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8"/>
  </p:notesMasterIdLst>
  <p:handoutMasterIdLst>
    <p:handoutMasterId r:id="rId9"/>
  </p:handoutMasterIdLst>
  <p:sldIdLst>
    <p:sldId id="259" r:id="rId3"/>
    <p:sldId id="262" r:id="rId4"/>
    <p:sldId id="314" r:id="rId5"/>
    <p:sldId id="315" r:id="rId6"/>
    <p:sldId id="316" r:id="rId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90" autoAdjust="0"/>
    <p:restoredTop sz="94660"/>
  </p:normalViewPr>
  <p:slideViewPr>
    <p:cSldViewPr>
      <p:cViewPr varScale="1">
        <p:scale>
          <a:sx n="70" d="100"/>
          <a:sy n="70" d="100"/>
        </p:scale>
        <p:origin x="-1482" y="-96"/>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2016-11-11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2016-11-11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2016-11-11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2016-11-11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2016-11-11</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2016-11-11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2016-11-11</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2016-11-11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2016-11-11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2016-11-11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2016-11-11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2016-11-11</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November 2016</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smtClean="0">
              <a:solidFill>
                <a:schemeClr val="tx2"/>
              </a:solidFill>
            </a:endParaRPr>
          </a:p>
          <a:p>
            <a:r>
              <a:rPr lang="en-US" altLang="en-US" sz="1600" b="1" dirty="0" smtClean="0">
                <a:solidFill>
                  <a:schemeClr val="tx2"/>
                </a:solidFill>
              </a:rPr>
              <a:t>Submission Title:</a:t>
            </a:r>
            <a:r>
              <a:rPr lang="en-US" altLang="en-US" sz="1600" dirty="0" smtClean="0">
                <a:solidFill>
                  <a:schemeClr val="tx2"/>
                </a:solidFill>
              </a:rPr>
              <a:t> Kookmin Suggestion on D1 Comments Resolution</a:t>
            </a:r>
          </a:p>
          <a:p>
            <a:r>
              <a:rPr lang="en-US" altLang="en-US" sz="1600" dirty="0" smtClean="0">
                <a:solidFill>
                  <a:schemeClr val="tx2"/>
                </a:solidFill>
              </a:rPr>
              <a:t>	</a:t>
            </a:r>
          </a:p>
          <a:p>
            <a:r>
              <a:rPr lang="en-US" altLang="en-US" sz="1600" b="1" dirty="0" smtClean="0">
                <a:solidFill>
                  <a:schemeClr val="tx2"/>
                </a:solidFill>
              </a:rPr>
              <a:t>Date </a:t>
            </a:r>
            <a:r>
              <a:rPr lang="en-US" altLang="en-US" sz="1600" b="1" dirty="0">
                <a:solidFill>
                  <a:schemeClr val="tx2"/>
                </a:solidFill>
              </a:rPr>
              <a:t>Submitted: </a:t>
            </a:r>
            <a:r>
              <a:rPr lang="en-US" altLang="en-US" sz="1600" dirty="0" smtClean="0">
                <a:solidFill>
                  <a:schemeClr val="tx2"/>
                </a:solidFill>
              </a:rPr>
              <a:t>November 2016</a:t>
            </a:r>
            <a:r>
              <a:rPr lang="en-US" altLang="en-US" sz="1600" dirty="0">
                <a:solidFill>
                  <a:schemeClr val="tx2"/>
                </a:solidFill>
              </a:rPr>
              <a:t>	</a:t>
            </a:r>
            <a:endParaRPr lang="en-US" altLang="en-US" sz="1600" dirty="0" smtClean="0">
              <a:solidFill>
                <a:schemeClr val="tx2"/>
              </a:solidFill>
            </a:endParaRPr>
          </a:p>
          <a:p>
            <a:r>
              <a:rPr lang="en-US" altLang="en-US" sz="1600" b="1" dirty="0" smtClean="0">
                <a:solidFill>
                  <a:schemeClr val="tx2"/>
                </a:solidFill>
              </a:rPr>
              <a:t>Source:</a:t>
            </a:r>
            <a:r>
              <a:rPr lang="en-US" altLang="en-US" sz="1600" dirty="0" smtClean="0">
                <a:solidFill>
                  <a:schemeClr val="tx2"/>
                </a:solidFill>
              </a:rPr>
              <a:t> </a:t>
            </a:r>
            <a:r>
              <a:rPr lang="en-US" altLang="en-US" sz="1600" dirty="0" err="1" smtClean="0">
                <a:solidFill>
                  <a:schemeClr val="tx2"/>
                </a:solidFill>
              </a:rPr>
              <a:t>Yeong</a:t>
            </a:r>
            <a:r>
              <a:rPr lang="en-US" altLang="en-US" sz="1600" dirty="0" smtClean="0">
                <a:solidFill>
                  <a:schemeClr val="tx2"/>
                </a:solidFill>
              </a:rPr>
              <a:t> Min Jang (Kookmin University)</a:t>
            </a:r>
          </a:p>
          <a:p>
            <a:endParaRPr lang="en-US" altLang="en-US" sz="1600" dirty="0" smtClean="0">
              <a:solidFill>
                <a:schemeClr val="tx2"/>
              </a:solidFill>
            </a:endParaRPr>
          </a:p>
          <a:p>
            <a:r>
              <a:rPr lang="en-US" altLang="en-US" sz="1600" dirty="0" smtClean="0">
                <a:solidFill>
                  <a:schemeClr val="tx2"/>
                </a:solidFill>
              </a:rPr>
              <a:t>Contact: +82-2-910-5068				E-Mail: yjang@kookmin.ac.kr</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Discussion on D1 Comments and Resolution</a:t>
            </a:r>
          </a:p>
          <a:p>
            <a:pPr>
              <a:spcBef>
                <a:spcPts val="600"/>
              </a:spcBef>
              <a:spcAft>
                <a:spcPts val="600"/>
              </a:spcAft>
            </a:pPr>
            <a:r>
              <a:rPr lang="en-US" altLang="en-US" sz="1600" b="1" dirty="0" smtClean="0">
                <a:solidFill>
                  <a:schemeClr val="tx2"/>
                </a:solidFill>
              </a:rPr>
              <a:t>Purpose: </a:t>
            </a:r>
            <a:r>
              <a:rPr lang="en-US" altLang="en-US" sz="1600" dirty="0" smtClean="0">
                <a:solidFill>
                  <a:schemeClr val="tx2"/>
                </a:solidFill>
              </a:rPr>
              <a:t>targeting </a:t>
            </a:r>
            <a:r>
              <a:rPr lang="en-US" sz="1600" dirty="0" smtClean="0"/>
              <a:t>D1</a:t>
            </a:r>
            <a:r>
              <a:rPr lang="en-US" altLang="en-US" sz="1600" dirty="0">
                <a:solidFill>
                  <a:schemeClr val="tx2"/>
                </a:solidFill>
              </a:rPr>
              <a:t>	</a:t>
            </a:r>
          </a:p>
          <a:p>
            <a:r>
              <a:rPr lang="en-US" altLang="en-US" sz="1600" b="1" dirty="0" smtClean="0">
                <a:solidFill>
                  <a:schemeClr val="tx2"/>
                </a:solidFill>
              </a:rPr>
              <a:t>Notice:</a:t>
            </a:r>
            <a:r>
              <a:rPr lang="en-US" altLang="en-US" sz="1600" dirty="0" smtClean="0">
                <a:solidFill>
                  <a:schemeClr val="tx2"/>
                </a:solidFill>
              </a:rPr>
              <a:t>	This </a:t>
            </a:r>
            <a:r>
              <a:rPr lang="en-US" altLang="en-US" sz="1600" dirty="0">
                <a:solidFill>
                  <a:schemeClr val="tx2"/>
                </a:solidFill>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a:t>
            </a:r>
            <a:r>
              <a:rPr lang="en-US" sz="1400" b="1" dirty="0" smtClean="0"/>
              <a:t> </a:t>
            </a:r>
            <a:r>
              <a:rPr lang="en-US" sz="1400" b="1" dirty="0"/>
              <a:t>0</a:t>
            </a:r>
            <a:r>
              <a:rPr lang="en-US" sz="1400" b="1" dirty="0" smtClean="0"/>
              <a:t>847</a:t>
            </a:r>
            <a:r>
              <a:rPr lang="en-US" sz="1400" b="1" dirty="0" smtClean="0"/>
              <a:t>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November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a:t>
            </a:r>
            <a:r>
              <a:rPr lang="en-US" sz="1400" b="1" dirty="0" smtClean="0"/>
              <a:t> </a:t>
            </a:r>
            <a:r>
              <a:rPr lang="en-US" sz="1400" b="1" dirty="0"/>
              <a:t>0847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Box 10"/>
          <p:cNvSpPr txBox="1"/>
          <p:nvPr/>
        </p:nvSpPr>
        <p:spPr>
          <a:xfrm>
            <a:off x="533401" y="838200"/>
            <a:ext cx="8229599" cy="5324535"/>
          </a:xfrm>
          <a:prstGeom prst="rect">
            <a:avLst/>
          </a:prstGeom>
          <a:noFill/>
        </p:spPr>
        <p:txBody>
          <a:bodyPr wrap="square" rtlCol="0">
            <a:spAutoFit/>
          </a:bodyPr>
          <a:lstStyle/>
          <a:p>
            <a:r>
              <a:rPr lang="en-US" sz="2000" u="sng" dirty="0" smtClean="0"/>
              <a:t>PHY modes and specifications …</a:t>
            </a:r>
          </a:p>
          <a:p>
            <a:endParaRPr lang="en-US" sz="2000" u="sng" dirty="0" smtClean="0"/>
          </a:p>
          <a:p>
            <a:pPr marL="457200" indent="-457200"/>
            <a:r>
              <a:rPr lang="en-US" sz="2000" dirty="0" smtClean="0"/>
              <a:t>Kookmin agrees that </a:t>
            </a:r>
          </a:p>
          <a:p>
            <a:pPr marL="457200" indent="-457200">
              <a:buFont typeface="Wingdings" panose="05000000000000000000" pitchFamily="2" charset="2"/>
              <a:buChar char="q"/>
            </a:pPr>
            <a:r>
              <a:rPr lang="en-US" sz="2000" dirty="0" smtClean="0"/>
              <a:t>There are too many PHY operational modes.</a:t>
            </a:r>
          </a:p>
          <a:p>
            <a:pPr marL="914400" lvl="1" indent="-457200">
              <a:buFont typeface="Wingdings" panose="05000000000000000000" pitchFamily="2" charset="2"/>
              <a:buChar char="ü"/>
            </a:pPr>
            <a:r>
              <a:rPr lang="en-US" sz="2000" dirty="0" smtClean="0"/>
              <a:t>11 PHY IV modes</a:t>
            </a:r>
          </a:p>
          <a:p>
            <a:pPr marL="914400" lvl="1" indent="-457200">
              <a:buFont typeface="Wingdings" panose="05000000000000000000" pitchFamily="2" charset="2"/>
              <a:buChar char="ü"/>
            </a:pPr>
            <a:r>
              <a:rPr lang="en-US" sz="2000" dirty="0" smtClean="0"/>
              <a:t>8 PHY </a:t>
            </a:r>
            <a:r>
              <a:rPr lang="en-US" sz="2000" dirty="0"/>
              <a:t>V modes</a:t>
            </a:r>
          </a:p>
          <a:p>
            <a:pPr marL="914400" lvl="1" indent="-457200">
              <a:buFont typeface="Wingdings" panose="05000000000000000000" pitchFamily="2" charset="2"/>
              <a:buChar char="ü"/>
            </a:pPr>
            <a:r>
              <a:rPr lang="en-US" sz="2000" dirty="0" smtClean="0"/>
              <a:t>23 </a:t>
            </a:r>
            <a:r>
              <a:rPr lang="en-US" sz="2000" dirty="0"/>
              <a:t>PHY VI </a:t>
            </a:r>
            <a:r>
              <a:rPr lang="en-US" sz="2000" dirty="0" smtClean="0"/>
              <a:t>modes</a:t>
            </a:r>
            <a:endParaRPr lang="en-US" sz="2000" dirty="0"/>
          </a:p>
          <a:p>
            <a:pPr marL="914400" lvl="1" indent="-457200">
              <a:buFont typeface="Wingdings" panose="05000000000000000000" pitchFamily="2" charset="2"/>
              <a:buChar char="ü"/>
            </a:pPr>
            <a:endParaRPr lang="en-US" sz="2000" dirty="0" smtClean="0"/>
          </a:p>
          <a:p>
            <a:pPr marL="457200" indent="-457200">
              <a:buFont typeface="Wingdings" panose="05000000000000000000" pitchFamily="2" charset="2"/>
              <a:buChar char="q"/>
            </a:pPr>
            <a:r>
              <a:rPr lang="en-US" sz="2000" dirty="0" smtClean="0"/>
              <a:t>Reduce the number of pages is necessary for D1 comments resolution</a:t>
            </a:r>
          </a:p>
          <a:p>
            <a:pPr marL="914400" lvl="1" indent="-457200">
              <a:buFont typeface="Wingdings" pitchFamily="2" charset="2"/>
              <a:buChar char="ü"/>
            </a:pPr>
            <a:r>
              <a:rPr lang="en-US" sz="2000" dirty="0" smtClean="0"/>
              <a:t>Should keep only the best waveform that addresses a unique operational use case</a:t>
            </a:r>
          </a:p>
          <a:p>
            <a:pPr marL="914400" lvl="1" indent="-457200">
              <a:buFont typeface="Wingdings" pitchFamily="2" charset="2"/>
              <a:buChar char="ü"/>
            </a:pPr>
            <a:r>
              <a:rPr lang="en-US" sz="2000" dirty="0" smtClean="0"/>
              <a:t>For duplicate modes, keep only the best mode</a:t>
            </a:r>
          </a:p>
          <a:p>
            <a:pPr marL="914400" lvl="1" indent="-457200">
              <a:buFont typeface="Wingdings" pitchFamily="2" charset="2"/>
              <a:buChar char="ü"/>
            </a:pPr>
            <a:r>
              <a:rPr lang="en-US" sz="2000" dirty="0" smtClean="0"/>
              <a:t>Proposers are requested to shown performance data to make choice if necessary.</a:t>
            </a:r>
          </a:p>
          <a:p>
            <a:pPr marL="914400" lvl="1" indent="-457200">
              <a:buFont typeface="Wingdings" pitchFamily="2" charset="2"/>
              <a:buChar char="ü"/>
            </a:pPr>
            <a:endParaRPr lang="en-US" sz="2000" dirty="0" smtClean="0"/>
          </a:p>
          <a:p>
            <a:pPr marL="457200" indent="-457200">
              <a:buFont typeface="Wingdings" panose="05000000000000000000" pitchFamily="2" charset="2"/>
              <a:buChar char="q"/>
            </a:pPr>
            <a:r>
              <a:rPr lang="en-US" sz="2000" dirty="0" smtClean="0"/>
              <a:t>MACs to merge</a:t>
            </a:r>
          </a:p>
          <a:p>
            <a:pPr marL="914400" lvl="1" indent="-457200">
              <a:buFont typeface="Wingdings" panose="05000000000000000000" pitchFamily="2" charset="2"/>
              <a:buChar char="ü"/>
            </a:pPr>
            <a:endParaRPr lang="en-US" sz="2000" dirty="0" smtClean="0"/>
          </a:p>
        </p:txBody>
      </p:sp>
    </p:spTree>
    <p:extLst>
      <p:ext uri="{BB962C8B-B14F-4D97-AF65-F5344CB8AC3E}">
        <p14:creationId xmlns:p14="http://schemas.microsoft.com/office/powerpoint/2010/main" val="290474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November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a:t>
            </a:r>
            <a:r>
              <a:rPr lang="en-US" sz="1400" b="1" dirty="0" smtClean="0"/>
              <a:t> </a:t>
            </a:r>
            <a:r>
              <a:rPr lang="en-US" sz="1400" b="1" dirty="0"/>
              <a:t>0847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Rectangle 9"/>
          <p:cNvSpPr/>
          <p:nvPr/>
        </p:nvSpPr>
        <p:spPr>
          <a:xfrm>
            <a:off x="304800" y="2057400"/>
            <a:ext cx="8077200" cy="3785652"/>
          </a:xfrm>
          <a:prstGeom prst="rect">
            <a:avLst/>
          </a:prstGeom>
        </p:spPr>
        <p:txBody>
          <a:bodyPr wrap="square">
            <a:spAutoFit/>
          </a:bodyPr>
          <a:lstStyle/>
          <a:p>
            <a:r>
              <a:rPr lang="en-US" sz="2000" b="1" dirty="0" smtClean="0"/>
              <a:t>1- Comments on Technical detail </a:t>
            </a:r>
          </a:p>
          <a:p>
            <a:pPr>
              <a:buFont typeface="Wingdings" pitchFamily="2" charset="2"/>
              <a:buChar char="§"/>
            </a:pPr>
            <a:r>
              <a:rPr lang="en-US" sz="2000" dirty="0" smtClean="0"/>
              <a:t> The submission of proposals started from Jan. </a:t>
            </a:r>
            <a:r>
              <a:rPr lang="en-US" sz="2000" dirty="0" smtClean="0"/>
              <a:t>2016. </a:t>
            </a:r>
            <a:r>
              <a:rPr lang="en-US" sz="2000" dirty="0" smtClean="0"/>
              <a:t>It is a year to the next meeting in Jan </a:t>
            </a:r>
            <a:r>
              <a:rPr lang="en-US" sz="2000" dirty="0" smtClean="0"/>
              <a:t>2017.</a:t>
            </a:r>
            <a:endParaRPr lang="en-US" sz="2000" dirty="0" smtClean="0"/>
          </a:p>
          <a:p>
            <a:pPr>
              <a:buFont typeface="Wingdings" pitchFamily="2" charset="2"/>
              <a:buChar char="§"/>
            </a:pPr>
            <a:r>
              <a:rPr lang="en-US" sz="2000" dirty="0" smtClean="0"/>
              <a:t> Technical details on how a proposed system works must be clear already.</a:t>
            </a:r>
          </a:p>
          <a:p>
            <a:endParaRPr lang="en-US" sz="2000" b="1" dirty="0" smtClean="0"/>
          </a:p>
          <a:p>
            <a:r>
              <a:rPr lang="en-US" sz="2000" dirty="0" smtClean="0"/>
              <a:t>      For example: Clarify how bits are mapped into symbol</a:t>
            </a:r>
          </a:p>
          <a:p>
            <a:endParaRPr lang="en-US" sz="2000" u="sng" dirty="0" smtClean="0"/>
          </a:p>
          <a:p>
            <a:endParaRPr lang="en-US" sz="2000" u="sng" dirty="0" smtClean="0"/>
          </a:p>
          <a:p>
            <a:pPr marL="457200" indent="-457200">
              <a:buFont typeface="Wingdings" panose="05000000000000000000" pitchFamily="2" charset="2"/>
              <a:buChar char="q"/>
            </a:pPr>
            <a:r>
              <a:rPr lang="en-US" sz="2000" dirty="0" smtClean="0"/>
              <a:t>The committee agrees the resolution that should have:</a:t>
            </a:r>
          </a:p>
          <a:p>
            <a:pPr marL="914400" lvl="1" indent="-457200">
              <a:buFont typeface="Wingdings" pitchFamily="2" charset="2"/>
              <a:buChar char="ü"/>
            </a:pPr>
            <a:r>
              <a:rPr lang="en-US" sz="2000" dirty="0" smtClean="0"/>
              <a:t>What technical aspects that need to update</a:t>
            </a:r>
          </a:p>
          <a:p>
            <a:pPr marL="914400" lvl="1" indent="-457200">
              <a:buFont typeface="Wingdings" pitchFamily="2" charset="2"/>
              <a:buChar char="ü"/>
            </a:pPr>
            <a:r>
              <a:rPr lang="en-US" sz="2000" dirty="0" smtClean="0"/>
              <a:t>Who will take responsibility to update the text</a:t>
            </a:r>
          </a:p>
          <a:p>
            <a:pPr marL="914400" lvl="1" indent="-457200">
              <a:buFont typeface="Wingdings" pitchFamily="2" charset="2"/>
              <a:buChar char="ü"/>
            </a:pPr>
            <a:r>
              <a:rPr lang="en-US" sz="2000" dirty="0" smtClean="0"/>
              <a:t>What deadline time the text is sent</a:t>
            </a:r>
          </a:p>
        </p:txBody>
      </p:sp>
      <p:sp>
        <p:nvSpPr>
          <p:cNvPr id="18" name="Rectangle 17"/>
          <p:cNvSpPr/>
          <p:nvPr/>
        </p:nvSpPr>
        <p:spPr>
          <a:xfrm>
            <a:off x="1676400" y="838200"/>
            <a:ext cx="6172200" cy="707886"/>
          </a:xfrm>
          <a:prstGeom prst="rect">
            <a:avLst/>
          </a:prstGeom>
        </p:spPr>
        <p:txBody>
          <a:bodyPr wrap="square">
            <a:spAutoFit/>
          </a:bodyPr>
          <a:lstStyle/>
          <a:p>
            <a:pPr algn="ctr"/>
            <a:r>
              <a:rPr lang="en-US" altLang="en-US" sz="2000" b="1" u="sng" dirty="0" smtClean="0">
                <a:solidFill>
                  <a:schemeClr val="tx2"/>
                </a:solidFill>
                <a:effectLst>
                  <a:outerShdw blurRad="38100" dist="38100" dir="2700000" algn="tl">
                    <a:srgbClr val="C0C0C0"/>
                  </a:outerShdw>
                </a:effectLst>
              </a:rPr>
              <a:t>In order to speed up the resolution of D1 comments,</a:t>
            </a:r>
          </a:p>
          <a:p>
            <a:pPr algn="ctr"/>
            <a:r>
              <a:rPr lang="en-US" altLang="en-US" sz="2000" b="1" u="sng" dirty="0" smtClean="0">
                <a:solidFill>
                  <a:schemeClr val="tx2"/>
                </a:solidFill>
                <a:effectLst>
                  <a:outerShdw blurRad="38100" dist="38100" dir="2700000" algn="tl">
                    <a:srgbClr val="C0C0C0"/>
                  </a:outerShdw>
                </a:effectLst>
              </a:rPr>
              <a:t>Kookmin Suggests that</a:t>
            </a:r>
            <a:endParaRPr lang="en-US" altLang="en-US" sz="1800" b="1" dirty="0">
              <a:solidFill>
                <a:schemeClr val="tx2"/>
              </a:solidFill>
            </a:endParaRPr>
          </a:p>
        </p:txBody>
      </p:sp>
    </p:spTree>
    <p:extLst>
      <p:ext uri="{BB962C8B-B14F-4D97-AF65-F5344CB8AC3E}">
        <p14:creationId xmlns:p14="http://schemas.microsoft.com/office/powerpoint/2010/main" val="3384124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November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a:t>
            </a:r>
            <a:r>
              <a:rPr lang="en-US" sz="1400" b="1" dirty="0" smtClean="0"/>
              <a:t> </a:t>
            </a:r>
            <a:r>
              <a:rPr lang="en-US" sz="1400" b="1" dirty="0"/>
              <a:t>0847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Rectangle 8"/>
          <p:cNvSpPr/>
          <p:nvPr/>
        </p:nvSpPr>
        <p:spPr>
          <a:xfrm>
            <a:off x="304800" y="1676400"/>
            <a:ext cx="8610600" cy="3477875"/>
          </a:xfrm>
          <a:prstGeom prst="rect">
            <a:avLst/>
          </a:prstGeom>
        </p:spPr>
        <p:txBody>
          <a:bodyPr wrap="square">
            <a:spAutoFit/>
          </a:bodyPr>
          <a:lstStyle/>
          <a:p>
            <a:r>
              <a:rPr lang="en-US" sz="2000" b="1" dirty="0" smtClean="0"/>
              <a:t>2- Comments on Performance Details</a:t>
            </a:r>
          </a:p>
          <a:p>
            <a:endParaRPr lang="en-US" sz="2000" b="1" dirty="0" smtClean="0"/>
          </a:p>
          <a:p>
            <a:pPr>
              <a:buFont typeface="Wingdings" pitchFamily="2" charset="2"/>
              <a:buChar char="§"/>
            </a:pPr>
            <a:r>
              <a:rPr lang="en-US" sz="2000" dirty="0" smtClean="0"/>
              <a:t>The number of pages in D1 is too large, in order to reduce the text, the best scheme among similar ones must be clearly addressed.</a:t>
            </a:r>
          </a:p>
          <a:p>
            <a:pPr>
              <a:buFont typeface="Wingdings" pitchFamily="2" charset="2"/>
              <a:buChar char="§"/>
            </a:pPr>
            <a:r>
              <a:rPr lang="en-US" sz="2000" dirty="0" smtClean="0"/>
              <a:t> Comments on Performance comparison is reasonable.</a:t>
            </a:r>
          </a:p>
          <a:p>
            <a:endParaRPr lang="en-US" sz="2000" u="sng" dirty="0" smtClean="0"/>
          </a:p>
          <a:p>
            <a:pPr marL="457200" indent="-457200">
              <a:buFont typeface="Wingdings" panose="05000000000000000000" pitchFamily="2" charset="2"/>
              <a:buChar char="q"/>
            </a:pPr>
            <a:r>
              <a:rPr lang="en-US" sz="2000" dirty="0" smtClean="0"/>
              <a:t>The committee agrees the resolution that should have:</a:t>
            </a:r>
          </a:p>
          <a:p>
            <a:pPr marL="914400" lvl="1" indent="-457200">
              <a:buFont typeface="Wingdings" pitchFamily="2" charset="2"/>
              <a:buChar char="ü"/>
            </a:pPr>
            <a:r>
              <a:rPr lang="en-US" sz="2000" dirty="0" smtClean="0"/>
              <a:t>What performance aspects (e.g. distance, data rate, error rate) to show/compare</a:t>
            </a:r>
          </a:p>
          <a:p>
            <a:pPr marL="914400" lvl="1" indent="-457200">
              <a:buFont typeface="Wingdings" pitchFamily="2" charset="2"/>
              <a:buChar char="ü"/>
            </a:pPr>
            <a:r>
              <a:rPr lang="en-US" sz="2000" dirty="0" smtClean="0"/>
              <a:t>Who will take responsibility to do</a:t>
            </a:r>
          </a:p>
          <a:p>
            <a:pPr marL="914400" lvl="1" indent="-457200">
              <a:buFont typeface="Wingdings" pitchFamily="2" charset="2"/>
              <a:buChar char="ü"/>
            </a:pPr>
            <a:r>
              <a:rPr lang="en-US" sz="2000" dirty="0" smtClean="0"/>
              <a:t>What deadline time the text is sent</a:t>
            </a:r>
          </a:p>
        </p:txBody>
      </p:sp>
      <p:sp>
        <p:nvSpPr>
          <p:cNvPr id="10" name="Rectangle 9"/>
          <p:cNvSpPr/>
          <p:nvPr/>
        </p:nvSpPr>
        <p:spPr>
          <a:xfrm>
            <a:off x="1600200" y="762000"/>
            <a:ext cx="6172200" cy="400110"/>
          </a:xfrm>
          <a:prstGeom prst="rect">
            <a:avLst/>
          </a:prstGeom>
        </p:spPr>
        <p:txBody>
          <a:bodyPr wrap="square">
            <a:spAutoFit/>
          </a:bodyPr>
          <a:lstStyle/>
          <a:p>
            <a:pPr algn="ctr"/>
            <a:r>
              <a:rPr lang="en-US" altLang="en-US" sz="2000" b="1" u="sng" dirty="0" smtClean="0">
                <a:solidFill>
                  <a:schemeClr val="tx2"/>
                </a:solidFill>
                <a:effectLst>
                  <a:outerShdw blurRad="38100" dist="38100" dir="2700000" algn="tl">
                    <a:srgbClr val="C0C0C0"/>
                  </a:outerShdw>
                </a:effectLst>
              </a:rPr>
              <a:t>Kookmin Suggests that</a:t>
            </a:r>
            <a:endParaRPr lang="en-US" altLang="en-US" sz="1800" b="1" dirty="0">
              <a:solidFill>
                <a:schemeClr val="tx2"/>
              </a:solidFill>
            </a:endParaRPr>
          </a:p>
        </p:txBody>
      </p:sp>
    </p:spTree>
    <p:extLst>
      <p:ext uri="{BB962C8B-B14F-4D97-AF65-F5344CB8AC3E}">
        <p14:creationId xmlns:p14="http://schemas.microsoft.com/office/powerpoint/2010/main" val="3384124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November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a:t>
            </a:r>
            <a:r>
              <a:rPr lang="en-US" sz="1400" b="1" dirty="0" smtClean="0"/>
              <a:t> </a:t>
            </a:r>
            <a:r>
              <a:rPr lang="en-US" sz="1400" b="1" dirty="0"/>
              <a:t>0847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Rectangle 8"/>
          <p:cNvSpPr/>
          <p:nvPr/>
        </p:nvSpPr>
        <p:spPr>
          <a:xfrm>
            <a:off x="304800" y="1676400"/>
            <a:ext cx="8839200" cy="3477875"/>
          </a:xfrm>
          <a:prstGeom prst="rect">
            <a:avLst/>
          </a:prstGeom>
        </p:spPr>
        <p:txBody>
          <a:bodyPr wrap="square">
            <a:spAutoFit/>
          </a:bodyPr>
          <a:lstStyle/>
          <a:p>
            <a:r>
              <a:rPr lang="en-US" sz="2000" b="1" dirty="0" smtClean="0"/>
              <a:t>3- Comments on Merging Similar Modes</a:t>
            </a:r>
          </a:p>
          <a:p>
            <a:endParaRPr lang="en-US" sz="2000" b="1" dirty="0" smtClean="0"/>
          </a:p>
          <a:p>
            <a:r>
              <a:rPr lang="en-US" sz="2000" dirty="0" smtClean="0"/>
              <a:t>     For example: Merge PHY operating modes A and B because of high similarity</a:t>
            </a:r>
          </a:p>
          <a:p>
            <a:pPr>
              <a:buFont typeface="Wingdings" pitchFamily="2" charset="2"/>
              <a:buChar char="§"/>
            </a:pPr>
            <a:endParaRPr lang="en-US" sz="2000" u="sng" dirty="0" smtClean="0"/>
          </a:p>
          <a:p>
            <a:pPr>
              <a:buFont typeface="Wingdings" pitchFamily="2" charset="2"/>
              <a:buChar char="§"/>
            </a:pPr>
            <a:endParaRPr lang="en-US" sz="2000" u="sng" dirty="0" smtClean="0"/>
          </a:p>
          <a:p>
            <a:pPr marL="457200" indent="-457200">
              <a:buFont typeface="Wingdings" panose="05000000000000000000" pitchFamily="2" charset="2"/>
              <a:buChar char="q"/>
            </a:pPr>
            <a:r>
              <a:rPr lang="en-US" sz="2000" dirty="0" smtClean="0"/>
              <a:t>The committee agrees the resolution that should have:</a:t>
            </a:r>
          </a:p>
          <a:p>
            <a:pPr marL="914400" lvl="1" indent="-457200">
              <a:buFont typeface="Wingdings" pitchFamily="2" charset="2"/>
              <a:buChar char="ü"/>
            </a:pPr>
            <a:r>
              <a:rPr lang="en-US" sz="2000" dirty="0" smtClean="0"/>
              <a:t>What similar aspects (e.g. waveform, bit mapping, line coding, FEC, data rate) to merge</a:t>
            </a:r>
          </a:p>
          <a:p>
            <a:pPr marL="914400" lvl="1" indent="-457200">
              <a:buFont typeface="Wingdings" pitchFamily="2" charset="2"/>
              <a:buChar char="ü"/>
            </a:pPr>
            <a:r>
              <a:rPr lang="en-US" sz="2000" dirty="0" smtClean="0"/>
              <a:t>The guidance (e.g. the limit how many pages) to merge</a:t>
            </a:r>
          </a:p>
          <a:p>
            <a:pPr marL="914400" lvl="1" indent="-457200">
              <a:buFont typeface="Wingdings" pitchFamily="2" charset="2"/>
              <a:buChar char="ü"/>
            </a:pPr>
            <a:r>
              <a:rPr lang="en-US" sz="2000" dirty="0" smtClean="0"/>
              <a:t>Who will take responsibility to do</a:t>
            </a:r>
          </a:p>
          <a:p>
            <a:pPr marL="914400" lvl="1" indent="-457200">
              <a:buFont typeface="Wingdings" pitchFamily="2" charset="2"/>
              <a:buChar char="ü"/>
            </a:pPr>
            <a:r>
              <a:rPr lang="en-US" sz="2000" dirty="0" smtClean="0"/>
              <a:t>What deadline time the text is sent</a:t>
            </a:r>
          </a:p>
        </p:txBody>
      </p:sp>
      <p:sp>
        <p:nvSpPr>
          <p:cNvPr id="10" name="Rectangle 9"/>
          <p:cNvSpPr/>
          <p:nvPr/>
        </p:nvSpPr>
        <p:spPr>
          <a:xfrm>
            <a:off x="1600200" y="762000"/>
            <a:ext cx="6172200" cy="400110"/>
          </a:xfrm>
          <a:prstGeom prst="rect">
            <a:avLst/>
          </a:prstGeom>
        </p:spPr>
        <p:txBody>
          <a:bodyPr wrap="square">
            <a:spAutoFit/>
          </a:bodyPr>
          <a:lstStyle/>
          <a:p>
            <a:pPr algn="ctr"/>
            <a:r>
              <a:rPr lang="en-US" altLang="en-US" sz="2000" b="1" u="sng" dirty="0" smtClean="0">
                <a:solidFill>
                  <a:schemeClr val="tx2"/>
                </a:solidFill>
                <a:effectLst>
                  <a:outerShdw blurRad="38100" dist="38100" dir="2700000" algn="tl">
                    <a:srgbClr val="C0C0C0"/>
                  </a:outerShdw>
                </a:effectLst>
              </a:rPr>
              <a:t>Kookmin Suggests that</a:t>
            </a:r>
            <a:endParaRPr lang="en-US" altLang="en-US" sz="1800" b="1" dirty="0">
              <a:solidFill>
                <a:schemeClr val="tx2"/>
              </a:solidFill>
            </a:endParaRPr>
          </a:p>
        </p:txBody>
      </p:sp>
    </p:spTree>
    <p:extLst>
      <p:ext uri="{BB962C8B-B14F-4D97-AF65-F5344CB8AC3E}">
        <p14:creationId xmlns:p14="http://schemas.microsoft.com/office/powerpoint/2010/main" val="3384124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2120</TotalTime>
  <Words>449</Words>
  <Application>Microsoft Office PowerPoint</Application>
  <PresentationFormat>On-screen Show (4:3)</PresentationFormat>
  <Paragraphs>90</Paragraphs>
  <Slides>5</Slides>
  <Notes>1</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Office Theme</vt:lpstr>
      <vt:lpstr>디자인 사용자 지정</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TH</cp:lastModifiedBy>
  <cp:revision>390</cp:revision>
  <cp:lastPrinted>2015-12-29T06:55:16Z</cp:lastPrinted>
  <dcterms:created xsi:type="dcterms:W3CDTF">2015-01-04T22:39:23Z</dcterms:created>
  <dcterms:modified xsi:type="dcterms:W3CDTF">2016-11-10T21:52:03Z</dcterms:modified>
</cp:coreProperties>
</file>