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258" r:id="rId3"/>
    <p:sldId id="256" r:id="rId4"/>
    <p:sldId id="260" r:id="rId5"/>
    <p:sldId id="261" r:id="rId6"/>
    <p:sldId id="262" r:id="rId7"/>
    <p:sldId id="263" r:id="rId8"/>
    <p:sldId id="264"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p:cViewPr varScale="1">
        <p:scale>
          <a:sx n="89" d="100"/>
          <a:sy n="89" d="100"/>
        </p:scale>
        <p:origin x="1422" y="84"/>
      </p:cViewPr>
      <p:guideLst>
        <p:guide orient="horz" pos="2160"/>
        <p:guide pos="2880"/>
      </p:guideLst>
    </p:cSldViewPr>
  </p:slideViewPr>
  <p:notesTextViewPr>
    <p:cViewPr>
      <p:scale>
        <a:sx n="1" d="1"/>
        <a:sy n="1" d="1"/>
      </p:scale>
      <p:origin x="0" y="0"/>
    </p:cViewPr>
  </p:notesTextViewPr>
  <p:notesViewPr>
    <p:cSldViewPr>
      <p:cViewPr varScale="1">
        <p:scale>
          <a:sx n="67" d="100"/>
          <a:sy n="67" d="100"/>
        </p:scale>
        <p:origin x="3240"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50" charset="-128"/>
              </a:defRPr>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50" charset="-128"/>
              </a:defRPr>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ＭＳ Ｐゴシック" panose="020B0600070205080204" pitchFamily="50" charset="-128"/>
              </a:defRPr>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ＭＳ Ｐゴシック" panose="020B0600070205080204" pitchFamily="50" charset="-128"/>
              </a:defRPr>
            </a:lvl1pPr>
          </a:lstStyle>
          <a:p>
            <a:r>
              <a:rPr lang="en-US" altLang="ja-JP"/>
              <a:t>Page </a:t>
            </a:r>
            <a:fld id="{514792AD-30F6-4545-B94D-9E6CE6BC875D}"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ea typeface="ＭＳ Ｐゴシック" panose="020B0600070205080204" pitchFamily="50" charset="-128"/>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50" charset="-128"/>
              </a:defRPr>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50" charset="-128"/>
              </a:defRPr>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ＭＳ Ｐゴシック" panose="020B0600070205080204" pitchFamily="50" charset="-128"/>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ＭＳ Ｐゴシック" panose="020B0600070205080204" pitchFamily="50" charset="-128"/>
              </a:defRPr>
            </a:lvl1pPr>
          </a:lstStyle>
          <a:p>
            <a:r>
              <a:rPr lang="en-US" altLang="ja-JP"/>
              <a:t>Page </a:t>
            </a:r>
            <a:fld id="{90EBDB16-7668-4F1B-AC67-53C88B884053}"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50" charset="-128"/>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A2018E41-D68C-4677-922D-636948272670}" type="slidenum">
              <a:rPr lang="en-US" altLang="ja-JP"/>
              <a:pPr/>
              <a:t>3</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A2018E41-D68C-4677-922D-636948272670}" type="slidenum">
              <a:rPr lang="en-US" altLang="ja-JP"/>
              <a:pPr/>
              <a:t>4</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10718534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A2018E41-D68C-4677-922D-636948272670}" type="slidenum">
              <a:rPr lang="en-US" altLang="ja-JP"/>
              <a:pPr/>
              <a:t>5</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20319410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A2018E41-D68C-4677-922D-636948272670}" type="slidenum">
              <a:rPr lang="en-US" altLang="ja-JP"/>
              <a:pPr/>
              <a:t>6</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36599151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A2018E41-D68C-4677-922D-636948272670}" type="slidenum">
              <a:rPr lang="en-US" altLang="ja-JP"/>
              <a:pPr/>
              <a:t>7</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21239896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r>
              <a:rPr lang="en-US" altLang="ja-JP"/>
              <a:t>Nov.. 2016</a:t>
            </a:r>
          </a:p>
        </p:txBody>
      </p:sp>
      <p:sp>
        <p:nvSpPr>
          <p:cNvPr id="5" name="フッター プレースホルダー 4"/>
          <p:cNvSpPr>
            <a:spLocks noGrp="1"/>
          </p:cNvSpPr>
          <p:nvPr>
            <p:ph type="ftr" sz="quarter" idx="11"/>
          </p:nvPr>
        </p:nvSpPr>
        <p:spPr/>
        <p:txBody>
          <a:bodyPr/>
          <a:lstStyle>
            <a:lvl1pPr>
              <a:defRPr/>
            </a:lvl1pPr>
          </a:lstStyle>
          <a:p>
            <a:r>
              <a:rPr lang="en-US" altLang="ja-JP"/>
              <a:t>Shusaku Shimada, Schubiquist Technologies</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4CAAE730-824C-456C-A72F-2D48F00B4516}" type="slidenum">
              <a:rPr lang="en-US" altLang="ja-JP"/>
              <a:pPr/>
              <a:t>‹#›</a:t>
            </a:fld>
            <a:endParaRPr lang="en-US" altLang="ja-JP"/>
          </a:p>
        </p:txBody>
      </p:sp>
    </p:spTree>
    <p:extLst>
      <p:ext uri="{BB962C8B-B14F-4D97-AF65-F5344CB8AC3E}">
        <p14:creationId xmlns:p14="http://schemas.microsoft.com/office/powerpoint/2010/main" val="3011609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r>
              <a:rPr lang="en-US" altLang="ja-JP"/>
              <a:t>Nov.. 2016</a:t>
            </a:r>
          </a:p>
        </p:txBody>
      </p:sp>
      <p:sp>
        <p:nvSpPr>
          <p:cNvPr id="5" name="フッター プレースホルダー 4"/>
          <p:cNvSpPr>
            <a:spLocks noGrp="1"/>
          </p:cNvSpPr>
          <p:nvPr>
            <p:ph type="ftr" sz="quarter" idx="11"/>
          </p:nvPr>
        </p:nvSpPr>
        <p:spPr/>
        <p:txBody>
          <a:bodyPr/>
          <a:lstStyle>
            <a:lvl1pPr>
              <a:defRPr/>
            </a:lvl1pPr>
          </a:lstStyle>
          <a:p>
            <a:r>
              <a:rPr lang="en-US" altLang="ja-JP"/>
              <a:t>Shusaku Shimada, Schubiquist Technologies</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CFBE701F-FEDC-45F5-8109-29703DC0349A}" type="slidenum">
              <a:rPr lang="en-US" altLang="ja-JP"/>
              <a:pPr/>
              <a:t>‹#›</a:t>
            </a:fld>
            <a:endParaRPr lang="en-US" altLang="ja-JP"/>
          </a:p>
        </p:txBody>
      </p:sp>
    </p:spTree>
    <p:extLst>
      <p:ext uri="{BB962C8B-B14F-4D97-AF65-F5344CB8AC3E}">
        <p14:creationId xmlns:p14="http://schemas.microsoft.com/office/powerpoint/2010/main" val="1832933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r>
              <a:rPr lang="en-US" altLang="ja-JP"/>
              <a:t>Nov.. 2016</a:t>
            </a:r>
          </a:p>
        </p:txBody>
      </p:sp>
      <p:sp>
        <p:nvSpPr>
          <p:cNvPr id="5" name="フッター プレースホルダー 4"/>
          <p:cNvSpPr>
            <a:spLocks noGrp="1"/>
          </p:cNvSpPr>
          <p:nvPr>
            <p:ph type="ftr" sz="quarter" idx="11"/>
          </p:nvPr>
        </p:nvSpPr>
        <p:spPr/>
        <p:txBody>
          <a:bodyPr/>
          <a:lstStyle>
            <a:lvl1pPr>
              <a:defRPr/>
            </a:lvl1pPr>
          </a:lstStyle>
          <a:p>
            <a:r>
              <a:rPr lang="en-US" altLang="ja-JP"/>
              <a:t>Shusaku Shimada, Schubiquist Technologies</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F53F9682-0945-460F-8595-F0BD6DF8325E}" type="slidenum">
              <a:rPr lang="en-US" altLang="ja-JP"/>
              <a:pPr/>
              <a:t>‹#›</a:t>
            </a:fld>
            <a:endParaRPr lang="en-US" altLang="ja-JP"/>
          </a:p>
        </p:txBody>
      </p:sp>
    </p:spTree>
    <p:extLst>
      <p:ext uri="{BB962C8B-B14F-4D97-AF65-F5344CB8AC3E}">
        <p14:creationId xmlns:p14="http://schemas.microsoft.com/office/powerpoint/2010/main" val="2631200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r>
              <a:rPr lang="en-US" altLang="ja-JP"/>
              <a:t>Nov.. 2016</a:t>
            </a:r>
          </a:p>
        </p:txBody>
      </p:sp>
      <p:sp>
        <p:nvSpPr>
          <p:cNvPr id="5" name="フッター プレースホルダー 4"/>
          <p:cNvSpPr>
            <a:spLocks noGrp="1"/>
          </p:cNvSpPr>
          <p:nvPr>
            <p:ph type="ftr" sz="quarter" idx="11"/>
          </p:nvPr>
        </p:nvSpPr>
        <p:spPr/>
        <p:txBody>
          <a:bodyPr/>
          <a:lstStyle>
            <a:lvl1pPr>
              <a:defRPr/>
            </a:lvl1pPr>
          </a:lstStyle>
          <a:p>
            <a:r>
              <a:rPr lang="en-US" altLang="ja-JP"/>
              <a:t>Shusaku Shimada, Schubiquist Technologies</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E1792C-1A03-4FDF-8C08-AFF45BE1D268}" type="slidenum">
              <a:rPr lang="en-US" altLang="ja-JP"/>
              <a:pPr/>
              <a:t>‹#›</a:t>
            </a:fld>
            <a:endParaRPr lang="en-US" altLang="ja-JP"/>
          </a:p>
        </p:txBody>
      </p:sp>
    </p:spTree>
    <p:extLst>
      <p:ext uri="{BB962C8B-B14F-4D97-AF65-F5344CB8AC3E}">
        <p14:creationId xmlns:p14="http://schemas.microsoft.com/office/powerpoint/2010/main" val="2934556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a:t>Nov.. 2016</a:t>
            </a:r>
          </a:p>
        </p:txBody>
      </p:sp>
      <p:sp>
        <p:nvSpPr>
          <p:cNvPr id="5" name="フッター プレースホルダー 4"/>
          <p:cNvSpPr>
            <a:spLocks noGrp="1"/>
          </p:cNvSpPr>
          <p:nvPr>
            <p:ph type="ftr" sz="quarter" idx="11"/>
          </p:nvPr>
        </p:nvSpPr>
        <p:spPr/>
        <p:txBody>
          <a:bodyPr/>
          <a:lstStyle>
            <a:lvl1pPr>
              <a:defRPr/>
            </a:lvl1pPr>
          </a:lstStyle>
          <a:p>
            <a:r>
              <a:rPr lang="en-US" altLang="ja-JP"/>
              <a:t>Shusaku Shimada, Schubiquist Technologies</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99E48A1B-AA0F-4662-9A63-732CABFB3FFC}" type="slidenum">
              <a:rPr lang="en-US" altLang="ja-JP"/>
              <a:pPr/>
              <a:t>‹#›</a:t>
            </a:fld>
            <a:endParaRPr lang="en-US" altLang="ja-JP"/>
          </a:p>
        </p:txBody>
      </p:sp>
    </p:spTree>
    <p:extLst>
      <p:ext uri="{BB962C8B-B14F-4D97-AF65-F5344CB8AC3E}">
        <p14:creationId xmlns:p14="http://schemas.microsoft.com/office/powerpoint/2010/main" val="3350702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a:defRPr/>
            </a:lvl1pPr>
          </a:lstStyle>
          <a:p>
            <a:r>
              <a:rPr lang="en-US" altLang="ja-JP"/>
              <a:t>Nov.. 2016</a:t>
            </a:r>
          </a:p>
        </p:txBody>
      </p:sp>
      <p:sp>
        <p:nvSpPr>
          <p:cNvPr id="6" name="フッター プレースホルダー 5"/>
          <p:cNvSpPr>
            <a:spLocks noGrp="1"/>
          </p:cNvSpPr>
          <p:nvPr>
            <p:ph type="ftr" sz="quarter" idx="11"/>
          </p:nvPr>
        </p:nvSpPr>
        <p:spPr/>
        <p:txBody>
          <a:bodyPr/>
          <a:lstStyle>
            <a:lvl1pPr>
              <a:defRPr/>
            </a:lvl1pPr>
          </a:lstStyle>
          <a:p>
            <a:r>
              <a:rPr lang="en-US" altLang="ja-JP"/>
              <a:t>Shusaku Shimada, Schubiquist Technologies</a:t>
            </a:r>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8E8883BA-0354-4611-B9E8-FE613ABBDBC8}" type="slidenum">
              <a:rPr lang="en-US" altLang="ja-JP"/>
              <a:pPr/>
              <a:t>‹#›</a:t>
            </a:fld>
            <a:endParaRPr lang="en-US" altLang="ja-JP"/>
          </a:p>
        </p:txBody>
      </p:sp>
    </p:spTree>
    <p:extLst>
      <p:ext uri="{BB962C8B-B14F-4D97-AF65-F5344CB8AC3E}">
        <p14:creationId xmlns:p14="http://schemas.microsoft.com/office/powerpoint/2010/main" val="4199120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a:defRPr/>
            </a:lvl1pPr>
          </a:lstStyle>
          <a:p>
            <a:r>
              <a:rPr lang="en-US" altLang="ja-JP"/>
              <a:t>Nov.. 2016</a:t>
            </a:r>
          </a:p>
        </p:txBody>
      </p:sp>
      <p:sp>
        <p:nvSpPr>
          <p:cNvPr id="8" name="フッター プレースホルダー 7"/>
          <p:cNvSpPr>
            <a:spLocks noGrp="1"/>
          </p:cNvSpPr>
          <p:nvPr>
            <p:ph type="ftr" sz="quarter" idx="11"/>
          </p:nvPr>
        </p:nvSpPr>
        <p:spPr/>
        <p:txBody>
          <a:bodyPr/>
          <a:lstStyle>
            <a:lvl1pPr>
              <a:defRPr/>
            </a:lvl1pPr>
          </a:lstStyle>
          <a:p>
            <a:r>
              <a:rPr lang="en-US" altLang="ja-JP"/>
              <a:t>Shusaku Shimada, Schubiquist Technologies</a:t>
            </a:r>
          </a:p>
        </p:txBody>
      </p:sp>
      <p:sp>
        <p:nvSpPr>
          <p:cNvPr id="9" name="スライド番号プレースホルダー 8"/>
          <p:cNvSpPr>
            <a:spLocks noGrp="1"/>
          </p:cNvSpPr>
          <p:nvPr>
            <p:ph type="sldNum" sz="quarter" idx="12"/>
          </p:nvPr>
        </p:nvSpPr>
        <p:spPr/>
        <p:txBody>
          <a:bodyPr/>
          <a:lstStyle>
            <a:lvl1pPr>
              <a:defRPr/>
            </a:lvl1pPr>
          </a:lstStyle>
          <a:p>
            <a:r>
              <a:rPr lang="en-US" altLang="ja-JP"/>
              <a:t>Slide </a:t>
            </a:r>
            <a:fld id="{A456CB50-C4A7-4E10-A863-CE4DC2ECB1CB}" type="slidenum">
              <a:rPr lang="en-US" altLang="ja-JP"/>
              <a:pPr/>
              <a:t>‹#›</a:t>
            </a:fld>
            <a:endParaRPr lang="en-US" altLang="ja-JP"/>
          </a:p>
        </p:txBody>
      </p:sp>
    </p:spTree>
    <p:extLst>
      <p:ext uri="{BB962C8B-B14F-4D97-AF65-F5344CB8AC3E}">
        <p14:creationId xmlns:p14="http://schemas.microsoft.com/office/powerpoint/2010/main" val="3887722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a:defRPr/>
            </a:lvl1pPr>
          </a:lstStyle>
          <a:p>
            <a:r>
              <a:rPr lang="en-US" altLang="ja-JP"/>
              <a:t>Nov.. 2016</a:t>
            </a:r>
          </a:p>
        </p:txBody>
      </p:sp>
      <p:sp>
        <p:nvSpPr>
          <p:cNvPr id="4" name="フッター プレースホルダー 3"/>
          <p:cNvSpPr>
            <a:spLocks noGrp="1"/>
          </p:cNvSpPr>
          <p:nvPr>
            <p:ph type="ftr" sz="quarter" idx="11"/>
          </p:nvPr>
        </p:nvSpPr>
        <p:spPr/>
        <p:txBody>
          <a:bodyPr/>
          <a:lstStyle>
            <a:lvl1pPr>
              <a:defRPr/>
            </a:lvl1pPr>
          </a:lstStyle>
          <a:p>
            <a:r>
              <a:rPr lang="en-US" altLang="ja-JP"/>
              <a:t>Shusaku Shimada, Schubiquist Technologies</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AEB31CE4-E024-4E1D-AB70-BB6A25CAD812}" type="slidenum">
              <a:rPr lang="en-US" altLang="ja-JP"/>
              <a:pPr/>
              <a:t>‹#›</a:t>
            </a:fld>
            <a:endParaRPr lang="en-US" altLang="ja-JP"/>
          </a:p>
        </p:txBody>
      </p:sp>
    </p:spTree>
    <p:extLst>
      <p:ext uri="{BB962C8B-B14F-4D97-AF65-F5344CB8AC3E}">
        <p14:creationId xmlns:p14="http://schemas.microsoft.com/office/powerpoint/2010/main" val="1562058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a:t>Nov.. 2016</a:t>
            </a:r>
          </a:p>
        </p:txBody>
      </p:sp>
      <p:sp>
        <p:nvSpPr>
          <p:cNvPr id="3" name="フッター プレースホルダー 2"/>
          <p:cNvSpPr>
            <a:spLocks noGrp="1"/>
          </p:cNvSpPr>
          <p:nvPr>
            <p:ph type="ftr" sz="quarter" idx="11"/>
          </p:nvPr>
        </p:nvSpPr>
        <p:spPr/>
        <p:txBody>
          <a:bodyPr/>
          <a:lstStyle>
            <a:lvl1pPr>
              <a:defRPr/>
            </a:lvl1pPr>
          </a:lstStyle>
          <a:p>
            <a:r>
              <a:rPr lang="en-US" altLang="ja-JP"/>
              <a:t>Shusaku Shimada, Schubiquist Technologies</a:t>
            </a:r>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045CE4F0-A97A-442F-8042-005B80DB7966}" type="slidenum">
              <a:rPr lang="en-US" altLang="ja-JP"/>
              <a:pPr/>
              <a:t>‹#›</a:t>
            </a:fld>
            <a:endParaRPr lang="en-US" altLang="ja-JP"/>
          </a:p>
        </p:txBody>
      </p:sp>
    </p:spTree>
    <p:extLst>
      <p:ext uri="{BB962C8B-B14F-4D97-AF65-F5344CB8AC3E}">
        <p14:creationId xmlns:p14="http://schemas.microsoft.com/office/powerpoint/2010/main" val="1886526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a:t>Nov.. 2016</a:t>
            </a:r>
          </a:p>
        </p:txBody>
      </p:sp>
      <p:sp>
        <p:nvSpPr>
          <p:cNvPr id="6" name="フッター プレースホルダー 5"/>
          <p:cNvSpPr>
            <a:spLocks noGrp="1"/>
          </p:cNvSpPr>
          <p:nvPr>
            <p:ph type="ftr" sz="quarter" idx="11"/>
          </p:nvPr>
        </p:nvSpPr>
        <p:spPr/>
        <p:txBody>
          <a:bodyPr/>
          <a:lstStyle>
            <a:lvl1pPr>
              <a:defRPr/>
            </a:lvl1pPr>
          </a:lstStyle>
          <a:p>
            <a:r>
              <a:rPr lang="en-US" altLang="ja-JP"/>
              <a:t>Shusaku Shimada, Schubiquist Technologies</a:t>
            </a:r>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FABCE99B-EDBA-4B21-9947-832B8DF93C0A}" type="slidenum">
              <a:rPr lang="en-US" altLang="ja-JP"/>
              <a:pPr/>
              <a:t>‹#›</a:t>
            </a:fld>
            <a:endParaRPr lang="en-US" altLang="ja-JP"/>
          </a:p>
        </p:txBody>
      </p:sp>
    </p:spTree>
    <p:extLst>
      <p:ext uri="{BB962C8B-B14F-4D97-AF65-F5344CB8AC3E}">
        <p14:creationId xmlns:p14="http://schemas.microsoft.com/office/powerpoint/2010/main" val="2845981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a:t>Nov.. 2016</a:t>
            </a:r>
          </a:p>
        </p:txBody>
      </p:sp>
      <p:sp>
        <p:nvSpPr>
          <p:cNvPr id="6" name="フッター プレースホルダー 5"/>
          <p:cNvSpPr>
            <a:spLocks noGrp="1"/>
          </p:cNvSpPr>
          <p:nvPr>
            <p:ph type="ftr" sz="quarter" idx="11"/>
          </p:nvPr>
        </p:nvSpPr>
        <p:spPr/>
        <p:txBody>
          <a:bodyPr/>
          <a:lstStyle>
            <a:lvl1pPr>
              <a:defRPr/>
            </a:lvl1pPr>
          </a:lstStyle>
          <a:p>
            <a:r>
              <a:rPr lang="en-US" altLang="ja-JP"/>
              <a:t>Shusaku Shimada, Schubiquist Technologies</a:t>
            </a:r>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49D5CCB0-2754-4C9D-98AD-6AB025C88E2B}" type="slidenum">
              <a:rPr lang="en-US" altLang="ja-JP"/>
              <a:pPr/>
              <a:t>‹#›</a:t>
            </a:fld>
            <a:endParaRPr lang="en-US" altLang="ja-JP"/>
          </a:p>
        </p:txBody>
      </p:sp>
    </p:spTree>
    <p:extLst>
      <p:ext uri="{BB962C8B-B14F-4D97-AF65-F5344CB8AC3E}">
        <p14:creationId xmlns:p14="http://schemas.microsoft.com/office/powerpoint/2010/main" val="3236517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50" charset="-128"/>
              </a:defRPr>
            </a:lvl1pPr>
          </a:lstStyle>
          <a:p>
            <a:r>
              <a:rPr lang="en-US" altLang="ja-JP"/>
              <a:t>Nov.. 2016</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50" charset="-128"/>
              </a:defRPr>
            </a:lvl1pPr>
          </a:lstStyle>
          <a:p>
            <a:r>
              <a:rPr lang="en-US" altLang="ja-JP"/>
              <a:t>Shusaku Shimada, Schubiquist Technologies</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50" charset="-128"/>
              </a:defRPr>
            </a:lvl1pPr>
          </a:lstStyle>
          <a:p>
            <a:r>
              <a:rPr lang="en-US" altLang="ja-JP"/>
              <a:t>Slide </a:t>
            </a:r>
            <a:fld id="{AB891436-13B9-46A4-B5CC-7D801D09F18E}" type="slidenum">
              <a:rPr lang="en-US" altLang="ja-JP"/>
              <a:pPr/>
              <a:t>‹#›</a:t>
            </a:fld>
            <a:endParaRPr lang="en-US" altLang="ja-JP"/>
          </a:p>
        </p:txBody>
      </p:sp>
      <p:sp>
        <p:nvSpPr>
          <p:cNvPr id="1031" name="Rectangle 7"/>
          <p:cNvSpPr>
            <a:spLocks noChangeArrowheads="1"/>
          </p:cNvSpPr>
          <p:nvPr/>
        </p:nvSpPr>
        <p:spPr bwMode="auto">
          <a:xfrm>
            <a:off x="3923928" y="394156"/>
            <a:ext cx="453427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panose="020B0600070205080204" pitchFamily="50" charset="-128"/>
              </a:rPr>
              <a:t>doc.: IEEE 802.15-</a:t>
            </a:r>
            <a:r>
              <a:rPr lang="en-US" altLang="ja-JP" sz="1400" b="1" dirty="0"/>
              <a:t>16-0846-00-004s </a:t>
            </a:r>
            <a:endParaRPr lang="en-US" altLang="ja-JP" sz="1400" b="1" dirty="0">
              <a:ea typeface="ＭＳ Ｐゴシック" panose="020B0600070205080204"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50"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husaku@ieee.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a:t>Nov.. 2016</a:t>
            </a:r>
          </a:p>
        </p:txBody>
      </p:sp>
      <p:sp>
        <p:nvSpPr>
          <p:cNvPr id="5" name="フッター プレースホルダー 2"/>
          <p:cNvSpPr>
            <a:spLocks noGrp="1"/>
          </p:cNvSpPr>
          <p:nvPr>
            <p:ph type="ftr" sz="quarter" idx="11"/>
          </p:nvPr>
        </p:nvSpPr>
        <p:spPr/>
        <p:txBody>
          <a:bodyPr/>
          <a:lstStyle/>
          <a:p>
            <a:r>
              <a:rPr lang="en-US" altLang="ja-JP"/>
              <a:t>Shusaku Shimada, Schubiquist Technologies</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a:t>Slide </a:t>
            </a:r>
            <a:fld id="{67E311E6-80E7-4268-A56F-136AB4D70101}" type="slidenum">
              <a:rPr lang="en-US" altLang="ja-JP"/>
              <a:pPr/>
              <a:t>1</a:t>
            </a:fld>
            <a:endParaRPr lang="en-US" altLang="ja-JP"/>
          </a:p>
        </p:txBody>
      </p:sp>
      <p:sp>
        <p:nvSpPr>
          <p:cNvPr id="27651" name="Rectangle 3"/>
          <p:cNvSpPr>
            <a:spLocks noChangeArrowheads="1"/>
          </p:cNvSpPr>
          <p:nvPr/>
        </p:nvSpPr>
        <p:spPr bwMode="auto">
          <a:xfrm>
            <a:off x="152400" y="609600"/>
            <a:ext cx="89916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50" charset="-128"/>
              </a:rPr>
              <a:t>Project: IEEE P802.15 Working Group for Wireless Personal Area Networks (WPANs)</a:t>
            </a:r>
            <a:endParaRPr lang="en-US" altLang="ja-JP" sz="1600" b="1" dirty="0">
              <a:solidFill>
                <a:schemeClr val="tx2"/>
              </a:solidFill>
              <a:ea typeface="ＭＳ Ｐゴシック" panose="020B0600070205080204" pitchFamily="50" charset="-128"/>
            </a:endParaRPr>
          </a:p>
          <a:p>
            <a:endParaRPr lang="en-US" altLang="ja-JP" sz="1600" dirty="0">
              <a:solidFill>
                <a:schemeClr val="tx2"/>
              </a:solidFill>
              <a:ea typeface="ＭＳ Ｐゴシック" panose="020B0600070205080204" pitchFamily="50" charset="-128"/>
            </a:endParaRPr>
          </a:p>
          <a:p>
            <a:r>
              <a:rPr lang="en-US" altLang="ja-JP" sz="1600" b="1" dirty="0">
                <a:solidFill>
                  <a:schemeClr val="tx2"/>
                </a:solidFill>
                <a:ea typeface="ＭＳ Ｐゴシック" panose="020B0600070205080204" pitchFamily="50" charset="-128"/>
              </a:rPr>
              <a:t>Submission Title:</a:t>
            </a:r>
            <a:r>
              <a:rPr lang="en-US" altLang="ja-JP" sz="1600" dirty="0">
                <a:solidFill>
                  <a:schemeClr val="tx2"/>
                </a:solidFill>
                <a:ea typeface="ＭＳ Ｐゴシック" panose="020B0600070205080204" pitchFamily="50" charset="-128"/>
              </a:rPr>
              <a:t> [Prerequisite for 15.4s Comment Resolution of CID 67-69 concerning to TSCH</a:t>
            </a:r>
            <a:r>
              <a:rPr lang="en-US" altLang="ja-JP" sz="1600" dirty="0">
                <a:solidFill>
                  <a:srgbClr val="FF0000"/>
                </a:solidFill>
                <a:ea typeface="ＭＳ Ｐゴシック" panose="020B0600070205080204" pitchFamily="50" charset="-128"/>
              </a:rPr>
              <a:t> </a:t>
            </a:r>
            <a:r>
              <a:rPr lang="en-US" altLang="ja-JP" sz="1600" dirty="0">
                <a:solidFill>
                  <a:schemeClr val="tx2"/>
                </a:solidFill>
                <a:ea typeface="ＭＳ Ｐゴシック" panose="020B0600070205080204" pitchFamily="50" charset="-128"/>
              </a:rPr>
              <a:t>]	</a:t>
            </a:r>
          </a:p>
          <a:p>
            <a:r>
              <a:rPr lang="en-US" altLang="ja-JP" sz="1600" b="1" dirty="0">
                <a:solidFill>
                  <a:schemeClr val="tx2"/>
                </a:solidFill>
                <a:ea typeface="ＭＳ Ｐゴシック" panose="020B0600070205080204" pitchFamily="50" charset="-128"/>
              </a:rPr>
              <a:t>Date Submitted: </a:t>
            </a:r>
            <a:r>
              <a:rPr lang="en-US" altLang="ja-JP" sz="1600" dirty="0">
                <a:solidFill>
                  <a:schemeClr val="tx2"/>
                </a:solidFill>
                <a:ea typeface="ＭＳ Ｐゴシック" panose="020B0600070205080204" pitchFamily="50" charset="-128"/>
              </a:rPr>
              <a:t>[10 Nov., 2016]	</a:t>
            </a:r>
          </a:p>
          <a:p>
            <a:r>
              <a:rPr lang="en-US" altLang="ja-JP" sz="1600" b="1" dirty="0">
                <a:solidFill>
                  <a:schemeClr val="tx2"/>
                </a:solidFill>
                <a:ea typeface="ＭＳ Ｐゴシック" panose="020B0600070205080204" pitchFamily="50" charset="-128"/>
              </a:rPr>
              <a:t>Source:</a:t>
            </a:r>
            <a:r>
              <a:rPr lang="en-US" altLang="ja-JP" sz="1600" dirty="0">
                <a:solidFill>
                  <a:schemeClr val="tx2"/>
                </a:solidFill>
                <a:ea typeface="ＭＳ Ｐゴシック" panose="020B0600070205080204" pitchFamily="50" charset="-128"/>
              </a:rPr>
              <a:t> [ </a:t>
            </a:r>
            <a:r>
              <a:rPr lang="en-US" altLang="ja-JP" sz="1600" dirty="0" err="1">
                <a:solidFill>
                  <a:schemeClr val="tx2"/>
                </a:solidFill>
                <a:ea typeface="ＭＳ Ｐゴシック" panose="020B0600070205080204" pitchFamily="50" charset="-128"/>
              </a:rPr>
              <a:t>Shusaku</a:t>
            </a:r>
            <a:r>
              <a:rPr lang="en-US" altLang="ja-JP" sz="1600" dirty="0">
                <a:solidFill>
                  <a:schemeClr val="tx2"/>
                </a:solidFill>
                <a:ea typeface="ＭＳ Ｐゴシック" panose="020B0600070205080204" pitchFamily="50" charset="-128"/>
              </a:rPr>
              <a:t> Shimada ] Company [ Schubiquist Technologies Guild ] </a:t>
            </a:r>
          </a:p>
          <a:p>
            <a:r>
              <a:rPr lang="en-US" altLang="ja-JP" sz="1600" dirty="0">
                <a:solidFill>
                  <a:schemeClr val="tx2"/>
                </a:solidFill>
                <a:ea typeface="ＭＳ Ｐゴシック" panose="020B0600070205080204" pitchFamily="50" charset="-128"/>
              </a:rPr>
              <a:t>Address [ 1-28 </a:t>
            </a:r>
            <a:r>
              <a:rPr lang="en-US" altLang="ja-JP" sz="1600" dirty="0" err="1">
                <a:solidFill>
                  <a:schemeClr val="tx2"/>
                </a:solidFill>
                <a:ea typeface="ＭＳ Ｐゴシック" panose="020B0600070205080204" pitchFamily="50" charset="-128"/>
              </a:rPr>
              <a:t>Nishiarai</a:t>
            </a:r>
            <a:r>
              <a:rPr lang="en-US" altLang="ja-JP" sz="1600" dirty="0">
                <a:solidFill>
                  <a:schemeClr val="tx2"/>
                </a:solidFill>
                <a:ea typeface="ＭＳ Ｐゴシック" panose="020B0600070205080204" pitchFamily="50" charset="-128"/>
              </a:rPr>
              <a:t>, Chuo-</a:t>
            </a:r>
            <a:r>
              <a:rPr lang="en-US" altLang="ja-JP" sz="1600" dirty="0" err="1">
                <a:solidFill>
                  <a:schemeClr val="tx2"/>
                </a:solidFill>
                <a:ea typeface="ＭＳ Ｐゴシック" panose="020B0600070205080204" pitchFamily="50" charset="-128"/>
              </a:rPr>
              <a:t>shi</a:t>
            </a:r>
            <a:r>
              <a:rPr lang="en-US" altLang="ja-JP" sz="1600" dirty="0">
                <a:solidFill>
                  <a:schemeClr val="tx2"/>
                </a:solidFill>
                <a:ea typeface="ＭＳ Ｐゴシック" panose="020B0600070205080204" pitchFamily="50" charset="-128"/>
              </a:rPr>
              <a:t>, Yamanashi-ken, 409-3802 Japan ] </a:t>
            </a:r>
          </a:p>
          <a:p>
            <a:r>
              <a:rPr lang="en-US" altLang="ja-JP" sz="1600" dirty="0">
                <a:solidFill>
                  <a:schemeClr val="tx2"/>
                </a:solidFill>
                <a:ea typeface="ＭＳ Ｐゴシック" panose="020B0600070205080204" pitchFamily="50" charset="-128"/>
              </a:rPr>
              <a:t>Voice:[ +81-55-274-1266 ], E-Mail:[ </a:t>
            </a:r>
            <a:r>
              <a:rPr lang="en-US" altLang="ja-JP" sz="1600" dirty="0">
                <a:ea typeface="ＭＳ Ｐゴシック" panose="020B0600070205080204" pitchFamily="50" charset="-128"/>
                <a:hlinkClick r:id="rId2"/>
              </a:rPr>
              <a:t>shusaku@ieee.org</a:t>
            </a:r>
            <a:r>
              <a:rPr lang="en-US" altLang="ja-JP" sz="1600" dirty="0">
                <a:solidFill>
                  <a:schemeClr val="tx2"/>
                </a:solidFill>
                <a:ea typeface="ＭＳ Ｐゴシック" panose="020B0600070205080204" pitchFamily="50" charset="-128"/>
              </a:rPr>
              <a:t> ] </a:t>
            </a:r>
          </a:p>
          <a:p>
            <a:pPr>
              <a:spcBef>
                <a:spcPts val="600"/>
              </a:spcBef>
              <a:spcAft>
                <a:spcPts val="600"/>
              </a:spcAft>
            </a:pPr>
            <a:r>
              <a:rPr lang="en-US" altLang="ja-JP" sz="1600" b="1" dirty="0">
                <a:solidFill>
                  <a:schemeClr val="tx2"/>
                </a:solidFill>
                <a:ea typeface="ＭＳ Ｐゴシック" panose="020B0600070205080204" pitchFamily="50" charset="-128"/>
              </a:rPr>
              <a:t>Re:</a:t>
            </a:r>
            <a:r>
              <a:rPr lang="en-US" altLang="ja-JP" sz="1600" dirty="0">
                <a:solidFill>
                  <a:schemeClr val="tx2"/>
                </a:solidFill>
                <a:ea typeface="ＭＳ Ｐゴシック" panose="020B0600070205080204" pitchFamily="50" charset="-128"/>
              </a:rPr>
              <a:t> [Call for Contributions for TG4s (</a:t>
            </a:r>
            <a:r>
              <a:rPr kumimoji="0" lang="en-US" altLang="ja-JP" sz="1600" b="0" i="0" u="none" strike="noStrike" cap="none" normalizeH="0" baseline="0" dirty="0">
                <a:ln>
                  <a:noFill/>
                </a:ln>
                <a:effectLst/>
                <a:latin typeface="+mj-lt"/>
              </a:rPr>
              <a:t>15-14-0570-03-004s-tg4s-call-for-contributions)</a:t>
            </a:r>
            <a:r>
              <a:rPr lang="en-US" altLang="ja-JP" sz="1600" dirty="0">
                <a:solidFill>
                  <a:schemeClr val="tx2"/>
                </a:solidFill>
                <a:ea typeface="ＭＳ Ｐゴシック" panose="020B0600070205080204" pitchFamily="50" charset="-128"/>
              </a:rPr>
              <a:t>] </a:t>
            </a:r>
            <a:endParaRPr lang="en-US" altLang="ja-JP" dirty="0">
              <a:solidFill>
                <a:schemeClr val="tx2"/>
              </a:solidFill>
              <a:ea typeface="ＭＳ Ｐゴシック" panose="020B0600070205080204" pitchFamily="50" charset="-128"/>
            </a:endParaRPr>
          </a:p>
          <a:p>
            <a:pPr>
              <a:spcBef>
                <a:spcPts val="600"/>
              </a:spcBef>
              <a:spcAft>
                <a:spcPts val="600"/>
              </a:spcAft>
            </a:pPr>
            <a:r>
              <a:rPr lang="en-US" altLang="ja-JP" sz="1600" b="1" dirty="0">
                <a:solidFill>
                  <a:schemeClr val="tx2"/>
                </a:solidFill>
                <a:ea typeface="ＭＳ Ｐゴシック" panose="020B0600070205080204" pitchFamily="50" charset="-128"/>
              </a:rPr>
              <a:t>Abstract:</a:t>
            </a:r>
            <a:r>
              <a:rPr lang="en-US" altLang="ja-JP" sz="1600" dirty="0">
                <a:solidFill>
                  <a:schemeClr val="tx2"/>
                </a:solidFill>
                <a:ea typeface="ＭＳ Ｐゴシック" panose="020B0600070205080204" pitchFamily="50" charset="-128"/>
              </a:rPr>
              <a:t>	[ TSCH related concepts relating to 15.4s are reconfirmed in order to make SRM functions instrumental for TSCH mode of 15.4 operations. ]</a:t>
            </a:r>
          </a:p>
          <a:p>
            <a:pPr>
              <a:spcBef>
                <a:spcPts val="600"/>
              </a:spcBef>
              <a:spcAft>
                <a:spcPts val="600"/>
              </a:spcAft>
            </a:pPr>
            <a:r>
              <a:rPr lang="en-US" altLang="ja-JP" sz="1600" b="1" dirty="0">
                <a:solidFill>
                  <a:schemeClr val="tx2"/>
                </a:solidFill>
                <a:ea typeface="ＭＳ Ｐゴシック" panose="020B0600070205080204" pitchFamily="50" charset="-128"/>
              </a:rPr>
              <a:t>Purpose:</a:t>
            </a:r>
            <a:r>
              <a:rPr lang="en-US" altLang="ja-JP" sz="1600" dirty="0">
                <a:solidFill>
                  <a:schemeClr val="tx2"/>
                </a:solidFill>
                <a:ea typeface="ＭＳ Ｐゴシック" panose="020B0600070205080204" pitchFamily="50" charset="-128"/>
              </a:rPr>
              <a:t>	[ To help the comment resolution of CID 67-69 concerning TSCH in term of SRM and Management. ]</a:t>
            </a:r>
          </a:p>
          <a:p>
            <a:r>
              <a:rPr lang="en-US" altLang="ja-JP" sz="1600" b="1" dirty="0">
                <a:solidFill>
                  <a:schemeClr val="tx2"/>
                </a:solidFill>
                <a:ea typeface="ＭＳ Ｐゴシック" panose="020B0600070205080204" pitchFamily="50" charset="-128"/>
              </a:rPr>
              <a:t>Notice:</a:t>
            </a:r>
            <a:r>
              <a:rPr lang="en-US" altLang="ja-JP" sz="1600" dirty="0">
                <a:solidFill>
                  <a:schemeClr val="tx2"/>
                </a:solidFill>
                <a:ea typeface="ＭＳ Ｐゴシック" panose="020B0600070205080204" pitchFamily="50"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50" charset="-128"/>
              </a:rPr>
              <a:t>Release:</a:t>
            </a:r>
            <a:r>
              <a:rPr lang="en-US" altLang="ja-JP" sz="1600" dirty="0">
                <a:solidFill>
                  <a:schemeClr val="tx2"/>
                </a:solidFill>
                <a:ea typeface="ＭＳ Ｐゴシック" panose="020B0600070205080204" pitchFamily="50" charset="-128"/>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5800" y="378281"/>
            <a:ext cx="1600200" cy="215444"/>
          </a:xfrm>
        </p:spPr>
        <p:txBody>
          <a:bodyPr/>
          <a:lstStyle/>
          <a:p>
            <a:r>
              <a:rPr lang="en-US" altLang="ja-JP"/>
              <a:t>Nov.. 2016</a:t>
            </a:r>
            <a:endParaRPr lang="en-US" altLang="ja-JP" dirty="0"/>
          </a:p>
        </p:txBody>
      </p:sp>
      <p:sp>
        <p:nvSpPr>
          <p:cNvPr id="5" name="フッター プレースホルダー 4"/>
          <p:cNvSpPr>
            <a:spLocks noGrp="1"/>
          </p:cNvSpPr>
          <p:nvPr>
            <p:ph type="ftr" sz="quarter" idx="11"/>
          </p:nvPr>
        </p:nvSpPr>
        <p:spPr/>
        <p:txBody>
          <a:bodyPr/>
          <a:lstStyle/>
          <a:p>
            <a:r>
              <a:rPr lang="en-US" altLang="ja-JP"/>
              <a:t>Shusaku Shimada, Schubiquist Technologies</a:t>
            </a:r>
          </a:p>
        </p:txBody>
      </p:sp>
      <p:sp>
        <p:nvSpPr>
          <p:cNvPr id="6" name="スライド番号プレースホルダー 5"/>
          <p:cNvSpPr>
            <a:spLocks noGrp="1"/>
          </p:cNvSpPr>
          <p:nvPr>
            <p:ph type="sldNum" sz="quarter" idx="12"/>
          </p:nvPr>
        </p:nvSpPr>
        <p:spPr/>
        <p:txBody>
          <a:bodyPr/>
          <a:lstStyle/>
          <a:p>
            <a:r>
              <a:rPr lang="en-US" altLang="ja-JP"/>
              <a:t>Slide </a:t>
            </a:r>
            <a:fld id="{E6F911B4-E0EF-486C-8DCE-5FBE3127AE36}" type="slidenum">
              <a:rPr lang="en-US" altLang="ja-JP"/>
              <a:pPr/>
              <a:t>2</a:t>
            </a:fld>
            <a:endParaRPr lang="en-US" altLang="ja-JP"/>
          </a:p>
        </p:txBody>
      </p:sp>
      <p:sp>
        <p:nvSpPr>
          <p:cNvPr id="26626" name="Rectangle 2"/>
          <p:cNvSpPr>
            <a:spLocks noGrp="1" noChangeArrowheads="1"/>
          </p:cNvSpPr>
          <p:nvPr>
            <p:ph type="ctrTitle"/>
          </p:nvPr>
        </p:nvSpPr>
        <p:spPr>
          <a:xfrm>
            <a:off x="685800" y="2286000"/>
            <a:ext cx="7772400" cy="1143000"/>
          </a:xfrm>
        </p:spPr>
        <p:txBody>
          <a:bodyPr anchor="ctr"/>
          <a:lstStyle/>
          <a:p>
            <a:r>
              <a:rPr lang="en-US" altLang="ja-JP" sz="3200" dirty="0">
                <a:solidFill>
                  <a:schemeClr val="tx2"/>
                </a:solidFill>
                <a:ea typeface="ＭＳ Ｐゴシック" panose="020B0600070205080204" pitchFamily="50" charset="-128"/>
              </a:rPr>
              <a:t>Prerequisite for 15.4s Comment Resolution of CID 67-69 concerning to TSCH</a:t>
            </a:r>
            <a:endParaRPr lang="ja-JP" altLang="ja-JP" sz="3200" dirty="0"/>
          </a:p>
        </p:txBody>
      </p:sp>
      <p:sp>
        <p:nvSpPr>
          <p:cNvPr id="26627" name="Rectangle 3"/>
          <p:cNvSpPr>
            <a:spLocks noGrp="1" noChangeArrowheads="1"/>
          </p:cNvSpPr>
          <p:nvPr>
            <p:ph type="subTitle" idx="1"/>
          </p:nvPr>
        </p:nvSpPr>
        <p:spPr>
          <a:xfrm>
            <a:off x="1371600" y="4437112"/>
            <a:ext cx="6400800" cy="1201688"/>
          </a:xfrm>
        </p:spPr>
        <p:txBody>
          <a:bodyPr/>
          <a:lstStyle/>
          <a:p>
            <a:r>
              <a:rPr lang="en-US" altLang="ja-JP" sz="1600" dirty="0">
                <a:solidFill>
                  <a:schemeClr val="tx2"/>
                </a:solidFill>
                <a:ea typeface="ＭＳ Ｐゴシック" panose="020B0600070205080204" pitchFamily="50" charset="-128"/>
              </a:rPr>
              <a:t>To help the comment resolution of CID 67-69 concerning TSCH </a:t>
            </a:r>
          </a:p>
          <a:p>
            <a:r>
              <a:rPr lang="en-US" altLang="ja-JP" sz="1600" dirty="0">
                <a:solidFill>
                  <a:schemeClr val="tx2"/>
                </a:solidFill>
                <a:ea typeface="ＭＳ Ｐゴシック" panose="020B0600070205080204" pitchFamily="50" charset="-128"/>
              </a:rPr>
              <a:t>in term of SRM and Management.</a:t>
            </a:r>
            <a:endParaRPr lang="ja-JP" altLang="ja-JP"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a:t>Nov.. 2016</a:t>
            </a:r>
          </a:p>
        </p:txBody>
      </p:sp>
      <p:sp>
        <p:nvSpPr>
          <p:cNvPr id="5" name="フッター プレースホルダー 4"/>
          <p:cNvSpPr>
            <a:spLocks noGrp="1"/>
          </p:cNvSpPr>
          <p:nvPr>
            <p:ph type="ftr" sz="quarter" idx="11"/>
          </p:nvPr>
        </p:nvSpPr>
        <p:spPr/>
        <p:txBody>
          <a:bodyPr/>
          <a:lstStyle/>
          <a:p>
            <a:r>
              <a:rPr lang="en-US" altLang="ja-JP"/>
              <a:t>Shusaku Shimada, Schubiquist Technologies</a:t>
            </a:r>
          </a:p>
        </p:txBody>
      </p:sp>
      <p:sp>
        <p:nvSpPr>
          <p:cNvPr id="6" name="スライド番号プレースホルダー 5"/>
          <p:cNvSpPr>
            <a:spLocks noGrp="1"/>
          </p:cNvSpPr>
          <p:nvPr>
            <p:ph type="sldNum" sz="quarter" idx="12"/>
          </p:nvPr>
        </p:nvSpPr>
        <p:spPr/>
        <p:txBody>
          <a:bodyPr/>
          <a:lstStyle/>
          <a:p>
            <a:r>
              <a:rPr lang="en-US" altLang="ja-JP"/>
              <a:t>Slide </a:t>
            </a:r>
            <a:fld id="{982B8BD9-BA14-4E50-90D6-2A3BE226553A}" type="slidenum">
              <a:rPr lang="en-US" altLang="ja-JP"/>
              <a:pPr/>
              <a:t>3</a:t>
            </a:fld>
            <a:endParaRPr lang="en-US" altLang="ja-JP"/>
          </a:p>
        </p:txBody>
      </p:sp>
      <p:sp>
        <p:nvSpPr>
          <p:cNvPr id="4098" name="Rectangle 2"/>
          <p:cNvSpPr>
            <a:spLocks noGrp="1" noChangeArrowheads="1"/>
          </p:cNvSpPr>
          <p:nvPr>
            <p:ph type="title"/>
          </p:nvPr>
        </p:nvSpPr>
        <p:spPr>
          <a:ln/>
        </p:spPr>
        <p:txBody>
          <a:bodyPr/>
          <a:lstStyle/>
          <a:p>
            <a:r>
              <a:rPr lang="en-US" altLang="ja-JP" sz="3200" dirty="0"/>
              <a:t>SRM in TSCH</a:t>
            </a:r>
            <a:endParaRPr lang="ja-JP" altLang="ja-JP" sz="3200" dirty="0"/>
          </a:p>
        </p:txBody>
      </p:sp>
      <p:sp>
        <p:nvSpPr>
          <p:cNvPr id="4099" name="Rectangle 3"/>
          <p:cNvSpPr>
            <a:spLocks noGrp="1" noChangeArrowheads="1"/>
          </p:cNvSpPr>
          <p:nvPr>
            <p:ph type="body" idx="1"/>
          </p:nvPr>
        </p:nvSpPr>
        <p:spPr>
          <a:ln/>
        </p:spPr>
        <p:txBody>
          <a:bodyPr/>
          <a:lstStyle/>
          <a:p>
            <a:r>
              <a:rPr lang="en-US" altLang="ja-JP" sz="2400" dirty="0"/>
              <a:t>SRM functions in 802.15.4s D1.0, so far based on; </a:t>
            </a:r>
          </a:p>
          <a:p>
            <a:pPr lvl="1"/>
            <a:r>
              <a:rPr lang="en-US" altLang="ja-JP" sz="2000" dirty="0"/>
              <a:t>Physical frequency channels and non-slotted time </a:t>
            </a:r>
          </a:p>
          <a:p>
            <a:r>
              <a:rPr lang="en-US" altLang="ja-JP" sz="2400" dirty="0"/>
              <a:t>This may help also for TSCH, i.e., </a:t>
            </a:r>
          </a:p>
          <a:p>
            <a:pPr lvl="1"/>
            <a:r>
              <a:rPr lang="en-US" altLang="ja-JP" sz="2000" dirty="0"/>
              <a:t>IEEE802.15.4e provides the deterministic resource to nodes</a:t>
            </a:r>
          </a:p>
          <a:p>
            <a:pPr lvl="1"/>
            <a:r>
              <a:rPr lang="en-US" altLang="ja-JP" sz="2000" dirty="0"/>
              <a:t>But, deterministic </a:t>
            </a:r>
            <a:r>
              <a:rPr lang="en-US" altLang="ja-JP" sz="2000" dirty="0" err="1"/>
              <a:t>Tx</a:t>
            </a:r>
            <a:r>
              <a:rPr lang="en-US" altLang="ja-JP" sz="2000" dirty="0"/>
              <a:t> &amp; Rx doesn’t necessarily means; </a:t>
            </a:r>
          </a:p>
          <a:p>
            <a:pPr lvl="2"/>
            <a:r>
              <a:rPr lang="en-US" altLang="ja-JP" sz="1600" dirty="0"/>
              <a:t>No interference with other networks at all, </a:t>
            </a:r>
          </a:p>
          <a:p>
            <a:pPr lvl="2"/>
            <a:r>
              <a:rPr lang="en-US" altLang="ja-JP" sz="1600" dirty="0"/>
              <a:t>No impediments of propagation in-between, e.g. shadowing, fading </a:t>
            </a:r>
          </a:p>
          <a:p>
            <a:pPr lvl="2"/>
            <a:r>
              <a:rPr lang="en-US" altLang="ja-JP" sz="1600" dirty="0"/>
              <a:t>No need or update of White/Black channel listing, rather often indispensable </a:t>
            </a:r>
          </a:p>
          <a:p>
            <a:r>
              <a:rPr lang="en-US" altLang="ja-JP" sz="2400" dirty="0"/>
              <a:t>But how can these SRM information be collected ? </a:t>
            </a:r>
          </a:p>
          <a:p>
            <a:pPr lvl="1"/>
            <a:r>
              <a:rPr lang="en-US" altLang="ja-JP" sz="2000" dirty="0"/>
              <a:t>Through TSCH mode of operations, logical to physical transformation of resource are needed </a:t>
            </a:r>
          </a:p>
          <a:p>
            <a:endParaRPr lang="ja-JP" altLang="ja-JP"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a:t>Nov.. 2016</a:t>
            </a:r>
          </a:p>
        </p:txBody>
      </p:sp>
      <p:sp>
        <p:nvSpPr>
          <p:cNvPr id="5" name="フッター プレースホルダー 4"/>
          <p:cNvSpPr>
            <a:spLocks noGrp="1"/>
          </p:cNvSpPr>
          <p:nvPr>
            <p:ph type="ftr" sz="quarter" idx="11"/>
          </p:nvPr>
        </p:nvSpPr>
        <p:spPr/>
        <p:txBody>
          <a:bodyPr/>
          <a:lstStyle/>
          <a:p>
            <a:r>
              <a:rPr lang="en-US" altLang="ja-JP"/>
              <a:t>Shusaku Shimada, Schubiquist Technologies</a:t>
            </a:r>
          </a:p>
        </p:txBody>
      </p:sp>
      <p:sp>
        <p:nvSpPr>
          <p:cNvPr id="6" name="スライド番号プレースホルダー 5"/>
          <p:cNvSpPr>
            <a:spLocks noGrp="1"/>
          </p:cNvSpPr>
          <p:nvPr>
            <p:ph type="sldNum" sz="quarter" idx="12"/>
          </p:nvPr>
        </p:nvSpPr>
        <p:spPr/>
        <p:txBody>
          <a:bodyPr/>
          <a:lstStyle/>
          <a:p>
            <a:r>
              <a:rPr lang="en-US" altLang="ja-JP"/>
              <a:t>Slide </a:t>
            </a:r>
            <a:fld id="{982B8BD9-BA14-4E50-90D6-2A3BE226553A}" type="slidenum">
              <a:rPr lang="en-US" altLang="ja-JP"/>
              <a:pPr/>
              <a:t>4</a:t>
            </a:fld>
            <a:endParaRPr lang="en-US" altLang="ja-JP"/>
          </a:p>
        </p:txBody>
      </p:sp>
      <p:sp>
        <p:nvSpPr>
          <p:cNvPr id="4098" name="Rectangle 2"/>
          <p:cNvSpPr>
            <a:spLocks noGrp="1" noChangeArrowheads="1"/>
          </p:cNvSpPr>
          <p:nvPr>
            <p:ph type="title"/>
          </p:nvPr>
        </p:nvSpPr>
        <p:spPr>
          <a:ln/>
        </p:spPr>
        <p:txBody>
          <a:bodyPr/>
          <a:lstStyle/>
          <a:p>
            <a:r>
              <a:rPr lang="en-US" altLang="ja-JP" sz="3200" dirty="0"/>
              <a:t>Link &amp; </a:t>
            </a:r>
            <a:r>
              <a:rPr lang="en-US" altLang="ja-JP" sz="3200" dirty="0" err="1"/>
              <a:t>Slotframe</a:t>
            </a:r>
            <a:r>
              <a:rPr lang="en-US" altLang="ja-JP" sz="3200" dirty="0"/>
              <a:t> &amp; Chunk in TSCH </a:t>
            </a:r>
            <a:endParaRPr lang="ja-JP" altLang="ja-JP" sz="3200" dirty="0"/>
          </a:p>
        </p:txBody>
      </p:sp>
      <p:sp>
        <p:nvSpPr>
          <p:cNvPr id="4099" name="Rectangle 3"/>
          <p:cNvSpPr>
            <a:spLocks noGrp="1" noChangeArrowheads="1"/>
          </p:cNvSpPr>
          <p:nvPr>
            <p:ph type="body" idx="1"/>
          </p:nvPr>
        </p:nvSpPr>
        <p:spPr>
          <a:ln/>
        </p:spPr>
        <p:txBody>
          <a:bodyPr/>
          <a:lstStyle/>
          <a:p>
            <a:r>
              <a:rPr lang="en-US" altLang="ja-JP" sz="2400" dirty="0"/>
              <a:t>TSCH Link (Cell) </a:t>
            </a:r>
          </a:p>
          <a:p>
            <a:pPr lvl="1"/>
            <a:r>
              <a:rPr lang="en-US" altLang="ja-JP" sz="2000" dirty="0"/>
              <a:t>Time slot offset, Frequency Channel offset </a:t>
            </a:r>
          </a:p>
          <a:p>
            <a:pPr lvl="1"/>
            <a:r>
              <a:rPr lang="en-US" altLang="ja-JP" sz="2000" dirty="0"/>
              <a:t>For </a:t>
            </a:r>
            <a:r>
              <a:rPr lang="en-US" altLang="ja-JP" sz="2000" dirty="0" err="1"/>
              <a:t>Tx</a:t>
            </a:r>
            <a:r>
              <a:rPr lang="en-US" altLang="ja-JP" sz="2000" dirty="0"/>
              <a:t>, Rx, shared/dedicated 	</a:t>
            </a:r>
          </a:p>
          <a:p>
            <a:r>
              <a:rPr lang="en-US" altLang="ja-JP" sz="2400" dirty="0" err="1"/>
              <a:t>Slotframe</a:t>
            </a:r>
            <a:r>
              <a:rPr lang="en-US" altLang="ja-JP" sz="2400" dirty="0"/>
              <a:t> </a:t>
            </a:r>
          </a:p>
          <a:p>
            <a:pPr lvl="1"/>
            <a:r>
              <a:rPr lang="en-US" altLang="ja-JP" sz="2000" dirty="0"/>
              <a:t>Series</a:t>
            </a:r>
            <a:r>
              <a:rPr lang="ja-JP" altLang="en-US" sz="2000" dirty="0"/>
              <a:t> </a:t>
            </a:r>
            <a:r>
              <a:rPr lang="en-US" altLang="ja-JP" sz="2000" dirty="0"/>
              <a:t>of</a:t>
            </a:r>
            <a:r>
              <a:rPr lang="ja-JP" altLang="en-US" sz="2000" dirty="0"/>
              <a:t> </a:t>
            </a:r>
            <a:r>
              <a:rPr lang="en-US" altLang="ja-JP" sz="2000" dirty="0"/>
              <a:t>timeslots </a:t>
            </a:r>
          </a:p>
          <a:p>
            <a:pPr lvl="1"/>
            <a:r>
              <a:rPr lang="en-US" altLang="ja-JP" sz="2000" dirty="0"/>
              <a:t>May co-exist multiple </a:t>
            </a:r>
            <a:r>
              <a:rPr lang="en-US" altLang="ja-JP" sz="2000" dirty="0" err="1"/>
              <a:t>slotframes</a:t>
            </a:r>
            <a:endParaRPr lang="en-US" altLang="ja-JP" sz="2000" dirty="0"/>
          </a:p>
          <a:p>
            <a:r>
              <a:rPr lang="en-US" altLang="ja-JP" sz="2400" dirty="0"/>
              <a:t>Chunk</a:t>
            </a:r>
            <a:r>
              <a:rPr lang="en-US" altLang="ja-JP" sz="1600" dirty="0"/>
              <a:t> (Concept outside IEEE802) </a:t>
            </a:r>
            <a:endParaRPr lang="en-US" altLang="ja-JP" sz="2400" dirty="0"/>
          </a:p>
          <a:p>
            <a:pPr lvl="1"/>
            <a:r>
              <a:rPr lang="en-US" altLang="ja-JP" sz="2000" dirty="0"/>
              <a:t>Higher layer concept for </a:t>
            </a:r>
            <a:br>
              <a:rPr lang="en-US" altLang="ja-JP" sz="2000" dirty="0"/>
            </a:br>
            <a:r>
              <a:rPr lang="en-US" altLang="ja-JP" sz="2000" dirty="0"/>
              <a:t>intra-network interference </a:t>
            </a:r>
            <a:br>
              <a:rPr lang="en-US" altLang="ja-JP" sz="2000" dirty="0"/>
            </a:br>
            <a:r>
              <a:rPr lang="en-US" altLang="ja-JP" sz="2000" dirty="0"/>
              <a:t>management</a:t>
            </a:r>
          </a:p>
          <a:p>
            <a:pPr lvl="1"/>
            <a:r>
              <a:rPr lang="en-US" altLang="ja-JP" sz="2000" dirty="0"/>
              <a:t>i.e. sets of links known </a:t>
            </a:r>
            <a:br>
              <a:rPr lang="en-US" altLang="ja-JP" sz="2000" dirty="0"/>
            </a:br>
            <a:r>
              <a:rPr lang="en-US" altLang="ja-JP" sz="2000" dirty="0"/>
              <a:t>within a network</a:t>
            </a:r>
          </a:p>
        </p:txBody>
      </p:sp>
      <p:graphicFrame>
        <p:nvGraphicFramePr>
          <p:cNvPr id="3" name="オブジェクト 2"/>
          <p:cNvGraphicFramePr>
            <a:graphicFrameLocks noChangeAspect="1"/>
          </p:cNvGraphicFramePr>
          <p:nvPr>
            <p:extLst>
              <p:ext uri="{D42A27DB-BD31-4B8C-83A1-F6EECF244321}">
                <p14:modId xmlns:p14="http://schemas.microsoft.com/office/powerpoint/2010/main" val="1417944482"/>
              </p:ext>
            </p:extLst>
          </p:nvPr>
        </p:nvGraphicFramePr>
        <p:xfrm>
          <a:off x="5004048" y="4616668"/>
          <a:ext cx="3456384" cy="1200150"/>
        </p:xfrm>
        <a:graphic>
          <a:graphicData uri="http://schemas.openxmlformats.org/presentationml/2006/ole">
            <mc:AlternateContent xmlns:mc="http://schemas.openxmlformats.org/markup-compatibility/2006">
              <mc:Choice xmlns:v="urn:schemas-microsoft-com:vml" Requires="v">
                <p:oleObj spid="_x0000_s1050" name="Worksheet" r:id="rId4" imgW="4810018" imgH="1200150" progId="Excel.Sheet.12">
                  <p:embed/>
                </p:oleObj>
              </mc:Choice>
              <mc:Fallback>
                <p:oleObj name="Worksheet" r:id="rId4" imgW="4810018" imgH="1200150" progId="Excel.Sheet.12">
                  <p:embed/>
                  <p:pic>
                    <p:nvPicPr>
                      <p:cNvPr id="0" name=""/>
                      <p:cNvPicPr/>
                      <p:nvPr/>
                    </p:nvPicPr>
                    <p:blipFill>
                      <a:blip r:embed="rId5"/>
                      <a:stretch>
                        <a:fillRect/>
                      </a:stretch>
                    </p:blipFill>
                    <p:spPr>
                      <a:xfrm>
                        <a:off x="5004048" y="4616668"/>
                        <a:ext cx="3456384" cy="1200150"/>
                      </a:xfrm>
                      <a:prstGeom prst="rect">
                        <a:avLst/>
                      </a:prstGeom>
                    </p:spPr>
                  </p:pic>
                </p:oleObj>
              </mc:Fallback>
            </mc:AlternateContent>
          </a:graphicData>
        </a:graphic>
      </p:graphicFrame>
      <p:graphicFrame>
        <p:nvGraphicFramePr>
          <p:cNvPr id="7" name="オブジェクト 6"/>
          <p:cNvGraphicFramePr>
            <a:graphicFrameLocks noChangeAspect="1"/>
          </p:cNvGraphicFramePr>
          <p:nvPr>
            <p:extLst>
              <p:ext uri="{D42A27DB-BD31-4B8C-83A1-F6EECF244321}">
                <p14:modId xmlns:p14="http://schemas.microsoft.com/office/powerpoint/2010/main" val="806316382"/>
              </p:ext>
            </p:extLst>
          </p:nvPr>
        </p:nvGraphicFramePr>
        <p:xfrm>
          <a:off x="5003800" y="3429000"/>
          <a:ext cx="3455988" cy="290513"/>
        </p:xfrm>
        <a:graphic>
          <a:graphicData uri="http://schemas.openxmlformats.org/presentationml/2006/ole">
            <mc:AlternateContent xmlns:mc="http://schemas.openxmlformats.org/markup-compatibility/2006">
              <mc:Choice xmlns:v="urn:schemas-microsoft-com:vml" Requires="v">
                <p:oleObj spid="_x0000_s1051" name="Worksheet" r:id="rId6" imgW="4810018" imgH="342900" progId="Excel.Sheet.12">
                  <p:embed/>
                </p:oleObj>
              </mc:Choice>
              <mc:Fallback>
                <p:oleObj name="Worksheet" r:id="rId6" imgW="4810018" imgH="342900" progId="Excel.Sheet.12">
                  <p:embed/>
                  <p:pic>
                    <p:nvPicPr>
                      <p:cNvPr id="0" name=""/>
                      <p:cNvPicPr/>
                      <p:nvPr/>
                    </p:nvPicPr>
                    <p:blipFill>
                      <a:blip r:embed="rId7"/>
                      <a:stretch>
                        <a:fillRect/>
                      </a:stretch>
                    </p:blipFill>
                    <p:spPr>
                      <a:xfrm>
                        <a:off x="5003800" y="3429000"/>
                        <a:ext cx="3455988" cy="290513"/>
                      </a:xfrm>
                      <a:prstGeom prst="rect">
                        <a:avLst/>
                      </a:prstGeom>
                      <a:ln>
                        <a:noFill/>
                      </a:ln>
                    </p:spPr>
                  </p:pic>
                </p:oleObj>
              </mc:Fallback>
            </mc:AlternateContent>
          </a:graphicData>
        </a:graphic>
      </p:graphicFrame>
      <p:cxnSp>
        <p:nvCxnSpPr>
          <p:cNvPr id="9" name="直線矢印コネクタ 8"/>
          <p:cNvCxnSpPr/>
          <p:nvPr/>
        </p:nvCxnSpPr>
        <p:spPr bwMode="auto">
          <a:xfrm>
            <a:off x="5004048" y="3854362"/>
            <a:ext cx="3456384"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テキスト ボックス 10"/>
          <p:cNvSpPr txBox="1"/>
          <p:nvPr/>
        </p:nvSpPr>
        <p:spPr>
          <a:xfrm>
            <a:off x="5940152" y="3638338"/>
            <a:ext cx="1574470" cy="276999"/>
          </a:xfrm>
          <a:prstGeom prst="rect">
            <a:avLst/>
          </a:prstGeom>
          <a:noFill/>
        </p:spPr>
        <p:txBody>
          <a:bodyPr wrap="none" rtlCol="0">
            <a:spAutoFit/>
          </a:bodyPr>
          <a:lstStyle/>
          <a:p>
            <a:r>
              <a:rPr kumimoji="1" lang="en-US" altLang="ja-JP" dirty="0"/>
              <a:t>timeslots which repeat</a:t>
            </a:r>
          </a:p>
        </p:txBody>
      </p:sp>
      <p:cxnSp>
        <p:nvCxnSpPr>
          <p:cNvPr id="14" name="直線矢印コネクタ 13"/>
          <p:cNvCxnSpPr/>
          <p:nvPr/>
        </p:nvCxnSpPr>
        <p:spPr bwMode="auto">
          <a:xfrm flipV="1">
            <a:off x="4788024" y="4616668"/>
            <a:ext cx="0" cy="120015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テキスト ボックス 16"/>
          <p:cNvSpPr txBox="1"/>
          <p:nvPr/>
        </p:nvSpPr>
        <p:spPr>
          <a:xfrm rot="16200000">
            <a:off x="4260218" y="5144475"/>
            <a:ext cx="1188595" cy="276999"/>
          </a:xfrm>
          <a:prstGeom prst="rect">
            <a:avLst/>
          </a:prstGeom>
          <a:noFill/>
        </p:spPr>
        <p:txBody>
          <a:bodyPr wrap="none" rtlCol="0">
            <a:spAutoFit/>
          </a:bodyPr>
          <a:lstStyle/>
          <a:p>
            <a:r>
              <a:rPr kumimoji="1" lang="en-US" altLang="ja-JP" dirty="0"/>
              <a:t>frequency offset</a:t>
            </a:r>
          </a:p>
        </p:txBody>
      </p:sp>
      <p:sp>
        <p:nvSpPr>
          <p:cNvPr id="15" name="矢印: 左カーブ 14"/>
          <p:cNvSpPr/>
          <p:nvPr/>
        </p:nvSpPr>
        <p:spPr bwMode="auto">
          <a:xfrm>
            <a:off x="8543474" y="4616668"/>
            <a:ext cx="204990" cy="1200150"/>
          </a:xfrm>
          <a:prstGeom prst="curvedLef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9" name="テキスト ボックス 18"/>
          <p:cNvSpPr txBox="1"/>
          <p:nvPr/>
        </p:nvSpPr>
        <p:spPr>
          <a:xfrm>
            <a:off x="5724128" y="5889839"/>
            <a:ext cx="2734112" cy="461665"/>
          </a:xfrm>
          <a:prstGeom prst="rect">
            <a:avLst/>
          </a:prstGeom>
          <a:noFill/>
        </p:spPr>
        <p:txBody>
          <a:bodyPr wrap="square" rtlCol="0">
            <a:spAutoFit/>
          </a:bodyPr>
          <a:lstStyle/>
          <a:p>
            <a:pPr algn="r"/>
            <a:r>
              <a:rPr kumimoji="1" lang="en-US" altLang="ja-JP" dirty="0"/>
              <a:t>Typically chunks based on </a:t>
            </a:r>
          </a:p>
          <a:p>
            <a:pPr algn="r"/>
            <a:r>
              <a:rPr kumimoji="1" lang="en-US" altLang="ja-JP" dirty="0"/>
              <a:t>physical frequency channel may rotate</a:t>
            </a:r>
          </a:p>
        </p:txBody>
      </p:sp>
    </p:spTree>
    <p:extLst>
      <p:ext uri="{BB962C8B-B14F-4D97-AF65-F5344CB8AC3E}">
        <p14:creationId xmlns:p14="http://schemas.microsoft.com/office/powerpoint/2010/main" val="3126012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a:t>Nov.. 2016</a:t>
            </a:r>
          </a:p>
        </p:txBody>
      </p:sp>
      <p:sp>
        <p:nvSpPr>
          <p:cNvPr id="5" name="フッター プレースホルダー 4"/>
          <p:cNvSpPr>
            <a:spLocks noGrp="1"/>
          </p:cNvSpPr>
          <p:nvPr>
            <p:ph type="ftr" sz="quarter" idx="11"/>
          </p:nvPr>
        </p:nvSpPr>
        <p:spPr/>
        <p:txBody>
          <a:bodyPr/>
          <a:lstStyle/>
          <a:p>
            <a:r>
              <a:rPr lang="en-US" altLang="ja-JP"/>
              <a:t>Shusaku Shimada, Schubiquist Technologies</a:t>
            </a:r>
          </a:p>
        </p:txBody>
      </p:sp>
      <p:sp>
        <p:nvSpPr>
          <p:cNvPr id="6" name="スライド番号プレースホルダー 5"/>
          <p:cNvSpPr>
            <a:spLocks noGrp="1"/>
          </p:cNvSpPr>
          <p:nvPr>
            <p:ph type="sldNum" sz="quarter" idx="12"/>
          </p:nvPr>
        </p:nvSpPr>
        <p:spPr/>
        <p:txBody>
          <a:bodyPr/>
          <a:lstStyle/>
          <a:p>
            <a:r>
              <a:rPr lang="en-US" altLang="ja-JP"/>
              <a:t>Slide </a:t>
            </a:r>
            <a:fld id="{982B8BD9-BA14-4E50-90D6-2A3BE226553A}" type="slidenum">
              <a:rPr lang="en-US" altLang="ja-JP"/>
              <a:pPr/>
              <a:t>5</a:t>
            </a:fld>
            <a:endParaRPr lang="en-US" altLang="ja-JP"/>
          </a:p>
        </p:txBody>
      </p:sp>
      <p:sp>
        <p:nvSpPr>
          <p:cNvPr id="4098" name="Rectangle 2"/>
          <p:cNvSpPr>
            <a:spLocks noGrp="1" noChangeArrowheads="1"/>
          </p:cNvSpPr>
          <p:nvPr>
            <p:ph type="title"/>
          </p:nvPr>
        </p:nvSpPr>
        <p:spPr>
          <a:ln/>
        </p:spPr>
        <p:txBody>
          <a:bodyPr/>
          <a:lstStyle/>
          <a:p>
            <a:r>
              <a:rPr lang="en-US" altLang="ja-JP" sz="3200" dirty="0"/>
              <a:t>TSCH CCA, CSMA-CA and Back off</a:t>
            </a:r>
            <a:endParaRPr lang="ja-JP" altLang="ja-JP" sz="3200" dirty="0"/>
          </a:p>
        </p:txBody>
      </p:sp>
      <p:sp>
        <p:nvSpPr>
          <p:cNvPr id="4099" name="Rectangle 3"/>
          <p:cNvSpPr>
            <a:spLocks noGrp="1" noChangeArrowheads="1"/>
          </p:cNvSpPr>
          <p:nvPr>
            <p:ph type="body" idx="1"/>
          </p:nvPr>
        </p:nvSpPr>
        <p:spPr>
          <a:ln/>
        </p:spPr>
        <p:txBody>
          <a:bodyPr/>
          <a:lstStyle/>
          <a:p>
            <a:r>
              <a:rPr lang="en-US" altLang="ja-JP" sz="2400" dirty="0"/>
              <a:t>TSCH CCA</a:t>
            </a:r>
          </a:p>
          <a:p>
            <a:pPr lvl="1"/>
            <a:r>
              <a:rPr lang="en-US" altLang="ja-JP" sz="2000" dirty="0"/>
              <a:t>Duration </a:t>
            </a:r>
            <a:r>
              <a:rPr lang="en-US" altLang="ja-JP" sz="2000" dirty="0" err="1"/>
              <a:t>macTschCcaOffset</a:t>
            </a:r>
            <a:r>
              <a:rPr lang="en-US" altLang="ja-JP" sz="2000" dirty="0"/>
              <a:t>  </a:t>
            </a:r>
          </a:p>
          <a:p>
            <a:pPr lvl="1"/>
            <a:r>
              <a:rPr lang="en-US" altLang="ja-JP" sz="2000" dirty="0"/>
              <a:t>Occurrence</a:t>
            </a:r>
          </a:p>
          <a:p>
            <a:pPr lvl="2"/>
            <a:r>
              <a:rPr lang="en-US" altLang="ja-JP" sz="1600" dirty="0"/>
              <a:t>When Link is Shared Link</a:t>
            </a:r>
          </a:p>
          <a:p>
            <a:pPr lvl="2"/>
            <a:r>
              <a:rPr lang="en-US" altLang="ja-JP" sz="1600" dirty="0"/>
              <a:t>When </a:t>
            </a:r>
            <a:r>
              <a:rPr lang="en-US" altLang="ja-JP" sz="1600" dirty="0" err="1"/>
              <a:t>TschCca</a:t>
            </a:r>
            <a:r>
              <a:rPr lang="en-US" altLang="ja-JP" sz="1600" dirty="0"/>
              <a:t> in MLME-TSCH-MODE is ON</a:t>
            </a:r>
          </a:p>
          <a:p>
            <a:r>
              <a:rPr lang="en-US" altLang="ja-JP" sz="2400" dirty="0"/>
              <a:t>TSCH</a:t>
            </a:r>
            <a:r>
              <a:rPr lang="ja-JP" altLang="en-US" sz="2400" dirty="0"/>
              <a:t> </a:t>
            </a:r>
            <a:r>
              <a:rPr lang="en-US" altLang="ja-JP" sz="2400" dirty="0"/>
              <a:t>CSMA-CA; </a:t>
            </a:r>
          </a:p>
          <a:p>
            <a:pPr lvl="1"/>
            <a:r>
              <a:rPr lang="en-US" altLang="ja-JP" sz="2000" dirty="0"/>
              <a:t>Slot</a:t>
            </a:r>
            <a:r>
              <a:rPr lang="ja-JP" altLang="en-US" sz="2000" dirty="0"/>
              <a:t> </a:t>
            </a:r>
            <a:r>
              <a:rPr lang="en-US" altLang="ja-JP" sz="2000" dirty="0"/>
              <a:t>based back off if failure, e.g. no Ack </a:t>
            </a:r>
          </a:p>
          <a:p>
            <a:r>
              <a:rPr lang="en-US" altLang="ja-JP" sz="2400" dirty="0"/>
              <a:t>What can be measured ? </a:t>
            </a:r>
          </a:p>
          <a:p>
            <a:pPr lvl="1"/>
            <a:r>
              <a:rPr lang="en-US" altLang="ja-JP" sz="2000" dirty="0"/>
              <a:t>CCA-ED measured value if </a:t>
            </a:r>
            <a:r>
              <a:rPr lang="en-US" altLang="ja-JP" sz="2000" dirty="0" err="1"/>
              <a:t>TschCca</a:t>
            </a:r>
            <a:r>
              <a:rPr lang="en-US" altLang="ja-JP" sz="2000" dirty="0"/>
              <a:t> is ON</a:t>
            </a:r>
          </a:p>
          <a:p>
            <a:pPr lvl="1"/>
            <a:r>
              <a:rPr lang="en-US" altLang="ja-JP" sz="2000" dirty="0"/>
              <a:t>Number of occurrence of back off, i.e. failed </a:t>
            </a:r>
            <a:r>
              <a:rPr lang="en-US" altLang="ja-JP" sz="2000" dirty="0" err="1"/>
              <a:t>TRx</a:t>
            </a:r>
            <a:endParaRPr lang="en-US" altLang="ja-JP" sz="2000" dirty="0"/>
          </a:p>
          <a:p>
            <a:r>
              <a:rPr lang="en-US" altLang="ja-JP" sz="2400" dirty="0"/>
              <a:t>Link assignments dedicated for SRM deserve ?</a:t>
            </a:r>
          </a:p>
          <a:p>
            <a:pPr lvl="1"/>
            <a:r>
              <a:rPr lang="en-US" altLang="ja-JP" sz="2000" dirty="0"/>
              <a:t>Assured “empty” Link for measurement</a:t>
            </a:r>
          </a:p>
          <a:p>
            <a:endParaRPr lang="ja-JP" altLang="ja-JP" sz="2400" dirty="0"/>
          </a:p>
        </p:txBody>
      </p:sp>
    </p:spTree>
    <p:extLst>
      <p:ext uri="{BB962C8B-B14F-4D97-AF65-F5344CB8AC3E}">
        <p14:creationId xmlns:p14="http://schemas.microsoft.com/office/powerpoint/2010/main" val="14535898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a:t>Nov.. 2016</a:t>
            </a:r>
          </a:p>
        </p:txBody>
      </p:sp>
      <p:sp>
        <p:nvSpPr>
          <p:cNvPr id="5" name="フッター プレースホルダー 4"/>
          <p:cNvSpPr>
            <a:spLocks noGrp="1"/>
          </p:cNvSpPr>
          <p:nvPr>
            <p:ph type="ftr" sz="quarter" idx="11"/>
          </p:nvPr>
        </p:nvSpPr>
        <p:spPr/>
        <p:txBody>
          <a:bodyPr/>
          <a:lstStyle/>
          <a:p>
            <a:r>
              <a:rPr lang="en-US" altLang="ja-JP"/>
              <a:t>Shusaku Shimada, Schubiquist Technologies</a:t>
            </a:r>
          </a:p>
        </p:txBody>
      </p:sp>
      <p:sp>
        <p:nvSpPr>
          <p:cNvPr id="6" name="スライド番号プレースホルダー 5"/>
          <p:cNvSpPr>
            <a:spLocks noGrp="1"/>
          </p:cNvSpPr>
          <p:nvPr>
            <p:ph type="sldNum" sz="quarter" idx="12"/>
          </p:nvPr>
        </p:nvSpPr>
        <p:spPr/>
        <p:txBody>
          <a:bodyPr/>
          <a:lstStyle/>
          <a:p>
            <a:r>
              <a:rPr lang="en-US" altLang="ja-JP"/>
              <a:t>Slide </a:t>
            </a:r>
            <a:fld id="{982B8BD9-BA14-4E50-90D6-2A3BE226553A}" type="slidenum">
              <a:rPr lang="en-US" altLang="ja-JP"/>
              <a:pPr/>
              <a:t>6</a:t>
            </a:fld>
            <a:endParaRPr lang="en-US" altLang="ja-JP"/>
          </a:p>
        </p:txBody>
      </p:sp>
      <p:sp>
        <p:nvSpPr>
          <p:cNvPr id="4098" name="Rectangle 2"/>
          <p:cNvSpPr>
            <a:spLocks noGrp="1" noChangeArrowheads="1"/>
          </p:cNvSpPr>
          <p:nvPr>
            <p:ph type="title"/>
          </p:nvPr>
        </p:nvSpPr>
        <p:spPr>
          <a:xfrm>
            <a:off x="685800" y="685800"/>
            <a:ext cx="7772400" cy="1295400"/>
          </a:xfrm>
          <a:ln/>
        </p:spPr>
        <p:txBody>
          <a:bodyPr/>
          <a:lstStyle/>
          <a:p>
            <a:r>
              <a:rPr lang="en-US" altLang="ja-JP" sz="3200" dirty="0"/>
              <a:t>SRM related Commands</a:t>
            </a:r>
            <a:endParaRPr lang="ja-JP" altLang="ja-JP" sz="3200" dirty="0"/>
          </a:p>
        </p:txBody>
      </p:sp>
      <p:sp>
        <p:nvSpPr>
          <p:cNvPr id="4099" name="Rectangle 3"/>
          <p:cNvSpPr>
            <a:spLocks noGrp="1" noChangeArrowheads="1"/>
          </p:cNvSpPr>
          <p:nvPr>
            <p:ph type="body" idx="1"/>
          </p:nvPr>
        </p:nvSpPr>
        <p:spPr>
          <a:xfrm>
            <a:off x="685800" y="1981200"/>
            <a:ext cx="7772400" cy="4114800"/>
          </a:xfrm>
          <a:ln/>
        </p:spPr>
        <p:txBody>
          <a:bodyPr/>
          <a:lstStyle/>
          <a:p>
            <a:r>
              <a:rPr lang="en-US" altLang="ja-JP" sz="2400" dirty="0"/>
              <a:t>Commands are; </a:t>
            </a:r>
          </a:p>
          <a:p>
            <a:pPr lvl="1"/>
            <a:r>
              <a:rPr lang="en-US" altLang="ja-JP" sz="2000" dirty="0"/>
              <a:t>Request, Response, Report, and Information </a:t>
            </a:r>
          </a:p>
          <a:p>
            <a:r>
              <a:rPr lang="en-US" altLang="ja-JP" sz="2400" dirty="0"/>
              <a:t>Content information field </a:t>
            </a:r>
          </a:p>
          <a:p>
            <a:pPr marL="457200" lvl="1" indent="0">
              <a:buNone/>
            </a:pPr>
            <a:endParaRPr lang="en-US" altLang="ja-JP" sz="2000" dirty="0"/>
          </a:p>
          <a:p>
            <a:pPr marL="457200" lvl="1" indent="0">
              <a:buNone/>
            </a:pPr>
            <a:endParaRPr lang="en-US" altLang="ja-JP" sz="2000" dirty="0"/>
          </a:p>
          <a:p>
            <a:pPr marL="457200" lvl="1" indent="0">
              <a:buNone/>
            </a:pPr>
            <a:endParaRPr lang="en-US" altLang="ja-JP" sz="2000" dirty="0"/>
          </a:p>
          <a:p>
            <a:pPr marL="457200" lvl="1" indent="0">
              <a:buNone/>
            </a:pPr>
            <a:endParaRPr lang="en-US" altLang="ja-JP" sz="2000" dirty="0"/>
          </a:p>
          <a:p>
            <a:pPr marL="457200" lvl="1" indent="0">
              <a:buNone/>
            </a:pPr>
            <a:endParaRPr lang="en-US" altLang="ja-JP" sz="2000" dirty="0"/>
          </a:p>
          <a:p>
            <a:pPr lvl="1"/>
            <a:r>
              <a:rPr lang="en-US" altLang="ja-JP" sz="2000" dirty="0"/>
              <a:t>Should “logical” (slot based) time or ASN be prepared ? </a:t>
            </a:r>
          </a:p>
          <a:p>
            <a:pPr lvl="1"/>
            <a:r>
              <a:rPr lang="en-US" altLang="ja-JP" sz="2000" dirty="0"/>
              <a:t>Should “logical” frequency offset be prepared ? </a:t>
            </a:r>
          </a:p>
          <a:p>
            <a:pPr lvl="1"/>
            <a:r>
              <a:rPr lang="en-US" altLang="ja-JP" sz="2000" dirty="0"/>
              <a:t>Should time duration based on slot counting be allowed ?</a:t>
            </a:r>
          </a:p>
        </p:txBody>
      </p:sp>
      <p:pic>
        <p:nvPicPr>
          <p:cNvPr id="2" name="図 1"/>
          <p:cNvPicPr>
            <a:picLocks noChangeAspect="1"/>
          </p:cNvPicPr>
          <p:nvPr/>
        </p:nvPicPr>
        <p:blipFill>
          <a:blip r:embed="rId3"/>
          <a:stretch>
            <a:fillRect/>
          </a:stretch>
        </p:blipFill>
        <p:spPr>
          <a:xfrm>
            <a:off x="1600374" y="3284984"/>
            <a:ext cx="6283994" cy="1012857"/>
          </a:xfrm>
          <a:prstGeom prst="rect">
            <a:avLst/>
          </a:prstGeom>
        </p:spPr>
      </p:pic>
      <p:sp>
        <p:nvSpPr>
          <p:cNvPr id="3" name="左大かっこ 2"/>
          <p:cNvSpPr/>
          <p:nvPr/>
        </p:nvSpPr>
        <p:spPr bwMode="auto">
          <a:xfrm rot="16200000">
            <a:off x="4471580" y="4326252"/>
            <a:ext cx="504055" cy="591247"/>
          </a:xfrm>
          <a:prstGeom prst="leftBracket">
            <a:avLst/>
          </a:prstGeom>
          <a:noFill/>
          <a:ln w="19050" cap="flat" cmpd="sng" algn="ctr">
            <a:solidFill>
              <a:schemeClr val="tx1"/>
            </a:solidFill>
            <a:prstDash val="sys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9" name="左大かっこ 8"/>
          <p:cNvSpPr/>
          <p:nvPr/>
        </p:nvSpPr>
        <p:spPr bwMode="auto">
          <a:xfrm rot="16200000">
            <a:off x="7128285" y="3757781"/>
            <a:ext cx="144017" cy="1368154"/>
          </a:xfrm>
          <a:prstGeom prst="leftBracket">
            <a:avLst/>
          </a:prstGeom>
          <a:noFill/>
          <a:ln w="1905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0" name="左大かっこ 9"/>
          <p:cNvSpPr/>
          <p:nvPr/>
        </p:nvSpPr>
        <p:spPr bwMode="auto">
          <a:xfrm rot="16200000">
            <a:off x="5688125" y="3757781"/>
            <a:ext cx="144017" cy="1368154"/>
          </a:xfrm>
          <a:prstGeom prst="leftBracket">
            <a:avLst/>
          </a:prstGeom>
          <a:noFill/>
          <a:ln w="1905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7" name="テキスト ボックス 6"/>
          <p:cNvSpPr txBox="1"/>
          <p:nvPr/>
        </p:nvSpPr>
        <p:spPr>
          <a:xfrm>
            <a:off x="5191299" y="4513865"/>
            <a:ext cx="1108893" cy="276999"/>
          </a:xfrm>
          <a:prstGeom prst="rect">
            <a:avLst/>
          </a:prstGeom>
          <a:noFill/>
        </p:spPr>
        <p:txBody>
          <a:bodyPr wrap="none" rtlCol="0">
            <a:spAutoFit/>
          </a:bodyPr>
          <a:lstStyle/>
          <a:p>
            <a:r>
              <a:rPr kumimoji="1" lang="en-US" altLang="ja-JP" b="1" dirty="0"/>
              <a:t>Physical Time</a:t>
            </a:r>
            <a:endParaRPr kumimoji="1" lang="ja-JP" altLang="en-US" b="1" dirty="0"/>
          </a:p>
        </p:txBody>
      </p:sp>
      <p:sp>
        <p:nvSpPr>
          <p:cNvPr id="12" name="テキスト ボックス 11"/>
          <p:cNvSpPr txBox="1"/>
          <p:nvPr/>
        </p:nvSpPr>
        <p:spPr>
          <a:xfrm>
            <a:off x="6485652" y="4513865"/>
            <a:ext cx="1470724" cy="276999"/>
          </a:xfrm>
          <a:prstGeom prst="rect">
            <a:avLst/>
          </a:prstGeom>
          <a:noFill/>
        </p:spPr>
        <p:txBody>
          <a:bodyPr wrap="none" rtlCol="0">
            <a:spAutoFit/>
          </a:bodyPr>
          <a:lstStyle/>
          <a:p>
            <a:r>
              <a:rPr kumimoji="1" lang="en-US" altLang="ja-JP" b="1" dirty="0"/>
              <a:t>Physical Frequency</a:t>
            </a:r>
            <a:endParaRPr kumimoji="1" lang="ja-JP" altLang="en-US" b="1" dirty="0"/>
          </a:p>
        </p:txBody>
      </p:sp>
      <p:sp>
        <p:nvSpPr>
          <p:cNvPr id="13" name="テキスト ボックス 12"/>
          <p:cNvSpPr txBox="1"/>
          <p:nvPr/>
        </p:nvSpPr>
        <p:spPr>
          <a:xfrm>
            <a:off x="1907704" y="4666265"/>
            <a:ext cx="2588016" cy="276999"/>
          </a:xfrm>
          <a:prstGeom prst="rect">
            <a:avLst/>
          </a:prstGeom>
          <a:noFill/>
        </p:spPr>
        <p:txBody>
          <a:bodyPr wrap="none" rtlCol="0">
            <a:spAutoFit/>
          </a:bodyPr>
          <a:lstStyle/>
          <a:p>
            <a:r>
              <a:rPr kumimoji="1" lang="en-US" altLang="ja-JP" b="1" dirty="0"/>
              <a:t>Append TSCH specific information?</a:t>
            </a:r>
            <a:endParaRPr kumimoji="1" lang="ja-JP" altLang="en-US" b="1" dirty="0"/>
          </a:p>
        </p:txBody>
      </p:sp>
    </p:spTree>
    <p:extLst>
      <p:ext uri="{BB962C8B-B14F-4D97-AF65-F5344CB8AC3E}">
        <p14:creationId xmlns:p14="http://schemas.microsoft.com/office/powerpoint/2010/main" val="41512536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a:t>Nov.. 2016</a:t>
            </a:r>
          </a:p>
        </p:txBody>
      </p:sp>
      <p:sp>
        <p:nvSpPr>
          <p:cNvPr id="5" name="フッター プレースホルダー 4"/>
          <p:cNvSpPr>
            <a:spLocks noGrp="1"/>
          </p:cNvSpPr>
          <p:nvPr>
            <p:ph type="ftr" sz="quarter" idx="11"/>
          </p:nvPr>
        </p:nvSpPr>
        <p:spPr/>
        <p:txBody>
          <a:bodyPr/>
          <a:lstStyle/>
          <a:p>
            <a:r>
              <a:rPr lang="en-US" altLang="ja-JP"/>
              <a:t>Shusaku Shimada, Schubiquist Technologies</a:t>
            </a:r>
          </a:p>
        </p:txBody>
      </p:sp>
      <p:sp>
        <p:nvSpPr>
          <p:cNvPr id="6" name="スライド番号プレースホルダー 5"/>
          <p:cNvSpPr>
            <a:spLocks noGrp="1"/>
          </p:cNvSpPr>
          <p:nvPr>
            <p:ph type="sldNum" sz="quarter" idx="12"/>
          </p:nvPr>
        </p:nvSpPr>
        <p:spPr/>
        <p:txBody>
          <a:bodyPr/>
          <a:lstStyle/>
          <a:p>
            <a:r>
              <a:rPr lang="en-US" altLang="ja-JP"/>
              <a:t>Slide </a:t>
            </a:r>
            <a:fld id="{982B8BD9-BA14-4E50-90D6-2A3BE226553A}" type="slidenum">
              <a:rPr lang="en-US" altLang="ja-JP"/>
              <a:pPr/>
              <a:t>7</a:t>
            </a:fld>
            <a:endParaRPr lang="en-US" altLang="ja-JP"/>
          </a:p>
        </p:txBody>
      </p:sp>
      <p:sp>
        <p:nvSpPr>
          <p:cNvPr id="4098" name="Rectangle 2"/>
          <p:cNvSpPr>
            <a:spLocks noGrp="1" noChangeArrowheads="1"/>
          </p:cNvSpPr>
          <p:nvPr>
            <p:ph type="title"/>
          </p:nvPr>
        </p:nvSpPr>
        <p:spPr>
          <a:xfrm>
            <a:off x="685800" y="685800"/>
            <a:ext cx="7772400" cy="1295400"/>
          </a:xfrm>
          <a:ln/>
        </p:spPr>
        <p:txBody>
          <a:bodyPr/>
          <a:lstStyle/>
          <a:p>
            <a:r>
              <a:rPr lang="en-US" altLang="ja-JP" sz="3200" dirty="0"/>
              <a:t>Translation or accumulated conversion of </a:t>
            </a:r>
            <a:br>
              <a:rPr lang="en-US" altLang="ja-JP" sz="3200" dirty="0"/>
            </a:br>
            <a:r>
              <a:rPr lang="en-US" altLang="ja-JP" sz="3200" dirty="0"/>
              <a:t>logical to physical resource information</a:t>
            </a:r>
            <a:endParaRPr lang="ja-JP" altLang="ja-JP" sz="3200" dirty="0"/>
          </a:p>
        </p:txBody>
      </p:sp>
      <p:sp>
        <p:nvSpPr>
          <p:cNvPr id="4099" name="Rectangle 3"/>
          <p:cNvSpPr>
            <a:spLocks noGrp="1" noChangeArrowheads="1"/>
          </p:cNvSpPr>
          <p:nvPr>
            <p:ph type="body" idx="1"/>
          </p:nvPr>
        </p:nvSpPr>
        <p:spPr>
          <a:xfrm>
            <a:off x="685800" y="1981200"/>
            <a:ext cx="7772400" cy="4114800"/>
          </a:xfrm>
          <a:ln/>
        </p:spPr>
        <p:txBody>
          <a:bodyPr/>
          <a:lstStyle/>
          <a:p>
            <a:r>
              <a:rPr lang="en-US" altLang="ja-JP" sz="2400" dirty="0"/>
              <a:t>Concerning to “time” </a:t>
            </a:r>
          </a:p>
          <a:p>
            <a:pPr lvl="1"/>
            <a:r>
              <a:rPr lang="en-US" altLang="ja-JP" sz="2000" dirty="0"/>
              <a:t>In addition to physical time mode as is;   </a:t>
            </a:r>
          </a:p>
          <a:p>
            <a:pPr lvl="1"/>
            <a:r>
              <a:rPr lang="en-US" altLang="ja-JP" sz="2000" dirty="0"/>
              <a:t>Translated physical time based on slot time granularity mode? </a:t>
            </a:r>
          </a:p>
          <a:p>
            <a:pPr lvl="1"/>
            <a:r>
              <a:rPr lang="en-US" altLang="ja-JP" sz="2000" dirty="0"/>
              <a:t>Converted physical time based on accumulated slot counting mode ?</a:t>
            </a:r>
          </a:p>
          <a:p>
            <a:r>
              <a:rPr lang="en-US" altLang="ja-JP" sz="2400" dirty="0"/>
              <a:t>Concerning to “frequency” </a:t>
            </a:r>
          </a:p>
          <a:p>
            <a:pPr lvl="1"/>
            <a:r>
              <a:rPr lang="en-US" altLang="ja-JP" sz="2000" dirty="0"/>
              <a:t>In addition to physical frequency channel based SRM typically for White/Black channel listing; </a:t>
            </a:r>
          </a:p>
          <a:p>
            <a:pPr lvl="1"/>
            <a:r>
              <a:rPr lang="en-US" altLang="ja-JP" sz="2000" dirty="0"/>
              <a:t>Does channel offset based SRM over different physical frequency channels deserve to prepare ? </a:t>
            </a:r>
            <a:br>
              <a:rPr lang="en-US" altLang="ja-JP" sz="2000" dirty="0"/>
            </a:br>
            <a:r>
              <a:rPr lang="en-US" altLang="ja-JP" sz="2000" dirty="0"/>
              <a:t>e.g. for characterizing each chunk property </a:t>
            </a:r>
          </a:p>
        </p:txBody>
      </p:sp>
    </p:spTree>
    <p:extLst>
      <p:ext uri="{BB962C8B-B14F-4D97-AF65-F5344CB8AC3E}">
        <p14:creationId xmlns:p14="http://schemas.microsoft.com/office/powerpoint/2010/main" val="2431590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a:xfrm>
            <a:off x="685800" y="2938264"/>
            <a:ext cx="7772400" cy="1066800"/>
          </a:xfrm>
        </p:spPr>
        <p:txBody>
          <a:bodyPr/>
          <a:lstStyle/>
          <a:p>
            <a:r>
              <a:rPr kumimoji="1" lang="en-US" altLang="ja-JP" dirty="0"/>
              <a:t>End</a:t>
            </a:r>
            <a:endParaRPr kumimoji="1" lang="ja-JP" altLang="en-US" dirty="0"/>
          </a:p>
        </p:txBody>
      </p:sp>
      <p:sp>
        <p:nvSpPr>
          <p:cNvPr id="4" name="日付プレースホルダー 3"/>
          <p:cNvSpPr>
            <a:spLocks noGrp="1"/>
          </p:cNvSpPr>
          <p:nvPr>
            <p:ph type="dt" sz="half" idx="10"/>
          </p:nvPr>
        </p:nvSpPr>
        <p:spPr/>
        <p:txBody>
          <a:bodyPr/>
          <a:lstStyle/>
          <a:p>
            <a:r>
              <a:rPr lang="en-US" altLang="ja-JP"/>
              <a:t>Nov.. 2016</a:t>
            </a:r>
          </a:p>
        </p:txBody>
      </p:sp>
      <p:sp>
        <p:nvSpPr>
          <p:cNvPr id="5" name="フッター プレースホルダー 4"/>
          <p:cNvSpPr>
            <a:spLocks noGrp="1"/>
          </p:cNvSpPr>
          <p:nvPr>
            <p:ph type="ftr" sz="quarter" idx="11"/>
          </p:nvPr>
        </p:nvSpPr>
        <p:spPr/>
        <p:txBody>
          <a:bodyPr/>
          <a:lstStyle/>
          <a:p>
            <a:r>
              <a:rPr lang="en-US" altLang="ja-JP"/>
              <a:t>Shusaku Shimada, Schubiquist Technologies</a:t>
            </a:r>
          </a:p>
        </p:txBody>
      </p:sp>
      <p:sp>
        <p:nvSpPr>
          <p:cNvPr id="6" name="スライド番号プレースホルダー 5"/>
          <p:cNvSpPr>
            <a:spLocks noGrp="1"/>
          </p:cNvSpPr>
          <p:nvPr>
            <p:ph type="sldNum" sz="quarter" idx="12"/>
          </p:nvPr>
        </p:nvSpPr>
        <p:spPr/>
        <p:txBody>
          <a:bodyPr/>
          <a:lstStyle/>
          <a:p>
            <a:r>
              <a:rPr lang="en-US" altLang="ja-JP"/>
              <a:t>Slide </a:t>
            </a:r>
            <a:fld id="{A6E1792C-1A03-4FDF-8C08-AFF45BE1D268}" type="slidenum">
              <a:rPr lang="en-US" altLang="ja-JP" smtClean="0"/>
              <a:pPr/>
              <a:t>8</a:t>
            </a:fld>
            <a:endParaRPr lang="en-US" altLang="ja-JP"/>
          </a:p>
        </p:txBody>
      </p:sp>
    </p:spTree>
    <p:extLst>
      <p:ext uri="{BB962C8B-B14F-4D97-AF65-F5344CB8AC3E}">
        <p14:creationId xmlns:p14="http://schemas.microsoft.com/office/powerpoint/2010/main" val="3441897517"/>
      </p:ext>
    </p:extLst>
  </p:cSld>
  <p:clrMapOvr>
    <a:masterClrMapping/>
  </p:clrMapOvr>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3528</TotalTime>
  <Words>578</Words>
  <Application>Microsoft Office PowerPoint</Application>
  <PresentationFormat>画面に合わせる (4:3)</PresentationFormat>
  <Paragraphs>121</Paragraphs>
  <Slides>8</Slides>
  <Notes>5</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4" baseType="lpstr">
      <vt:lpstr>ＭＳ Ｐゴシック</vt:lpstr>
      <vt:lpstr>游ゴシック</vt:lpstr>
      <vt:lpstr>Arial</vt:lpstr>
      <vt:lpstr>Times New Roman</vt:lpstr>
      <vt:lpstr>Office テーマ</vt:lpstr>
      <vt:lpstr>Microsoft Excel ワークシート</vt:lpstr>
      <vt:lpstr>PowerPoint プレゼンテーション</vt:lpstr>
      <vt:lpstr>Prerequisite for 15.4s Comment Resolution of CID 67-69 concerning to TSCH</vt:lpstr>
      <vt:lpstr>SRM in TSCH</vt:lpstr>
      <vt:lpstr>Link &amp; Slotframe &amp; Chunk in TSCH </vt:lpstr>
      <vt:lpstr>TSCH CCA, CSMA-CA and Back off</vt:lpstr>
      <vt:lpstr>SRM related Commands</vt:lpstr>
      <vt:lpstr>Translation or accumulated conversion of  logical to physical resource information</vt:lpstr>
      <vt:lpstr>End</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Schubiquist</dc:creator>
  <cp:keywords/>
  <dc:description>&lt;doc#&gt;</dc:description>
  <cp:lastModifiedBy>Schubiquist</cp:lastModifiedBy>
  <cp:revision>42</cp:revision>
  <cp:lastPrinted>1998-02-10T13:28:06Z</cp:lastPrinted>
  <dcterms:created xsi:type="dcterms:W3CDTF">2016-11-08T07:27:04Z</dcterms:created>
  <dcterms:modified xsi:type="dcterms:W3CDTF">2016-11-10T21:28:27Z</dcterms:modified>
</cp:coreProperties>
</file>