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7"/>
  </p:notesMasterIdLst>
  <p:sldIdLst>
    <p:sldId id="293" r:id="rId2"/>
    <p:sldId id="301" r:id="rId3"/>
    <p:sldId id="296" r:id="rId4"/>
    <p:sldId id="333" r:id="rId5"/>
    <p:sldId id="346" r:id="rId6"/>
    <p:sldId id="300" r:id="rId7"/>
    <p:sldId id="344" r:id="rId8"/>
    <p:sldId id="338" r:id="rId9"/>
    <p:sldId id="327" r:id="rId10"/>
    <p:sldId id="352" r:id="rId11"/>
    <p:sldId id="349" r:id="rId12"/>
    <p:sldId id="347" r:id="rId13"/>
    <p:sldId id="348" r:id="rId14"/>
    <p:sldId id="350" r:id="rId15"/>
    <p:sldId id="298" r:id="rId16"/>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3827" autoAdjust="0"/>
    <p:restoredTop sz="96192" autoAdjust="0"/>
  </p:normalViewPr>
  <p:slideViewPr>
    <p:cSldViewPr>
      <p:cViewPr varScale="1">
        <p:scale>
          <a:sx n="94" d="100"/>
          <a:sy n="94" d="100"/>
        </p:scale>
        <p:origin x="1675" y="8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7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3975100" y="6597650"/>
            <a:ext cx="1587500" cy="260350"/>
          </a:xfrm>
          <a:prstGeom prst="rect">
            <a:avLst/>
          </a:prstGeom>
        </p:spPr>
        <p:txBody>
          <a:bodyPr/>
          <a:lstStyle>
            <a:lvl1pPr algn="ctr">
              <a:defRPr/>
            </a:lvl1pPr>
          </a:lstStyle>
          <a:p>
            <a:pPr>
              <a:defRPr/>
            </a:pPr>
            <a:r>
              <a:rPr lang="en-US" altLang="en-US" smtClean="0"/>
              <a:t>Slide </a:t>
            </a:r>
            <a:fld id="{59802E41-703B-4CC7-97CC-EA054E341967}" type="slidenum">
              <a:rPr lang="en-US" altLang="en-US" smtClean="0"/>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3975100" y="6597650"/>
            <a:ext cx="1587500" cy="260350"/>
          </a:xfrm>
          <a:prstGeom prst="rect">
            <a:avLst/>
          </a:prstGeom>
        </p:spPr>
        <p:txBody>
          <a:bodyPr/>
          <a:lstStyle>
            <a:lvl1pPr algn="ctr">
              <a:defRPr/>
            </a:lvl1pPr>
          </a:lstStyle>
          <a:p>
            <a:pPr>
              <a:defRPr/>
            </a:pPr>
            <a:r>
              <a:rPr lang="en-US" altLang="en-US" smtClean="0"/>
              <a:t>Slide </a:t>
            </a:r>
            <a:fld id="{59802E41-703B-4CC7-97CC-EA054E341967}" type="slidenum">
              <a:rPr lang="en-US" altLang="en-US" smtClean="0"/>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1225655" cy="27699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vl1pPr>
          </a:lstStyle>
          <a:p>
            <a:pPr lvl="0">
              <a:defRPr sz="1800" b="0"/>
            </a:pPr>
            <a:r>
              <a:rPr lang="en-US" sz="1200" b="1" dirty="0" smtClean="0"/>
              <a:t>November </a:t>
            </a:r>
            <a:r>
              <a:rPr sz="1200" b="1" dirty="0" smtClean="0"/>
              <a:t>201</a:t>
            </a:r>
            <a:r>
              <a:rPr lang="en-US" sz="1200" b="1" dirty="0" smtClean="0"/>
              <a:t>6</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effectLst/>
              </a:rPr>
              <a:t>15-16-0844-00-003e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3975100" y="6597650"/>
            <a:ext cx="1587500" cy="260350"/>
          </a:xfrm>
          <a:prstGeom prst="rect">
            <a:avLst/>
          </a:prstGeom>
        </p:spPr>
        <p:txBody>
          <a:bodyPr/>
          <a:lstStyle>
            <a:lvl1pPr>
              <a:defRPr/>
            </a:lvl1pPr>
          </a:lstStyle>
          <a:p>
            <a:pPr algn="ctr">
              <a:defRPr/>
            </a:pPr>
            <a:r>
              <a:rPr lang="en-US" altLang="en-US" dirty="0" smtClean="0"/>
              <a:t>Slide </a:t>
            </a:r>
            <a:fld id="{59802E41-703B-4CC7-97CC-EA054E341967}" type="slidenum">
              <a:rPr lang="en-US" altLang="en-US" smtClean="0"/>
              <a:pPr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cid:image001.gif@01D202B0.9DEF6FE0" TargetMode="External"/><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C</a:t>
            </a:r>
            <a:r>
              <a:rPr sz="1600" dirty="0" smtClean="0">
                <a:solidFill>
                  <a:srgbClr val="FF0000"/>
                </a:solidFill>
                <a:latin typeface="Times New Roman"/>
                <a:ea typeface="Times New Roman"/>
                <a:cs typeface="Times New Roman"/>
                <a:sym typeface="Times New Roman"/>
              </a:rPr>
              <a:t>losing </a:t>
            </a:r>
            <a:r>
              <a:rPr sz="1600" dirty="0">
                <a:solidFill>
                  <a:srgbClr val="FF0000"/>
                </a:solidFill>
                <a:latin typeface="Times New Roman"/>
                <a:ea typeface="Times New Roman"/>
                <a:cs typeface="Times New Roman"/>
                <a:sym typeface="Times New Roman"/>
              </a:rPr>
              <a:t>Report for </a:t>
            </a:r>
            <a:r>
              <a:rPr lang="en-US" sz="1600" dirty="0" smtClean="0">
                <a:solidFill>
                  <a:srgbClr val="FF0000"/>
                </a:solidFill>
                <a:latin typeface="Times New Roman"/>
                <a:ea typeface="Times New Roman"/>
                <a:cs typeface="Times New Roman"/>
                <a:sym typeface="Times New Roman"/>
              </a:rPr>
              <a:t>November 2016 </a:t>
            </a:r>
            <a:r>
              <a:rPr sz="1600" dirty="0" smtClean="0">
                <a:solidFill>
                  <a:srgbClr val="FF0000"/>
                </a:solidFill>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10 </a:t>
            </a:r>
            <a:r>
              <a:rPr lang="en-US" sz="1600" dirty="0">
                <a:solidFill>
                  <a:srgbClr val="FF0000"/>
                </a:solidFill>
                <a:latin typeface="Times New Roman"/>
                <a:ea typeface="Times New Roman"/>
                <a:cs typeface="Times New Roman"/>
                <a:sym typeface="Times New Roman"/>
              </a:rPr>
              <a:t>November </a:t>
            </a:r>
            <a:r>
              <a:rPr sz="1600" dirty="0" smtClean="0">
                <a:solidFill>
                  <a:srgbClr val="FF0000"/>
                </a:solidFill>
                <a:latin typeface="Times New Roman"/>
                <a:ea typeface="Times New Roman"/>
                <a:cs typeface="Times New Roman"/>
                <a:sym typeface="Times New Roman"/>
              </a:rPr>
              <a:t>201</a:t>
            </a:r>
            <a:r>
              <a:rPr lang="en-US" sz="1600" dirty="0">
                <a:solidFill>
                  <a:srgbClr val="FF0000"/>
                </a:solidFill>
                <a:latin typeface="Times New Roman"/>
                <a:ea typeface="Times New Roman"/>
                <a:cs typeface="Times New Roman"/>
                <a:sym typeface="Times New Roman"/>
              </a:rPr>
              <a:t>6</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Closing </a:t>
            </a:r>
            <a:r>
              <a:rPr sz="1600" dirty="0">
                <a:latin typeface="Times New Roman"/>
                <a:ea typeface="Times New Roman"/>
                <a:cs typeface="Times New Roman"/>
                <a:sym typeface="Times New Roman"/>
              </a:rPr>
              <a:t>Report </a:t>
            </a:r>
            <a:r>
              <a:rPr sz="1600" dirty="0" smtClean="0">
                <a:latin typeface="Times New Roman"/>
                <a:ea typeface="Times New Roman"/>
                <a:cs typeface="Times New Roman"/>
                <a:sym typeface="Times New Roman"/>
              </a:rPr>
              <a:t>for</a:t>
            </a:r>
            <a:r>
              <a:rPr lang="en-US" sz="1600" dirty="0" smtClean="0">
                <a:latin typeface="Times New Roman"/>
                <a:ea typeface="Times New Roman"/>
                <a:cs typeface="Times New Roman"/>
                <a:sym typeface="Times New Roman"/>
              </a:rPr>
              <a:t> November 2016</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Session</a:t>
            </a:r>
            <a:r>
              <a:rPr sz="1600" dirty="0">
                <a:solidFill>
                  <a:srgbClr val="FF0000"/>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Clos</a:t>
            </a:r>
            <a:r>
              <a:rPr sz="1600" dirty="0" smtClean="0">
                <a:latin typeface="Times New Roman"/>
                <a:ea typeface="Times New Roman"/>
                <a:cs typeface="Times New Roman"/>
                <a:sym typeface="Times New Roman"/>
              </a:rPr>
              <a:t>ing </a:t>
            </a:r>
            <a:r>
              <a:rPr sz="1600" dirty="0">
                <a:latin typeface="Times New Roman"/>
                <a:ea typeface="Times New Roman"/>
                <a:cs typeface="Times New Roman"/>
                <a:sym typeface="Times New Roman"/>
              </a:rPr>
              <a:t>Report for the </a:t>
            </a:r>
            <a:r>
              <a:rPr lang="en-US" sz="1600" dirty="0" smtClean="0">
                <a:latin typeface="Times New Roman"/>
                <a:ea typeface="Times New Roman"/>
                <a:cs typeface="Times New Roman"/>
                <a:sym typeface="Times New Roman"/>
              </a:rPr>
              <a:t>November </a:t>
            </a:r>
            <a:r>
              <a:rPr sz="1600" dirty="0" smtClean="0">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a:t>Schedule Plan </a:t>
            </a:r>
            <a:r>
              <a:rPr lang="en-US" dirty="0" smtClean="0"/>
              <a:t>Details</a:t>
            </a:r>
            <a:endParaRPr lang="en-US" b="1" dirty="0"/>
          </a:p>
        </p:txBody>
      </p:sp>
      <p:sp>
        <p:nvSpPr>
          <p:cNvPr id="3" name="Text Placeholder 2"/>
          <p:cNvSpPr>
            <a:spLocks noGrp="1"/>
          </p:cNvSpPr>
          <p:nvPr>
            <p:ph type="body" idx="1"/>
          </p:nvPr>
        </p:nvSpPr>
        <p:spPr>
          <a:xfrm>
            <a:off x="762000" y="1524000"/>
            <a:ext cx="8120977" cy="4838700"/>
          </a:xfrm>
        </p:spPr>
        <p:txBody>
          <a:bodyPr/>
          <a:lstStyle/>
          <a:p>
            <a:pPr>
              <a:spcBef>
                <a:spcPts val="0"/>
              </a:spcBef>
              <a:tabLst>
                <a:tab pos="3657600" algn="l"/>
              </a:tabLst>
            </a:pPr>
            <a:r>
              <a:rPr lang="en-US" sz="1800" dirty="0"/>
              <a:t>PAR/CSD Approval</a:t>
            </a:r>
          </a:p>
          <a:p>
            <a:pPr lvl="1">
              <a:spcBef>
                <a:spcPts val="0"/>
              </a:spcBef>
              <a:tabLst>
                <a:tab pos="3657600" algn="l"/>
              </a:tabLst>
            </a:pPr>
            <a:r>
              <a:rPr lang="en-US" sz="1800" dirty="0"/>
              <a:t>EC	2015 March 11</a:t>
            </a:r>
          </a:p>
          <a:p>
            <a:pPr lvl="1">
              <a:spcBef>
                <a:spcPts val="0"/>
              </a:spcBef>
              <a:tabLst>
                <a:tab pos="3657600" algn="l"/>
              </a:tabLst>
            </a:pPr>
            <a:r>
              <a:rPr lang="en-US" sz="1800" dirty="0" err="1"/>
              <a:t>NesCom</a:t>
            </a:r>
            <a:r>
              <a:rPr lang="en-US" sz="1800" dirty="0"/>
              <a:t>	2015 March 27</a:t>
            </a:r>
          </a:p>
          <a:p>
            <a:pPr>
              <a:spcBef>
                <a:spcPts val="0"/>
              </a:spcBef>
              <a:tabLst>
                <a:tab pos="3657600" algn="l"/>
              </a:tabLst>
            </a:pPr>
            <a:r>
              <a:rPr lang="en-US" sz="1800" dirty="0"/>
              <a:t>WG Letter Ballot	</a:t>
            </a:r>
          </a:p>
          <a:p>
            <a:pPr lvl="1">
              <a:spcBef>
                <a:spcPts val="0"/>
              </a:spcBef>
              <a:tabLst>
                <a:tab pos="3657600" algn="l"/>
              </a:tabLst>
            </a:pPr>
            <a:r>
              <a:rPr lang="en-US" sz="1800" dirty="0"/>
              <a:t>Initial	2016 Jan</a:t>
            </a:r>
          </a:p>
          <a:p>
            <a:pPr lvl="1">
              <a:spcBef>
                <a:spcPts val="0"/>
              </a:spcBef>
              <a:tabLst>
                <a:tab pos="3657600" algn="l"/>
              </a:tabLst>
            </a:pPr>
            <a:r>
              <a:rPr lang="en-US" sz="1800" dirty="0"/>
              <a:t>Recirc1	2016 Mar 29</a:t>
            </a:r>
          </a:p>
          <a:p>
            <a:pPr lvl="1">
              <a:spcBef>
                <a:spcPts val="0"/>
              </a:spcBef>
              <a:tabLst>
                <a:tab pos="3657600" algn="l"/>
              </a:tabLst>
            </a:pPr>
            <a:r>
              <a:rPr lang="en-US" sz="1800" dirty="0"/>
              <a:t>Recirc2	2016 June 18</a:t>
            </a:r>
          </a:p>
          <a:p>
            <a:pPr>
              <a:spcBef>
                <a:spcPts val="0"/>
              </a:spcBef>
              <a:tabLst>
                <a:tab pos="3657600" algn="l"/>
              </a:tabLst>
            </a:pPr>
            <a:r>
              <a:rPr lang="en-US" sz="1800" dirty="0"/>
              <a:t>IEEE-SA Sponsor Ballot</a:t>
            </a:r>
          </a:p>
          <a:p>
            <a:pPr lvl="1">
              <a:spcBef>
                <a:spcPts val="0"/>
              </a:spcBef>
              <a:tabLst>
                <a:tab pos="3657600" algn="l"/>
              </a:tabLst>
            </a:pPr>
            <a:r>
              <a:rPr lang="en-US" sz="1800" dirty="0"/>
              <a:t>EC approval	</a:t>
            </a:r>
            <a:r>
              <a:rPr lang="en-US" sz="1800" dirty="0">
                <a:solidFill>
                  <a:schemeClr val="tx1"/>
                </a:solidFill>
              </a:rPr>
              <a:t>2016 July 29</a:t>
            </a:r>
          </a:p>
          <a:p>
            <a:pPr lvl="1">
              <a:spcBef>
                <a:spcPts val="0"/>
              </a:spcBef>
              <a:tabLst>
                <a:tab pos="3657600" algn="l"/>
              </a:tabLst>
            </a:pPr>
            <a:r>
              <a:rPr lang="en-US" sz="1800" dirty="0"/>
              <a:t>Initial	2016 July 29</a:t>
            </a:r>
          </a:p>
          <a:p>
            <a:pPr lvl="1">
              <a:spcBef>
                <a:spcPts val="0"/>
              </a:spcBef>
              <a:tabLst>
                <a:tab pos="3657600" algn="l"/>
              </a:tabLst>
            </a:pPr>
            <a:r>
              <a:rPr lang="en-US" sz="1800" dirty="0"/>
              <a:t>Recirc1	</a:t>
            </a:r>
            <a:r>
              <a:rPr lang="en-US" sz="1800" dirty="0">
                <a:solidFill>
                  <a:schemeClr val="tx1"/>
                </a:solidFill>
              </a:rPr>
              <a:t>2016 Sep</a:t>
            </a:r>
          </a:p>
          <a:p>
            <a:pPr lvl="1">
              <a:spcBef>
                <a:spcPts val="0"/>
              </a:spcBef>
              <a:tabLst>
                <a:tab pos="3657600" algn="l"/>
              </a:tabLst>
            </a:pPr>
            <a:r>
              <a:rPr lang="en-US" sz="1800" dirty="0"/>
              <a:t>Recirc2	2016 Oct</a:t>
            </a:r>
          </a:p>
          <a:p>
            <a:pPr lvl="1">
              <a:spcBef>
                <a:spcPts val="0"/>
              </a:spcBef>
              <a:tabLst>
                <a:tab pos="3657600" algn="l"/>
              </a:tabLst>
            </a:pPr>
            <a:r>
              <a:rPr lang="en-US" sz="1800" dirty="0" err="1"/>
              <a:t>Recirc</a:t>
            </a:r>
            <a:r>
              <a:rPr lang="en-US" sz="1800" dirty="0"/>
              <a:t> </a:t>
            </a:r>
            <a:r>
              <a:rPr lang="en-US" sz="1800" dirty="0" smtClean="0"/>
              <a:t>3</a:t>
            </a:r>
            <a:r>
              <a:rPr lang="en-US" sz="1800" dirty="0"/>
              <a:t>	</a:t>
            </a:r>
            <a:r>
              <a:rPr lang="en-US" sz="1800" dirty="0">
                <a:solidFill>
                  <a:srgbClr val="FF0000"/>
                </a:solidFill>
              </a:rPr>
              <a:t>2016 </a:t>
            </a:r>
            <a:r>
              <a:rPr lang="en-US" sz="1800" dirty="0" smtClean="0">
                <a:solidFill>
                  <a:srgbClr val="FF0000"/>
                </a:solidFill>
              </a:rPr>
              <a:t>Nov</a:t>
            </a:r>
          </a:p>
          <a:p>
            <a:pPr>
              <a:spcBef>
                <a:spcPts val="0"/>
              </a:spcBef>
              <a:tabLst>
                <a:tab pos="3657600" algn="l"/>
              </a:tabLst>
            </a:pPr>
            <a:r>
              <a:rPr lang="en-US" sz="1800" dirty="0" smtClean="0"/>
              <a:t>Final </a:t>
            </a:r>
            <a:r>
              <a:rPr lang="en-US" sz="1800" dirty="0"/>
              <a:t>WG and EC </a:t>
            </a:r>
            <a:r>
              <a:rPr lang="en-US" sz="1800" dirty="0" smtClean="0"/>
              <a:t>approval</a:t>
            </a:r>
            <a:endParaRPr lang="en-US" sz="1800" dirty="0"/>
          </a:p>
          <a:p>
            <a:pPr lvl="1">
              <a:spcBef>
                <a:spcPts val="0"/>
              </a:spcBef>
              <a:tabLst>
                <a:tab pos="3657600" algn="l"/>
              </a:tabLst>
            </a:pPr>
            <a:r>
              <a:rPr lang="en-US" sz="1800" dirty="0"/>
              <a:t>Final </a:t>
            </a:r>
            <a:r>
              <a:rPr lang="en-US" sz="1800" dirty="0" err="1"/>
              <a:t>RevCom</a:t>
            </a:r>
            <a:r>
              <a:rPr lang="en-US" sz="1800" dirty="0"/>
              <a:t> approval	2017 Jan 30</a:t>
            </a:r>
          </a:p>
          <a:p>
            <a:pPr lvl="1">
              <a:spcBef>
                <a:spcPts val="0"/>
              </a:spcBef>
              <a:tabLst>
                <a:tab pos="3657600" algn="l"/>
              </a:tabLst>
            </a:pPr>
            <a:r>
              <a:rPr lang="en-US" sz="1800" dirty="0"/>
              <a:t>Publication	2017 Mar 1</a:t>
            </a:r>
          </a:p>
          <a:p>
            <a:pPr marL="0" indent="0">
              <a:buNone/>
            </a:pPr>
            <a:endParaRPr lang="en-US" sz="2800" dirty="0" smtClean="0"/>
          </a:p>
        </p:txBody>
      </p:sp>
      <p:sp>
        <p:nvSpPr>
          <p:cNvPr id="4" name="Slide Number Placeholder 6"/>
          <p:cNvSpPr>
            <a:spLocks noGrp="1"/>
          </p:cNvSpPr>
          <p:nvPr>
            <p:ph type="sldNum" sz="quarter" idx="10"/>
          </p:nvPr>
        </p:nvSpPr>
        <p:spPr>
          <a:xfrm>
            <a:off x="4129088" y="6553200"/>
            <a:ext cx="8239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Tree>
    <p:extLst>
      <p:ext uri="{BB962C8B-B14F-4D97-AF65-F5344CB8AC3E}">
        <p14:creationId xmlns:p14="http://schemas.microsoft.com/office/powerpoint/2010/main" val="2277692751"/>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762000" y="1638300"/>
            <a:ext cx="8120977" cy="4724400"/>
          </a:xfrm>
        </p:spPr>
        <p:txBody>
          <a:bodyPr/>
          <a:lstStyle/>
          <a:p>
            <a:pPr marL="0" indent="0">
              <a:buNone/>
            </a:pPr>
            <a:r>
              <a:rPr lang="en-US" i="1" dirty="0" smtClean="0"/>
              <a:t>Motion</a:t>
            </a:r>
            <a:r>
              <a:rPr lang="en-US" i="1" dirty="0"/>
              <a:t>: </a:t>
            </a:r>
            <a:r>
              <a:rPr lang="en-US" i="1" dirty="0" smtClean="0"/>
              <a:t>that 802.15 WG has reviewed and approves </a:t>
            </a:r>
            <a:r>
              <a:rPr lang="en-US" i="1" dirty="0"/>
              <a:t>the CSD [</a:t>
            </a:r>
            <a:r>
              <a:rPr lang="en-US" i="1" dirty="0" smtClean="0"/>
              <a:t>15-14-0716-07-003e] </a:t>
            </a:r>
            <a:r>
              <a:rPr lang="en-US" i="1" dirty="0"/>
              <a:t>and requests </a:t>
            </a:r>
            <a:r>
              <a:rPr lang="en-US" i="1" dirty="0" smtClean="0"/>
              <a:t>conditional </a:t>
            </a:r>
            <a:r>
              <a:rPr lang="en-US" i="1" dirty="0"/>
              <a:t>approval from the EC to submit P802.15.3e-D07 </a:t>
            </a:r>
            <a:r>
              <a:rPr lang="en-US" i="1" dirty="0" smtClean="0"/>
              <a:t>(or </a:t>
            </a:r>
            <a:r>
              <a:rPr lang="en-US" i="1" dirty="0"/>
              <a:t>current revision) to </a:t>
            </a:r>
            <a:r>
              <a:rPr lang="en-US" i="1" dirty="0" err="1" smtClean="0"/>
              <a:t>RevCom</a:t>
            </a:r>
            <a:r>
              <a:rPr lang="en-US" i="1" dirty="0" smtClean="0"/>
              <a:t>.</a:t>
            </a:r>
          </a:p>
          <a:p>
            <a:pPr marL="0" indent="0">
              <a:buNone/>
            </a:pPr>
            <a:endParaRPr lang="en-US" sz="2800" dirty="0"/>
          </a:p>
          <a:p>
            <a:pPr marL="0" indent="0">
              <a:buNone/>
            </a:pPr>
            <a:r>
              <a:rPr lang="en-US" sz="2800" dirty="0" smtClean="0"/>
              <a:t>Moved By: Thomas </a:t>
            </a:r>
            <a:r>
              <a:rPr lang="en-US" sz="2800" dirty="0" err="1" smtClean="0"/>
              <a:t>Kuerner</a:t>
            </a:r>
            <a:endParaRPr lang="en-US" sz="2800" dirty="0" smtClean="0"/>
          </a:p>
          <a:p>
            <a:pPr marL="0" indent="0">
              <a:buNone/>
            </a:pPr>
            <a:r>
              <a:rPr lang="en-US" sz="2800" dirty="0" smtClean="0"/>
              <a:t>Seconded By: </a:t>
            </a:r>
            <a:r>
              <a:rPr lang="en-US" sz="2800" dirty="0" err="1" smtClean="0"/>
              <a:t>Keitarou</a:t>
            </a:r>
            <a:r>
              <a:rPr lang="en-US" sz="2800" dirty="0" smtClean="0"/>
              <a:t> </a:t>
            </a:r>
            <a:r>
              <a:rPr lang="en-US" sz="2800" dirty="0" err="1" smtClean="0"/>
              <a:t>Kondou</a:t>
            </a:r>
            <a:endParaRPr lang="en-US" sz="2800" dirty="0" smtClean="0"/>
          </a:p>
          <a:p>
            <a:pPr marL="0" indent="0">
              <a:buNone/>
            </a:pPr>
            <a:r>
              <a:rPr lang="en-US" sz="2800" dirty="0" smtClean="0"/>
              <a:t>Motion passes: 10/0/0</a:t>
            </a:r>
          </a:p>
        </p:txBody>
      </p:sp>
      <p:sp>
        <p:nvSpPr>
          <p:cNvPr id="4" name="Slide Number Placeholder 6"/>
          <p:cNvSpPr>
            <a:spLocks noGrp="1"/>
          </p:cNvSpPr>
          <p:nvPr>
            <p:ph type="sldNum" sz="quarter" idx="10"/>
          </p:nvPr>
        </p:nvSpPr>
        <p:spPr>
          <a:xfrm>
            <a:off x="4129088" y="6553200"/>
            <a:ext cx="8239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11</a:t>
            </a:fld>
            <a:endParaRPr lang="en-US" altLang="en-US" sz="1200" dirty="0" smtClean="0">
              <a:latin typeface="Times New Roman" pitchFamily="18" charset="0"/>
            </a:endParaRPr>
          </a:p>
        </p:txBody>
      </p:sp>
    </p:spTree>
    <p:extLst>
      <p:ext uri="{BB962C8B-B14F-4D97-AF65-F5344CB8AC3E}">
        <p14:creationId xmlns:p14="http://schemas.microsoft.com/office/powerpoint/2010/main" val="1774344666"/>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i="1" dirty="0" smtClean="0"/>
              <a:t>Motion</a:t>
            </a:r>
            <a:r>
              <a:rPr lang="en-US" i="1" dirty="0"/>
              <a:t>: </a:t>
            </a:r>
            <a:r>
              <a:rPr lang="en-US" i="1" dirty="0" smtClean="0"/>
              <a:t>that 802.15 WG has reviewed and approves </a:t>
            </a:r>
            <a:r>
              <a:rPr lang="en-US" i="1" dirty="0"/>
              <a:t>the CSD [</a:t>
            </a:r>
            <a:r>
              <a:rPr lang="en-US" i="1" dirty="0" smtClean="0"/>
              <a:t>15-14-0716-07-003e] </a:t>
            </a:r>
            <a:r>
              <a:rPr lang="en-US" i="1" dirty="0"/>
              <a:t>and requests </a:t>
            </a:r>
            <a:r>
              <a:rPr lang="en-US" i="1" dirty="0" smtClean="0"/>
              <a:t>conditional </a:t>
            </a:r>
            <a:r>
              <a:rPr lang="en-US" i="1" dirty="0"/>
              <a:t>approval from the EC to submit </a:t>
            </a:r>
            <a:r>
              <a:rPr lang="en-US" i="1" dirty="0" smtClean="0"/>
              <a:t>P802.15.3e-D07 (or current revision) </a:t>
            </a:r>
            <a:r>
              <a:rPr lang="en-US" i="1" dirty="0"/>
              <a:t>to </a:t>
            </a:r>
            <a:r>
              <a:rPr lang="en-US" i="1" dirty="0" err="1" smtClean="0"/>
              <a:t>RevCom</a:t>
            </a:r>
            <a:r>
              <a:rPr lang="en-US" i="1" dirty="0" smtClean="0"/>
              <a:t>.</a:t>
            </a:r>
          </a:p>
          <a:p>
            <a:pPr marL="0" indent="0">
              <a:buNone/>
            </a:pPr>
            <a:endParaRPr lang="en-US" dirty="0"/>
          </a:p>
          <a:p>
            <a:pPr marL="0" indent="0">
              <a:buNone/>
            </a:pPr>
            <a:r>
              <a:rPr lang="en-US" sz="2800" dirty="0" smtClean="0"/>
              <a:t>Moved By: </a:t>
            </a:r>
          </a:p>
          <a:p>
            <a:pPr marL="0" indent="0">
              <a:buNone/>
            </a:pPr>
            <a:r>
              <a:rPr lang="en-US" sz="2800" dirty="0" smtClean="0"/>
              <a:t>Seconded By: </a:t>
            </a:r>
          </a:p>
          <a:p>
            <a:pPr marL="0" indent="0">
              <a:buNone/>
            </a:pPr>
            <a:endParaRPr lang="en-US" sz="2800" dirty="0" smtClean="0"/>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4129088" y="6553200"/>
            <a:ext cx="8239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12</a:t>
            </a:fld>
            <a:endParaRPr lang="en-US" altLang="en-US" sz="1200" dirty="0" smtClean="0">
              <a:latin typeface="Times New Roman" pitchFamily="18" charset="0"/>
            </a:endParaRPr>
          </a:p>
        </p:txBody>
      </p:sp>
    </p:spTree>
    <p:extLst>
      <p:ext uri="{BB962C8B-B14F-4D97-AF65-F5344CB8AC3E}">
        <p14:creationId xmlns:p14="http://schemas.microsoft.com/office/powerpoint/2010/main" val="242003238"/>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000" i="1" dirty="0"/>
              <a:t>Move that 802.15.3e </a:t>
            </a:r>
            <a:r>
              <a:rPr lang="en-US" sz="2000" i="1" dirty="0" smtClean="0"/>
              <a:t>WG </a:t>
            </a:r>
            <a:r>
              <a:rPr lang="en-US" sz="2000" i="1" dirty="0"/>
              <a:t>approve the formation of a Ballot Resolution Committee (BRC) for the Sponsor balloting </a:t>
            </a:r>
            <a:r>
              <a:rPr lang="en-US" sz="2000" i="1" dirty="0" smtClean="0"/>
              <a:t>of P802.15.3e-D07 (or </a:t>
            </a:r>
            <a:r>
              <a:rPr lang="en-US" sz="2000" i="1" dirty="0"/>
              <a:t>current revision) 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Keiji Akiyama, and Ken </a:t>
            </a:r>
            <a:r>
              <a:rPr lang="en-US" sz="2000" i="1" dirty="0" err="1"/>
              <a:t>Hiraga</a:t>
            </a:r>
            <a:r>
              <a:rPr lang="en-US" sz="2000" i="1" dirty="0"/>
              <a:t>. The 802.15.3e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By: </a:t>
            </a:r>
          </a:p>
          <a:p>
            <a:pPr marL="0" indent="0">
              <a:buNone/>
            </a:pPr>
            <a:r>
              <a:rPr lang="en-US" sz="2800" dirty="0" smtClean="0"/>
              <a:t>Seconded By:</a:t>
            </a:r>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4129088" y="6553200"/>
            <a:ext cx="8239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13</a:t>
            </a:fld>
            <a:endParaRPr lang="en-US" altLang="en-US" sz="1200" dirty="0" smtClean="0">
              <a:latin typeface="Times New Roman" pitchFamily="18" charset="0"/>
            </a:endParaRPr>
          </a:p>
        </p:txBody>
      </p:sp>
    </p:spTree>
    <p:extLst>
      <p:ext uri="{BB962C8B-B14F-4D97-AF65-F5344CB8AC3E}">
        <p14:creationId xmlns:p14="http://schemas.microsoft.com/office/powerpoint/2010/main" val="3990557505"/>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2" y="1143000"/>
            <a:ext cx="7772400" cy="5257800"/>
          </a:xfrm>
        </p:spPr>
        <p:txBody>
          <a:bodyPr/>
          <a:lstStyle/>
          <a:p>
            <a:pPr marL="0" indent="0" algn="ctr">
              <a:buNone/>
            </a:pPr>
            <a:r>
              <a:rPr lang="en-US" sz="2400" dirty="0" err="1"/>
              <a:t>Keiji</a:t>
            </a:r>
            <a:r>
              <a:rPr lang="en-US" sz="2400" dirty="0"/>
              <a:t> Akiyama</a:t>
            </a:r>
          </a:p>
          <a:p>
            <a:pPr marL="0" indent="0" algn="ctr">
              <a:buNone/>
            </a:pPr>
            <a:r>
              <a:rPr lang="en-US" sz="2400" dirty="0"/>
              <a:t>Ken </a:t>
            </a:r>
            <a:r>
              <a:rPr lang="en-US" sz="2400" dirty="0" err="1"/>
              <a:t>Hiraga</a:t>
            </a:r>
            <a:endParaRPr lang="en-US" sz="2400" dirty="0"/>
          </a:p>
          <a:p>
            <a:pPr marL="0" indent="0" algn="ctr">
              <a:buNone/>
            </a:pPr>
            <a:r>
              <a:rPr lang="en-US" sz="2400" dirty="0"/>
              <a:t>Jae </a:t>
            </a:r>
            <a:r>
              <a:rPr lang="en-US" sz="2400" dirty="0" err="1"/>
              <a:t>Seung</a:t>
            </a:r>
            <a:r>
              <a:rPr lang="en-US" sz="2400" dirty="0"/>
              <a:t> Lee</a:t>
            </a:r>
          </a:p>
          <a:p>
            <a:pPr marL="0" indent="0" algn="ctr">
              <a:buNone/>
            </a:pPr>
            <a:r>
              <a:rPr lang="en-US" sz="2400" dirty="0" err="1"/>
              <a:t>Keitarou</a:t>
            </a:r>
            <a:r>
              <a:rPr lang="en-US" sz="2400" dirty="0"/>
              <a:t> </a:t>
            </a:r>
            <a:r>
              <a:rPr lang="en-US" sz="2400" dirty="0" err="1"/>
              <a:t>Kondou</a:t>
            </a:r>
            <a:endParaRPr lang="en-US" sz="2400" dirty="0"/>
          </a:p>
          <a:p>
            <a:pPr marL="0" indent="0" algn="ctr">
              <a:buNone/>
            </a:pPr>
            <a:r>
              <a:rPr lang="en-US" sz="2400" dirty="0"/>
              <a:t>Thomas </a:t>
            </a:r>
            <a:r>
              <a:rPr lang="en-US" sz="2400" dirty="0" err="1" smtClean="0"/>
              <a:t>K</a:t>
            </a:r>
            <a:r>
              <a:rPr lang="en-US" sz="2400" dirty="0" err="1" smtClean="0">
                <a:latin typeface="Arial" charset="0"/>
                <a:ea typeface="ＭＳ Ｐゴシック" charset="0"/>
                <a:cs typeface="ＭＳ Ｐゴシック" charset="0"/>
              </a:rPr>
              <a:t>ü</a:t>
            </a:r>
            <a:r>
              <a:rPr lang="en-US" sz="2400" dirty="0" err="1" smtClean="0"/>
              <a:t>rner</a:t>
            </a:r>
            <a:endParaRPr lang="en-US" sz="2400" dirty="0"/>
          </a:p>
          <a:p>
            <a:pPr marL="0" indent="0" algn="ctr">
              <a:buNone/>
            </a:pPr>
            <a:r>
              <a:rPr lang="en-US" sz="2400" dirty="0" err="1"/>
              <a:t>Itaru</a:t>
            </a:r>
            <a:r>
              <a:rPr lang="en-US" sz="2400" dirty="0"/>
              <a:t> </a:t>
            </a:r>
            <a:r>
              <a:rPr lang="en-US" sz="2400" dirty="0" err="1"/>
              <a:t>Maekawa</a:t>
            </a:r>
            <a:endParaRPr lang="en-US" sz="2400" dirty="0"/>
          </a:p>
          <a:p>
            <a:pPr marL="0" indent="0" algn="ctr">
              <a:buNone/>
            </a:pPr>
            <a:r>
              <a:rPr lang="en-US" sz="2400" dirty="0"/>
              <a:t>Hiroyuki Matsumura</a:t>
            </a:r>
          </a:p>
          <a:p>
            <a:pPr marL="0" indent="0" algn="ctr">
              <a:buNone/>
            </a:pPr>
            <a:r>
              <a:rPr lang="en-US" sz="2400" dirty="0"/>
              <a:t>Makoto </a:t>
            </a:r>
            <a:r>
              <a:rPr lang="en-US" sz="2400" dirty="0" smtClean="0"/>
              <a:t>Noda</a:t>
            </a:r>
          </a:p>
          <a:p>
            <a:pPr marL="0" indent="0" algn="ctr">
              <a:buNone/>
            </a:pPr>
            <a:r>
              <a:rPr lang="en-US" sz="2400" dirty="0" smtClean="0"/>
              <a:t>Masashi Shimizu</a:t>
            </a:r>
            <a:endParaRPr lang="en-US" sz="2400" dirty="0"/>
          </a:p>
          <a:p>
            <a:pPr marL="0" indent="0" algn="ctr">
              <a:buNone/>
            </a:pPr>
            <a:r>
              <a:rPr lang="en-US" sz="2400" dirty="0" err="1" smtClean="0"/>
              <a:t>Ko</a:t>
            </a:r>
            <a:r>
              <a:rPr lang="en-US" sz="2400" dirty="0" smtClean="0"/>
              <a:t> </a:t>
            </a:r>
            <a:r>
              <a:rPr lang="en-US" sz="2400" dirty="0" err="1" smtClean="0"/>
              <a:t>Togashi</a:t>
            </a:r>
            <a:endParaRPr lang="en-US" sz="2400" dirty="0" smtClean="0"/>
          </a:p>
          <a:p>
            <a:pPr marL="0" indent="0" algn="ctr">
              <a:buNone/>
            </a:pPr>
            <a:r>
              <a:rPr lang="en-US" sz="2400" dirty="0" smtClean="0"/>
              <a:t>Kiyoshi </a:t>
            </a:r>
            <a:r>
              <a:rPr lang="en-US" sz="2400" dirty="0" err="1" smtClean="0"/>
              <a:t>Toshimitsu</a:t>
            </a:r>
            <a:endParaRPr lang="en-US" sz="2400" dirty="0" smtClean="0"/>
          </a:p>
        </p:txBody>
      </p:sp>
      <p:sp>
        <p:nvSpPr>
          <p:cNvPr id="4" name="Slide Number Placeholder 6"/>
          <p:cNvSpPr>
            <a:spLocks noGrp="1"/>
          </p:cNvSpPr>
          <p:nvPr>
            <p:ph type="sldNum" sz="quarter" idx="10"/>
          </p:nvPr>
        </p:nvSpPr>
        <p:spPr>
          <a:xfrm>
            <a:off x="4129088" y="6553200"/>
            <a:ext cx="8239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14</a:t>
            </a:fld>
            <a:endParaRPr lang="en-US" altLang="en-US" sz="1200" dirty="0" smtClean="0">
              <a:latin typeface="Times New Roman" pitchFamily="18" charset="0"/>
            </a:endParaRPr>
          </a:p>
        </p:txBody>
      </p:sp>
      <p:sp>
        <p:nvSpPr>
          <p:cNvPr id="5" name="Title 4"/>
          <p:cNvSpPr>
            <a:spLocks noGrp="1"/>
          </p:cNvSpPr>
          <p:nvPr>
            <p:ph type="title"/>
          </p:nvPr>
        </p:nvSpPr>
        <p:spPr>
          <a:xfrm>
            <a:off x="647704" y="381000"/>
            <a:ext cx="7848601" cy="762000"/>
          </a:xfrm>
        </p:spPr>
        <p:txBody>
          <a:bodyPr/>
          <a:lstStyle/>
          <a:p>
            <a:r>
              <a:rPr lang="en-US" dirty="0" smtClean="0"/>
              <a:t>Special Thanks To</a:t>
            </a:r>
            <a:endParaRPr lang="en-US" dirty="0"/>
          </a:p>
        </p:txBody>
      </p:sp>
    </p:spTree>
    <p:extLst>
      <p:ext uri="{BB962C8B-B14F-4D97-AF65-F5344CB8AC3E}">
        <p14:creationId xmlns:p14="http://schemas.microsoft.com/office/powerpoint/2010/main" val="2741342260"/>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r>
              <a:rPr lang="en-US" altLang="ja-JP" sz="4800" b="1" dirty="0" smtClean="0">
                <a:solidFill>
                  <a:schemeClr val="tx1"/>
                </a:solidFill>
                <a:latin typeface="Times New Roman" pitchFamily="18" charset="0"/>
                <a:cs typeface="Times New Roman" pitchFamily="18" charset="0"/>
              </a:rPr>
              <a:t>Thank You!</a:t>
            </a:r>
            <a:endParaRPr lang="en-US" altLang="ja-JP" sz="4800" b="1"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3976688" y="6542442"/>
            <a:ext cx="11287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15</a:t>
            </a:fld>
            <a:endParaRPr lang="en-US" altLang="en-US" sz="1200" dirty="0" smtClean="0">
              <a:latin typeface="Times New Roman" pitchFamily="18" charset="0"/>
            </a:endParaRPr>
          </a:p>
        </p:txBody>
      </p:sp>
    </p:spTree>
    <p:extLst>
      <p:ext uri="{BB962C8B-B14F-4D97-AF65-F5344CB8AC3E}">
        <p14:creationId xmlns:p14="http://schemas.microsoft.com/office/powerpoint/2010/main" val="244716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Closing Report</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San Antonio</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November 7-10, 2016</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90286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smtClean="0">
                <a:latin typeface="Times New Roman" charset="0"/>
                <a:ea typeface="ＭＳ Ｐゴシック" charset="0"/>
                <a:cs typeface="ＭＳ Ｐゴシック" charset="0"/>
              </a:rPr>
              <a:t>802.15.3e </a:t>
            </a:r>
            <a:r>
              <a:rPr lang="en-US" dirty="0">
                <a:latin typeface="Times New Roman" charset="0"/>
                <a:ea typeface="ＭＳ Ｐゴシック" charset="0"/>
                <a:cs typeface="ＭＳ Ｐゴシック" charset="0"/>
              </a:rPr>
              <a:t>Officers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2860675" indent="-2860675">
              <a:lnSpc>
                <a:spcPct val="80000"/>
              </a:lnSpc>
              <a:buFontTx/>
              <a:buNone/>
            </a:pPr>
            <a:r>
              <a:rPr lang="en-US" sz="2800" dirty="0">
                <a:latin typeface="Arial" charset="0"/>
                <a:ea typeface="ＭＳ Ｐゴシック" charset="0"/>
                <a:cs typeface="ＭＳ Ｐゴシック" charset="0"/>
              </a:rPr>
              <a:t>Chair:	</a:t>
            </a:r>
            <a:r>
              <a:rPr lang="en-US" sz="2800" dirty="0" smtClean="0">
                <a:latin typeface="Arial" charset="0"/>
                <a:ea typeface="ＭＳ Ｐゴシック" charset="0"/>
                <a:cs typeface="ＭＳ Ｐゴシック" charset="0"/>
              </a:rPr>
              <a:t>Andrew </a:t>
            </a:r>
            <a:r>
              <a:rPr lang="en-US" sz="2800" dirty="0">
                <a:latin typeface="Arial" charset="0"/>
                <a:ea typeface="ＭＳ Ｐゴシック" charset="0"/>
                <a:cs typeface="ＭＳ Ｐゴシック" charset="0"/>
              </a:rPr>
              <a:t>Estrada, Sony</a:t>
            </a:r>
          </a:p>
          <a:p>
            <a:pPr marL="2860675" indent="-2860675">
              <a:lnSpc>
                <a:spcPct val="80000"/>
              </a:lnSpc>
              <a:buFontTx/>
              <a:buNone/>
            </a:pPr>
            <a:r>
              <a:rPr lang="en-US" sz="2800" dirty="0">
                <a:latin typeface="Arial" charset="0"/>
                <a:ea typeface="ＭＳ Ｐゴシック" charset="0"/>
                <a:cs typeface="ＭＳ Ｐゴシック" charset="0"/>
              </a:rPr>
              <a:t>	</a:t>
            </a:r>
          </a:p>
          <a:p>
            <a:pPr marL="2860675" indent="-2860675">
              <a:lnSpc>
                <a:spcPct val="80000"/>
              </a:lnSpc>
              <a:buFontTx/>
              <a:buNone/>
            </a:pPr>
            <a:r>
              <a:rPr lang="en-US" sz="2800" dirty="0">
                <a:latin typeface="Arial" charset="0"/>
                <a:ea typeface="ＭＳ Ｐゴシック" charset="0"/>
                <a:cs typeface="ＭＳ Ｐゴシック" charset="0"/>
              </a:rPr>
              <a:t>Vice </a:t>
            </a:r>
            <a:r>
              <a:rPr lang="en-US" sz="2800" dirty="0" smtClean="0">
                <a:latin typeface="Arial" charset="0"/>
                <a:ea typeface="ＭＳ Ｐゴシック" charset="0"/>
                <a:cs typeface="ＭＳ Ｐゴシック" charset="0"/>
              </a:rPr>
              <a:t>Chair:</a:t>
            </a:r>
            <a:r>
              <a:rPr lang="en-US" sz="2800" dirty="0">
                <a:latin typeface="Arial" charset="0"/>
                <a:ea typeface="ＭＳ Ｐゴシック" charset="0"/>
                <a:cs typeface="ＭＳ Ｐゴシック" charset="0"/>
              </a:rPr>
              <a:t>	Thomas </a:t>
            </a:r>
            <a:r>
              <a:rPr lang="en-US" sz="2800" dirty="0" err="1">
                <a:latin typeface="Arial" charset="0"/>
                <a:ea typeface="ＭＳ Ｐゴシック" charset="0"/>
                <a:cs typeface="ＭＳ Ｐゴシック" charset="0"/>
              </a:rPr>
              <a:t>Kürner</a:t>
            </a:r>
            <a:r>
              <a:rPr lang="en-US" sz="2800" dirty="0">
                <a:latin typeface="Arial" charset="0"/>
                <a:ea typeface="ＭＳ Ｐゴシック" charset="0"/>
                <a:cs typeface="ＭＳ Ｐゴシック" charset="0"/>
              </a:rPr>
              <a:t>, </a:t>
            </a:r>
            <a:r>
              <a:rPr lang="de-DE" sz="2800" dirty="0">
                <a:latin typeface="Arial" charset="0"/>
                <a:ea typeface="ＭＳ Ｐゴシック" charset="0"/>
                <a:cs typeface="ＭＳ Ｐゴシック" charset="0"/>
              </a:rPr>
              <a:t>Institut für </a:t>
            </a:r>
            <a:r>
              <a:rPr lang="de-DE" sz="2800" dirty="0" smtClean="0">
                <a:latin typeface="Arial" charset="0"/>
                <a:ea typeface="ＭＳ Ｐゴシック" charset="0"/>
                <a:cs typeface="ＭＳ Ｐゴシック" charset="0"/>
              </a:rPr>
              <a:t>Nachrichtentechnik Technische </a:t>
            </a:r>
            <a:r>
              <a:rPr lang="de-DE" sz="2800" dirty="0">
                <a:latin typeface="Arial" charset="0"/>
                <a:ea typeface="ＭＳ Ｐゴシック" charset="0"/>
                <a:cs typeface="ＭＳ Ｐゴシック" charset="0"/>
              </a:rPr>
              <a:t>Universität Braunschweig</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smtClean="0">
                <a:latin typeface="Arial" charset="0"/>
                <a:ea typeface="ＭＳ Ｐゴシック" charset="0"/>
                <a:cs typeface="ＭＳ Ｐゴシック" charset="0"/>
              </a:rPr>
              <a:t>Secretary:</a:t>
            </a:r>
            <a:r>
              <a:rPr lang="en-US" sz="2800" dirty="0">
                <a:latin typeface="Arial" charset="0"/>
                <a:ea typeface="ＭＳ Ｐゴシック" charset="0"/>
                <a:cs typeface="ＭＳ Ｐゴシック" charset="0"/>
              </a:rPr>
              <a:t>	Ken </a:t>
            </a:r>
            <a:r>
              <a:rPr lang="en-US" sz="2800" dirty="0" err="1" smtClean="0">
                <a:latin typeface="Arial" charset="0"/>
                <a:ea typeface="ＭＳ Ｐゴシック" charset="0"/>
                <a:cs typeface="ＭＳ Ｐゴシック" charset="0"/>
              </a:rPr>
              <a:t>Hiraga</a:t>
            </a:r>
            <a:r>
              <a:rPr lang="en-US" sz="2800" dirty="0">
                <a:latin typeface="Arial" charset="0"/>
                <a:ea typeface="ＭＳ Ｐゴシック" charset="0"/>
                <a:cs typeface="ＭＳ Ｐゴシック" charset="0"/>
              </a:rPr>
              <a:t>, NTT</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a:latin typeface="Arial" charset="0"/>
                <a:ea typeface="ＭＳ Ｐゴシック" charset="0"/>
                <a:cs typeface="ＭＳ Ｐゴシック" charset="0"/>
              </a:rPr>
              <a:t>Technical </a:t>
            </a:r>
            <a:r>
              <a:rPr lang="en-US" sz="2800" dirty="0" smtClean="0">
                <a:latin typeface="Arial" charset="0"/>
                <a:ea typeface="ＭＳ Ｐゴシック" charset="0"/>
                <a:cs typeface="ＭＳ Ｐゴシック" charset="0"/>
              </a:rPr>
              <a:t>Editor:	Ko </a:t>
            </a:r>
            <a:r>
              <a:rPr lang="en-US" sz="2800" dirty="0">
                <a:latin typeface="Arial" charset="0"/>
                <a:ea typeface="ＭＳ Ｐゴシック" charset="0"/>
                <a:cs typeface="ＭＳ Ｐゴシック" charset="0"/>
              </a:rPr>
              <a:t>Togashi, Toshiba</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spTree>
    <p:extLst>
      <p:ext uri="{BB962C8B-B14F-4D97-AF65-F5344CB8AC3E}">
        <p14:creationId xmlns:p14="http://schemas.microsoft.com/office/powerpoint/2010/main" val="351482305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0999"/>
            <a:ext cx="7848601" cy="835025"/>
          </a:xfrm>
        </p:spPr>
        <p:txBody>
          <a:bodyPr/>
          <a:lstStyle/>
          <a:p>
            <a:r>
              <a:rPr lang="en-US" b="1" dirty="0" smtClean="0"/>
              <a:t>Sponsor Ballot results</a:t>
            </a:r>
            <a:endParaRPr lang="en-US" b="1"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4</a:t>
            </a:fld>
            <a:endParaRPr lang="en-US" altLang="en-US" sz="1200" dirty="0" smtClean="0">
              <a:latin typeface="Times New Roman" pitchFamily="18" charset="0"/>
            </a:endParaRPr>
          </a:p>
        </p:txBody>
      </p:sp>
      <p:pic>
        <p:nvPicPr>
          <p:cNvPr id="1030" name="Picture 6" descr="dot"/>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609975" y="15208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dot"/>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609975" y="15208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ot"/>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609975" y="15208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ot"/>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609975" y="15208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ot"/>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609975" y="15208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dot"/>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609975" y="1520825"/>
            <a:ext cx="9525" cy="95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646150642"/>
              </p:ext>
            </p:extLst>
          </p:nvPr>
        </p:nvGraphicFramePr>
        <p:xfrm>
          <a:off x="457200" y="1178674"/>
          <a:ext cx="8039105" cy="5145926"/>
        </p:xfrm>
        <a:graphic>
          <a:graphicData uri="http://schemas.openxmlformats.org/drawingml/2006/table">
            <a:tbl>
              <a:tblPr firstRow="1" firstCol="1" bandRow="1">
                <a:tableStyleId>{5940675A-B579-460E-94D1-54222C63F5DA}</a:tableStyleId>
              </a:tblPr>
              <a:tblGrid>
                <a:gridCol w="4572000"/>
                <a:gridCol w="3467105"/>
              </a:tblGrid>
              <a:tr h="0">
                <a:tc>
                  <a:txBody>
                    <a:bodyPr/>
                    <a:lstStyle/>
                    <a:p>
                      <a:endParaRPr lang="en-US" sz="200" dirty="0"/>
                    </a:p>
                  </a:txBody>
                  <a:tcPr marL="0" marR="0" marT="0" marB="0" anchor="ctr"/>
                </a:tc>
                <a:tc>
                  <a:txBody>
                    <a:bodyPr/>
                    <a:lstStyle/>
                    <a:p>
                      <a:endParaRPr lang="en-US" sz="200"/>
                    </a:p>
                  </a:txBody>
                  <a:tcPr marL="13863" marR="13863" marT="6931" marB="6931"/>
                </a:tc>
              </a:tr>
              <a:tr h="125767">
                <a:tc>
                  <a:txBody>
                    <a:bodyPr/>
                    <a:lstStyle/>
                    <a:p>
                      <a:pPr marL="0" marR="0" algn="r">
                        <a:spcBef>
                          <a:spcPts val="0"/>
                        </a:spcBef>
                        <a:spcAft>
                          <a:spcPts val="0"/>
                        </a:spcAft>
                      </a:pPr>
                      <a:r>
                        <a:rPr lang="en-US" sz="1400" dirty="0">
                          <a:effectLst/>
                        </a:rPr>
                        <a:t>Ballot Open Date:</a:t>
                      </a:r>
                      <a:endParaRPr lang="en-US" sz="1400" dirty="0">
                        <a:effectLst/>
                        <a:latin typeface="Calibri" panose="020F0502020204030204" pitchFamily="34" charset="0"/>
                        <a:ea typeface="Calibri" panose="020F0502020204030204" pitchFamily="34" charset="0"/>
                      </a:endParaRPr>
                    </a:p>
                  </a:txBody>
                  <a:tcPr marL="1444" marR="11552" marT="1444" marB="1444"/>
                </a:tc>
                <a:tc>
                  <a:txBody>
                    <a:bodyPr/>
                    <a:lstStyle/>
                    <a:p>
                      <a:pPr marL="0" marR="0">
                        <a:spcBef>
                          <a:spcPts val="0"/>
                        </a:spcBef>
                        <a:spcAft>
                          <a:spcPts val="0"/>
                        </a:spcAft>
                      </a:pPr>
                      <a:r>
                        <a:rPr lang="en-US" sz="1400" dirty="0">
                          <a:effectLst/>
                        </a:rPr>
                        <a:t>27-Oct-201627-Oct-2016 GMT</a:t>
                      </a:r>
                      <a:endParaRPr lang="en-US" sz="1400" dirty="0">
                        <a:effectLst/>
                        <a:latin typeface="Calibri" panose="020F0502020204030204" pitchFamily="34" charset="0"/>
                        <a:ea typeface="Calibri" panose="020F0502020204030204" pitchFamily="34" charset="0"/>
                      </a:endParaRPr>
                    </a:p>
                  </a:txBody>
                  <a:tcPr marL="1444" marR="1444" marT="1444" marB="1444" anchor="ctr"/>
                </a:tc>
              </a:tr>
              <a:tr h="125767">
                <a:tc>
                  <a:txBody>
                    <a:bodyPr/>
                    <a:lstStyle/>
                    <a:p>
                      <a:pPr marL="0" marR="0" algn="r">
                        <a:spcBef>
                          <a:spcPts val="0"/>
                        </a:spcBef>
                        <a:spcAft>
                          <a:spcPts val="0"/>
                        </a:spcAft>
                      </a:pPr>
                      <a:r>
                        <a:rPr lang="en-US" sz="1400" dirty="0">
                          <a:effectLst/>
                        </a:rPr>
                        <a:t>Ballot Close Date:</a:t>
                      </a:r>
                      <a:endParaRPr lang="en-US" sz="1400" dirty="0">
                        <a:effectLst/>
                        <a:latin typeface="Calibri" panose="020F0502020204030204" pitchFamily="34" charset="0"/>
                        <a:ea typeface="Calibri" panose="020F0502020204030204" pitchFamily="34" charset="0"/>
                      </a:endParaRPr>
                    </a:p>
                  </a:txBody>
                  <a:tcPr marL="1444" marR="11552" marT="1444" marB="1444"/>
                </a:tc>
                <a:tc>
                  <a:txBody>
                    <a:bodyPr/>
                    <a:lstStyle/>
                    <a:p>
                      <a:pPr marL="0" marR="0">
                        <a:spcBef>
                          <a:spcPts val="0"/>
                        </a:spcBef>
                        <a:spcAft>
                          <a:spcPts val="0"/>
                        </a:spcAft>
                      </a:pPr>
                      <a:r>
                        <a:rPr lang="en-US" sz="1400" dirty="0">
                          <a:effectLst/>
                        </a:rPr>
                        <a:t>06-Nov-201606-Nov-2016 GMT</a:t>
                      </a:r>
                      <a:endParaRPr lang="en-US" sz="1400" dirty="0">
                        <a:effectLst/>
                        <a:latin typeface="Calibri" panose="020F0502020204030204" pitchFamily="34" charset="0"/>
                        <a:ea typeface="Calibri" panose="020F0502020204030204" pitchFamily="34" charset="0"/>
                      </a:endParaRPr>
                    </a:p>
                  </a:txBody>
                  <a:tcPr marL="1444" marR="1444" marT="1444" marB="1444" anchor="ctr"/>
                </a:tc>
              </a:tr>
              <a:tr h="105343">
                <a:tc>
                  <a:txBody>
                    <a:bodyPr/>
                    <a:lstStyle/>
                    <a:p>
                      <a:pPr marL="0" marR="0" algn="r">
                        <a:spcBef>
                          <a:spcPts val="0"/>
                        </a:spcBef>
                        <a:spcAft>
                          <a:spcPts val="0"/>
                        </a:spcAft>
                      </a:pPr>
                      <a:r>
                        <a:rPr lang="en-US" sz="1400" dirty="0">
                          <a:effectLst/>
                        </a:rPr>
                        <a:t>Type:</a:t>
                      </a:r>
                      <a:endParaRPr lang="en-US" sz="1400" dirty="0">
                        <a:effectLst/>
                        <a:latin typeface="Calibri" panose="020F0502020204030204" pitchFamily="34" charset="0"/>
                        <a:ea typeface="Calibri" panose="020F0502020204030204" pitchFamily="34" charset="0"/>
                      </a:endParaRPr>
                    </a:p>
                  </a:txBody>
                  <a:tcPr marL="1444" marR="11552" marT="1444" marB="1444"/>
                </a:tc>
                <a:tc>
                  <a:txBody>
                    <a:bodyPr/>
                    <a:lstStyle/>
                    <a:p>
                      <a:pPr marL="0" marR="0">
                        <a:spcBef>
                          <a:spcPts val="0"/>
                        </a:spcBef>
                        <a:spcAft>
                          <a:spcPts val="0"/>
                        </a:spcAft>
                      </a:pPr>
                      <a:r>
                        <a:rPr lang="en-US" sz="1400">
                          <a:effectLst/>
                        </a:rPr>
                        <a:t>New</a:t>
                      </a:r>
                      <a:endParaRPr lang="en-US" sz="1400">
                        <a:effectLst/>
                        <a:latin typeface="Calibri" panose="020F0502020204030204" pitchFamily="34" charset="0"/>
                        <a:ea typeface="Calibri" panose="020F0502020204030204" pitchFamily="34" charset="0"/>
                      </a:endParaRPr>
                    </a:p>
                  </a:txBody>
                  <a:tcPr marL="1444" marR="1444" marT="1444" marB="1444" anchor="ctr"/>
                </a:tc>
              </a:tr>
              <a:tr h="105343">
                <a:tc>
                  <a:txBody>
                    <a:bodyPr/>
                    <a:lstStyle/>
                    <a:p>
                      <a:pPr marL="0" marR="0" algn="r">
                        <a:spcBef>
                          <a:spcPts val="0"/>
                        </a:spcBef>
                        <a:spcAft>
                          <a:spcPts val="0"/>
                        </a:spcAft>
                      </a:pPr>
                      <a:r>
                        <a:rPr lang="en-US" sz="1400" dirty="0">
                          <a:effectLst/>
                        </a:rPr>
                        <a:t>Draft #:</a:t>
                      </a:r>
                      <a:endParaRPr lang="en-US" sz="1400" dirty="0">
                        <a:effectLst/>
                        <a:latin typeface="Calibri" panose="020F0502020204030204" pitchFamily="34" charset="0"/>
                        <a:ea typeface="Calibri" panose="020F0502020204030204" pitchFamily="34" charset="0"/>
                      </a:endParaRPr>
                    </a:p>
                  </a:txBody>
                  <a:tcPr marL="1444" marR="11552" marT="1444" marB="1444"/>
                </a:tc>
                <a:tc>
                  <a:txBody>
                    <a:bodyPr/>
                    <a:lstStyle/>
                    <a:p>
                      <a:pPr marL="0" marR="0">
                        <a:spcBef>
                          <a:spcPts val="0"/>
                        </a:spcBef>
                        <a:spcAft>
                          <a:spcPts val="0"/>
                        </a:spcAft>
                      </a:pPr>
                      <a:r>
                        <a:rPr lang="en-US" sz="1400">
                          <a:effectLst/>
                        </a:rPr>
                        <a:t>06</a:t>
                      </a:r>
                      <a:endParaRPr lang="en-US" sz="1400">
                        <a:effectLst/>
                        <a:latin typeface="Calibri" panose="020F0502020204030204" pitchFamily="34" charset="0"/>
                        <a:ea typeface="Calibri" panose="020F0502020204030204" pitchFamily="34" charset="0"/>
                      </a:endParaRPr>
                    </a:p>
                  </a:txBody>
                  <a:tcPr marL="1444" marR="1444" marT="1444" marB="1444" anchor="ctr"/>
                </a:tc>
              </a:tr>
              <a:tr h="116169">
                <a:tc>
                  <a:txBody>
                    <a:bodyPr/>
                    <a:lstStyle/>
                    <a:p>
                      <a:pPr marL="0" marR="0" algn="r">
                        <a:spcBef>
                          <a:spcPts val="0"/>
                        </a:spcBef>
                        <a:spcAft>
                          <a:spcPts val="0"/>
                        </a:spcAft>
                      </a:pPr>
                      <a:r>
                        <a:rPr lang="en-US" sz="1400" dirty="0">
                          <a:effectLst/>
                        </a:rPr>
                        <a:t>Ballots Received:</a:t>
                      </a:r>
                      <a:endParaRPr lang="en-US" sz="1400" dirty="0">
                        <a:effectLst/>
                        <a:latin typeface="Calibri" panose="020F0502020204030204" pitchFamily="34" charset="0"/>
                        <a:ea typeface="Calibri" panose="020F0502020204030204" pitchFamily="34" charset="0"/>
                      </a:endParaRPr>
                    </a:p>
                  </a:txBody>
                  <a:tcPr marL="1444" marR="11552" marT="1444" marB="1444"/>
                </a:tc>
                <a:tc>
                  <a:txBody>
                    <a:bodyPr/>
                    <a:lstStyle/>
                    <a:p>
                      <a:pPr marL="0" marR="0">
                        <a:spcBef>
                          <a:spcPts val="0"/>
                        </a:spcBef>
                        <a:spcAft>
                          <a:spcPts val="0"/>
                        </a:spcAft>
                      </a:pPr>
                      <a:r>
                        <a:rPr lang="en-US" sz="1400">
                          <a:effectLst/>
                        </a:rPr>
                        <a:t>10</a:t>
                      </a:r>
                      <a:endParaRPr lang="en-US" sz="1400">
                        <a:effectLst/>
                        <a:latin typeface="Calibri" panose="020F0502020204030204" pitchFamily="34" charset="0"/>
                        <a:ea typeface="Calibri" panose="020F0502020204030204" pitchFamily="34" charset="0"/>
                      </a:endParaRPr>
                    </a:p>
                  </a:txBody>
                  <a:tcPr marL="1444" marR="1444" marT="1444" marB="1444" anchor="ctr"/>
                </a:tc>
              </a:tr>
              <a:tr h="116169">
                <a:tc>
                  <a:txBody>
                    <a:bodyPr/>
                    <a:lstStyle/>
                    <a:p>
                      <a:pPr marL="0" marR="0" algn="r">
                        <a:spcBef>
                          <a:spcPts val="0"/>
                        </a:spcBef>
                        <a:spcAft>
                          <a:spcPts val="0"/>
                        </a:spcAft>
                      </a:pPr>
                      <a:r>
                        <a:rPr lang="en-US" sz="1400">
                          <a:effectLst/>
                        </a:rPr>
                        <a:t>Vote Changes:</a:t>
                      </a:r>
                      <a:endParaRPr lang="en-US" sz="1400">
                        <a:effectLst/>
                        <a:latin typeface="Calibri" panose="020F0502020204030204" pitchFamily="34" charset="0"/>
                        <a:ea typeface="Calibri" panose="020F0502020204030204" pitchFamily="34" charset="0"/>
                      </a:endParaRPr>
                    </a:p>
                  </a:txBody>
                  <a:tcPr marL="1444" marR="11552" marT="1444" marB="1444"/>
                </a:tc>
                <a:tc>
                  <a:txBody>
                    <a:bodyPr/>
                    <a:lstStyle/>
                    <a:p>
                      <a:pPr marL="0" marR="0">
                        <a:spcBef>
                          <a:spcPts val="0"/>
                        </a:spcBef>
                        <a:spcAft>
                          <a:spcPts val="0"/>
                        </a:spcAft>
                      </a:pPr>
                      <a:r>
                        <a:rPr lang="en-US" sz="1400" dirty="0">
                          <a:effectLst/>
                        </a:rPr>
                        <a:t>4</a:t>
                      </a:r>
                      <a:endParaRPr lang="en-US" sz="1400" dirty="0">
                        <a:effectLst/>
                        <a:latin typeface="Calibri" panose="020F0502020204030204" pitchFamily="34" charset="0"/>
                        <a:ea typeface="Calibri" panose="020F0502020204030204" pitchFamily="34" charset="0"/>
                      </a:endParaRPr>
                    </a:p>
                  </a:txBody>
                  <a:tcPr marL="1444" marR="1444" marT="1444" marB="1444" anchor="ctr"/>
                </a:tc>
              </a:tr>
              <a:tr h="105343">
                <a:tc>
                  <a:txBody>
                    <a:bodyPr/>
                    <a:lstStyle/>
                    <a:p>
                      <a:pPr marL="0" marR="0" algn="r">
                        <a:spcBef>
                          <a:spcPts val="0"/>
                        </a:spcBef>
                        <a:spcAft>
                          <a:spcPts val="0"/>
                        </a:spcAft>
                      </a:pPr>
                      <a:r>
                        <a:rPr lang="en-US" sz="1400" dirty="0">
                          <a:effectLst/>
                        </a:rPr>
                        <a:t>Comments:</a:t>
                      </a:r>
                      <a:endParaRPr lang="en-US" sz="1400" dirty="0">
                        <a:effectLst/>
                        <a:latin typeface="Calibri" panose="020F0502020204030204" pitchFamily="34" charset="0"/>
                        <a:ea typeface="Calibri" panose="020F0502020204030204" pitchFamily="34" charset="0"/>
                      </a:endParaRPr>
                    </a:p>
                  </a:txBody>
                  <a:tcPr marL="1444" marR="11552" marT="1444" marB="1444"/>
                </a:tc>
                <a:tc>
                  <a:txBody>
                    <a:bodyPr/>
                    <a:lstStyle/>
                    <a:p>
                      <a:pPr marL="0" marR="0">
                        <a:spcBef>
                          <a:spcPts val="0"/>
                        </a:spcBef>
                        <a:spcAft>
                          <a:spcPts val="0"/>
                        </a:spcAft>
                      </a:pPr>
                      <a:r>
                        <a:rPr lang="en-US" sz="1400" dirty="0">
                          <a:effectLst/>
                        </a:rPr>
                        <a:t>26</a:t>
                      </a:r>
                      <a:endParaRPr lang="en-US" sz="1400" dirty="0">
                        <a:effectLst/>
                        <a:latin typeface="Calibri" panose="020F0502020204030204" pitchFamily="34" charset="0"/>
                        <a:ea typeface="Calibri" panose="020F0502020204030204" pitchFamily="34" charset="0"/>
                      </a:endParaRPr>
                    </a:p>
                  </a:txBody>
                  <a:tcPr marL="1444" marR="1444" marT="1444" marB="1444" anchor="ctr"/>
                </a:tc>
              </a:tr>
              <a:tr h="111566">
                <a:tc>
                  <a:txBody>
                    <a:bodyPr/>
                    <a:lstStyle/>
                    <a:p>
                      <a:pPr marL="0" marR="0">
                        <a:spcBef>
                          <a:spcPts val="0"/>
                        </a:spcBef>
                        <a:spcAft>
                          <a:spcPts val="0"/>
                        </a:spcAft>
                      </a:pPr>
                      <a:r>
                        <a:rPr lang="en-US" sz="1400" dirty="0">
                          <a:effectLst/>
                        </a:rPr>
                        <a:t>RESPONSE RATE</a:t>
                      </a:r>
                      <a:endParaRPr lang="en-US" sz="1400" dirty="0">
                        <a:effectLst/>
                        <a:latin typeface="Calibri" panose="020F0502020204030204" pitchFamily="34" charset="0"/>
                        <a:ea typeface="Calibri" panose="020F0502020204030204" pitchFamily="34" charset="0"/>
                      </a:endParaRPr>
                    </a:p>
                  </a:txBody>
                  <a:tcPr marL="0" marR="0" marT="0" marB="0" anchor="ctr"/>
                </a:tc>
                <a:tc>
                  <a:txBody>
                    <a:bodyPr/>
                    <a:lstStyle/>
                    <a:p>
                      <a:endParaRPr lang="en-US" sz="1400" dirty="0"/>
                    </a:p>
                  </a:txBody>
                  <a:tcPr marL="13863" marR="13863" marT="6931" marB="6931"/>
                </a:tc>
              </a:tr>
              <a:tr h="230338">
                <a:tc>
                  <a:txBody>
                    <a:bodyPr/>
                    <a:lstStyle/>
                    <a:p>
                      <a:pPr marL="0" marR="0">
                        <a:spcBef>
                          <a:spcPts val="0"/>
                        </a:spcBef>
                        <a:spcAft>
                          <a:spcPts val="0"/>
                        </a:spcAft>
                      </a:pPr>
                      <a:r>
                        <a:rPr lang="en-US" sz="1400">
                          <a:effectLst/>
                        </a:rPr>
                        <a:t>This ballot has met the 75% returned ballot requirement. </a:t>
                      </a:r>
                      <a:endParaRPr lang="en-US" sz="1400">
                        <a:effectLst/>
                        <a:latin typeface="Calibri" panose="020F0502020204030204" pitchFamily="34" charset="0"/>
                        <a:ea typeface="Calibri" panose="020F0502020204030204" pitchFamily="34" charset="0"/>
                      </a:endParaRPr>
                    </a:p>
                  </a:txBody>
                  <a:tcPr marL="0" marR="0" marT="0" marB="0" anchor="ctr"/>
                </a:tc>
                <a:tc>
                  <a:txBody>
                    <a:bodyPr/>
                    <a:lstStyle/>
                    <a:p>
                      <a:endParaRPr lang="en-US" sz="1400" dirty="0"/>
                    </a:p>
                  </a:txBody>
                  <a:tcPr marL="13863" marR="13863" marT="6931" marB="6931"/>
                </a:tc>
              </a:tr>
              <a:tr h="143961">
                <a:tc>
                  <a:txBody>
                    <a:bodyPr/>
                    <a:lstStyle/>
                    <a:p>
                      <a:pPr marL="0" marR="0">
                        <a:spcBef>
                          <a:spcPts val="0"/>
                        </a:spcBef>
                        <a:spcAft>
                          <a:spcPts val="0"/>
                        </a:spcAft>
                      </a:pPr>
                      <a:r>
                        <a:rPr lang="en-US" sz="1400" dirty="0">
                          <a:effectLst/>
                        </a:rPr>
                        <a:t>96 eligible people in this ballot group. </a:t>
                      </a:r>
                      <a:endParaRPr lang="en-US" sz="1400" dirty="0">
                        <a:effectLst/>
                        <a:latin typeface="Calibri" panose="020F0502020204030204" pitchFamily="34" charset="0"/>
                        <a:ea typeface="Calibri" panose="020F0502020204030204" pitchFamily="34" charset="0"/>
                      </a:endParaRPr>
                    </a:p>
                  </a:txBody>
                  <a:tcPr marL="0" marR="0" marT="0" marB="0" anchor="ctr"/>
                </a:tc>
                <a:tc>
                  <a:txBody>
                    <a:bodyPr/>
                    <a:lstStyle/>
                    <a:p>
                      <a:endParaRPr lang="en-US" sz="1400" dirty="0"/>
                    </a:p>
                  </a:txBody>
                  <a:tcPr marL="13863" marR="13863" marT="6931" marB="6931"/>
                </a:tc>
              </a:tr>
              <a:tr h="108946">
                <a:tc>
                  <a:txBody>
                    <a:bodyPr/>
                    <a:lstStyle/>
                    <a:p>
                      <a:pPr marL="0" marR="0" algn="r">
                        <a:spcBef>
                          <a:spcPts val="0"/>
                        </a:spcBef>
                        <a:spcAft>
                          <a:spcPts val="0"/>
                        </a:spcAft>
                      </a:pPr>
                      <a:r>
                        <a:rPr lang="en-US" sz="1400" dirty="0">
                          <a:effectLst/>
                        </a:rPr>
                        <a:t>86</a:t>
                      </a:r>
                      <a:endParaRPr lang="en-US" sz="1400" dirty="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a:effectLst/>
                        </a:rPr>
                        <a:t>affirmative votes</a:t>
                      </a:r>
                      <a:endParaRPr lang="en-US" sz="1400">
                        <a:effectLst/>
                        <a:latin typeface="Calibri" panose="020F0502020204030204" pitchFamily="34" charset="0"/>
                        <a:ea typeface="Calibri" panose="020F0502020204030204" pitchFamily="34" charset="0"/>
                      </a:endParaRPr>
                    </a:p>
                  </a:txBody>
                  <a:tcPr marL="4621" marR="4621" marT="4621" marB="4621" anchor="ctr"/>
                </a:tc>
              </a:tr>
              <a:tr h="108946">
                <a:tc>
                  <a:txBody>
                    <a:bodyPr/>
                    <a:lstStyle/>
                    <a:p>
                      <a:pPr marL="0" marR="0" algn="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dirty="0">
                          <a:effectLst/>
                        </a:rPr>
                        <a:t>total negative votes with comments</a:t>
                      </a:r>
                      <a:endParaRPr lang="en-US" sz="1400" dirty="0">
                        <a:effectLst/>
                        <a:latin typeface="Calibri" panose="020F0502020204030204" pitchFamily="34" charset="0"/>
                        <a:ea typeface="Calibri" panose="020F0502020204030204" pitchFamily="34" charset="0"/>
                      </a:endParaRPr>
                    </a:p>
                  </a:txBody>
                  <a:tcPr marL="4621" marR="4621" marT="4621" marB="4621" anchor="ctr"/>
                </a:tc>
              </a:tr>
              <a:tr h="108946">
                <a:tc>
                  <a:txBody>
                    <a:bodyPr/>
                    <a:lstStyle/>
                    <a:p>
                      <a:pPr marL="0" marR="0" algn="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dirty="0">
                          <a:effectLst/>
                        </a:rPr>
                        <a:t>negative votes with new comments</a:t>
                      </a:r>
                      <a:endParaRPr lang="en-US" sz="1400" dirty="0">
                        <a:effectLst/>
                        <a:latin typeface="Calibri" panose="020F0502020204030204" pitchFamily="34" charset="0"/>
                        <a:ea typeface="Calibri" panose="020F0502020204030204" pitchFamily="34" charset="0"/>
                      </a:endParaRPr>
                    </a:p>
                  </a:txBody>
                  <a:tcPr marL="4621" marR="4621" marT="4621" marB="4621" anchor="ctr"/>
                </a:tc>
              </a:tr>
              <a:tr h="108946">
                <a:tc>
                  <a:txBody>
                    <a:bodyPr/>
                    <a:lstStyle/>
                    <a:p>
                      <a:pPr marL="0" marR="0" algn="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dirty="0">
                          <a:effectLst/>
                        </a:rPr>
                        <a:t>negative votes without comments</a:t>
                      </a:r>
                      <a:endParaRPr lang="en-US" sz="1400" dirty="0">
                        <a:effectLst/>
                        <a:latin typeface="Calibri" panose="020F0502020204030204" pitchFamily="34" charset="0"/>
                        <a:ea typeface="Calibri" panose="020F0502020204030204" pitchFamily="34" charset="0"/>
                      </a:endParaRPr>
                    </a:p>
                  </a:txBody>
                  <a:tcPr marL="4621" marR="4621" marT="4621" marB="4621" anchor="ctr"/>
                </a:tc>
              </a:tr>
              <a:tr h="108946">
                <a:tc>
                  <a:txBody>
                    <a:bodyPr/>
                    <a:lstStyle/>
                    <a:p>
                      <a:pPr marL="0" marR="0" algn="r">
                        <a:spcBef>
                          <a:spcPts val="0"/>
                        </a:spcBef>
                        <a:spcAft>
                          <a:spcPts val="0"/>
                        </a:spcAft>
                      </a:pPr>
                      <a:r>
                        <a:rPr lang="en-US" sz="1400">
                          <a:effectLst/>
                        </a:rPr>
                        <a:t>1</a:t>
                      </a:r>
                      <a:endParaRPr lang="en-US" sz="140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dirty="0">
                          <a:effectLst/>
                        </a:rPr>
                        <a:t>abstention votes: (Lack of time: 1)</a:t>
                      </a:r>
                      <a:endParaRPr lang="en-US" sz="1400" dirty="0">
                        <a:effectLst/>
                        <a:latin typeface="Calibri" panose="020F0502020204030204" pitchFamily="34" charset="0"/>
                        <a:ea typeface="Calibri" panose="020F0502020204030204" pitchFamily="34" charset="0"/>
                      </a:endParaRPr>
                    </a:p>
                  </a:txBody>
                  <a:tcPr marL="4621" marR="4621" marT="4621" marB="4621" anchor="ctr"/>
                </a:tc>
              </a:tr>
              <a:tr h="108946">
                <a:tc>
                  <a:txBody>
                    <a:bodyPr/>
                    <a:lstStyle/>
                    <a:p>
                      <a:endParaRPr lang="en-US" sz="1400">
                        <a:effectLst/>
                        <a:latin typeface="Times New Roman" panose="02020603050405020304" pitchFamily="18" charset="0"/>
                      </a:endParaRPr>
                    </a:p>
                  </a:txBody>
                  <a:tcPr marL="4621" marR="4621" marT="4621" marB="4621" anchor="ctr"/>
                </a:tc>
                <a:tc>
                  <a:txBody>
                    <a:bodyPr/>
                    <a:lstStyle/>
                    <a:p>
                      <a:endParaRPr lang="en-US" sz="1400" dirty="0">
                        <a:effectLst/>
                        <a:latin typeface="Times New Roman" panose="02020603050405020304" pitchFamily="18" charset="0"/>
                      </a:endParaRPr>
                    </a:p>
                  </a:txBody>
                  <a:tcPr marL="1444" marR="1444" marT="1444" marB="1444" anchor="ctr"/>
                </a:tc>
              </a:tr>
              <a:tr h="108946">
                <a:tc>
                  <a:txBody>
                    <a:bodyPr/>
                    <a:lstStyle/>
                    <a:p>
                      <a:pPr marL="0" marR="0" algn="r">
                        <a:spcBef>
                          <a:spcPts val="0"/>
                        </a:spcBef>
                        <a:spcAft>
                          <a:spcPts val="0"/>
                        </a:spcAft>
                      </a:pPr>
                      <a:r>
                        <a:rPr lang="en-US" sz="1400">
                          <a:effectLst/>
                        </a:rPr>
                        <a:t>87</a:t>
                      </a:r>
                      <a:endParaRPr lang="en-US" sz="140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dirty="0">
                          <a:effectLst/>
                        </a:rPr>
                        <a:t>votes received = 90% returned</a:t>
                      </a:r>
                      <a:endParaRPr lang="en-US" sz="1400" dirty="0">
                        <a:effectLst/>
                        <a:latin typeface="Calibri" panose="020F0502020204030204" pitchFamily="34" charset="0"/>
                        <a:ea typeface="Calibri" panose="020F0502020204030204" pitchFamily="34" charset="0"/>
                      </a:endParaRPr>
                    </a:p>
                  </a:txBody>
                  <a:tcPr marL="4621" marR="4621" marT="4621" marB="4621" anchor="ctr"/>
                </a:tc>
              </a:tr>
              <a:tr h="108946">
                <a:tc>
                  <a:txBody>
                    <a:bodyPr/>
                    <a:lstStyle/>
                    <a:p>
                      <a:pPr marL="0" marR="0">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dirty="0">
                          <a:effectLst/>
                        </a:rPr>
                        <a:t>                         1% abstention</a:t>
                      </a:r>
                      <a:endParaRPr lang="en-US" sz="1400" dirty="0">
                        <a:effectLst/>
                        <a:latin typeface="Calibri" panose="020F0502020204030204" pitchFamily="34" charset="0"/>
                        <a:ea typeface="Calibri" panose="020F0502020204030204" pitchFamily="34" charset="0"/>
                      </a:endParaRPr>
                    </a:p>
                  </a:txBody>
                  <a:tcPr marL="4621" marR="4621" marT="4621" marB="4621" anchor="ctr"/>
                </a:tc>
              </a:tr>
              <a:tr h="111566">
                <a:tc>
                  <a:txBody>
                    <a:bodyPr/>
                    <a:lstStyle/>
                    <a:p>
                      <a:pPr marL="0" marR="0">
                        <a:spcBef>
                          <a:spcPts val="0"/>
                        </a:spcBef>
                        <a:spcAft>
                          <a:spcPts val="0"/>
                        </a:spcAft>
                      </a:pPr>
                      <a:r>
                        <a:rPr lang="en-US" sz="1400" dirty="0">
                          <a:effectLst/>
                        </a:rPr>
                        <a:t>APPROVAL RATE</a:t>
                      </a:r>
                      <a:endParaRPr lang="en-US" sz="1400" dirty="0">
                        <a:effectLst/>
                        <a:latin typeface="Calibri" panose="020F0502020204030204" pitchFamily="34" charset="0"/>
                        <a:ea typeface="Calibri" panose="020F0502020204030204" pitchFamily="34" charset="0"/>
                      </a:endParaRPr>
                    </a:p>
                  </a:txBody>
                  <a:tcPr marL="0" marR="0" marT="0" marB="0" anchor="ctr"/>
                </a:tc>
                <a:tc>
                  <a:txBody>
                    <a:bodyPr/>
                    <a:lstStyle/>
                    <a:p>
                      <a:endParaRPr lang="en-US" sz="1400" dirty="0"/>
                    </a:p>
                  </a:txBody>
                  <a:tcPr marL="13863" marR="13863" marT="6931" marB="6931"/>
                </a:tc>
              </a:tr>
              <a:tr h="207410">
                <a:tc>
                  <a:txBody>
                    <a:bodyPr/>
                    <a:lstStyle/>
                    <a:p>
                      <a:pPr marL="0" marR="0">
                        <a:spcBef>
                          <a:spcPts val="0"/>
                        </a:spcBef>
                        <a:spcAft>
                          <a:spcPts val="0"/>
                        </a:spcAft>
                      </a:pPr>
                      <a:r>
                        <a:rPr lang="en-US" sz="1400">
                          <a:effectLst/>
                        </a:rPr>
                        <a:t>The 75% affirmation requirement is being met. </a:t>
                      </a:r>
                      <a:endParaRPr lang="en-US" sz="1400">
                        <a:effectLst/>
                        <a:latin typeface="Calibri" panose="020F0502020204030204" pitchFamily="34" charset="0"/>
                        <a:ea typeface="Calibri" panose="020F0502020204030204" pitchFamily="34" charset="0"/>
                      </a:endParaRPr>
                    </a:p>
                  </a:txBody>
                  <a:tcPr marL="0" marR="0" marT="0" marB="0" anchor="ctr"/>
                </a:tc>
                <a:tc>
                  <a:txBody>
                    <a:bodyPr/>
                    <a:lstStyle/>
                    <a:p>
                      <a:endParaRPr lang="en-US" sz="1400" dirty="0"/>
                    </a:p>
                  </a:txBody>
                  <a:tcPr marL="13863" marR="13863" marT="6931" marB="6931"/>
                </a:tc>
              </a:tr>
              <a:tr h="108946">
                <a:tc>
                  <a:txBody>
                    <a:bodyPr/>
                    <a:lstStyle/>
                    <a:p>
                      <a:pPr marL="0" marR="0" algn="r">
                        <a:spcBef>
                          <a:spcPts val="0"/>
                        </a:spcBef>
                        <a:spcAft>
                          <a:spcPts val="0"/>
                        </a:spcAft>
                      </a:pPr>
                      <a:r>
                        <a:rPr lang="en-US" sz="1400" dirty="0">
                          <a:effectLst/>
                        </a:rPr>
                        <a:t>86</a:t>
                      </a:r>
                      <a:endParaRPr lang="en-US" sz="1400" dirty="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dirty="0">
                          <a:effectLst/>
                        </a:rPr>
                        <a:t>affirmative votes</a:t>
                      </a:r>
                      <a:endParaRPr lang="en-US" sz="1400" dirty="0">
                        <a:effectLst/>
                        <a:latin typeface="Calibri" panose="020F0502020204030204" pitchFamily="34" charset="0"/>
                        <a:ea typeface="Calibri" panose="020F0502020204030204" pitchFamily="34" charset="0"/>
                      </a:endParaRPr>
                    </a:p>
                  </a:txBody>
                  <a:tcPr marL="4621" marR="4621" marT="4621" marB="4621" anchor="ctr"/>
                </a:tc>
              </a:tr>
              <a:tr h="108946">
                <a:tc>
                  <a:txBody>
                    <a:bodyPr/>
                    <a:lstStyle/>
                    <a:p>
                      <a:pPr marL="0" marR="0" algn="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dirty="0">
                          <a:effectLst/>
                        </a:rPr>
                        <a:t>negative votes with comments</a:t>
                      </a:r>
                      <a:endParaRPr lang="en-US" sz="1400" dirty="0">
                        <a:effectLst/>
                        <a:latin typeface="Calibri" panose="020F0502020204030204" pitchFamily="34" charset="0"/>
                        <a:ea typeface="Calibri" panose="020F0502020204030204" pitchFamily="34" charset="0"/>
                      </a:endParaRPr>
                    </a:p>
                  </a:txBody>
                  <a:tcPr marL="4621" marR="4621" marT="4621" marB="4621" anchor="ctr"/>
                </a:tc>
              </a:tr>
              <a:tr h="108946">
                <a:tc>
                  <a:txBody>
                    <a:bodyPr/>
                    <a:lstStyle/>
                    <a:p>
                      <a:pPr marL="0" marR="0" algn="r">
                        <a:spcBef>
                          <a:spcPts val="0"/>
                        </a:spcBef>
                        <a:spcAft>
                          <a:spcPts val="0"/>
                        </a:spcAft>
                      </a:pPr>
                      <a:r>
                        <a:rPr lang="en-US" sz="1400" dirty="0">
                          <a:effectLst/>
                        </a:rPr>
                        <a:t>86</a:t>
                      </a:r>
                      <a:endParaRPr lang="en-US" sz="1400" dirty="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dirty="0">
                          <a:effectLst/>
                        </a:rPr>
                        <a:t>votes = 100% affirmative</a:t>
                      </a:r>
                      <a:endParaRPr lang="en-US" sz="1400" dirty="0">
                        <a:effectLst/>
                        <a:latin typeface="Calibri" panose="020F0502020204030204" pitchFamily="34" charset="0"/>
                        <a:ea typeface="Calibri" panose="020F0502020204030204" pitchFamily="34" charset="0"/>
                      </a:endParaRPr>
                    </a:p>
                  </a:txBody>
                  <a:tcPr marL="4621" marR="4621" marT="4621" marB="4621" anchor="ctr"/>
                </a:tc>
              </a:tr>
            </a:tbl>
          </a:graphicData>
        </a:graphic>
      </p:graphicFrame>
    </p:spTree>
    <p:extLst>
      <p:ext uri="{BB962C8B-B14F-4D97-AF65-F5344CB8AC3E}">
        <p14:creationId xmlns:p14="http://schemas.microsoft.com/office/powerpoint/2010/main" val="116218314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Goals for this meeting</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Resolve Sponsor Ballot comments</a:t>
            </a:r>
          </a:p>
          <a:p>
            <a:pPr marL="457200" indent="-457200">
              <a:buFont typeface="Arial" panose="020B0604020202020204" pitchFamily="34" charset="0"/>
              <a:buChar char="•"/>
            </a:pPr>
            <a:r>
              <a:rPr lang="en-US" sz="2800" dirty="0" smtClean="0"/>
              <a:t>Approve BRC</a:t>
            </a:r>
          </a:p>
          <a:p>
            <a:pPr marL="457200" indent="-457200">
              <a:buFont typeface="Arial" panose="020B0604020202020204" pitchFamily="34" charset="0"/>
              <a:buChar char="•"/>
            </a:pPr>
            <a:r>
              <a:rPr lang="en-US" sz="2800" dirty="0" smtClean="0"/>
              <a:t>Approve motion to forward draft to </a:t>
            </a:r>
            <a:r>
              <a:rPr lang="en-US" sz="2800" dirty="0" err="1" smtClean="0"/>
              <a:t>RevCom</a:t>
            </a:r>
            <a:endParaRPr lang="en-US" sz="28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Tree>
    <p:extLst>
      <p:ext uri="{BB962C8B-B14F-4D97-AF65-F5344CB8AC3E}">
        <p14:creationId xmlns:p14="http://schemas.microsoft.com/office/powerpoint/2010/main" val="1555320581"/>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TG3e Accomplishments</a:t>
            </a:r>
            <a:endParaRPr lang="en-US" b="1" dirty="0"/>
          </a:p>
        </p:txBody>
      </p:sp>
      <p:sp>
        <p:nvSpPr>
          <p:cNvPr id="3" name="Text Placeholder 2"/>
          <p:cNvSpPr>
            <a:spLocks noGrp="1"/>
          </p:cNvSpPr>
          <p:nvPr>
            <p:ph type="body" idx="1"/>
          </p:nvPr>
        </p:nvSpPr>
        <p:spPr>
          <a:xfrm>
            <a:off x="685802" y="1447800"/>
            <a:ext cx="7772400" cy="4953000"/>
          </a:xfrm>
        </p:spPr>
        <p:txBody>
          <a:bodyPr/>
          <a:lstStyle/>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Resolved </a:t>
            </a:r>
            <a:r>
              <a:rPr lang="en-US" sz="2800" dirty="0" err="1" smtClean="0">
                <a:latin typeface="Arial" panose="020B0604020202020204" pitchFamily="34" charset="0"/>
                <a:cs typeface="Arial" panose="020B0604020202020204" pitchFamily="34" charset="0"/>
              </a:rPr>
              <a:t>Recirc</a:t>
            </a:r>
            <a:r>
              <a:rPr lang="en-US" sz="2800" dirty="0" smtClean="0">
                <a:latin typeface="Arial" panose="020B0604020202020204" pitchFamily="34" charset="0"/>
                <a:cs typeface="Arial" panose="020B0604020202020204" pitchFamily="34" charset="0"/>
              </a:rPr>
              <a:t> 2 comments</a:t>
            </a:r>
          </a:p>
          <a:p>
            <a:pPr lvl="1">
              <a:lnSpc>
                <a:spcPct val="80000"/>
              </a:lnSpc>
              <a:spcBef>
                <a:spcPts val="1200"/>
              </a:spcBef>
            </a:pPr>
            <a:r>
              <a:rPr lang="en-US" sz="2800" dirty="0" smtClean="0">
                <a:latin typeface="Arial" panose="020B0604020202020204" pitchFamily="34" charset="0"/>
                <a:cs typeface="Arial" panose="020B0604020202020204" pitchFamily="34" charset="0"/>
              </a:rPr>
              <a:t>Accepted or Revised 24 of 26 comments</a:t>
            </a:r>
          </a:p>
          <a:p>
            <a:pPr lvl="1">
              <a:lnSpc>
                <a:spcPct val="80000"/>
              </a:lnSpc>
              <a:spcBef>
                <a:spcPts val="1200"/>
              </a:spcBef>
            </a:pPr>
            <a:r>
              <a:rPr lang="en-US" sz="2800" dirty="0" smtClean="0">
                <a:latin typeface="Arial" panose="020B0604020202020204" pitchFamily="34" charset="0"/>
                <a:cs typeface="Arial" panose="020B0604020202020204" pitchFamily="34" charset="0"/>
              </a:rPr>
              <a:t>Rejected remaining 2 comments</a:t>
            </a:r>
          </a:p>
          <a:p>
            <a:pPr lvl="1">
              <a:lnSpc>
                <a:spcPct val="80000"/>
              </a:lnSpc>
              <a:spcBef>
                <a:spcPts val="1200"/>
              </a:spcBef>
            </a:pPr>
            <a:r>
              <a:rPr lang="en-US" sz="2800" dirty="0" smtClean="0">
                <a:latin typeface="Arial" panose="020B0604020202020204" pitchFamily="34" charset="0"/>
                <a:cs typeface="Arial" panose="020B0604020202020204" pitchFamily="34" charset="0"/>
              </a:rPr>
              <a:t>Incorporated all resolutions into the latest draft.</a:t>
            </a:r>
          </a:p>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Formed the BRC</a:t>
            </a:r>
          </a:p>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Approved motion to forward draft to </a:t>
            </a:r>
            <a:r>
              <a:rPr lang="en-US" sz="2800" dirty="0" err="1" smtClean="0">
                <a:latin typeface="Arial" panose="020B0604020202020204" pitchFamily="34" charset="0"/>
                <a:cs typeface="Arial" panose="020B0604020202020204" pitchFamily="34" charset="0"/>
              </a:rPr>
              <a:t>RevCom</a:t>
            </a:r>
            <a:endParaRPr lang="en-US" sz="2800" dirty="0" smtClean="0">
              <a:latin typeface="Arial" panose="020B0604020202020204" pitchFamily="34" charset="0"/>
              <a:cs typeface="Arial" panose="020B0604020202020204" pitchFamily="34" charset="0"/>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Tree>
    <p:extLst>
      <p:ext uri="{BB962C8B-B14F-4D97-AF65-F5344CB8AC3E}">
        <p14:creationId xmlns:p14="http://schemas.microsoft.com/office/powerpoint/2010/main" val="90278466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Contributions</a:t>
            </a:r>
            <a:endParaRPr lang="en-US" b="1"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46513999"/>
              </p:ext>
            </p:extLst>
          </p:nvPr>
        </p:nvGraphicFramePr>
        <p:xfrm>
          <a:off x="800104" y="1554480"/>
          <a:ext cx="7734296" cy="2103120"/>
        </p:xfrm>
        <a:graphic>
          <a:graphicData uri="http://schemas.openxmlformats.org/drawingml/2006/table">
            <a:tbl>
              <a:tblPr firstRow="1" bandRow="1">
                <a:tableStyleId>{5940675A-B579-460E-94D1-54222C63F5DA}</a:tableStyleId>
              </a:tblPr>
              <a:tblGrid>
                <a:gridCol w="3313854"/>
                <a:gridCol w="4420442"/>
              </a:tblGrid>
              <a:tr h="415925">
                <a:tc>
                  <a:txBody>
                    <a:bodyPr/>
                    <a:lstStyle/>
                    <a:p>
                      <a:r>
                        <a:rPr lang="en-US" sz="2400" dirty="0" smtClean="0"/>
                        <a:t>DCN</a:t>
                      </a:r>
                      <a:endParaRPr lang="en-US" sz="2400" dirty="0"/>
                    </a:p>
                  </a:txBody>
                  <a:tcPr/>
                </a:tc>
                <a:tc>
                  <a:txBody>
                    <a:bodyPr/>
                    <a:lstStyle/>
                    <a:p>
                      <a:r>
                        <a:rPr lang="en-US" sz="2400" dirty="0" smtClean="0"/>
                        <a:t>Resolves</a:t>
                      </a:r>
                      <a:r>
                        <a:rPr lang="en-US" sz="2400" baseline="0" dirty="0" smtClean="0"/>
                        <a:t> comments</a:t>
                      </a:r>
                      <a:endParaRPr lang="en-US" sz="2400" dirty="0"/>
                    </a:p>
                  </a:txBody>
                  <a:tcPr/>
                </a:tc>
              </a:tr>
              <a:tr h="415925">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dirty="0" smtClean="0"/>
                        <a:t>15-16-0804-01-003e</a:t>
                      </a:r>
                    </a:p>
                  </a:txBody>
                  <a:tcPr/>
                </a:tc>
                <a:tc>
                  <a:txBody>
                    <a:bodyPr/>
                    <a:lstStyle/>
                    <a:p>
                      <a:r>
                        <a:rPr lang="en-US" sz="2400" dirty="0" smtClean="0"/>
                        <a:t>r02-25,</a:t>
                      </a:r>
                      <a:r>
                        <a:rPr lang="en-US" sz="2400" baseline="0" dirty="0" smtClean="0"/>
                        <a:t> r02-23</a:t>
                      </a:r>
                      <a:r>
                        <a:rPr lang="en-US" sz="2400" dirty="0" smtClean="0"/>
                        <a:t>,</a:t>
                      </a:r>
                      <a:r>
                        <a:rPr lang="en-US" sz="2400" baseline="0" dirty="0" smtClean="0"/>
                        <a:t> r02-21</a:t>
                      </a:r>
                      <a:r>
                        <a:rPr lang="en-US" sz="2400" dirty="0" smtClean="0"/>
                        <a:t>,</a:t>
                      </a:r>
                      <a:r>
                        <a:rPr lang="en-US" sz="2400" baseline="0" dirty="0" smtClean="0"/>
                        <a:t> r02-20</a:t>
                      </a:r>
                      <a:r>
                        <a:rPr lang="en-US" sz="2400" dirty="0" smtClean="0"/>
                        <a:t>,</a:t>
                      </a:r>
                      <a:r>
                        <a:rPr lang="en-US" sz="2400" baseline="0" dirty="0" smtClean="0"/>
                        <a:t> r02-19</a:t>
                      </a:r>
                      <a:r>
                        <a:rPr lang="en-US" sz="2400" dirty="0" smtClean="0"/>
                        <a:t>,</a:t>
                      </a:r>
                      <a:r>
                        <a:rPr lang="en-US" sz="2400" baseline="0" dirty="0" smtClean="0"/>
                        <a:t> r02-18</a:t>
                      </a:r>
                      <a:r>
                        <a:rPr lang="en-US" sz="2400" dirty="0" smtClean="0"/>
                        <a:t>,</a:t>
                      </a:r>
                      <a:r>
                        <a:rPr lang="en-US" sz="2400" baseline="0" dirty="0" smtClean="0"/>
                        <a:t> r02-10</a:t>
                      </a:r>
                      <a:r>
                        <a:rPr lang="en-US" sz="2400" dirty="0" smtClean="0"/>
                        <a:t>,</a:t>
                      </a:r>
                      <a:r>
                        <a:rPr lang="en-US" sz="2400" baseline="0" dirty="0" smtClean="0"/>
                        <a:t> r02-5</a:t>
                      </a:r>
                      <a:endParaRPr lang="en-US" sz="2400" dirty="0"/>
                    </a:p>
                  </a:txBody>
                  <a:tcPr/>
                </a:tc>
              </a:tr>
              <a:tr h="415925">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dirty="0" smtClean="0"/>
                        <a:t>15-16-0809-01-003e</a:t>
                      </a:r>
                    </a:p>
                  </a:txBody>
                  <a:tcPr/>
                </a:tc>
                <a:tc>
                  <a:txBody>
                    <a:bodyPr/>
                    <a:lstStyle/>
                    <a:p>
                      <a:r>
                        <a:rPr lang="en-US" sz="2400" dirty="0" smtClean="0"/>
                        <a:t>r02-17,</a:t>
                      </a:r>
                      <a:r>
                        <a:rPr lang="en-US" sz="2400" baseline="0" dirty="0" smtClean="0"/>
                        <a:t> r02-12</a:t>
                      </a:r>
                      <a:r>
                        <a:rPr lang="en-US" sz="2400" dirty="0" smtClean="0"/>
                        <a:t>,</a:t>
                      </a:r>
                      <a:r>
                        <a:rPr lang="en-US" sz="2400" baseline="0" dirty="0" smtClean="0"/>
                        <a:t> r02-11</a:t>
                      </a:r>
                      <a:r>
                        <a:rPr lang="en-US" sz="2400" dirty="0" smtClean="0"/>
                        <a:t>,</a:t>
                      </a:r>
                      <a:r>
                        <a:rPr lang="en-US" sz="2400" baseline="0" dirty="0" smtClean="0"/>
                        <a:t> r02-6</a:t>
                      </a:r>
                      <a:r>
                        <a:rPr lang="en-US" sz="2400" dirty="0" smtClean="0"/>
                        <a:t>,</a:t>
                      </a:r>
                      <a:r>
                        <a:rPr lang="en-US" sz="2400" baseline="0" dirty="0" smtClean="0"/>
                        <a:t> r02-4</a:t>
                      </a:r>
                      <a:endParaRPr lang="en-US" sz="2400" dirty="0"/>
                    </a:p>
                  </a:txBody>
                  <a:tcPr/>
                </a:tc>
              </a:tr>
            </a:tbl>
          </a:graphicData>
        </a:graphic>
      </p:graphicFrame>
    </p:spTree>
    <p:extLst>
      <p:ext uri="{BB962C8B-B14F-4D97-AF65-F5344CB8AC3E}">
        <p14:creationId xmlns:p14="http://schemas.microsoft.com/office/powerpoint/2010/main" val="127095142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smtClean="0"/>
              <a:t>Move </a:t>
            </a:r>
            <a:r>
              <a:rPr lang="en-US" sz="2000" i="1" dirty="0"/>
              <a:t>that </a:t>
            </a:r>
            <a:r>
              <a:rPr lang="en-US" sz="2000" i="1" dirty="0" smtClean="0"/>
              <a:t>802.15.3e TG </a:t>
            </a:r>
            <a:r>
              <a:rPr lang="en-US" sz="2000" i="1" dirty="0"/>
              <a:t>approve the formation of a Ballot Resolution Committee (BRC) for the </a:t>
            </a:r>
            <a:r>
              <a:rPr lang="en-US" sz="2000" i="1" dirty="0" smtClean="0"/>
              <a:t>Sponsor balloting </a:t>
            </a:r>
            <a:r>
              <a:rPr lang="en-US" sz="2000" i="1" dirty="0"/>
              <a:t>of the </a:t>
            </a:r>
            <a:r>
              <a:rPr lang="en-US" sz="2000" i="1" dirty="0" smtClean="0"/>
              <a:t>P802.15.3e-D07 (or current revision) </a:t>
            </a:r>
            <a:r>
              <a:rPr lang="en-US" sz="2000" i="1" dirty="0"/>
              <a:t>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a:t>
            </a:r>
            <a:r>
              <a:rPr lang="en-US" sz="2000" i="1" dirty="0" smtClean="0"/>
              <a:t>Keiji Akiyama, and </a:t>
            </a:r>
            <a:r>
              <a:rPr lang="en-US" sz="2000" i="1" dirty="0"/>
              <a:t>Ken </a:t>
            </a:r>
            <a:r>
              <a:rPr lang="en-US" sz="2000" i="1" dirty="0" err="1"/>
              <a:t>Hiraga</a:t>
            </a:r>
            <a:r>
              <a:rPr lang="en-US" sz="2000" i="1" dirty="0"/>
              <a:t>. The </a:t>
            </a:r>
            <a:r>
              <a:rPr lang="en-US" sz="2000" i="1" dirty="0" smtClean="0"/>
              <a:t>802.15.3e </a:t>
            </a:r>
            <a:r>
              <a:rPr lang="en-US" sz="2000" i="1" dirty="0"/>
              <a:t>BRC is authorized to approve comment resolutions and to approve the start of recirculation ballots of </a:t>
            </a:r>
            <a:r>
              <a:rPr lang="en-US" sz="2000" i="1" dirty="0" smtClean="0"/>
              <a:t>the revised draft </a:t>
            </a:r>
            <a:r>
              <a:rPr lang="en-US" sz="2000" i="1" dirty="0"/>
              <a:t>on behalf of the 802.15 WG. Comment resolution on recirculation ballots between sessions will be conducted via reflector email and via teleconferences announced to the reflector as per the LMSC 802 WG </a:t>
            </a:r>
            <a:r>
              <a:rPr lang="en-US" sz="2000" i="1" dirty="0" smtClean="0"/>
              <a:t>P&amp;P</a:t>
            </a:r>
          </a:p>
          <a:p>
            <a:pPr marL="0" indent="0">
              <a:buNone/>
            </a:pPr>
            <a:r>
              <a:rPr lang="en-US" sz="2400" dirty="0" smtClean="0"/>
              <a:t>Moved By: Thomas </a:t>
            </a:r>
            <a:r>
              <a:rPr lang="en-US" sz="2400" dirty="0" err="1" smtClean="0"/>
              <a:t>Kuerner</a:t>
            </a:r>
            <a:endParaRPr lang="en-US" sz="2400" dirty="0" smtClean="0"/>
          </a:p>
          <a:p>
            <a:pPr marL="0" indent="0">
              <a:buNone/>
            </a:pPr>
            <a:r>
              <a:rPr lang="en-US" sz="2400" dirty="0" smtClean="0"/>
              <a:t>Seconded By: Ken </a:t>
            </a:r>
            <a:r>
              <a:rPr lang="en-US" sz="2400" dirty="0" err="1" smtClean="0"/>
              <a:t>Hiraga</a:t>
            </a:r>
            <a:endParaRPr lang="en-US" sz="2400" dirty="0" smtClean="0"/>
          </a:p>
          <a:p>
            <a:pPr marL="0" indent="0">
              <a:buNone/>
            </a:pPr>
            <a:r>
              <a:rPr lang="en-US" sz="2400" dirty="0" smtClean="0"/>
              <a:t>Yes/Abstain/No: Approved by </a:t>
            </a:r>
            <a:r>
              <a:rPr lang="en-US" sz="2400" smtClean="0"/>
              <a:t>unanimous consent</a:t>
            </a:r>
            <a:endParaRPr lang="en-US" sz="2400" dirty="0"/>
          </a:p>
        </p:txBody>
      </p:sp>
      <p:sp>
        <p:nvSpPr>
          <p:cNvPr id="4" name="Slide Number Placeholder 6"/>
          <p:cNvSpPr>
            <a:spLocks noGrp="1"/>
          </p:cNvSpPr>
          <p:nvPr>
            <p:ph type="sldNum" sz="quarter" idx="10"/>
          </p:nvPr>
        </p:nvSpPr>
        <p:spPr>
          <a:xfrm>
            <a:off x="4052888" y="6553200"/>
            <a:ext cx="9763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Tree>
    <p:extLst>
      <p:ext uri="{BB962C8B-B14F-4D97-AF65-F5344CB8AC3E}">
        <p14:creationId xmlns:p14="http://schemas.microsoft.com/office/powerpoint/2010/main" val="57563509"/>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BRC </a:t>
            </a:r>
            <a:r>
              <a:rPr lang="en-US" b="1" dirty="0" err="1" smtClean="0"/>
              <a:t>Telecon</a:t>
            </a:r>
            <a:r>
              <a:rPr lang="en-US" b="1" dirty="0" smtClean="0"/>
              <a:t> Schedule</a:t>
            </a:r>
            <a:endParaRPr lang="en-US" b="1" dirty="0"/>
          </a:p>
        </p:txBody>
      </p:sp>
      <p:sp>
        <p:nvSpPr>
          <p:cNvPr id="3" name="Text Placeholder 2"/>
          <p:cNvSpPr>
            <a:spLocks noGrp="1"/>
          </p:cNvSpPr>
          <p:nvPr>
            <p:ph type="body" idx="1"/>
          </p:nvPr>
        </p:nvSpPr>
        <p:spPr>
          <a:xfrm>
            <a:off x="685802" y="1219200"/>
            <a:ext cx="8077198" cy="5181600"/>
          </a:xfrm>
        </p:spPr>
        <p:txBody>
          <a:bodyPr/>
          <a:lstStyle/>
          <a:p>
            <a:pPr marL="457200" indent="-457200">
              <a:buFont typeface="Arial" panose="020B0604020202020204" pitchFamily="34" charset="0"/>
              <a:buChar char="•"/>
            </a:pPr>
            <a:r>
              <a:rPr lang="en-US" sz="1800" dirty="0"/>
              <a:t>5</a:t>
            </a:r>
            <a:r>
              <a:rPr lang="en-US" sz="1800" dirty="0" smtClean="0"/>
              <a:t> call slots between now and Sept 2016 Session</a:t>
            </a:r>
          </a:p>
          <a:p>
            <a:pPr marL="898071" lvl="1" indent="-457200">
              <a:buFont typeface="Arial" panose="020B0604020202020204" pitchFamily="34" charset="0"/>
              <a:buChar char="•"/>
            </a:pPr>
            <a:r>
              <a:rPr lang="en-US" sz="1800" dirty="0" smtClean="0">
                <a:solidFill>
                  <a:schemeClr val="accent2"/>
                </a:solidFill>
              </a:rPr>
              <a:t>Call </a:t>
            </a:r>
            <a:r>
              <a:rPr lang="en-US" sz="1800" dirty="0">
                <a:solidFill>
                  <a:schemeClr val="accent2"/>
                </a:solidFill>
              </a:rPr>
              <a:t>1</a:t>
            </a:r>
            <a:r>
              <a:rPr lang="en-US" sz="1800" dirty="0" smtClean="0">
                <a:solidFill>
                  <a:schemeClr val="accent2"/>
                </a:solidFill>
              </a:rPr>
              <a:t>: Wed, 16 Nov, 20:00 </a:t>
            </a:r>
            <a:r>
              <a:rPr lang="en-US" sz="1800" dirty="0">
                <a:solidFill>
                  <a:schemeClr val="accent2"/>
                </a:solidFill>
              </a:rPr>
              <a:t>to </a:t>
            </a:r>
            <a:r>
              <a:rPr lang="en-US" sz="1800" dirty="0" smtClean="0">
                <a:solidFill>
                  <a:schemeClr val="accent2"/>
                </a:solidFill>
              </a:rPr>
              <a:t>22:00 PST</a:t>
            </a:r>
            <a:endParaRPr lang="en-US" sz="1800" dirty="0">
              <a:solidFill>
                <a:schemeClr val="accent2"/>
              </a:solidFill>
            </a:endParaRPr>
          </a:p>
          <a:p>
            <a:pPr marL="1276350" lvl="2" indent="-457200">
              <a:buFont typeface="Arial" panose="020B0604020202020204" pitchFamily="34" charset="0"/>
              <a:buChar char="•"/>
            </a:pPr>
            <a:r>
              <a:rPr lang="en-US" sz="1800" dirty="0" smtClean="0">
                <a:solidFill>
                  <a:schemeClr val="accent2"/>
                </a:solidFill>
              </a:rPr>
              <a:t>Wed, 17 Nov 5-7 CET</a:t>
            </a:r>
            <a:r>
              <a:rPr lang="en-US" sz="1800" dirty="0">
                <a:solidFill>
                  <a:schemeClr val="accent2"/>
                </a:solidFill>
              </a:rPr>
              <a:t>, </a:t>
            </a:r>
            <a:r>
              <a:rPr lang="en-US" sz="1800" dirty="0" smtClean="0">
                <a:solidFill>
                  <a:schemeClr val="accent2"/>
                </a:solidFill>
              </a:rPr>
              <a:t>13-15 JST/KST</a:t>
            </a:r>
            <a:endParaRPr lang="en-US" sz="1800" b="1" dirty="0" smtClean="0">
              <a:solidFill>
                <a:schemeClr val="accent2"/>
              </a:solidFill>
            </a:endParaRPr>
          </a:p>
          <a:p>
            <a:pPr marL="1680210" lvl="3" indent="-457200">
              <a:buFont typeface="Arial" panose="020B0604020202020204" pitchFamily="34" charset="0"/>
              <a:buChar char="•"/>
            </a:pPr>
            <a:r>
              <a:rPr lang="en-US" sz="1800" b="1" dirty="0" smtClean="0"/>
              <a:t>Approve </a:t>
            </a:r>
            <a:r>
              <a:rPr lang="en-US" sz="1800" b="1" dirty="0" smtClean="0"/>
              <a:t>start of</a:t>
            </a:r>
            <a:r>
              <a:rPr lang="en-US" sz="1800" b="1" dirty="0" smtClean="0"/>
              <a:t> </a:t>
            </a:r>
            <a:r>
              <a:rPr lang="en-US" sz="1800" b="1" dirty="0" err="1" smtClean="0"/>
              <a:t>Recirc</a:t>
            </a:r>
            <a:r>
              <a:rPr lang="en-US" sz="1800" b="1" dirty="0" smtClean="0"/>
              <a:t> </a:t>
            </a:r>
            <a:r>
              <a:rPr lang="en-US" sz="1800" b="1" dirty="0" smtClean="0"/>
              <a:t>3</a:t>
            </a:r>
            <a:endParaRPr lang="en-US" sz="1800" b="1" dirty="0"/>
          </a:p>
          <a:p>
            <a:pPr marL="898071" lvl="1" indent="-457200">
              <a:buFont typeface="Arial" panose="020B0604020202020204" pitchFamily="34" charset="0"/>
              <a:buChar char="•"/>
            </a:pPr>
            <a:r>
              <a:rPr lang="en-US" sz="1800" dirty="0">
                <a:solidFill>
                  <a:schemeClr val="bg2">
                    <a:lumMod val="60000"/>
                    <a:lumOff val="40000"/>
                  </a:schemeClr>
                </a:solidFill>
              </a:rPr>
              <a:t>Call </a:t>
            </a:r>
            <a:r>
              <a:rPr lang="en-US" sz="1800" dirty="0" smtClean="0">
                <a:solidFill>
                  <a:schemeClr val="bg2">
                    <a:lumMod val="60000"/>
                    <a:lumOff val="40000"/>
                  </a:schemeClr>
                </a:solidFill>
              </a:rPr>
              <a:t>2 (optional): </a:t>
            </a:r>
            <a:r>
              <a:rPr lang="en-US" sz="1800" dirty="0">
                <a:solidFill>
                  <a:schemeClr val="bg2">
                    <a:lumMod val="60000"/>
                    <a:lumOff val="40000"/>
                  </a:schemeClr>
                </a:solidFill>
              </a:rPr>
              <a:t>Wed, </a:t>
            </a:r>
            <a:r>
              <a:rPr lang="en-US" sz="1800" dirty="0" smtClean="0">
                <a:solidFill>
                  <a:schemeClr val="bg2">
                    <a:lumMod val="60000"/>
                    <a:lumOff val="40000"/>
                  </a:schemeClr>
                </a:solidFill>
              </a:rPr>
              <a:t>23 Nov, </a:t>
            </a:r>
            <a:r>
              <a:rPr lang="en-US" sz="1800" dirty="0">
                <a:solidFill>
                  <a:schemeClr val="bg2">
                    <a:lumMod val="60000"/>
                    <a:lumOff val="40000"/>
                  </a:schemeClr>
                </a:solidFill>
              </a:rPr>
              <a:t>21:00 to 23:00 PST</a:t>
            </a:r>
          </a:p>
          <a:p>
            <a:pPr marL="1276350" lvl="2" indent="-457200">
              <a:buFont typeface="Arial" panose="020B0604020202020204" pitchFamily="34" charset="0"/>
              <a:buChar char="•"/>
            </a:pPr>
            <a:r>
              <a:rPr lang="en-US" sz="1800" dirty="0">
                <a:solidFill>
                  <a:schemeClr val="bg2">
                    <a:lumMod val="60000"/>
                    <a:lumOff val="40000"/>
                  </a:schemeClr>
                </a:solidFill>
              </a:rPr>
              <a:t>Thu, </a:t>
            </a:r>
            <a:r>
              <a:rPr lang="en-US" sz="1800" dirty="0" smtClean="0">
                <a:solidFill>
                  <a:schemeClr val="bg2">
                    <a:lumMod val="60000"/>
                    <a:lumOff val="40000"/>
                  </a:schemeClr>
                </a:solidFill>
              </a:rPr>
              <a:t>24 Nov 5-7 CET</a:t>
            </a:r>
            <a:r>
              <a:rPr lang="en-US" sz="1800" dirty="0">
                <a:solidFill>
                  <a:schemeClr val="bg2">
                    <a:lumMod val="60000"/>
                    <a:lumOff val="40000"/>
                  </a:schemeClr>
                </a:solidFill>
              </a:rPr>
              <a:t>, </a:t>
            </a:r>
            <a:r>
              <a:rPr lang="en-US" sz="1800" dirty="0" smtClean="0">
                <a:solidFill>
                  <a:schemeClr val="bg2">
                    <a:lumMod val="60000"/>
                    <a:lumOff val="40000"/>
                  </a:schemeClr>
                </a:solidFill>
              </a:rPr>
              <a:t>13-15 JST/KST</a:t>
            </a:r>
            <a:endParaRPr lang="en-US" sz="1800" dirty="0">
              <a:solidFill>
                <a:schemeClr val="bg2">
                  <a:lumMod val="60000"/>
                  <a:lumOff val="40000"/>
                </a:schemeClr>
              </a:solidFill>
            </a:endParaRPr>
          </a:p>
          <a:p>
            <a:pPr marL="898071" lvl="1" indent="-457200">
              <a:buFont typeface="Arial" panose="020B0604020202020204" pitchFamily="34" charset="0"/>
              <a:buChar char="•"/>
            </a:pPr>
            <a:r>
              <a:rPr lang="en-US" sz="1800" dirty="0">
                <a:solidFill>
                  <a:schemeClr val="accent2"/>
                </a:solidFill>
              </a:rPr>
              <a:t>Call 3: Wed, </a:t>
            </a:r>
            <a:r>
              <a:rPr lang="en-US" sz="1800" dirty="0" smtClean="0">
                <a:solidFill>
                  <a:schemeClr val="accent2"/>
                </a:solidFill>
              </a:rPr>
              <a:t>30 Nov, </a:t>
            </a:r>
            <a:r>
              <a:rPr lang="en-US" sz="1800" dirty="0">
                <a:solidFill>
                  <a:schemeClr val="accent2"/>
                </a:solidFill>
              </a:rPr>
              <a:t>21:00 to 23:00 PST</a:t>
            </a:r>
          </a:p>
          <a:p>
            <a:pPr marL="1276350" lvl="2" indent="-457200">
              <a:buFont typeface="Arial" panose="020B0604020202020204" pitchFamily="34" charset="0"/>
              <a:buChar char="•"/>
            </a:pPr>
            <a:r>
              <a:rPr lang="en-US" sz="1800" dirty="0">
                <a:solidFill>
                  <a:schemeClr val="accent2"/>
                </a:solidFill>
              </a:rPr>
              <a:t>Thu, </a:t>
            </a:r>
            <a:r>
              <a:rPr lang="en-US" sz="1800" dirty="0" smtClean="0">
                <a:solidFill>
                  <a:schemeClr val="accent2"/>
                </a:solidFill>
              </a:rPr>
              <a:t>1 Dec 5-7 CET</a:t>
            </a:r>
            <a:r>
              <a:rPr lang="en-US" sz="1800" dirty="0">
                <a:solidFill>
                  <a:schemeClr val="accent2"/>
                </a:solidFill>
              </a:rPr>
              <a:t>, </a:t>
            </a:r>
            <a:r>
              <a:rPr lang="en-US" sz="1800" dirty="0" smtClean="0">
                <a:solidFill>
                  <a:schemeClr val="accent2"/>
                </a:solidFill>
              </a:rPr>
              <a:t>13-15 JST/KST</a:t>
            </a:r>
          </a:p>
          <a:p>
            <a:pPr marL="1680210" lvl="3" indent="-457200">
              <a:buFont typeface="Arial" panose="020B0604020202020204" pitchFamily="34" charset="0"/>
              <a:buChar char="•"/>
            </a:pPr>
            <a:r>
              <a:rPr lang="en-US" sz="1800" dirty="0" smtClean="0"/>
              <a:t>Decide on </a:t>
            </a:r>
            <a:r>
              <a:rPr lang="en-US" sz="1800" dirty="0" err="1" smtClean="0"/>
              <a:t>Recirc</a:t>
            </a:r>
            <a:r>
              <a:rPr lang="en-US" sz="1800" dirty="0" smtClean="0"/>
              <a:t> 4</a:t>
            </a:r>
          </a:p>
          <a:p>
            <a:pPr marL="1680210" lvl="3" indent="-457200">
              <a:buFont typeface="Arial" panose="020B0604020202020204" pitchFamily="34" charset="0"/>
              <a:buChar char="•"/>
            </a:pPr>
            <a:r>
              <a:rPr lang="en-US" sz="1800" b="1" dirty="0" smtClean="0"/>
              <a:t>Approve </a:t>
            </a:r>
            <a:r>
              <a:rPr lang="en-US" sz="1800" b="1" dirty="0" smtClean="0"/>
              <a:t>start of </a:t>
            </a:r>
            <a:r>
              <a:rPr lang="en-US" sz="1800" b="1" dirty="0" err="1" smtClean="0"/>
              <a:t>Recirc</a:t>
            </a:r>
            <a:r>
              <a:rPr lang="en-US" sz="1800" b="1" dirty="0" smtClean="0"/>
              <a:t> </a:t>
            </a:r>
            <a:r>
              <a:rPr lang="en-US" sz="1800" b="1" dirty="0" smtClean="0"/>
              <a:t>4 (if needed)</a:t>
            </a:r>
            <a:endParaRPr lang="en-US" sz="1800" b="1" dirty="0"/>
          </a:p>
          <a:p>
            <a:pPr marL="898071" lvl="1" indent="-457200">
              <a:buFont typeface="Arial" panose="020B0604020202020204" pitchFamily="34" charset="0"/>
              <a:buChar char="•"/>
            </a:pPr>
            <a:r>
              <a:rPr lang="en-US" sz="1800" dirty="0">
                <a:solidFill>
                  <a:schemeClr val="bg2">
                    <a:lumMod val="60000"/>
                    <a:lumOff val="40000"/>
                  </a:schemeClr>
                </a:solidFill>
              </a:rPr>
              <a:t>Call </a:t>
            </a:r>
            <a:r>
              <a:rPr lang="en-US" sz="1800" dirty="0" smtClean="0">
                <a:solidFill>
                  <a:schemeClr val="bg2">
                    <a:lumMod val="60000"/>
                    <a:lumOff val="40000"/>
                  </a:schemeClr>
                </a:solidFill>
              </a:rPr>
              <a:t>4 (optional): </a:t>
            </a:r>
            <a:r>
              <a:rPr lang="en-US" sz="1800" dirty="0">
                <a:solidFill>
                  <a:schemeClr val="bg2">
                    <a:lumMod val="60000"/>
                    <a:lumOff val="40000"/>
                  </a:schemeClr>
                </a:solidFill>
              </a:rPr>
              <a:t>Wed</a:t>
            </a:r>
            <a:r>
              <a:rPr lang="en-US" sz="1800" dirty="0" smtClean="0">
                <a:solidFill>
                  <a:schemeClr val="bg2">
                    <a:lumMod val="60000"/>
                    <a:lumOff val="40000"/>
                  </a:schemeClr>
                </a:solidFill>
              </a:rPr>
              <a:t>, 7 Dec, </a:t>
            </a:r>
            <a:r>
              <a:rPr lang="en-US" sz="1800" dirty="0">
                <a:solidFill>
                  <a:schemeClr val="bg2">
                    <a:lumMod val="60000"/>
                    <a:lumOff val="40000"/>
                  </a:schemeClr>
                </a:solidFill>
              </a:rPr>
              <a:t>21:00 to 23:00 PST</a:t>
            </a:r>
          </a:p>
          <a:p>
            <a:pPr marL="1276350" lvl="2" indent="-457200">
              <a:buFont typeface="Arial" panose="020B0604020202020204" pitchFamily="34" charset="0"/>
              <a:buChar char="•"/>
            </a:pPr>
            <a:r>
              <a:rPr lang="en-US" sz="1800" dirty="0">
                <a:solidFill>
                  <a:schemeClr val="bg2">
                    <a:lumMod val="60000"/>
                    <a:lumOff val="40000"/>
                  </a:schemeClr>
                </a:solidFill>
              </a:rPr>
              <a:t>Thu, </a:t>
            </a:r>
            <a:r>
              <a:rPr lang="en-US" sz="1800" dirty="0" smtClean="0">
                <a:solidFill>
                  <a:schemeClr val="bg2">
                    <a:lumMod val="60000"/>
                    <a:lumOff val="40000"/>
                  </a:schemeClr>
                </a:solidFill>
              </a:rPr>
              <a:t>8 Dec 5-7 CET</a:t>
            </a:r>
            <a:r>
              <a:rPr lang="en-US" sz="1800" dirty="0">
                <a:solidFill>
                  <a:schemeClr val="bg2">
                    <a:lumMod val="60000"/>
                    <a:lumOff val="40000"/>
                  </a:schemeClr>
                </a:solidFill>
              </a:rPr>
              <a:t>, </a:t>
            </a:r>
            <a:r>
              <a:rPr lang="en-US" sz="1800" dirty="0" smtClean="0">
                <a:solidFill>
                  <a:schemeClr val="bg2">
                    <a:lumMod val="60000"/>
                    <a:lumOff val="40000"/>
                  </a:schemeClr>
                </a:solidFill>
              </a:rPr>
              <a:t>13-15 JST/KST</a:t>
            </a:r>
            <a:endParaRPr lang="en-US" sz="1800" dirty="0">
              <a:solidFill>
                <a:schemeClr val="bg2">
                  <a:lumMod val="60000"/>
                  <a:lumOff val="40000"/>
                </a:schemeClr>
              </a:solidFill>
            </a:endParaRPr>
          </a:p>
          <a:p>
            <a:pPr marL="898071" lvl="1" indent="-457200">
              <a:buFont typeface="Arial" panose="020B0604020202020204" pitchFamily="34" charset="0"/>
              <a:buChar char="•"/>
            </a:pPr>
            <a:r>
              <a:rPr lang="en-US" sz="1800" dirty="0" smtClean="0">
                <a:solidFill>
                  <a:schemeClr val="bg2">
                    <a:lumMod val="60000"/>
                    <a:lumOff val="40000"/>
                  </a:schemeClr>
                </a:solidFill>
              </a:rPr>
              <a:t>Call 5 (optional): </a:t>
            </a:r>
            <a:r>
              <a:rPr lang="en-US" sz="1800" dirty="0">
                <a:solidFill>
                  <a:schemeClr val="bg2">
                    <a:lumMod val="60000"/>
                    <a:lumOff val="40000"/>
                  </a:schemeClr>
                </a:solidFill>
              </a:rPr>
              <a:t>Wed, </a:t>
            </a:r>
            <a:r>
              <a:rPr lang="en-US" sz="1800" dirty="0" smtClean="0">
                <a:solidFill>
                  <a:schemeClr val="bg2">
                    <a:lumMod val="60000"/>
                    <a:lumOff val="40000"/>
                  </a:schemeClr>
                </a:solidFill>
              </a:rPr>
              <a:t>14 Dec, </a:t>
            </a:r>
            <a:r>
              <a:rPr lang="en-US" sz="1800" dirty="0">
                <a:solidFill>
                  <a:schemeClr val="bg2">
                    <a:lumMod val="60000"/>
                    <a:lumOff val="40000"/>
                  </a:schemeClr>
                </a:solidFill>
              </a:rPr>
              <a:t>21:00 to 23:00 PST</a:t>
            </a:r>
          </a:p>
          <a:p>
            <a:pPr marL="1276350" lvl="2" indent="-457200">
              <a:buFont typeface="Arial" panose="020B0604020202020204" pitchFamily="34" charset="0"/>
              <a:buChar char="•"/>
            </a:pPr>
            <a:r>
              <a:rPr lang="en-US" sz="1800" dirty="0">
                <a:solidFill>
                  <a:schemeClr val="bg2">
                    <a:lumMod val="60000"/>
                    <a:lumOff val="40000"/>
                  </a:schemeClr>
                </a:solidFill>
              </a:rPr>
              <a:t>Thu, </a:t>
            </a:r>
            <a:r>
              <a:rPr lang="en-US" sz="1800" dirty="0" smtClean="0">
                <a:solidFill>
                  <a:schemeClr val="bg2">
                    <a:lumMod val="60000"/>
                    <a:lumOff val="40000"/>
                  </a:schemeClr>
                </a:solidFill>
              </a:rPr>
              <a:t>15 Dec 5-7 CET</a:t>
            </a:r>
            <a:r>
              <a:rPr lang="en-US" sz="1800" dirty="0">
                <a:solidFill>
                  <a:schemeClr val="bg2">
                    <a:lumMod val="60000"/>
                    <a:lumOff val="40000"/>
                  </a:schemeClr>
                </a:solidFill>
              </a:rPr>
              <a:t>, </a:t>
            </a:r>
            <a:r>
              <a:rPr lang="en-US" sz="1800" dirty="0" smtClean="0">
                <a:solidFill>
                  <a:schemeClr val="bg2">
                    <a:lumMod val="60000"/>
                    <a:lumOff val="40000"/>
                  </a:schemeClr>
                </a:solidFill>
              </a:rPr>
              <a:t>13-15 JST/KST</a:t>
            </a:r>
            <a:endParaRPr lang="en-US" sz="1800" dirty="0">
              <a:solidFill>
                <a:schemeClr val="bg2">
                  <a:lumMod val="60000"/>
                  <a:lumOff val="40000"/>
                </a:schemeClr>
              </a:solidFill>
            </a:endParaRPr>
          </a:p>
        </p:txBody>
      </p:sp>
      <p:sp>
        <p:nvSpPr>
          <p:cNvPr id="4" name="Slide Number Placeholder 6"/>
          <p:cNvSpPr>
            <a:spLocks noGrp="1"/>
          </p:cNvSpPr>
          <p:nvPr>
            <p:ph type="sldNum" sz="quarter" idx="10"/>
          </p:nvPr>
        </p:nvSpPr>
        <p:spPr>
          <a:xfrm>
            <a:off x="3976688" y="6553200"/>
            <a:ext cx="11287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Tree>
    <p:extLst>
      <p:ext uri="{BB962C8B-B14F-4D97-AF65-F5344CB8AC3E}">
        <p14:creationId xmlns:p14="http://schemas.microsoft.com/office/powerpoint/2010/main" val="19251473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24750</TotalTime>
  <Words>789</Words>
  <Application>Microsoft Office PowerPoint</Application>
  <PresentationFormat>On-screen Show (4:3)</PresentationFormat>
  <Paragraphs>171</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Calibri</vt:lpstr>
      <vt:lpstr>Helvetica</vt:lpstr>
      <vt:lpstr>Helvetica Neue</vt:lpstr>
      <vt:lpstr>Times New Roman</vt:lpstr>
      <vt:lpstr>Default</vt:lpstr>
      <vt:lpstr>PowerPoint Presentation</vt:lpstr>
      <vt:lpstr>PowerPoint Presentation</vt:lpstr>
      <vt:lpstr>802.15.3e Officers</vt:lpstr>
      <vt:lpstr>Sponsor Ballot results</vt:lpstr>
      <vt:lpstr>Goals for this meeting</vt:lpstr>
      <vt:lpstr>TG3e Accomplishments</vt:lpstr>
      <vt:lpstr>Contributions</vt:lpstr>
      <vt:lpstr>TG Motion</vt:lpstr>
      <vt:lpstr>BRC Telecon Schedule</vt:lpstr>
      <vt:lpstr>Schedule Plan Details</vt:lpstr>
      <vt:lpstr>TG Motion</vt:lpstr>
      <vt:lpstr>WG Motion</vt:lpstr>
      <vt:lpstr>WG Motion</vt:lpstr>
      <vt:lpstr>Special Thanks To</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498</cp:revision>
  <dcterms:modified xsi:type="dcterms:W3CDTF">2016-11-10T20:57:12Z</dcterms:modified>
</cp:coreProperties>
</file>