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7"/>
  </p:notesMasterIdLst>
  <p:sldIdLst>
    <p:sldId id="293" r:id="rId2"/>
    <p:sldId id="301" r:id="rId3"/>
    <p:sldId id="296" r:id="rId4"/>
    <p:sldId id="333" r:id="rId5"/>
    <p:sldId id="346" r:id="rId6"/>
    <p:sldId id="300" r:id="rId7"/>
    <p:sldId id="344" r:id="rId8"/>
    <p:sldId id="338" r:id="rId9"/>
    <p:sldId id="327" r:id="rId10"/>
    <p:sldId id="352" r:id="rId11"/>
    <p:sldId id="349" r:id="rId12"/>
    <p:sldId id="347" r:id="rId13"/>
    <p:sldId id="348" r:id="rId14"/>
    <p:sldId id="350" r:id="rId15"/>
    <p:sldId id="298" r:id="rId16"/>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3827" autoAdjust="0"/>
    <p:restoredTop sz="96192" autoAdjust="0"/>
  </p:normalViewPr>
  <p:slideViewPr>
    <p:cSldViewPr>
      <p:cViewPr varScale="1">
        <p:scale>
          <a:sx n="94" d="100"/>
          <a:sy n="94" d="100"/>
        </p:scale>
        <p:origin x="1675" y="8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7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225655"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November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15-16-0844-00-003e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3975100" y="6597650"/>
            <a:ext cx="15875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cid:image001.gif@01D202B0.9DEF6FE0"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November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10 </a:t>
            </a:r>
            <a:r>
              <a:rPr lang="en-US" sz="1600" dirty="0">
                <a:solidFill>
                  <a:srgbClr val="FF0000"/>
                </a:solidFill>
                <a:latin typeface="Times New Roman"/>
                <a:ea typeface="Times New Roman"/>
                <a:cs typeface="Times New Roman"/>
                <a:sym typeface="Times New Roman"/>
              </a:rPr>
              <a:t>November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a:t>
            </a:r>
            <a:r>
              <a:rPr sz="1600" dirty="0" smtClean="0">
                <a:latin typeface="Times New Roman"/>
                <a:ea typeface="Times New Roman"/>
                <a:cs typeface="Times New Roman"/>
                <a:sym typeface="Times New Roman"/>
              </a:rPr>
              <a:t>for</a:t>
            </a:r>
            <a:r>
              <a:rPr lang="en-US" sz="1600" dirty="0" smtClean="0">
                <a:latin typeface="Times New Roman"/>
                <a:ea typeface="Times New Roman"/>
                <a:cs typeface="Times New Roman"/>
                <a:sym typeface="Times New Roman"/>
              </a:rPr>
              <a:t> November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November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t>Schedule Plan </a:t>
            </a:r>
            <a:r>
              <a:rPr lang="en-US" dirty="0" smtClean="0"/>
              <a:t>Details</a:t>
            </a:r>
            <a:endParaRPr lang="en-US" b="1" dirty="0"/>
          </a:p>
        </p:txBody>
      </p:sp>
      <p:sp>
        <p:nvSpPr>
          <p:cNvPr id="3" name="Text Placeholder 2"/>
          <p:cNvSpPr>
            <a:spLocks noGrp="1"/>
          </p:cNvSpPr>
          <p:nvPr>
            <p:ph type="body" idx="1"/>
          </p:nvPr>
        </p:nvSpPr>
        <p:spPr>
          <a:xfrm>
            <a:off x="762000" y="1524000"/>
            <a:ext cx="8120977" cy="4838700"/>
          </a:xfrm>
        </p:spPr>
        <p:txBody>
          <a:bodyPr/>
          <a:lstStyle/>
          <a:p>
            <a:pPr>
              <a:spcBef>
                <a:spcPts val="0"/>
              </a:spcBef>
              <a:tabLst>
                <a:tab pos="3657600" algn="l"/>
              </a:tabLst>
            </a:pPr>
            <a:r>
              <a:rPr lang="en-US" sz="1800" dirty="0"/>
              <a:t>PAR/CSD Approval</a:t>
            </a:r>
          </a:p>
          <a:p>
            <a:pPr lvl="1">
              <a:spcBef>
                <a:spcPts val="0"/>
              </a:spcBef>
              <a:tabLst>
                <a:tab pos="3657600" algn="l"/>
              </a:tabLst>
            </a:pPr>
            <a:r>
              <a:rPr lang="en-US" sz="1800" dirty="0"/>
              <a:t>EC	2015 March 11</a:t>
            </a:r>
          </a:p>
          <a:p>
            <a:pPr lvl="1">
              <a:spcBef>
                <a:spcPts val="0"/>
              </a:spcBef>
              <a:tabLst>
                <a:tab pos="3657600" algn="l"/>
              </a:tabLst>
            </a:pPr>
            <a:r>
              <a:rPr lang="en-US" sz="1800" dirty="0" err="1"/>
              <a:t>NesCom</a:t>
            </a:r>
            <a:r>
              <a:rPr lang="en-US" sz="1800" dirty="0"/>
              <a:t>	2015 March 27</a:t>
            </a:r>
          </a:p>
          <a:p>
            <a:pPr>
              <a:spcBef>
                <a:spcPts val="0"/>
              </a:spcBef>
              <a:tabLst>
                <a:tab pos="3657600" algn="l"/>
              </a:tabLst>
            </a:pPr>
            <a:r>
              <a:rPr lang="en-US" sz="1800" dirty="0"/>
              <a:t>WG Letter Ballot	</a:t>
            </a:r>
          </a:p>
          <a:p>
            <a:pPr lvl="1">
              <a:spcBef>
                <a:spcPts val="0"/>
              </a:spcBef>
              <a:tabLst>
                <a:tab pos="3657600" algn="l"/>
              </a:tabLst>
            </a:pPr>
            <a:r>
              <a:rPr lang="en-US" sz="1800" dirty="0"/>
              <a:t>Initial	2016 Jan</a:t>
            </a:r>
          </a:p>
          <a:p>
            <a:pPr lvl="1">
              <a:spcBef>
                <a:spcPts val="0"/>
              </a:spcBef>
              <a:tabLst>
                <a:tab pos="3657600" algn="l"/>
              </a:tabLst>
            </a:pPr>
            <a:r>
              <a:rPr lang="en-US" sz="1800" dirty="0"/>
              <a:t>Recirc1	2016 Mar 29</a:t>
            </a:r>
          </a:p>
          <a:p>
            <a:pPr lvl="1">
              <a:spcBef>
                <a:spcPts val="0"/>
              </a:spcBef>
              <a:tabLst>
                <a:tab pos="3657600" algn="l"/>
              </a:tabLst>
            </a:pPr>
            <a:r>
              <a:rPr lang="en-US" sz="1800" dirty="0"/>
              <a:t>Recirc2	2016 June 18</a:t>
            </a:r>
          </a:p>
          <a:p>
            <a:pPr>
              <a:spcBef>
                <a:spcPts val="0"/>
              </a:spcBef>
              <a:tabLst>
                <a:tab pos="3657600" algn="l"/>
              </a:tabLst>
            </a:pPr>
            <a:r>
              <a:rPr lang="en-US" sz="1800" dirty="0"/>
              <a:t>IEEE-SA Sponsor Ballot</a:t>
            </a:r>
          </a:p>
          <a:p>
            <a:pPr lvl="1">
              <a:spcBef>
                <a:spcPts val="0"/>
              </a:spcBef>
              <a:tabLst>
                <a:tab pos="3657600" algn="l"/>
              </a:tabLst>
            </a:pPr>
            <a:r>
              <a:rPr lang="en-US" sz="1800" dirty="0"/>
              <a:t>EC approval	</a:t>
            </a:r>
            <a:r>
              <a:rPr lang="en-US" sz="1800" dirty="0">
                <a:solidFill>
                  <a:schemeClr val="tx1"/>
                </a:solidFill>
              </a:rPr>
              <a:t>2016 July 29</a:t>
            </a:r>
          </a:p>
          <a:p>
            <a:pPr lvl="1">
              <a:spcBef>
                <a:spcPts val="0"/>
              </a:spcBef>
              <a:tabLst>
                <a:tab pos="3657600" algn="l"/>
              </a:tabLst>
            </a:pPr>
            <a:r>
              <a:rPr lang="en-US" sz="1800" dirty="0"/>
              <a:t>Initial	2016 July 29</a:t>
            </a:r>
          </a:p>
          <a:p>
            <a:pPr lvl="1">
              <a:spcBef>
                <a:spcPts val="0"/>
              </a:spcBef>
              <a:tabLst>
                <a:tab pos="3657600" algn="l"/>
              </a:tabLst>
            </a:pPr>
            <a:r>
              <a:rPr lang="en-US" sz="1800" dirty="0"/>
              <a:t>Recirc1	</a:t>
            </a:r>
            <a:r>
              <a:rPr lang="en-US" sz="1800" dirty="0">
                <a:solidFill>
                  <a:schemeClr val="tx1"/>
                </a:solidFill>
              </a:rPr>
              <a:t>2016 Sep</a:t>
            </a:r>
          </a:p>
          <a:p>
            <a:pPr lvl="1">
              <a:spcBef>
                <a:spcPts val="0"/>
              </a:spcBef>
              <a:tabLst>
                <a:tab pos="3657600" algn="l"/>
              </a:tabLst>
            </a:pPr>
            <a:r>
              <a:rPr lang="en-US" sz="1800" dirty="0"/>
              <a:t>Recirc2	2016 Oct</a:t>
            </a:r>
          </a:p>
          <a:p>
            <a:pPr lvl="1">
              <a:spcBef>
                <a:spcPts val="0"/>
              </a:spcBef>
              <a:tabLst>
                <a:tab pos="3657600" algn="l"/>
              </a:tabLst>
            </a:pPr>
            <a:r>
              <a:rPr lang="en-US" sz="1800" dirty="0" err="1"/>
              <a:t>Recirc</a:t>
            </a:r>
            <a:r>
              <a:rPr lang="en-US" sz="1800" dirty="0"/>
              <a:t> </a:t>
            </a:r>
            <a:r>
              <a:rPr lang="en-US" sz="1800" dirty="0" smtClean="0"/>
              <a:t>3</a:t>
            </a:r>
            <a:r>
              <a:rPr lang="en-US" sz="1800" dirty="0"/>
              <a:t>	</a:t>
            </a:r>
            <a:r>
              <a:rPr lang="en-US" sz="1800" dirty="0">
                <a:solidFill>
                  <a:srgbClr val="FF0000"/>
                </a:solidFill>
              </a:rPr>
              <a:t>2016 </a:t>
            </a:r>
            <a:r>
              <a:rPr lang="en-US" sz="1800" dirty="0" smtClean="0">
                <a:solidFill>
                  <a:srgbClr val="FF0000"/>
                </a:solidFill>
              </a:rPr>
              <a:t>Nov</a:t>
            </a:r>
          </a:p>
          <a:p>
            <a:pPr>
              <a:spcBef>
                <a:spcPts val="0"/>
              </a:spcBef>
              <a:tabLst>
                <a:tab pos="3657600" algn="l"/>
              </a:tabLst>
            </a:pPr>
            <a:r>
              <a:rPr lang="en-US" sz="1800" dirty="0" smtClean="0"/>
              <a:t>Final </a:t>
            </a:r>
            <a:r>
              <a:rPr lang="en-US" sz="1800" dirty="0"/>
              <a:t>WG and EC </a:t>
            </a:r>
            <a:r>
              <a:rPr lang="en-US" sz="1800" dirty="0" smtClean="0"/>
              <a:t>approval</a:t>
            </a:r>
            <a:endParaRPr lang="en-US" sz="1800" dirty="0"/>
          </a:p>
          <a:p>
            <a:pPr lvl="1">
              <a:spcBef>
                <a:spcPts val="0"/>
              </a:spcBef>
              <a:tabLst>
                <a:tab pos="3657600" algn="l"/>
              </a:tabLst>
            </a:pPr>
            <a:r>
              <a:rPr lang="en-US" sz="1800" dirty="0"/>
              <a:t>Final </a:t>
            </a:r>
            <a:r>
              <a:rPr lang="en-US" sz="1800" dirty="0" err="1"/>
              <a:t>RevCom</a:t>
            </a:r>
            <a:r>
              <a:rPr lang="en-US" sz="1800" dirty="0"/>
              <a:t> approval	2017 Jan 30</a:t>
            </a:r>
          </a:p>
          <a:p>
            <a:pPr lvl="1">
              <a:spcBef>
                <a:spcPts val="0"/>
              </a:spcBef>
              <a:tabLst>
                <a:tab pos="3657600" algn="l"/>
              </a:tabLst>
            </a:pPr>
            <a:r>
              <a:rPr lang="en-US" sz="1800" dirty="0"/>
              <a:t>Publication	2017 Mar 1</a:t>
            </a:r>
          </a:p>
          <a:p>
            <a:pPr marL="0" indent="0">
              <a:buNone/>
            </a:pPr>
            <a:endParaRPr lang="en-US" sz="28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2277692751"/>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762000" y="1638300"/>
            <a:ext cx="8120977" cy="4724400"/>
          </a:xfrm>
        </p:spPr>
        <p:txBody>
          <a:bodyPr/>
          <a:lstStyle/>
          <a:p>
            <a:pPr marL="0" indent="0">
              <a:buNone/>
            </a:pPr>
            <a:r>
              <a:rPr lang="en-US" i="1" dirty="0" smtClean="0"/>
              <a:t>Motion</a:t>
            </a:r>
            <a:r>
              <a:rPr lang="en-US" i="1" dirty="0"/>
              <a:t>: </a:t>
            </a:r>
            <a:r>
              <a:rPr lang="en-US" i="1" dirty="0" smtClean="0"/>
              <a:t>that 802.15 WG has reviewed and approves </a:t>
            </a:r>
            <a:r>
              <a:rPr lang="en-US" i="1" dirty="0"/>
              <a:t>the CSD [</a:t>
            </a:r>
            <a:r>
              <a:rPr lang="en-US" i="1" dirty="0" smtClean="0"/>
              <a:t>15-14-0716-07-003e] </a:t>
            </a:r>
            <a:r>
              <a:rPr lang="en-US" i="1" dirty="0"/>
              <a:t>and requests </a:t>
            </a:r>
            <a:r>
              <a:rPr lang="en-US" i="1" dirty="0" smtClean="0"/>
              <a:t>conditional </a:t>
            </a:r>
            <a:r>
              <a:rPr lang="en-US" i="1" dirty="0"/>
              <a:t>approval from the EC to submit P802.15.3e-D07 </a:t>
            </a:r>
            <a:r>
              <a:rPr lang="en-US" i="1" dirty="0" smtClean="0"/>
              <a:t>(or </a:t>
            </a:r>
            <a:r>
              <a:rPr lang="en-US" i="1" dirty="0"/>
              <a:t>current revision) to </a:t>
            </a:r>
            <a:r>
              <a:rPr lang="en-US" i="1" dirty="0" err="1" smtClean="0"/>
              <a:t>RevCom</a:t>
            </a:r>
            <a:r>
              <a:rPr lang="en-US" i="1" dirty="0" smtClean="0"/>
              <a:t>.</a:t>
            </a:r>
          </a:p>
          <a:p>
            <a:pPr marL="0" indent="0">
              <a:buNone/>
            </a:pPr>
            <a:endParaRPr lang="en-US" sz="2800" dirty="0"/>
          </a:p>
          <a:p>
            <a:pPr marL="0" indent="0">
              <a:buNone/>
            </a:pPr>
            <a:r>
              <a:rPr lang="en-US" sz="2800" dirty="0" smtClean="0"/>
              <a:t>Moved By: Thomas </a:t>
            </a:r>
            <a:r>
              <a:rPr lang="en-US" sz="2800" dirty="0" err="1" smtClean="0"/>
              <a:t>Kuerner</a:t>
            </a:r>
            <a:endParaRPr lang="en-US" sz="2800" dirty="0" smtClean="0"/>
          </a:p>
          <a:p>
            <a:pPr marL="0" indent="0">
              <a:buNone/>
            </a:pPr>
            <a:r>
              <a:rPr lang="en-US" sz="2800" dirty="0" smtClean="0"/>
              <a:t>Seconded By: </a:t>
            </a:r>
            <a:r>
              <a:rPr lang="en-US" sz="2800" dirty="0" err="1" smtClean="0"/>
              <a:t>Keitarou</a:t>
            </a:r>
            <a:r>
              <a:rPr lang="en-US" sz="2800" dirty="0" smtClean="0"/>
              <a:t> </a:t>
            </a:r>
            <a:r>
              <a:rPr lang="en-US" sz="2800" dirty="0" err="1" smtClean="0"/>
              <a:t>Kondou</a:t>
            </a:r>
            <a:endParaRPr lang="en-US" sz="2800" dirty="0" smtClean="0"/>
          </a:p>
          <a:p>
            <a:pPr marL="0" indent="0">
              <a:buNone/>
            </a:pPr>
            <a:r>
              <a:rPr lang="en-US" sz="2800" dirty="0" smtClean="0"/>
              <a:t>Motion passes: 10/0/0</a:t>
            </a:r>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177434466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a:t>
            </a:r>
            <a:r>
              <a:rPr lang="en-US" i="1" dirty="0" smtClean="0"/>
              <a:t>that 802.15 WG has reviewed and approves </a:t>
            </a:r>
            <a:r>
              <a:rPr lang="en-US" i="1" dirty="0"/>
              <a:t>the CSD [</a:t>
            </a:r>
            <a:r>
              <a:rPr lang="en-US" i="1" dirty="0" smtClean="0"/>
              <a:t>15-14-0716-07-003e] </a:t>
            </a:r>
            <a:r>
              <a:rPr lang="en-US" i="1" dirty="0"/>
              <a:t>and requests </a:t>
            </a:r>
            <a:r>
              <a:rPr lang="en-US" i="1" dirty="0" smtClean="0"/>
              <a:t>conditional </a:t>
            </a:r>
            <a:r>
              <a:rPr lang="en-US" i="1" dirty="0"/>
              <a:t>approval from the EC to submit </a:t>
            </a:r>
            <a:r>
              <a:rPr lang="en-US" i="1" dirty="0" smtClean="0"/>
              <a:t>P802.15.3e-D07 (or current revision) </a:t>
            </a:r>
            <a:r>
              <a:rPr lang="en-US" i="1" dirty="0"/>
              <a:t>to </a:t>
            </a:r>
            <a:r>
              <a:rPr lang="en-US" i="1" dirty="0" err="1" smtClean="0"/>
              <a:t>RevCom</a:t>
            </a:r>
            <a:r>
              <a:rPr lang="en-US" i="1" dirty="0" smtClean="0"/>
              <a:t>.</a:t>
            </a:r>
          </a:p>
          <a:p>
            <a:pPr marL="0" indent="0">
              <a:buNone/>
            </a:pPr>
            <a:endParaRPr lang="en-US" dirty="0"/>
          </a:p>
          <a:p>
            <a:pPr marL="0" indent="0">
              <a:buNone/>
            </a:pPr>
            <a:r>
              <a:rPr lang="en-US" sz="2800" dirty="0" smtClean="0"/>
              <a:t>Moved By: </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200323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a:t>
            </a:r>
            <a:r>
              <a:rPr lang="en-US" sz="2000" i="1" dirty="0" smtClean="0"/>
              <a:t>WG </a:t>
            </a:r>
            <a:r>
              <a:rPr lang="en-US" sz="2000" i="1" dirty="0"/>
              <a:t>approve the formation of a Ballot Resolution Committee (BRC) for the Sponsor balloting </a:t>
            </a:r>
            <a:r>
              <a:rPr lang="en-US" sz="2000" i="1" dirty="0" smtClean="0"/>
              <a:t>of P802.15.3e-D07 (or </a:t>
            </a:r>
            <a:r>
              <a:rPr lang="en-US" sz="2000" i="1" dirty="0"/>
              <a:t>current revision)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t>
            </a:r>
          </a:p>
          <a:p>
            <a:pPr marL="0" indent="0">
              <a:buNone/>
            </a:pPr>
            <a:r>
              <a:rPr lang="en-US" sz="2800" dirty="0" smtClean="0"/>
              <a:t>Seconded By:</a:t>
            </a:r>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Tree>
    <p:extLst>
      <p:ext uri="{BB962C8B-B14F-4D97-AF65-F5344CB8AC3E}">
        <p14:creationId xmlns:p14="http://schemas.microsoft.com/office/powerpoint/2010/main" val="399055750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err="1"/>
              <a:t>Keiji</a:t>
            </a:r>
            <a:r>
              <a:rPr lang="en-US" sz="2400" dirty="0"/>
              <a:t> Akiyama</a:t>
            </a:r>
          </a:p>
          <a:p>
            <a:pPr marL="0" indent="0" algn="ctr">
              <a:buNone/>
            </a:pPr>
            <a:r>
              <a:rPr lang="en-US" sz="2400" dirty="0"/>
              <a:t>Ken </a:t>
            </a:r>
            <a:r>
              <a:rPr lang="en-US" sz="2400" dirty="0" err="1"/>
              <a:t>Hiraga</a:t>
            </a:r>
            <a:endParaRPr lang="en-US" sz="2400" dirty="0"/>
          </a:p>
          <a:p>
            <a:pPr marL="0" indent="0" algn="ctr">
              <a:buNone/>
            </a:pPr>
            <a:r>
              <a:rPr lang="en-US" sz="2400" dirty="0"/>
              <a:t>Jae </a:t>
            </a:r>
            <a:r>
              <a:rPr lang="en-US" sz="2400" dirty="0" err="1"/>
              <a:t>Seung</a:t>
            </a:r>
            <a:r>
              <a:rPr lang="en-US" sz="2400" dirty="0"/>
              <a:t> Lee</a:t>
            </a:r>
          </a:p>
          <a:p>
            <a:pPr marL="0" indent="0" algn="ctr">
              <a:buNone/>
            </a:pPr>
            <a:r>
              <a:rPr lang="en-US" sz="2400" dirty="0" err="1"/>
              <a:t>Keitarou</a:t>
            </a:r>
            <a:r>
              <a:rPr lang="en-US" sz="2400" dirty="0"/>
              <a:t> </a:t>
            </a:r>
            <a:r>
              <a:rPr lang="en-US" sz="2400" dirty="0" err="1"/>
              <a:t>Kondou</a:t>
            </a:r>
            <a:endParaRPr lang="en-US" sz="2400" dirty="0"/>
          </a:p>
          <a:p>
            <a:pPr marL="0" indent="0" algn="ctr">
              <a:buNone/>
            </a:pPr>
            <a:r>
              <a:rPr lang="en-US" sz="2400" dirty="0"/>
              <a:t>Thomas </a:t>
            </a:r>
            <a:r>
              <a:rPr lang="en-US" sz="2400" dirty="0" err="1" smtClean="0"/>
              <a:t>K</a:t>
            </a:r>
            <a:r>
              <a:rPr lang="en-US" sz="2400" dirty="0" err="1" smtClean="0">
                <a:latin typeface="Arial" charset="0"/>
                <a:ea typeface="ＭＳ Ｐゴシック" charset="0"/>
                <a:cs typeface="ＭＳ Ｐゴシック" charset="0"/>
              </a:rPr>
              <a:t>ü</a:t>
            </a:r>
            <a:r>
              <a:rPr lang="en-US" sz="2400" dirty="0" err="1" smtClean="0"/>
              <a:t>rner</a:t>
            </a:r>
            <a:endParaRPr lang="en-US" sz="2400" dirty="0"/>
          </a:p>
          <a:p>
            <a:pPr marL="0" indent="0" algn="ctr">
              <a:buNone/>
            </a:pPr>
            <a:r>
              <a:rPr lang="en-US" sz="2400" dirty="0" err="1"/>
              <a:t>Itaru</a:t>
            </a:r>
            <a:r>
              <a:rPr lang="en-US" sz="2400" dirty="0"/>
              <a:t> </a:t>
            </a:r>
            <a:r>
              <a:rPr lang="en-US" sz="2400" dirty="0" err="1"/>
              <a:t>Maekawa</a:t>
            </a:r>
            <a:endParaRPr lang="en-US" sz="2400" dirty="0"/>
          </a:p>
          <a:p>
            <a:pPr marL="0" indent="0" algn="ctr">
              <a:buNone/>
            </a:pPr>
            <a:r>
              <a:rPr lang="en-US" sz="2400" dirty="0"/>
              <a:t>Hiroyuki Matsumura</a:t>
            </a:r>
          </a:p>
          <a:p>
            <a:pPr marL="0" indent="0" algn="ctr">
              <a:buNone/>
            </a:pPr>
            <a:r>
              <a:rPr lang="en-US" sz="2400" dirty="0"/>
              <a:t>Makoto </a:t>
            </a:r>
            <a:r>
              <a:rPr lang="en-US" sz="2400" dirty="0" smtClean="0"/>
              <a:t>Noda</a:t>
            </a:r>
          </a:p>
          <a:p>
            <a:pPr marL="0" indent="0" algn="ctr">
              <a:buNone/>
            </a:pPr>
            <a:r>
              <a:rPr lang="en-US" sz="2400" dirty="0" smtClean="0"/>
              <a:t>Masashi Shimizu</a:t>
            </a:r>
            <a:endParaRPr lang="en-US" sz="2400" dirty="0"/>
          </a:p>
          <a:p>
            <a:pPr marL="0" indent="0" algn="ctr">
              <a:buNone/>
            </a:pPr>
            <a:r>
              <a:rPr lang="en-US" sz="2400" dirty="0" err="1" smtClean="0"/>
              <a:t>Ko</a:t>
            </a:r>
            <a:r>
              <a:rPr lang="en-US" sz="2400" dirty="0" smtClean="0"/>
              <a:t> </a:t>
            </a:r>
            <a:r>
              <a:rPr lang="en-US" sz="2400" dirty="0" err="1" smtClean="0"/>
              <a:t>Togashi</a:t>
            </a:r>
            <a:endParaRPr lang="en-US" sz="2400" dirty="0" smtClean="0"/>
          </a:p>
          <a:p>
            <a:pPr marL="0" indent="0" algn="ctr">
              <a:buNone/>
            </a:pPr>
            <a:r>
              <a:rPr lang="en-US" sz="2400" dirty="0" smtClean="0"/>
              <a:t>Kiyoshi </a:t>
            </a:r>
            <a:r>
              <a:rPr lang="en-US" sz="2400" dirty="0" err="1" smtClean="0"/>
              <a:t>Toshimitsu</a:t>
            </a: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14</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Special Thanks To</a:t>
            </a:r>
            <a:endParaRPr lang="en-US" dirty="0"/>
          </a:p>
        </p:txBody>
      </p:sp>
    </p:spTree>
    <p:extLst>
      <p:ext uri="{BB962C8B-B14F-4D97-AF65-F5344CB8AC3E}">
        <p14:creationId xmlns:p14="http://schemas.microsoft.com/office/powerpoint/2010/main" val="274134226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15</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San Antonio</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November 7-10,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0999"/>
            <a:ext cx="7848601" cy="835025"/>
          </a:xfrm>
        </p:spPr>
        <p:txBody>
          <a:bodyPr/>
          <a:lstStyle/>
          <a:p>
            <a:r>
              <a:rPr lang="en-US" b="1" dirty="0" smtClean="0"/>
              <a:t>Sponsor Ballot results</a:t>
            </a:r>
            <a:endParaRPr lang="en-US"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pic>
        <p:nvPicPr>
          <p:cNvPr id="1030" name="Picture 6"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646150642"/>
              </p:ext>
            </p:extLst>
          </p:nvPr>
        </p:nvGraphicFramePr>
        <p:xfrm>
          <a:off x="457200" y="1178674"/>
          <a:ext cx="8039105" cy="5145926"/>
        </p:xfrm>
        <a:graphic>
          <a:graphicData uri="http://schemas.openxmlformats.org/drawingml/2006/table">
            <a:tbl>
              <a:tblPr firstRow="1" firstCol="1" bandRow="1">
                <a:tableStyleId>{5940675A-B579-460E-94D1-54222C63F5DA}</a:tableStyleId>
              </a:tblPr>
              <a:tblGrid>
                <a:gridCol w="4572000"/>
                <a:gridCol w="3467105"/>
              </a:tblGrid>
              <a:tr h="0">
                <a:tc>
                  <a:txBody>
                    <a:bodyPr/>
                    <a:lstStyle/>
                    <a:p>
                      <a:endParaRPr lang="en-US" sz="200" dirty="0"/>
                    </a:p>
                  </a:txBody>
                  <a:tcPr marL="0" marR="0" marT="0" marB="0" anchor="ctr"/>
                </a:tc>
                <a:tc>
                  <a:txBody>
                    <a:bodyPr/>
                    <a:lstStyle/>
                    <a:p>
                      <a:endParaRPr lang="en-US" sz="200"/>
                    </a:p>
                  </a:txBody>
                  <a:tcPr marL="13863" marR="13863" marT="6931" marB="6931"/>
                </a:tc>
              </a:tr>
              <a:tr h="125767">
                <a:tc>
                  <a:txBody>
                    <a:bodyPr/>
                    <a:lstStyle/>
                    <a:p>
                      <a:pPr marL="0" marR="0" algn="r">
                        <a:spcBef>
                          <a:spcPts val="0"/>
                        </a:spcBef>
                        <a:spcAft>
                          <a:spcPts val="0"/>
                        </a:spcAft>
                      </a:pPr>
                      <a:r>
                        <a:rPr lang="en-US" sz="1400" dirty="0">
                          <a:effectLst/>
                        </a:rPr>
                        <a:t>Ballot Open Date: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27-Oct-201627-Oct-2016 GMT</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25767">
                <a:tc>
                  <a:txBody>
                    <a:bodyPr/>
                    <a:lstStyle/>
                    <a:p>
                      <a:pPr marL="0" marR="0" algn="r">
                        <a:spcBef>
                          <a:spcPts val="0"/>
                        </a:spcBef>
                        <a:spcAft>
                          <a:spcPts val="0"/>
                        </a:spcAft>
                      </a:pPr>
                      <a:r>
                        <a:rPr lang="en-US" sz="1400" dirty="0">
                          <a:effectLst/>
                        </a:rPr>
                        <a:t>Ballot Close Date: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06-Nov-201606-Nov-2016 GMT</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Type: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New</a:t>
                      </a:r>
                      <a:endParaRPr lang="en-US" sz="140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Draft #:</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06</a:t>
                      </a:r>
                      <a:endParaRPr lang="en-US" sz="1400">
                        <a:effectLst/>
                        <a:latin typeface="Calibri" panose="020F0502020204030204" pitchFamily="34" charset="0"/>
                        <a:ea typeface="Calibri" panose="020F0502020204030204" pitchFamily="34" charset="0"/>
                      </a:endParaRPr>
                    </a:p>
                  </a:txBody>
                  <a:tcPr marL="1444" marR="1444" marT="1444" marB="1444" anchor="ctr"/>
                </a:tc>
              </a:tr>
              <a:tr h="116169">
                <a:tc>
                  <a:txBody>
                    <a:bodyPr/>
                    <a:lstStyle/>
                    <a:p>
                      <a:pPr marL="0" marR="0" algn="r">
                        <a:spcBef>
                          <a:spcPts val="0"/>
                        </a:spcBef>
                        <a:spcAft>
                          <a:spcPts val="0"/>
                        </a:spcAft>
                      </a:pPr>
                      <a:r>
                        <a:rPr lang="en-US" sz="1400" dirty="0">
                          <a:effectLst/>
                        </a:rPr>
                        <a:t>Ballots Received:</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endParaRPr>
                    </a:p>
                  </a:txBody>
                  <a:tcPr marL="1444" marR="1444" marT="1444" marB="1444" anchor="ctr"/>
                </a:tc>
              </a:tr>
              <a:tr h="116169">
                <a:tc>
                  <a:txBody>
                    <a:bodyPr/>
                    <a:lstStyle/>
                    <a:p>
                      <a:pPr marL="0" marR="0" algn="r">
                        <a:spcBef>
                          <a:spcPts val="0"/>
                        </a:spcBef>
                        <a:spcAft>
                          <a:spcPts val="0"/>
                        </a:spcAft>
                      </a:pPr>
                      <a:r>
                        <a:rPr lang="en-US" sz="1400">
                          <a:effectLst/>
                        </a:rPr>
                        <a:t>Vote Changes:</a:t>
                      </a:r>
                      <a:endParaRPr lang="en-US" sz="140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4</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Comments:</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26</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11566">
                <a:tc>
                  <a:txBody>
                    <a:bodyPr/>
                    <a:lstStyle/>
                    <a:p>
                      <a:pPr marL="0" marR="0">
                        <a:spcBef>
                          <a:spcPts val="0"/>
                        </a:spcBef>
                        <a:spcAft>
                          <a:spcPts val="0"/>
                        </a:spcAft>
                      </a:pPr>
                      <a:r>
                        <a:rPr lang="en-US" sz="1400" dirty="0">
                          <a:effectLst/>
                        </a:rPr>
                        <a:t>RESPONSE RATE</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230338">
                <a:tc>
                  <a:txBody>
                    <a:bodyPr/>
                    <a:lstStyle/>
                    <a:p>
                      <a:pPr marL="0" marR="0">
                        <a:spcBef>
                          <a:spcPts val="0"/>
                        </a:spcBef>
                        <a:spcAft>
                          <a:spcPts val="0"/>
                        </a:spcAft>
                      </a:pPr>
                      <a:r>
                        <a:rPr lang="en-US" sz="1400">
                          <a:effectLst/>
                        </a:rPr>
                        <a:t>This ballot has met the 75% returned ballot requirement. </a:t>
                      </a:r>
                      <a:endParaRPr lang="en-US" sz="140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43961">
                <a:tc>
                  <a:txBody>
                    <a:bodyPr/>
                    <a:lstStyle/>
                    <a:p>
                      <a:pPr marL="0" marR="0">
                        <a:spcBef>
                          <a:spcPts val="0"/>
                        </a:spcBef>
                        <a:spcAft>
                          <a:spcPts val="0"/>
                        </a:spcAft>
                      </a:pPr>
                      <a:r>
                        <a:rPr lang="en-US" sz="1400" dirty="0">
                          <a:effectLst/>
                        </a:rPr>
                        <a:t>96 eligible people in this ballot group. </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a:effectLst/>
                        </a:rPr>
                        <a:t>affirmative votes</a:t>
                      </a:r>
                      <a:endParaRPr lang="en-US" sz="140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total negative votes with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 new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without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abstention votes: (Lack of time: 1)</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endParaRPr lang="en-US" sz="1400">
                        <a:effectLst/>
                        <a:latin typeface="Times New Roman" panose="02020603050405020304" pitchFamily="18" charset="0"/>
                      </a:endParaRPr>
                    </a:p>
                  </a:txBody>
                  <a:tcPr marL="4621" marR="4621" marT="4621" marB="4621" anchor="ctr"/>
                </a:tc>
                <a:tc>
                  <a:txBody>
                    <a:bodyPr/>
                    <a:lstStyle/>
                    <a:p>
                      <a:endParaRPr lang="en-US" sz="1400" dirty="0">
                        <a:effectLst/>
                        <a:latin typeface="Times New Roman" panose="02020603050405020304" pitchFamily="18" charset="0"/>
                      </a:endParaRPr>
                    </a:p>
                  </a:txBody>
                  <a:tcPr marL="1444" marR="1444" marT="1444" marB="1444" anchor="ctr"/>
                </a:tc>
              </a:tr>
              <a:tr h="108946">
                <a:tc>
                  <a:txBody>
                    <a:bodyPr/>
                    <a:lstStyle/>
                    <a:p>
                      <a:pPr marL="0" marR="0" algn="r">
                        <a:spcBef>
                          <a:spcPts val="0"/>
                        </a:spcBef>
                        <a:spcAft>
                          <a:spcPts val="0"/>
                        </a:spcAft>
                      </a:pPr>
                      <a:r>
                        <a:rPr lang="en-US" sz="1400">
                          <a:effectLst/>
                        </a:rPr>
                        <a:t>87</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votes received = 90% returned</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                         1% abstention</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11566">
                <a:tc>
                  <a:txBody>
                    <a:bodyPr/>
                    <a:lstStyle/>
                    <a:p>
                      <a:pPr marL="0" marR="0">
                        <a:spcBef>
                          <a:spcPts val="0"/>
                        </a:spcBef>
                        <a:spcAft>
                          <a:spcPts val="0"/>
                        </a:spcAft>
                      </a:pPr>
                      <a:r>
                        <a:rPr lang="en-US" sz="1400" dirty="0">
                          <a:effectLst/>
                        </a:rPr>
                        <a:t>APPROVAL RATE</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207410">
                <a:tc>
                  <a:txBody>
                    <a:bodyPr/>
                    <a:lstStyle/>
                    <a:p>
                      <a:pPr marL="0" marR="0">
                        <a:spcBef>
                          <a:spcPts val="0"/>
                        </a:spcBef>
                        <a:spcAft>
                          <a:spcPts val="0"/>
                        </a:spcAft>
                      </a:pPr>
                      <a:r>
                        <a:rPr lang="en-US" sz="1400">
                          <a:effectLst/>
                        </a:rPr>
                        <a:t>The 75% affirmation requirement is being met. </a:t>
                      </a:r>
                      <a:endParaRPr lang="en-US" sz="140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affirmative votes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votes = 100% affirmative</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bl>
          </a:graphicData>
        </a:graphic>
      </p:graphicFrame>
    </p:spTree>
    <p:extLst>
      <p:ext uri="{BB962C8B-B14F-4D97-AF65-F5344CB8AC3E}">
        <p14:creationId xmlns:p14="http://schemas.microsoft.com/office/powerpoint/2010/main" val="116218314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Resolve Sponsor Ballot comments</a:t>
            </a:r>
          </a:p>
          <a:p>
            <a:pPr marL="457200" indent="-457200">
              <a:buFont typeface="Arial" panose="020B0604020202020204" pitchFamily="34" charset="0"/>
              <a:buChar char="•"/>
            </a:pPr>
            <a:r>
              <a:rPr lang="en-US" sz="2800" dirty="0" smtClean="0"/>
              <a:t>Approve BRC</a:t>
            </a:r>
          </a:p>
          <a:p>
            <a:pPr marL="457200" indent="-457200">
              <a:buFont typeface="Arial" panose="020B0604020202020204" pitchFamily="34" charset="0"/>
              <a:buChar char="•"/>
            </a:pPr>
            <a:r>
              <a:rPr lang="en-US" sz="2800" dirty="0" smtClean="0"/>
              <a:t>Approve motion to forward draft to </a:t>
            </a:r>
            <a:r>
              <a:rPr lang="en-US" sz="2800" dirty="0" err="1" smtClean="0"/>
              <a:t>RevCom</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155532058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Resolved </a:t>
            </a:r>
            <a:r>
              <a:rPr lang="en-US" sz="2800" dirty="0" err="1" smtClean="0">
                <a:latin typeface="Arial" panose="020B0604020202020204" pitchFamily="34" charset="0"/>
                <a:cs typeface="Arial" panose="020B0604020202020204" pitchFamily="34" charset="0"/>
              </a:rPr>
              <a:t>Recirc</a:t>
            </a:r>
            <a:r>
              <a:rPr lang="en-US" sz="2800" dirty="0" smtClean="0">
                <a:latin typeface="Arial" panose="020B0604020202020204" pitchFamily="34" charset="0"/>
                <a:cs typeface="Arial" panose="020B0604020202020204" pitchFamily="34" charset="0"/>
              </a:rPr>
              <a:t> 2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Accepted or Revised 24 of 26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Rejected remaining 2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Incorporated all resolutions into the latest draft.</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Formed the BRC</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Approved motion to forward draft to </a:t>
            </a:r>
            <a:r>
              <a:rPr lang="en-US" sz="2800" dirty="0" err="1" smtClean="0">
                <a:latin typeface="Arial" panose="020B0604020202020204" pitchFamily="34" charset="0"/>
                <a:cs typeface="Arial" panose="020B0604020202020204" pitchFamily="34" charset="0"/>
              </a:rPr>
              <a:t>RevCom</a:t>
            </a:r>
            <a:endParaRPr lang="en-US" sz="2800" dirty="0" smtClean="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46513999"/>
              </p:ext>
            </p:extLst>
          </p:nvPr>
        </p:nvGraphicFramePr>
        <p:xfrm>
          <a:off x="800104" y="1554480"/>
          <a:ext cx="7734296" cy="2103120"/>
        </p:xfrm>
        <a:graphic>
          <a:graphicData uri="http://schemas.openxmlformats.org/drawingml/2006/table">
            <a:tbl>
              <a:tblPr firstRow="1" bandRow="1">
                <a:tableStyleId>{5940675A-B579-460E-94D1-54222C63F5DA}</a:tableStyleId>
              </a:tblPr>
              <a:tblGrid>
                <a:gridCol w="3313854"/>
                <a:gridCol w="4420442"/>
              </a:tblGrid>
              <a:tr h="415925">
                <a:tc>
                  <a:txBody>
                    <a:bodyPr/>
                    <a:lstStyle/>
                    <a:p>
                      <a:r>
                        <a:rPr lang="en-US" sz="2400" dirty="0" smtClean="0"/>
                        <a:t>DCN</a:t>
                      </a:r>
                      <a:endParaRPr lang="en-US" sz="2400" dirty="0"/>
                    </a:p>
                  </a:txBody>
                  <a:tcPr/>
                </a:tc>
                <a:tc>
                  <a:txBody>
                    <a:bodyPr/>
                    <a:lstStyle/>
                    <a:p>
                      <a:r>
                        <a:rPr lang="en-US" sz="2400" dirty="0" smtClean="0"/>
                        <a:t>Resolves</a:t>
                      </a:r>
                      <a:r>
                        <a:rPr lang="en-US" sz="2400" baseline="0" dirty="0" smtClean="0"/>
                        <a:t> comments</a:t>
                      </a:r>
                      <a:endParaRPr lang="en-US" sz="2400" dirty="0"/>
                    </a:p>
                  </a:txBody>
                  <a:tcPr/>
                </a:tc>
              </a:tr>
              <a:tr h="41592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15-16-0804-01-003e</a:t>
                      </a:r>
                    </a:p>
                  </a:txBody>
                  <a:tcPr/>
                </a:tc>
                <a:tc>
                  <a:txBody>
                    <a:bodyPr/>
                    <a:lstStyle/>
                    <a:p>
                      <a:r>
                        <a:rPr lang="en-US" sz="2400" dirty="0" smtClean="0"/>
                        <a:t>r02-25,</a:t>
                      </a:r>
                      <a:r>
                        <a:rPr lang="en-US" sz="2400" baseline="0" dirty="0" smtClean="0"/>
                        <a:t> r02-23</a:t>
                      </a:r>
                      <a:r>
                        <a:rPr lang="en-US" sz="2400" dirty="0" smtClean="0"/>
                        <a:t>,</a:t>
                      </a:r>
                      <a:r>
                        <a:rPr lang="en-US" sz="2400" baseline="0" dirty="0" smtClean="0"/>
                        <a:t> r02-21</a:t>
                      </a:r>
                      <a:r>
                        <a:rPr lang="en-US" sz="2400" dirty="0" smtClean="0"/>
                        <a:t>,</a:t>
                      </a:r>
                      <a:r>
                        <a:rPr lang="en-US" sz="2400" baseline="0" dirty="0" smtClean="0"/>
                        <a:t> r02-20</a:t>
                      </a:r>
                      <a:r>
                        <a:rPr lang="en-US" sz="2400" dirty="0" smtClean="0"/>
                        <a:t>,</a:t>
                      </a:r>
                      <a:r>
                        <a:rPr lang="en-US" sz="2400" baseline="0" dirty="0" smtClean="0"/>
                        <a:t> r02-19</a:t>
                      </a:r>
                      <a:r>
                        <a:rPr lang="en-US" sz="2400" dirty="0" smtClean="0"/>
                        <a:t>,</a:t>
                      </a:r>
                      <a:r>
                        <a:rPr lang="en-US" sz="2400" baseline="0" dirty="0" smtClean="0"/>
                        <a:t> r02-18</a:t>
                      </a:r>
                      <a:r>
                        <a:rPr lang="en-US" sz="2400" dirty="0" smtClean="0"/>
                        <a:t>,</a:t>
                      </a:r>
                      <a:r>
                        <a:rPr lang="en-US" sz="2400" baseline="0" dirty="0" smtClean="0"/>
                        <a:t> r02-10</a:t>
                      </a:r>
                      <a:r>
                        <a:rPr lang="en-US" sz="2400" dirty="0" smtClean="0"/>
                        <a:t>,</a:t>
                      </a:r>
                      <a:r>
                        <a:rPr lang="en-US" sz="2400" baseline="0" dirty="0" smtClean="0"/>
                        <a:t> r02-5</a:t>
                      </a:r>
                      <a:endParaRPr lang="en-US" sz="2400" dirty="0"/>
                    </a:p>
                  </a:txBody>
                  <a:tcPr/>
                </a:tc>
              </a:tr>
              <a:tr h="41592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15-16-0809-01-003e</a:t>
                      </a:r>
                    </a:p>
                  </a:txBody>
                  <a:tcPr/>
                </a:tc>
                <a:tc>
                  <a:txBody>
                    <a:bodyPr/>
                    <a:lstStyle/>
                    <a:p>
                      <a:r>
                        <a:rPr lang="en-US" sz="2400" dirty="0" smtClean="0"/>
                        <a:t>r02-17,</a:t>
                      </a:r>
                      <a:r>
                        <a:rPr lang="en-US" sz="2400" baseline="0" dirty="0" smtClean="0"/>
                        <a:t> r02-12</a:t>
                      </a:r>
                      <a:r>
                        <a:rPr lang="en-US" sz="2400" dirty="0" smtClean="0"/>
                        <a:t>,</a:t>
                      </a:r>
                      <a:r>
                        <a:rPr lang="en-US" sz="2400" baseline="0" dirty="0" smtClean="0"/>
                        <a:t> r02-11</a:t>
                      </a:r>
                      <a:r>
                        <a:rPr lang="en-US" sz="2400" dirty="0" smtClean="0"/>
                        <a:t>,</a:t>
                      </a:r>
                      <a:r>
                        <a:rPr lang="en-US" sz="2400" baseline="0" dirty="0" smtClean="0"/>
                        <a:t> r02-6</a:t>
                      </a:r>
                      <a:r>
                        <a:rPr lang="en-US" sz="2400" dirty="0" smtClean="0"/>
                        <a:t>,</a:t>
                      </a:r>
                      <a:r>
                        <a:rPr lang="en-US" sz="2400" baseline="0" dirty="0" smtClean="0"/>
                        <a:t> r02-4</a:t>
                      </a:r>
                      <a:endParaRPr lang="en-US" sz="2400" dirty="0"/>
                    </a:p>
                  </a:txBody>
                  <a:tcPr/>
                </a:tc>
              </a:tr>
            </a:tbl>
          </a:graphicData>
        </a:graphic>
      </p:graphicFrame>
    </p:spTree>
    <p:extLst>
      <p:ext uri="{BB962C8B-B14F-4D97-AF65-F5344CB8AC3E}">
        <p14:creationId xmlns:p14="http://schemas.microsoft.com/office/powerpoint/2010/main" val="127095142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P802.15.3e-D07 (or current revision)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r>
              <a:rPr lang="en-US" sz="2400" dirty="0" smtClean="0"/>
              <a:t>Moved By: Thomas </a:t>
            </a:r>
            <a:r>
              <a:rPr lang="en-US" sz="2400" dirty="0" err="1" smtClean="0"/>
              <a:t>Kuerner</a:t>
            </a:r>
            <a:endParaRPr lang="en-US" sz="2400" dirty="0" smtClean="0"/>
          </a:p>
          <a:p>
            <a:pPr marL="0" indent="0">
              <a:buNone/>
            </a:pPr>
            <a:r>
              <a:rPr lang="en-US" sz="2400" dirty="0" smtClean="0"/>
              <a:t>Seconded By: Ken </a:t>
            </a:r>
            <a:r>
              <a:rPr lang="en-US" sz="2400" dirty="0" err="1" smtClean="0"/>
              <a:t>Hiraga</a:t>
            </a:r>
            <a:endParaRPr lang="en-US" sz="2400" dirty="0" smtClean="0"/>
          </a:p>
          <a:p>
            <a:pPr marL="0" indent="0">
              <a:buNone/>
            </a:pPr>
            <a:r>
              <a:rPr lang="en-US" sz="2400" dirty="0" smtClean="0"/>
              <a:t>Yes/Abstain/No: Approved by </a:t>
            </a:r>
            <a:r>
              <a:rPr lang="en-US" sz="2400" smtClean="0"/>
              <a:t>unanimous consent</a:t>
            </a:r>
            <a:endParaRPr lang="en-US" sz="2400" dirty="0"/>
          </a:p>
        </p:txBody>
      </p:sp>
      <p:sp>
        <p:nvSpPr>
          <p:cNvPr id="4" name="Slide Number Placeholder 6"/>
          <p:cNvSpPr>
            <a:spLocks noGrp="1"/>
          </p:cNvSpPr>
          <p:nvPr>
            <p:ph type="sldNum" sz="quarter" idx="10"/>
          </p:nvPr>
        </p:nvSpPr>
        <p:spPr>
          <a:xfrm>
            <a:off x="4052888" y="6553200"/>
            <a:ext cx="9763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219200"/>
            <a:ext cx="8077198" cy="5181600"/>
          </a:xfrm>
        </p:spPr>
        <p:txBody>
          <a:bodyPr/>
          <a:lstStyle/>
          <a:p>
            <a:pPr marL="457200" indent="-457200">
              <a:buFont typeface="Arial" panose="020B0604020202020204" pitchFamily="34" charset="0"/>
              <a:buChar char="•"/>
            </a:pPr>
            <a:r>
              <a:rPr lang="en-US" sz="1800" dirty="0"/>
              <a:t>5</a:t>
            </a:r>
            <a:r>
              <a:rPr lang="en-US" sz="1800" dirty="0" smtClean="0"/>
              <a:t> call slots between now and Sept 2016 Session</a:t>
            </a:r>
          </a:p>
          <a:p>
            <a:pPr marL="898071" lvl="1" indent="-457200">
              <a:buFont typeface="Arial" panose="020B0604020202020204" pitchFamily="34" charset="0"/>
              <a:buChar char="•"/>
            </a:pPr>
            <a:r>
              <a:rPr lang="en-US" sz="1800" dirty="0" smtClean="0">
                <a:solidFill>
                  <a:schemeClr val="accent2"/>
                </a:solidFill>
              </a:rPr>
              <a:t>Call </a:t>
            </a:r>
            <a:r>
              <a:rPr lang="en-US" sz="1800" dirty="0">
                <a:solidFill>
                  <a:schemeClr val="accent2"/>
                </a:solidFill>
              </a:rPr>
              <a:t>1</a:t>
            </a:r>
            <a:r>
              <a:rPr lang="en-US" sz="1800" dirty="0" smtClean="0">
                <a:solidFill>
                  <a:schemeClr val="accent2"/>
                </a:solidFill>
              </a:rPr>
              <a:t>: Wed, 16 Nov, 20:00 </a:t>
            </a:r>
            <a:r>
              <a:rPr lang="en-US" sz="1800" dirty="0">
                <a:solidFill>
                  <a:schemeClr val="accent2"/>
                </a:solidFill>
              </a:rPr>
              <a:t>to </a:t>
            </a:r>
            <a:r>
              <a:rPr lang="en-US" sz="1800" dirty="0" smtClean="0">
                <a:solidFill>
                  <a:schemeClr val="accent2"/>
                </a:solidFill>
              </a:rPr>
              <a:t>22:00 PST</a:t>
            </a:r>
            <a:endParaRPr lang="en-US" sz="1800" dirty="0">
              <a:solidFill>
                <a:schemeClr val="accent2"/>
              </a:solidFill>
            </a:endParaRPr>
          </a:p>
          <a:p>
            <a:pPr marL="1276350" lvl="2" indent="-457200">
              <a:buFont typeface="Arial" panose="020B0604020202020204" pitchFamily="34" charset="0"/>
              <a:buChar char="•"/>
            </a:pPr>
            <a:r>
              <a:rPr lang="en-US" sz="1800" dirty="0" smtClean="0">
                <a:solidFill>
                  <a:schemeClr val="accent2"/>
                </a:solidFill>
              </a:rPr>
              <a:t>Wed, 17 Nov 5-7 CET</a:t>
            </a:r>
            <a:r>
              <a:rPr lang="en-US" sz="1800" dirty="0">
                <a:solidFill>
                  <a:schemeClr val="accent2"/>
                </a:solidFill>
              </a:rPr>
              <a:t>, </a:t>
            </a:r>
            <a:r>
              <a:rPr lang="en-US" sz="1800" dirty="0" smtClean="0">
                <a:solidFill>
                  <a:schemeClr val="accent2"/>
                </a:solidFill>
              </a:rPr>
              <a:t>13-15 JST/KST</a:t>
            </a:r>
            <a:endParaRPr lang="en-US" sz="1800" b="1" dirty="0" smtClean="0">
              <a:solidFill>
                <a:schemeClr val="accent2"/>
              </a:solidFill>
            </a:endParaRPr>
          </a:p>
          <a:p>
            <a:pPr marL="1680210" lvl="3" indent="-457200">
              <a:buFont typeface="Arial" panose="020B0604020202020204" pitchFamily="34" charset="0"/>
              <a:buChar char="•"/>
            </a:pPr>
            <a:r>
              <a:rPr lang="en-US" sz="1800" b="1" dirty="0" smtClean="0"/>
              <a:t>Approve </a:t>
            </a:r>
            <a:r>
              <a:rPr lang="en-US" sz="1800" b="1" dirty="0" smtClean="0"/>
              <a:t>start of</a:t>
            </a:r>
            <a:r>
              <a:rPr lang="en-US" sz="1800" b="1" dirty="0" smtClean="0"/>
              <a:t> </a:t>
            </a:r>
            <a:r>
              <a:rPr lang="en-US" sz="1800" b="1" dirty="0" err="1" smtClean="0"/>
              <a:t>Recirc</a:t>
            </a:r>
            <a:r>
              <a:rPr lang="en-US" sz="1800" b="1" dirty="0" smtClean="0"/>
              <a:t> </a:t>
            </a:r>
            <a:r>
              <a:rPr lang="en-US" sz="1800" b="1" dirty="0" smtClean="0"/>
              <a:t>3</a:t>
            </a:r>
            <a:endParaRPr lang="en-US" sz="1800" b="1" dirty="0"/>
          </a:p>
          <a:p>
            <a:pPr marL="898071" lvl="1" indent="-457200">
              <a:buFont typeface="Arial" panose="020B0604020202020204" pitchFamily="34" charset="0"/>
              <a:buChar char="•"/>
            </a:pPr>
            <a:r>
              <a:rPr lang="en-US" sz="1800" dirty="0">
                <a:solidFill>
                  <a:schemeClr val="bg2">
                    <a:lumMod val="60000"/>
                    <a:lumOff val="40000"/>
                  </a:schemeClr>
                </a:solidFill>
              </a:rPr>
              <a:t>Call </a:t>
            </a:r>
            <a:r>
              <a:rPr lang="en-US" sz="1800" dirty="0" smtClean="0">
                <a:solidFill>
                  <a:schemeClr val="bg2">
                    <a:lumMod val="60000"/>
                    <a:lumOff val="40000"/>
                  </a:schemeClr>
                </a:solidFill>
              </a:rPr>
              <a:t>2 (optional): </a:t>
            </a:r>
            <a:r>
              <a:rPr lang="en-US" sz="1800" dirty="0">
                <a:solidFill>
                  <a:schemeClr val="bg2">
                    <a:lumMod val="60000"/>
                    <a:lumOff val="40000"/>
                  </a:schemeClr>
                </a:solidFill>
              </a:rPr>
              <a:t>Wed, </a:t>
            </a:r>
            <a:r>
              <a:rPr lang="en-US" sz="1800" dirty="0" smtClean="0">
                <a:solidFill>
                  <a:schemeClr val="bg2">
                    <a:lumMod val="60000"/>
                    <a:lumOff val="40000"/>
                  </a:schemeClr>
                </a:solidFill>
              </a:rPr>
              <a:t>23 Nov,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24 Nov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a:p>
            <a:pPr marL="898071" lvl="1" indent="-457200">
              <a:buFont typeface="Arial" panose="020B0604020202020204" pitchFamily="34" charset="0"/>
              <a:buChar char="•"/>
            </a:pPr>
            <a:r>
              <a:rPr lang="en-US" sz="1800" dirty="0">
                <a:solidFill>
                  <a:schemeClr val="accent2"/>
                </a:solidFill>
              </a:rPr>
              <a:t>Call 3: Wed, </a:t>
            </a:r>
            <a:r>
              <a:rPr lang="en-US" sz="1800" dirty="0" smtClean="0">
                <a:solidFill>
                  <a:schemeClr val="accent2"/>
                </a:solidFill>
              </a:rPr>
              <a:t>30 Nov, </a:t>
            </a:r>
            <a:r>
              <a:rPr lang="en-US" sz="1800" dirty="0">
                <a:solidFill>
                  <a:schemeClr val="accent2"/>
                </a:solidFill>
              </a:rPr>
              <a:t>21:00 to 23:00 PST</a:t>
            </a:r>
          </a:p>
          <a:p>
            <a:pPr marL="1276350" lvl="2" indent="-457200">
              <a:buFont typeface="Arial" panose="020B0604020202020204" pitchFamily="34" charset="0"/>
              <a:buChar char="•"/>
            </a:pPr>
            <a:r>
              <a:rPr lang="en-US" sz="1800" dirty="0">
                <a:solidFill>
                  <a:schemeClr val="accent2"/>
                </a:solidFill>
              </a:rPr>
              <a:t>Thu, </a:t>
            </a:r>
            <a:r>
              <a:rPr lang="en-US" sz="1800" dirty="0" smtClean="0">
                <a:solidFill>
                  <a:schemeClr val="accent2"/>
                </a:solidFill>
              </a:rPr>
              <a:t>1 Dec 5-7 CET</a:t>
            </a:r>
            <a:r>
              <a:rPr lang="en-US" sz="1800" dirty="0">
                <a:solidFill>
                  <a:schemeClr val="accent2"/>
                </a:solidFill>
              </a:rPr>
              <a:t>, </a:t>
            </a:r>
            <a:r>
              <a:rPr lang="en-US" sz="1800" dirty="0" smtClean="0">
                <a:solidFill>
                  <a:schemeClr val="accent2"/>
                </a:solidFill>
              </a:rPr>
              <a:t>13-15 JST/KST</a:t>
            </a:r>
          </a:p>
          <a:p>
            <a:pPr marL="1680210" lvl="3" indent="-457200">
              <a:buFont typeface="Arial" panose="020B0604020202020204" pitchFamily="34" charset="0"/>
              <a:buChar char="•"/>
            </a:pPr>
            <a:r>
              <a:rPr lang="en-US" sz="1800" dirty="0" smtClean="0"/>
              <a:t>Decide on </a:t>
            </a:r>
            <a:r>
              <a:rPr lang="en-US" sz="1800" dirty="0" err="1" smtClean="0"/>
              <a:t>Recirc</a:t>
            </a:r>
            <a:r>
              <a:rPr lang="en-US" sz="1800" dirty="0" smtClean="0"/>
              <a:t> 4</a:t>
            </a:r>
          </a:p>
          <a:p>
            <a:pPr marL="1680210" lvl="3" indent="-457200">
              <a:buFont typeface="Arial" panose="020B0604020202020204" pitchFamily="34" charset="0"/>
              <a:buChar char="•"/>
            </a:pPr>
            <a:r>
              <a:rPr lang="en-US" sz="1800" b="1" dirty="0" smtClean="0"/>
              <a:t>Approve </a:t>
            </a:r>
            <a:r>
              <a:rPr lang="en-US" sz="1800" b="1" dirty="0" smtClean="0"/>
              <a:t>start of </a:t>
            </a:r>
            <a:r>
              <a:rPr lang="en-US" sz="1800" b="1" dirty="0" err="1" smtClean="0"/>
              <a:t>Recirc</a:t>
            </a:r>
            <a:r>
              <a:rPr lang="en-US" sz="1800" b="1" dirty="0" smtClean="0"/>
              <a:t> </a:t>
            </a:r>
            <a:r>
              <a:rPr lang="en-US" sz="1800" b="1" dirty="0" smtClean="0"/>
              <a:t>4 (if needed)</a:t>
            </a:r>
            <a:endParaRPr lang="en-US" sz="1800" b="1" dirty="0"/>
          </a:p>
          <a:p>
            <a:pPr marL="898071" lvl="1" indent="-457200">
              <a:buFont typeface="Arial" panose="020B0604020202020204" pitchFamily="34" charset="0"/>
              <a:buChar char="•"/>
            </a:pPr>
            <a:r>
              <a:rPr lang="en-US" sz="1800" dirty="0">
                <a:solidFill>
                  <a:schemeClr val="bg2">
                    <a:lumMod val="60000"/>
                    <a:lumOff val="40000"/>
                  </a:schemeClr>
                </a:solidFill>
              </a:rPr>
              <a:t>Call </a:t>
            </a:r>
            <a:r>
              <a:rPr lang="en-US" sz="1800" dirty="0" smtClean="0">
                <a:solidFill>
                  <a:schemeClr val="bg2">
                    <a:lumMod val="60000"/>
                    <a:lumOff val="40000"/>
                  </a:schemeClr>
                </a:solidFill>
              </a:rPr>
              <a:t>4 (optional): </a:t>
            </a:r>
            <a:r>
              <a:rPr lang="en-US" sz="1800" dirty="0">
                <a:solidFill>
                  <a:schemeClr val="bg2">
                    <a:lumMod val="60000"/>
                    <a:lumOff val="40000"/>
                  </a:schemeClr>
                </a:solidFill>
              </a:rPr>
              <a:t>Wed</a:t>
            </a:r>
            <a:r>
              <a:rPr lang="en-US" sz="1800" dirty="0" smtClean="0">
                <a:solidFill>
                  <a:schemeClr val="bg2">
                    <a:lumMod val="60000"/>
                    <a:lumOff val="40000"/>
                  </a:schemeClr>
                </a:solidFill>
              </a:rPr>
              <a:t>, 7 Dec,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8 Dec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a:p>
            <a:pPr marL="898071" lvl="1" indent="-457200">
              <a:buFont typeface="Arial" panose="020B0604020202020204" pitchFamily="34" charset="0"/>
              <a:buChar char="•"/>
            </a:pPr>
            <a:r>
              <a:rPr lang="en-US" sz="1800" dirty="0" smtClean="0">
                <a:solidFill>
                  <a:schemeClr val="bg2">
                    <a:lumMod val="60000"/>
                    <a:lumOff val="40000"/>
                  </a:schemeClr>
                </a:solidFill>
              </a:rPr>
              <a:t>Call 5 (optional): </a:t>
            </a:r>
            <a:r>
              <a:rPr lang="en-US" sz="1800" dirty="0">
                <a:solidFill>
                  <a:schemeClr val="bg2">
                    <a:lumMod val="60000"/>
                    <a:lumOff val="40000"/>
                  </a:schemeClr>
                </a:solidFill>
              </a:rPr>
              <a:t>Wed, </a:t>
            </a:r>
            <a:r>
              <a:rPr lang="en-US" sz="1800" dirty="0" smtClean="0">
                <a:solidFill>
                  <a:schemeClr val="bg2">
                    <a:lumMod val="60000"/>
                    <a:lumOff val="40000"/>
                  </a:schemeClr>
                </a:solidFill>
              </a:rPr>
              <a:t>14 Dec,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15 Dec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19251473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24750</TotalTime>
  <Words>789</Words>
  <Application>Microsoft Office PowerPoint</Application>
  <PresentationFormat>On-screen Show (4:3)</PresentationFormat>
  <Paragraphs>171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Calibri</vt:lpstr>
      <vt:lpstr>Helvetica</vt:lpstr>
      <vt:lpstr>Helvetica Neue</vt:lpstr>
      <vt:lpstr>Times New Roman</vt:lpstr>
      <vt:lpstr>Default</vt:lpstr>
      <vt:lpstr>PowerPoint Presentation</vt:lpstr>
      <vt:lpstr>PowerPoint Presentation</vt:lpstr>
      <vt:lpstr>802.15.3e Officers</vt:lpstr>
      <vt:lpstr>Sponsor Ballot results</vt:lpstr>
      <vt:lpstr>Goals for this meeting</vt:lpstr>
      <vt:lpstr>TG3e Accomplishments</vt:lpstr>
      <vt:lpstr>Contributions</vt:lpstr>
      <vt:lpstr>TG Motion</vt:lpstr>
      <vt:lpstr>BRC Telecon Schedule</vt:lpstr>
      <vt:lpstr>Schedule Plan Details</vt:lpstr>
      <vt:lpstr>TG Motion</vt:lpstr>
      <vt:lpstr>WG Motion</vt:lpstr>
      <vt:lpstr>WG Motion</vt:lpstr>
      <vt:lpstr>Special Thanks To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498</cp:revision>
  <dcterms:modified xsi:type="dcterms:W3CDTF">2016-11-10T20:57:12Z</dcterms:modified>
</cp:coreProperties>
</file>