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4"/>
  </p:notesMasterIdLst>
  <p:handoutMasterIdLst>
    <p:handoutMasterId r:id="rId25"/>
  </p:handoutMasterIdLst>
  <p:sldIdLst>
    <p:sldId id="278" r:id="rId3"/>
    <p:sldId id="345" r:id="rId4"/>
    <p:sldId id="346" r:id="rId5"/>
    <p:sldId id="349" r:id="rId6"/>
    <p:sldId id="351" r:id="rId7"/>
    <p:sldId id="411" r:id="rId8"/>
    <p:sldId id="469" r:id="rId9"/>
    <p:sldId id="352" r:id="rId10"/>
    <p:sldId id="457" r:id="rId11"/>
    <p:sldId id="475" r:id="rId12"/>
    <p:sldId id="476" r:id="rId13"/>
    <p:sldId id="477" r:id="rId14"/>
    <p:sldId id="479" r:id="rId15"/>
    <p:sldId id="480" r:id="rId16"/>
    <p:sldId id="481" r:id="rId17"/>
    <p:sldId id="473" r:id="rId18"/>
    <p:sldId id="482" r:id="rId19"/>
    <p:sldId id="483" r:id="rId20"/>
    <p:sldId id="484" r:id="rId21"/>
    <p:sldId id="468" r:id="rId22"/>
    <p:sldId id="397"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arliep" initials="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3" autoAdjust="0"/>
    <p:restoredTop sz="86475" autoAdjust="0"/>
  </p:normalViewPr>
  <p:slideViewPr>
    <p:cSldViewPr>
      <p:cViewPr varScale="1">
        <p:scale>
          <a:sx n="88" d="100"/>
          <a:sy n="88" d="100"/>
        </p:scale>
        <p:origin x="-306" y="-108"/>
      </p:cViewPr>
      <p:guideLst>
        <p:guide orient="horz" pos="2160"/>
        <p:guide pos="2880"/>
      </p:guideLst>
    </p:cSldViewPr>
  </p:slideViewPr>
  <p:outlineViewPr>
    <p:cViewPr>
      <p:scale>
        <a:sx n="33" d="100"/>
        <a:sy n="33" d="100"/>
      </p:scale>
      <p:origin x="0" y="26718"/>
    </p:cViewPr>
  </p:outlineViewPr>
  <p:notesTextViewPr>
    <p:cViewPr>
      <p:scale>
        <a:sx n="100" d="100"/>
        <a:sy n="100" d="100"/>
      </p:scale>
      <p:origin x="0" y="0"/>
    </p:cViewPr>
  </p:notesTextViewPr>
  <p:sorterViewPr>
    <p:cViewPr>
      <p:scale>
        <a:sx n="120" d="100"/>
        <a:sy n="120" d="100"/>
      </p:scale>
      <p:origin x="0" y="16596"/>
    </p:cViewPr>
  </p:sorterViewPr>
  <p:notesViewPr>
    <p:cSldViewPr>
      <p:cViewPr varScale="1">
        <p:scale>
          <a:sx n="46" d="100"/>
          <a:sy n="46" d="100"/>
        </p:scale>
        <p:origin x="-15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dirty="0" smtClean="0"/>
              <a:t>Mention that some of the slides are "pro forma", and that there is not enough time to go into technical details.  Mention that I will be around all week to answer questions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15D9-7620-4748-9BB8-9E208F066F39}" type="slidenum">
              <a:rPr lang="en-US" smtClean="0"/>
              <a:t>13</a:t>
            </a:fld>
            <a:endParaRPr lang="en-US"/>
          </a:p>
        </p:txBody>
      </p:sp>
    </p:spTree>
    <p:extLst>
      <p:ext uri="{BB962C8B-B14F-4D97-AF65-F5344CB8AC3E}">
        <p14:creationId xmlns:p14="http://schemas.microsoft.com/office/powerpoint/2010/main" val="3111771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15D9-7620-4748-9BB8-9E208F066F39}" type="slidenum">
              <a:rPr lang="en-US" smtClean="0"/>
              <a:t>14</a:t>
            </a:fld>
            <a:endParaRPr lang="en-US"/>
          </a:p>
        </p:txBody>
      </p:sp>
    </p:spTree>
    <p:extLst>
      <p:ext uri="{BB962C8B-B14F-4D97-AF65-F5344CB8AC3E}">
        <p14:creationId xmlns:p14="http://schemas.microsoft.com/office/powerpoint/2010/main" val="1245638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15D9-7620-4748-9BB8-9E208F066F39}" type="slidenum">
              <a:rPr lang="en-US" smtClean="0"/>
              <a:t>15</a:t>
            </a:fld>
            <a:endParaRPr lang="en-US"/>
          </a:p>
        </p:txBody>
      </p:sp>
    </p:spTree>
    <p:extLst>
      <p:ext uri="{BB962C8B-B14F-4D97-AF65-F5344CB8AC3E}">
        <p14:creationId xmlns:p14="http://schemas.microsoft.com/office/powerpoint/2010/main" val="4108402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dirty="0"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11/12/2016</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 read - emphasize last bullet</a:t>
            </a:r>
            <a:endParaRPr lang="en-US" dirty="0"/>
          </a:p>
        </p:txBody>
      </p:sp>
      <p:sp>
        <p:nvSpPr>
          <p:cNvPr id="4" name="Slide Number Placeholder 3"/>
          <p:cNvSpPr>
            <a:spLocks noGrp="1"/>
          </p:cNvSpPr>
          <p:nvPr>
            <p:ph type="sldNum" sz="quarter" idx="10"/>
          </p:nvPr>
        </p:nvSpPr>
        <p:spPr/>
        <p:txBody>
          <a:bodyPr/>
          <a:lstStyle/>
          <a:p>
            <a:pPr>
              <a:defRPr/>
            </a:pPr>
            <a:fld id="{47D8444A-CD45-4B42-8D22-71A60507E814}" type="slidenum">
              <a:rPr lang="en-US" smtClean="0"/>
              <a:pPr>
                <a:defRPr/>
              </a:pPr>
              <a:t>4</a:t>
            </a:fld>
            <a:endParaRPr lang="en-US"/>
          </a:p>
        </p:txBody>
      </p:sp>
    </p:spTree>
    <p:extLst>
      <p:ext uri="{BB962C8B-B14F-4D97-AF65-F5344CB8AC3E}">
        <p14:creationId xmlns:p14="http://schemas.microsoft.com/office/powerpoint/2010/main" val="3422677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is deprecated</a:t>
            </a:r>
            <a:endParaRPr lang="en-US" dirty="0"/>
          </a:p>
        </p:txBody>
      </p:sp>
      <p:sp>
        <p:nvSpPr>
          <p:cNvPr id="4" name="Slide Number Placeholder 3"/>
          <p:cNvSpPr>
            <a:spLocks noGrp="1"/>
          </p:cNvSpPr>
          <p:nvPr>
            <p:ph type="sldNum" sz="quarter" idx="10"/>
          </p:nvPr>
        </p:nvSpPr>
        <p:spPr/>
        <p:txBody>
          <a:bodyPr/>
          <a:lstStyle/>
          <a:p>
            <a:pPr>
              <a:defRPr/>
            </a:pPr>
            <a:fld id="{47D8444A-CD45-4B42-8D22-71A60507E814}" type="slidenum">
              <a:rPr lang="en-US" smtClean="0"/>
              <a:pPr>
                <a:defRPr/>
              </a:pPr>
              <a:t>5</a:t>
            </a:fld>
            <a:endParaRPr lang="en-US"/>
          </a:p>
        </p:txBody>
      </p:sp>
    </p:spTree>
    <p:extLst>
      <p:ext uri="{BB962C8B-B14F-4D97-AF65-F5344CB8AC3E}">
        <p14:creationId xmlns:p14="http://schemas.microsoft.com/office/powerpoint/2010/main" val="4137399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not discuss individual projects – offer to</a:t>
            </a:r>
            <a:r>
              <a:rPr lang="en-US" baseline="0" dirty="0" smtClean="0"/>
              <a:t> get more information</a:t>
            </a:r>
            <a:endParaRPr lang="en-US" dirty="0"/>
          </a:p>
        </p:txBody>
      </p:sp>
      <p:sp>
        <p:nvSpPr>
          <p:cNvPr id="4" name="Slide Number Placeholder 3"/>
          <p:cNvSpPr>
            <a:spLocks noGrp="1"/>
          </p:cNvSpPr>
          <p:nvPr>
            <p:ph type="sldNum" sz="quarter" idx="10"/>
          </p:nvPr>
        </p:nvSpPr>
        <p:spPr/>
        <p:txBody>
          <a:bodyPr/>
          <a:lstStyle/>
          <a:p>
            <a:pPr>
              <a:defRPr/>
            </a:pPr>
            <a:fld id="{47D8444A-CD45-4B42-8D22-71A60507E814}" type="slidenum">
              <a:rPr lang="en-US" smtClean="0"/>
              <a:pPr>
                <a:defRPr/>
              </a:pPr>
              <a:t>6</a:t>
            </a:fld>
            <a:endParaRPr lang="en-US"/>
          </a:p>
        </p:txBody>
      </p:sp>
    </p:spTree>
    <p:extLst>
      <p:ext uri="{BB962C8B-B14F-4D97-AF65-F5344CB8AC3E}">
        <p14:creationId xmlns:p14="http://schemas.microsoft.com/office/powerpoint/2010/main" val="3656033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completed .9 and</a:t>
            </a:r>
            <a:r>
              <a:rPr lang="en-US" baseline="0" dirty="0" smtClean="0"/>
              <a:t> .10</a:t>
            </a:r>
            <a:endParaRPr lang="en-US" dirty="0"/>
          </a:p>
        </p:txBody>
      </p:sp>
      <p:sp>
        <p:nvSpPr>
          <p:cNvPr id="4" name="Slide Number Placeholder 3"/>
          <p:cNvSpPr>
            <a:spLocks noGrp="1"/>
          </p:cNvSpPr>
          <p:nvPr>
            <p:ph type="sldNum" sz="quarter" idx="10"/>
          </p:nvPr>
        </p:nvSpPr>
        <p:spPr/>
        <p:txBody>
          <a:bodyPr/>
          <a:lstStyle/>
          <a:p>
            <a:pPr>
              <a:defRPr/>
            </a:pPr>
            <a:fld id="{47D8444A-CD45-4B42-8D22-71A60507E814}" type="slidenum">
              <a:rPr lang="en-US" smtClean="0"/>
              <a:pPr>
                <a:defRPr/>
              </a:pPr>
              <a:t>7</a:t>
            </a:fld>
            <a:endParaRPr lang="en-US"/>
          </a:p>
        </p:txBody>
      </p:sp>
    </p:spTree>
    <p:extLst>
      <p:ext uri="{BB962C8B-B14F-4D97-AF65-F5344CB8AC3E}">
        <p14:creationId xmlns:p14="http://schemas.microsoft.com/office/powerpoint/2010/main" val="3467442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Could mention 3e due to proximity to Japan</a:t>
            </a:r>
            <a:endParaRPr lang="en-US" dirty="0"/>
          </a:p>
        </p:txBody>
      </p:sp>
      <p:sp>
        <p:nvSpPr>
          <p:cNvPr id="4" name="Slide Number Placeholder 3"/>
          <p:cNvSpPr>
            <a:spLocks noGrp="1"/>
          </p:cNvSpPr>
          <p:nvPr>
            <p:ph type="sldNum" sz="quarter" idx="10"/>
          </p:nvPr>
        </p:nvSpPr>
        <p:spPr/>
        <p:txBody>
          <a:bodyPr/>
          <a:lstStyle/>
          <a:p>
            <a:pPr>
              <a:defRPr/>
            </a:pPr>
            <a:fld id="{47D8444A-CD45-4B42-8D22-71A60507E814}" type="slidenum">
              <a:rPr lang="en-US" smtClean="0"/>
              <a:pPr>
                <a:defRPr/>
              </a:pPr>
              <a:t>8</a:t>
            </a:fld>
            <a:endParaRPr lang="en-US"/>
          </a:p>
        </p:txBody>
      </p:sp>
    </p:spTree>
    <p:extLst>
      <p:ext uri="{BB962C8B-B14F-4D97-AF65-F5344CB8AC3E}">
        <p14:creationId xmlns:p14="http://schemas.microsoft.com/office/powerpoint/2010/main" val="1503920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Don’t mention</a:t>
            </a:r>
            <a:r>
              <a:rPr lang="en-US" baseline="0" dirty="0" smtClean="0"/>
              <a:t> </a:t>
            </a:r>
            <a:r>
              <a:rPr lang="en-US" baseline="0" dirty="0" err="1" smtClean="0"/>
              <a:t>LiFi</a:t>
            </a:r>
            <a:endParaRPr lang="en-US" dirty="0"/>
          </a:p>
        </p:txBody>
      </p:sp>
      <p:sp>
        <p:nvSpPr>
          <p:cNvPr id="4" name="Slide Number Placeholder 3"/>
          <p:cNvSpPr>
            <a:spLocks noGrp="1"/>
          </p:cNvSpPr>
          <p:nvPr>
            <p:ph type="sldNum" sz="quarter" idx="10"/>
          </p:nvPr>
        </p:nvSpPr>
        <p:spPr/>
        <p:txBody>
          <a:bodyPr/>
          <a:lstStyle/>
          <a:p>
            <a:pPr>
              <a:defRPr/>
            </a:pPr>
            <a:fld id="{47D8444A-CD45-4B42-8D22-71A60507E814}" type="slidenum">
              <a:rPr lang="en-US" smtClean="0"/>
              <a:pPr>
                <a:defRPr/>
              </a:pPr>
              <a:t>11</a:t>
            </a:fld>
            <a:endParaRPr lang="en-US"/>
          </a:p>
        </p:txBody>
      </p:sp>
    </p:spTree>
    <p:extLst>
      <p:ext uri="{BB962C8B-B14F-4D97-AF65-F5344CB8AC3E}">
        <p14:creationId xmlns:p14="http://schemas.microsoft.com/office/powerpoint/2010/main" val="425816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2016</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15-16-0843-01-0000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15-16-0843-01-0000</a:t>
            </a:r>
            <a:endParaRPr lang="en-US" sz="1200" dirty="0">
              <a:solidFill>
                <a:schemeClr val="bg1"/>
              </a:solidFill>
            </a:endParaRPr>
          </a:p>
        </p:txBody>
      </p:sp>
      <p:sp>
        <p:nvSpPr>
          <p:cNvPr id="1033" name="Text Box 9"/>
          <p:cNvSpPr txBox="1">
            <a:spLocks noChangeArrowheads="1"/>
          </p:cNvSpPr>
          <p:nvPr/>
        </p:nvSpPr>
        <p:spPr bwMode="auto">
          <a:xfrm>
            <a:off x="2699792" y="6608385"/>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2016</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bheile@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755650" y="2636911"/>
            <a:ext cx="7772400" cy="936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Projects: Summary Overview</a:t>
            </a:r>
            <a:endParaRPr lang="en-US" sz="3600" dirty="0">
              <a:solidFill>
                <a:schemeClr val="tx2"/>
              </a:solidFill>
            </a:endParaRPr>
          </a:p>
        </p:txBody>
      </p:sp>
      <p:sp>
        <p:nvSpPr>
          <p:cNvPr id="4100" name="Subtitle 2"/>
          <p:cNvSpPr>
            <a:spLocks/>
          </p:cNvSpPr>
          <p:nvPr/>
        </p:nvSpPr>
        <p:spPr bwMode="auto">
          <a:xfrm>
            <a:off x="323528" y="3573016"/>
            <a:ext cx="8204522"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ts val="200"/>
              </a:spcBef>
            </a:pPr>
            <a:r>
              <a:rPr lang="en-US" sz="2800" dirty="0" smtClean="0">
                <a:solidFill>
                  <a:srgbClr val="898989"/>
                </a:solidFill>
              </a:rPr>
              <a:t>November 13, 2016</a:t>
            </a:r>
            <a:endParaRPr lang="en-US" sz="2800" dirty="0">
              <a:solidFill>
                <a:srgbClr val="898989"/>
              </a:solidFill>
            </a:endParaRPr>
          </a:p>
          <a:p>
            <a:pPr algn="ctr" eaLnBrk="1" hangingPunct="1">
              <a:spcBef>
                <a:spcPts val="200"/>
              </a:spcBef>
            </a:pPr>
            <a:r>
              <a:rPr lang="en-US" sz="2800" dirty="0">
                <a:solidFill>
                  <a:srgbClr val="898989"/>
                </a:solidFill>
              </a:rPr>
              <a:t>Bob </a:t>
            </a:r>
            <a:r>
              <a:rPr lang="en-US" sz="2800" dirty="0" err="1" smtClean="0">
                <a:solidFill>
                  <a:srgbClr val="898989"/>
                </a:solidFill>
              </a:rPr>
              <a:t>Heile</a:t>
            </a:r>
            <a:endParaRPr lang="en-US" sz="2800" dirty="0">
              <a:solidFill>
                <a:srgbClr val="898989"/>
              </a:solidFill>
            </a:endParaRPr>
          </a:p>
          <a:p>
            <a:pPr algn="ctr" eaLnBrk="1" hangingPunct="1">
              <a:spcBef>
                <a:spcPct val="20000"/>
              </a:spcBef>
            </a:pPr>
            <a:r>
              <a:rPr lang="en-US" sz="1400" dirty="0" smtClean="0">
                <a:solidFill>
                  <a:srgbClr val="898989"/>
                </a:solidFill>
              </a:rPr>
              <a:t>Chair</a:t>
            </a:r>
            <a:r>
              <a:rPr lang="en-US" sz="1400" dirty="0">
                <a:solidFill>
                  <a:srgbClr val="898989"/>
                </a:solidFill>
              </a:rPr>
              <a:t>, IEEE </a:t>
            </a:r>
            <a:r>
              <a:rPr lang="en-US" sz="1400" dirty="0" smtClean="0">
                <a:solidFill>
                  <a:srgbClr val="898989"/>
                </a:solidFill>
              </a:rPr>
              <a:t>802.15, Chair, IEEE 2030.5</a:t>
            </a:r>
            <a:endParaRPr lang="en-US" sz="1400" dirty="0">
              <a:solidFill>
                <a:srgbClr val="898989"/>
              </a:solidFill>
            </a:endParaRPr>
          </a:p>
          <a:p>
            <a:pPr algn="ctr" eaLnBrk="1" hangingPunct="1">
              <a:spcBef>
                <a:spcPct val="20000"/>
              </a:spcBef>
            </a:pPr>
            <a:r>
              <a:rPr lang="en-US" sz="1400" dirty="0" smtClean="0">
                <a:solidFill>
                  <a:srgbClr val="898989"/>
                </a:solidFill>
              </a:rPr>
              <a:t>Co-Chair </a:t>
            </a:r>
            <a:r>
              <a:rPr lang="en-US" sz="1400" dirty="0">
                <a:solidFill>
                  <a:srgbClr val="898989"/>
                </a:solidFill>
              </a:rPr>
              <a:t>IEEE P2030 </a:t>
            </a:r>
            <a:r>
              <a:rPr lang="en-US" sz="1400" dirty="0" err="1">
                <a:solidFill>
                  <a:srgbClr val="898989"/>
                </a:solidFill>
              </a:rPr>
              <a:t>Smartgrid</a:t>
            </a:r>
            <a:r>
              <a:rPr lang="en-US" sz="1400" dirty="0">
                <a:solidFill>
                  <a:srgbClr val="898989"/>
                </a:solidFill>
              </a:rPr>
              <a:t> Communications Task </a:t>
            </a:r>
            <a:r>
              <a:rPr lang="en-US" sz="1400" dirty="0" smtClean="0">
                <a:solidFill>
                  <a:srgbClr val="898989"/>
                </a:solidFill>
              </a:rPr>
              <a:t>Force</a:t>
            </a:r>
          </a:p>
          <a:p>
            <a:pPr algn="ctr" eaLnBrk="1" hangingPunct="1">
              <a:spcBef>
                <a:spcPct val="20000"/>
              </a:spcBef>
            </a:pPr>
            <a:r>
              <a:rPr lang="en-US" sz="1400" dirty="0" smtClean="0">
                <a:solidFill>
                  <a:srgbClr val="898989"/>
                </a:solidFill>
              </a:rPr>
              <a:t>Director of Standards, Wi-SUN Alliance</a:t>
            </a:r>
            <a:endParaRPr lang="en-US" sz="1400" dirty="0">
              <a:solidFill>
                <a:srgbClr val="898989"/>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620687"/>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403648" y="5342503"/>
            <a:ext cx="6753820" cy="954107"/>
          </a:xfrm>
          <a:prstGeom prst="rect">
            <a:avLst/>
          </a:prstGeom>
        </p:spPr>
        <p:txBody>
          <a:bodyPr wrap="square">
            <a:spAutoFit/>
          </a:bodyPr>
          <a:lstStyle/>
          <a:p>
            <a:pPr lvl="0" algn="ctr" eaLnBrk="1" hangingPunct="1">
              <a:spcBef>
                <a:spcPct val="20000"/>
              </a:spcBef>
            </a:pPr>
            <a:r>
              <a:rPr lang="en-US" sz="2800" dirty="0">
                <a:solidFill>
                  <a:srgbClr val="898989"/>
                </a:solidFill>
              </a:rPr>
              <a:t>(presented by Charles Perkins charliep@computer.org)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404813"/>
            <a:ext cx="9144000" cy="792162"/>
          </a:xfrm>
        </p:spPr>
        <p:txBody>
          <a:bodyPr/>
          <a:lstStyle/>
          <a:p>
            <a:pPr eaLnBrk="1" hangingPunct="1"/>
            <a:r>
              <a:rPr lang="en-US" dirty="0" smtClean="0"/>
              <a:t>802.15.4 Active </a:t>
            </a:r>
            <a:r>
              <a:rPr lang="en-US" dirty="0"/>
              <a:t>Amendments/Status </a:t>
            </a:r>
            <a:r>
              <a:rPr lang="en-US" dirty="0" smtClean="0"/>
              <a:t>(</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1"/>
            <a:ext cx="8003232" cy="3412976"/>
          </a:xfrm>
        </p:spPr>
        <p:txBody>
          <a:bodyPr/>
          <a:lstStyle/>
          <a:p>
            <a:pPr lvl="1" indent="-457200" eaLnBrk="1" hangingPunct="1">
              <a:lnSpc>
                <a:spcPct val="80000"/>
              </a:lnSpc>
              <a:buFont typeface="Wingdings" panose="05000000000000000000" pitchFamily="2" charset="2"/>
              <a:buChar char="Ø"/>
            </a:pPr>
            <a:r>
              <a:rPr lang="en-US" sz="2400" dirty="0" smtClean="0"/>
              <a:t>802.15.4v Regional Sub 1GHz Band (RSB): </a:t>
            </a:r>
          </a:p>
          <a:p>
            <a:pPr marL="731520" lvl="2" indent="-365760" eaLnBrk="1" hangingPunct="1">
              <a:lnSpc>
                <a:spcPct val="80000"/>
              </a:lnSpc>
              <a:spcBef>
                <a:spcPts val="1200"/>
              </a:spcBef>
              <a:buSzPct val="120000"/>
            </a:pPr>
            <a:r>
              <a:rPr lang="en-US" sz="2000" dirty="0" smtClean="0"/>
              <a:t>Define 15.4 PHY clause changes to use </a:t>
            </a:r>
            <a:r>
              <a:rPr lang="en-US" sz="2000" dirty="0"/>
              <a:t>870-876 MHz &amp; 915-921 MHz bands in Europe, </a:t>
            </a:r>
            <a:r>
              <a:rPr lang="en-US" sz="2000" dirty="0" smtClean="0"/>
              <a:t>902-928 </a:t>
            </a:r>
            <a:r>
              <a:rPr lang="en-US" sz="2000" dirty="0"/>
              <a:t>MHz band in Mexico, </a:t>
            </a:r>
            <a:r>
              <a:rPr lang="en-US" sz="2000" dirty="0" smtClean="0"/>
              <a:t>902-907.5 </a:t>
            </a:r>
            <a:r>
              <a:rPr lang="en-US" sz="2000" dirty="0"/>
              <a:t>MHz &amp; 915-928 MHz bands in Brazil, </a:t>
            </a:r>
            <a:r>
              <a:rPr lang="en-US" sz="2000" dirty="0" smtClean="0"/>
              <a:t>915-928 </a:t>
            </a:r>
            <a:r>
              <a:rPr lang="en-US" sz="2000" dirty="0"/>
              <a:t>MHz band in </a:t>
            </a:r>
            <a:r>
              <a:rPr lang="en-US" sz="2000" dirty="0" smtClean="0"/>
              <a:t>Australia/New Zealand that </a:t>
            </a:r>
            <a:r>
              <a:rPr lang="en-US" sz="2000" dirty="0"/>
              <a:t>are not in </a:t>
            </a:r>
            <a:r>
              <a:rPr lang="en-US" sz="2000" dirty="0" smtClean="0"/>
              <a:t>15.4-2015</a:t>
            </a:r>
          </a:p>
          <a:p>
            <a:pPr marL="731520" lvl="2" indent="-365760" eaLnBrk="1" hangingPunct="1">
              <a:lnSpc>
                <a:spcPct val="80000"/>
              </a:lnSpc>
              <a:spcBef>
                <a:spcPts val="1200"/>
              </a:spcBef>
              <a:buSzPct val="120000"/>
            </a:pPr>
            <a:r>
              <a:rPr lang="en-US" sz="2000" dirty="0" smtClean="0"/>
              <a:t>Update </a:t>
            </a:r>
            <a:r>
              <a:rPr lang="en-US" sz="2000" dirty="0"/>
              <a:t>the channel parameters for the 470-510 MHz band in China and the 863-870 MHz band in Europe to align them with current requirements. </a:t>
            </a:r>
            <a:endParaRPr lang="en-US" sz="2000" dirty="0" smtClean="0"/>
          </a:p>
          <a:p>
            <a:pPr marL="914400" lvl="3" eaLnBrk="1" hangingPunct="1">
              <a:lnSpc>
                <a:spcPct val="80000"/>
              </a:lnSpc>
              <a:spcBef>
                <a:spcPts val="1200"/>
              </a:spcBef>
            </a:pPr>
            <a:r>
              <a:rPr lang="en-US" sz="2400" i="1" dirty="0" smtClean="0"/>
              <a:t>STATUS: Starting Sponsor Ballot. Expect completion at the end of Q1 2017</a:t>
            </a:r>
            <a:endParaRPr lang="en-US" sz="2400" i="1" dirty="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04813"/>
            <a:ext cx="8784976" cy="792162"/>
          </a:xfrm>
        </p:spPr>
        <p:txBody>
          <a:bodyPr/>
          <a:lstStyle/>
          <a:p>
            <a:r>
              <a:rPr lang="en-US" dirty="0" smtClean="0"/>
              <a:t>802.15 Active </a:t>
            </a:r>
            <a:r>
              <a:rPr lang="en-US" dirty="0"/>
              <a:t>Amendments/Status  (</a:t>
            </a:r>
            <a:r>
              <a:rPr lang="en-US" dirty="0" err="1"/>
              <a:t>cont</a:t>
            </a:r>
            <a:r>
              <a:rPr lang="en-US" dirty="0"/>
              <a:t>)</a:t>
            </a:r>
          </a:p>
        </p:txBody>
      </p:sp>
      <p:sp>
        <p:nvSpPr>
          <p:cNvPr id="3" name="Content Placeholder 2"/>
          <p:cNvSpPr>
            <a:spLocks noGrp="1"/>
          </p:cNvSpPr>
          <p:nvPr>
            <p:ph idx="1"/>
          </p:nvPr>
        </p:nvSpPr>
        <p:spPr>
          <a:xfrm>
            <a:off x="611560" y="1567334"/>
            <a:ext cx="7992888" cy="4525962"/>
          </a:xfrm>
        </p:spPr>
        <p:txBody>
          <a:bodyPr/>
          <a:lstStyle/>
          <a:p>
            <a:pPr eaLnBrk="1" hangingPunct="1">
              <a:lnSpc>
                <a:spcPct val="80000"/>
              </a:lnSpc>
            </a:pPr>
            <a:r>
              <a:rPr lang="en-US" sz="2800" dirty="0"/>
              <a:t>Revision to </a:t>
            </a:r>
            <a:r>
              <a:rPr lang="en-US" sz="2800" dirty="0" smtClean="0"/>
              <a:t>IEEE802.15.7-2012: Standard for Visible </a:t>
            </a:r>
            <a:r>
              <a:rPr lang="en-US" sz="2800" dirty="0"/>
              <a:t>Light Communications. </a:t>
            </a:r>
          </a:p>
          <a:p>
            <a:pPr lvl="1" indent="-342900" eaLnBrk="1" hangingPunct="1">
              <a:lnSpc>
                <a:spcPct val="80000"/>
              </a:lnSpc>
              <a:spcAft>
                <a:spcPts val="600"/>
              </a:spcAft>
            </a:pPr>
            <a:r>
              <a:rPr lang="en-US" sz="2400" dirty="0" smtClean="0"/>
              <a:t>Extend </a:t>
            </a:r>
            <a:r>
              <a:rPr lang="en-US" sz="2400" dirty="0"/>
              <a:t>spectral range to include near UV &amp;</a:t>
            </a:r>
            <a:r>
              <a:rPr lang="en-US" sz="2400" dirty="0" smtClean="0"/>
              <a:t>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a:t>Add capability to specifically to address Optical Camera Communications for use with existing as well as future smart mobile </a:t>
            </a:r>
            <a:r>
              <a:rPr lang="en-US" sz="2400" dirty="0" smtClean="0"/>
              <a:t>devices</a:t>
            </a:r>
          </a:p>
          <a:p>
            <a:pPr lvl="2" indent="-342900" eaLnBrk="1" hangingPunct="1">
              <a:lnSpc>
                <a:spcPct val="80000"/>
              </a:lnSpc>
              <a:spcAft>
                <a:spcPts val="600"/>
              </a:spcAft>
            </a:pPr>
            <a:r>
              <a:rPr lang="en-US" sz="2000" i="1" dirty="0" smtClean="0"/>
              <a:t>STATUS: Near to completing a </a:t>
            </a:r>
            <a:r>
              <a:rPr lang="en-US" sz="2000" i="1" dirty="0" err="1" smtClean="0"/>
              <a:t>ballotable</a:t>
            </a:r>
            <a:r>
              <a:rPr lang="en-US" sz="2000" i="1" dirty="0" smtClean="0"/>
              <a:t> draft</a:t>
            </a:r>
            <a:endParaRPr lang="en-US" sz="2000" i="1" dirty="0"/>
          </a:p>
          <a:p>
            <a:pPr eaLnBrk="1" hangingPunct="1">
              <a:lnSpc>
                <a:spcPct val="80000"/>
              </a:lnSpc>
            </a:pPr>
            <a:r>
              <a:rPr lang="en-US" sz="2800" dirty="0" smtClean="0"/>
              <a:t>802.15.8: Standard for Peer </a:t>
            </a:r>
            <a:r>
              <a:rPr lang="en-US" sz="2800" dirty="0"/>
              <a:t>Aware Communications (PAC)</a:t>
            </a:r>
          </a:p>
          <a:p>
            <a:pPr lvl="1" eaLnBrk="1" hangingPunct="1">
              <a:lnSpc>
                <a:spcPct val="80000"/>
              </a:lnSpc>
            </a:pPr>
            <a:r>
              <a:rPr lang="en-US" sz="2600" dirty="0" smtClean="0"/>
              <a:t>Infrastructure-less / </a:t>
            </a:r>
            <a:r>
              <a:rPr lang="en-US" sz="2600" dirty="0"/>
              <a:t>Mobile Devices</a:t>
            </a:r>
          </a:p>
          <a:p>
            <a:pPr lvl="2" eaLnBrk="1" hangingPunct="1">
              <a:lnSpc>
                <a:spcPct val="80000"/>
              </a:lnSpc>
            </a:pPr>
            <a:r>
              <a:rPr lang="en-US" sz="2000" i="1" dirty="0"/>
              <a:t>STATUS: In Working Group Letter Ballot</a:t>
            </a:r>
          </a:p>
          <a:p>
            <a:endParaRPr lang="en-US" dirty="0"/>
          </a:p>
        </p:txBody>
      </p:sp>
    </p:spTree>
    <p:extLst>
      <p:ext uri="{BB962C8B-B14F-4D97-AF65-F5344CB8AC3E}">
        <p14:creationId xmlns:p14="http://schemas.microsoft.com/office/powerpoint/2010/main" val="4169965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446856" y="1423318"/>
            <a:ext cx="8445624" cy="4525962"/>
          </a:xfrm>
        </p:spPr>
        <p:txBody>
          <a:bodyPr/>
          <a:lstStyle/>
          <a:p>
            <a:pPr indent="-457200">
              <a:buFont typeface="Wingdings" panose="05000000000000000000" pitchFamily="2" charset="2"/>
              <a:buChar char="Ø"/>
            </a:pPr>
            <a:r>
              <a:rPr lang="en-US" sz="2400" dirty="0" smtClean="0"/>
              <a:t>802.15.12 Upper Layer Interface (ULI) for 15.4:</a:t>
            </a:r>
          </a:p>
          <a:p>
            <a:pPr lvl="2"/>
            <a:r>
              <a:rPr lang="en-US" sz="2000" i="1" dirty="0" smtClean="0"/>
              <a:t>STATUS: Developing required content and priorities</a:t>
            </a:r>
          </a:p>
          <a:p>
            <a:pPr marL="400050" lvl="1" indent="0">
              <a:buNone/>
            </a:pPr>
            <a:endParaRPr lang="en-US" sz="2000" dirty="0" smtClean="0"/>
          </a:p>
          <a:p>
            <a:pPr marL="400050" lvl="1" indent="0">
              <a:buNone/>
            </a:pPr>
            <a:r>
              <a:rPr lang="en-US" sz="2000" dirty="0" smtClean="0"/>
              <a:t>Project Goals:</a:t>
            </a:r>
            <a:endParaRPr lang="en-US" sz="2000" dirty="0"/>
          </a:p>
          <a:p>
            <a:pPr lvl="1"/>
            <a:r>
              <a:rPr lang="en-US" sz="2200" dirty="0" smtClean="0"/>
              <a:t>Simplify use of IEEE 802.15.4 (like </a:t>
            </a:r>
            <a:r>
              <a:rPr lang="en-US" sz="2200" dirty="0"/>
              <a:t>802.11 and </a:t>
            </a:r>
            <a:r>
              <a:rPr lang="en-US" sz="2200" dirty="0" smtClean="0"/>
              <a:t>802.3)</a:t>
            </a:r>
            <a:endParaRPr lang="en-US" sz="2200" dirty="0"/>
          </a:p>
          <a:p>
            <a:pPr lvl="1"/>
            <a:r>
              <a:rPr lang="en-US" sz="2200" dirty="0"/>
              <a:t>Enable the use of many of the higher layer protocol stacks used by 802.11 and 802.3 without changes</a:t>
            </a:r>
          </a:p>
          <a:p>
            <a:pPr lvl="1"/>
            <a:r>
              <a:rPr lang="en-US" sz="2200" dirty="0"/>
              <a:t>Allow 15.4 to address new applications, yet maintain backward compatibility with existing devices and applications</a:t>
            </a:r>
          </a:p>
          <a:p>
            <a:pPr lvl="1"/>
            <a:r>
              <a:rPr lang="en-US" sz="2200" dirty="0"/>
              <a:t>Potentially consolidate L2R, KMP, 6T</a:t>
            </a:r>
            <a:r>
              <a:rPr lang="en-US" sz="2200" dirty="0" smtClean="0"/>
              <a:t>,&amp; </a:t>
            </a:r>
            <a:r>
              <a:rPr lang="en-US" sz="2200" dirty="0"/>
              <a:t>6lowpan in one ULI</a:t>
            </a:r>
          </a:p>
          <a:p>
            <a:pPr lvl="1"/>
            <a:r>
              <a:rPr lang="en-US" sz="2200" dirty="0"/>
              <a:t>Will need tight coordination with 802.1 and </a:t>
            </a:r>
            <a:r>
              <a:rPr lang="en-US" sz="2200" dirty="0" smtClean="0"/>
              <a:t>IETF</a:t>
            </a:r>
          </a:p>
          <a:p>
            <a:pPr lvl="1"/>
            <a:endParaRPr lang="en-US" sz="800" dirty="0"/>
          </a:p>
          <a:p>
            <a:endParaRPr lang="en-US" dirty="0"/>
          </a:p>
        </p:txBody>
      </p:sp>
    </p:spTree>
    <p:extLst>
      <p:ext uri="{BB962C8B-B14F-4D97-AF65-F5344CB8AC3E}">
        <p14:creationId xmlns:p14="http://schemas.microsoft.com/office/powerpoint/2010/main" val="1540962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066800"/>
          </a:xfrm>
        </p:spPr>
        <p:txBody>
          <a:bodyPr>
            <a:normAutofit/>
          </a:bodyPr>
          <a:lstStyle/>
          <a:p>
            <a:r>
              <a:rPr lang="en-US" dirty="0"/>
              <a:t>What IEEE 802.15.12 does</a:t>
            </a:r>
          </a:p>
        </p:txBody>
      </p:sp>
      <p:sp>
        <p:nvSpPr>
          <p:cNvPr id="3" name="Content Placeholder 2"/>
          <p:cNvSpPr>
            <a:spLocks noGrp="1"/>
          </p:cNvSpPr>
          <p:nvPr>
            <p:ph idx="1"/>
          </p:nvPr>
        </p:nvSpPr>
        <p:spPr>
          <a:xfrm>
            <a:off x="296415" y="1408929"/>
            <a:ext cx="8308033" cy="5260431"/>
          </a:xfrm>
        </p:spPr>
        <p:txBody>
          <a:bodyPr>
            <a:noAutofit/>
          </a:bodyPr>
          <a:lstStyle/>
          <a:p>
            <a:pPr marL="346075" lvl="1" indent="-342900">
              <a:buFont typeface="Arial" pitchFamily="34" charset="0"/>
              <a:buChar char="•"/>
            </a:pPr>
            <a:r>
              <a:rPr lang="en-US" sz="2200" dirty="0"/>
              <a:t>G</a:t>
            </a:r>
            <a:r>
              <a:rPr lang="en-US" sz="2200" dirty="0" smtClean="0"/>
              <a:t>ives 15.4 devices </a:t>
            </a:r>
            <a:r>
              <a:rPr lang="en-US" sz="2200" dirty="0"/>
              <a:t>the ability to add DLL (layer 2) protocols with standard interfaces and primitives, in a modular </a:t>
            </a:r>
            <a:r>
              <a:rPr lang="en-US" sz="2200" dirty="0" smtClean="0"/>
              <a:t>manner</a:t>
            </a:r>
            <a:endParaRPr lang="en-US" sz="2200" dirty="0"/>
          </a:p>
          <a:p>
            <a:pPr marL="346075" lvl="1" indent="-342900">
              <a:buFont typeface="Arial" pitchFamily="34" charset="0"/>
              <a:buChar char="•"/>
            </a:pPr>
            <a:r>
              <a:rPr lang="en-US" sz="2200" dirty="0"/>
              <a:t>I</a:t>
            </a:r>
            <a:r>
              <a:rPr lang="en-US" sz="2200" dirty="0" smtClean="0"/>
              <a:t>ncludes </a:t>
            </a:r>
            <a:r>
              <a:rPr lang="en-US" sz="2200" dirty="0"/>
              <a:t>EtherType and Dispatch </a:t>
            </a:r>
            <a:r>
              <a:rPr lang="en-US" sz="2200" dirty="0" smtClean="0"/>
              <a:t>IDs, allowing 15.4 </a:t>
            </a:r>
            <a:r>
              <a:rPr lang="en-US" sz="2200" dirty="0"/>
              <a:t>to support multiple higher layer stacks or applications </a:t>
            </a:r>
            <a:r>
              <a:rPr lang="en-US" sz="2200" dirty="0" smtClean="0"/>
              <a:t>simultaneously</a:t>
            </a:r>
            <a:endParaRPr lang="en-US" sz="2200" dirty="0"/>
          </a:p>
          <a:p>
            <a:pPr marL="346075" lvl="1" indent="-342900">
              <a:buFont typeface="Arial" pitchFamily="34" charset="0"/>
              <a:buChar char="•"/>
            </a:pPr>
            <a:r>
              <a:rPr lang="en-US" sz="2200" dirty="0" smtClean="0"/>
              <a:t>Allows configuration of </a:t>
            </a:r>
            <a:r>
              <a:rPr lang="en-US" sz="2200" dirty="0"/>
              <a:t>the 802.15.4 MAC/PHY for proper operation in a standardized manner making applications simpler,</a:t>
            </a:r>
          </a:p>
          <a:p>
            <a:pPr marL="346075" lvl="1" indent="-342900">
              <a:buFont typeface="Arial" pitchFamily="34" charset="0"/>
              <a:buChar char="•"/>
            </a:pPr>
            <a:r>
              <a:rPr lang="en-US" sz="2200" dirty="0"/>
              <a:t>I</a:t>
            </a:r>
            <a:r>
              <a:rPr lang="en-US" sz="2200" dirty="0" smtClean="0"/>
              <a:t>ncludes fragmentation support (6LowPan, KMP) allowing </a:t>
            </a:r>
            <a:r>
              <a:rPr lang="en-US" sz="2200" dirty="0"/>
              <a:t>802.15.4 to transport large </a:t>
            </a:r>
            <a:r>
              <a:rPr lang="en-US" sz="2200" dirty="0" smtClean="0"/>
              <a:t>packets</a:t>
            </a:r>
            <a:endParaRPr lang="en-US" sz="2200" dirty="0"/>
          </a:p>
          <a:p>
            <a:pPr marL="346075" lvl="1" indent="-342900">
              <a:buFont typeface="Arial" pitchFamily="34" charset="0"/>
              <a:buChar char="•"/>
            </a:pPr>
            <a:r>
              <a:rPr lang="en-US" sz="2200" dirty="0" smtClean="0"/>
              <a:t>Includes </a:t>
            </a:r>
            <a:r>
              <a:rPr lang="en-US" sz="2200" dirty="0"/>
              <a:t>L2R (IEEE 802.15.10) and KMP (IEEE 802.15.9) as optional functions </a:t>
            </a:r>
            <a:r>
              <a:rPr lang="en-US" sz="2200" dirty="0" smtClean="0"/>
              <a:t>for </a:t>
            </a:r>
            <a:r>
              <a:rPr lang="en-US" sz="2200" dirty="0"/>
              <a:t>mesh and key management, and</a:t>
            </a:r>
          </a:p>
          <a:p>
            <a:pPr marL="346075" lvl="1" indent="-342900">
              <a:buFont typeface="Arial" pitchFamily="34" charset="0"/>
              <a:buChar char="•"/>
            </a:pPr>
            <a:r>
              <a:rPr lang="en-US" sz="2200" dirty="0"/>
              <a:t>I</a:t>
            </a:r>
            <a:r>
              <a:rPr lang="en-US" sz="2200" dirty="0" smtClean="0"/>
              <a:t>ncludes interface </a:t>
            </a:r>
            <a:r>
              <a:rPr lang="en-US" sz="2200" dirty="0"/>
              <a:t>to standardized network monitoring applications, in a fashion similar to IEEE </a:t>
            </a:r>
            <a:r>
              <a:rPr lang="en-US" sz="2200" dirty="0" smtClean="0"/>
              <a:t>802.11</a:t>
            </a:r>
            <a:endParaRPr lang="en-US" sz="2200" dirty="0"/>
          </a:p>
        </p:txBody>
      </p:sp>
    </p:spTree>
    <p:extLst>
      <p:ext uri="{BB962C8B-B14F-4D97-AF65-F5344CB8AC3E}">
        <p14:creationId xmlns:p14="http://schemas.microsoft.com/office/powerpoint/2010/main" val="3588656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4956"/>
            <a:ext cx="7772400" cy="1066800"/>
          </a:xfrm>
        </p:spPr>
        <p:txBody>
          <a:bodyPr>
            <a:normAutofit/>
          </a:bodyPr>
          <a:lstStyle/>
          <a:p>
            <a:r>
              <a:rPr lang="en-US" dirty="0"/>
              <a:t>How IEEE 802.15.12 operates</a:t>
            </a:r>
          </a:p>
        </p:txBody>
      </p:sp>
      <p:sp>
        <p:nvSpPr>
          <p:cNvPr id="3" name="Content Placeholder 2"/>
          <p:cNvSpPr>
            <a:spLocks noGrp="1"/>
          </p:cNvSpPr>
          <p:nvPr>
            <p:ph idx="1"/>
          </p:nvPr>
        </p:nvSpPr>
        <p:spPr>
          <a:xfrm>
            <a:off x="381000" y="1295400"/>
            <a:ext cx="8686800" cy="5045107"/>
          </a:xfrm>
        </p:spPr>
        <p:txBody>
          <a:bodyPr>
            <a:normAutofit/>
          </a:bodyPr>
          <a:lstStyle/>
          <a:p>
            <a:pPr>
              <a:buFont typeface="Arial" pitchFamily="34" charset="0"/>
              <a:buChar char="•"/>
            </a:pPr>
            <a:r>
              <a:rPr lang="en-US" sz="2800" dirty="0" smtClean="0"/>
              <a:t>802.15.12 complements 802.15.4 by </a:t>
            </a:r>
            <a:r>
              <a:rPr lang="en-US" sz="2800" dirty="0"/>
              <a:t>fulfilling </a:t>
            </a:r>
            <a:r>
              <a:rPr lang="en-US" sz="2800" dirty="0" smtClean="0"/>
              <a:t>tasks </a:t>
            </a:r>
            <a:r>
              <a:rPr lang="en-US" sz="2800" dirty="0"/>
              <a:t>that 802.15.4 assigns to higher layers:</a:t>
            </a:r>
          </a:p>
          <a:p>
            <a:pPr marL="684213" lvl="1" indent="-457200">
              <a:buFont typeface="Wingdings" panose="05000000000000000000" pitchFamily="2" charset="2"/>
              <a:buChar char="Ø"/>
            </a:pPr>
            <a:r>
              <a:rPr lang="en-US" sz="2200" dirty="0"/>
              <a:t>The management protocol block can provide configuration settings for starting up networks, and  joining </a:t>
            </a:r>
            <a:r>
              <a:rPr lang="en-US" sz="2200" dirty="0" smtClean="0"/>
              <a:t>networks</a:t>
            </a:r>
            <a:endParaRPr lang="en-US" sz="2200" dirty="0"/>
          </a:p>
          <a:p>
            <a:pPr marL="684213" lvl="1" indent="-457200">
              <a:buFont typeface="Wingdings" panose="05000000000000000000" pitchFamily="2" charset="2"/>
              <a:buChar char="Ø"/>
            </a:pPr>
            <a:r>
              <a:rPr lang="en-US" sz="2200" dirty="0"/>
              <a:t>802.15.12 can optimally configure the 802.15.4 MAC and PHY for proper operation in a standardized manner</a:t>
            </a:r>
          </a:p>
          <a:p>
            <a:pPr>
              <a:spcBef>
                <a:spcPts val="1176"/>
              </a:spcBef>
              <a:buFont typeface="Arial" pitchFamily="34" charset="0"/>
              <a:buChar char="•"/>
            </a:pPr>
            <a:r>
              <a:rPr lang="en-US" sz="2800" dirty="0"/>
              <a:t>802.15.12 </a:t>
            </a:r>
            <a:r>
              <a:rPr lang="en-US" sz="2800" dirty="0" smtClean="0"/>
              <a:t>adds capabilities to 802.15.4 that are typically found in other MAC/PHY layers</a:t>
            </a:r>
            <a:r>
              <a:rPr lang="en-US" sz="2400" dirty="0" smtClean="0"/>
              <a:t>:</a:t>
            </a:r>
            <a:endParaRPr lang="en-US" sz="2400" dirty="0"/>
          </a:p>
          <a:p>
            <a:pPr marL="684213" lvl="1" indent="-457200">
              <a:buFont typeface="Wingdings" panose="05000000000000000000" pitchFamily="2" charset="2"/>
              <a:buChar char="Ø"/>
            </a:pPr>
            <a:r>
              <a:rPr lang="en-US" sz="2200" dirty="0"/>
              <a:t>Configuration settings for global regulatory </a:t>
            </a:r>
            <a:r>
              <a:rPr lang="en-US" sz="2200" dirty="0" smtClean="0"/>
              <a:t>environments</a:t>
            </a:r>
            <a:endParaRPr lang="en-US" sz="2200" dirty="0"/>
          </a:p>
          <a:p>
            <a:pPr marL="684213" lvl="1" indent="-457200">
              <a:buFont typeface="Wingdings" panose="05000000000000000000" pitchFamily="2" charset="2"/>
              <a:buChar char="Ø"/>
            </a:pPr>
            <a:r>
              <a:rPr lang="en-US" sz="2200" dirty="0" smtClean="0"/>
              <a:t>EtherType </a:t>
            </a:r>
            <a:r>
              <a:rPr lang="en-US" sz="2200" dirty="0"/>
              <a:t>and Dispatch </a:t>
            </a:r>
            <a:r>
              <a:rPr lang="en-US" sz="2200" dirty="0" smtClean="0"/>
              <a:t>IDs to </a:t>
            </a:r>
            <a:r>
              <a:rPr lang="en-US" sz="2200" dirty="0"/>
              <a:t>differentiate applications and </a:t>
            </a:r>
            <a:r>
              <a:rPr lang="en-US" sz="2200" dirty="0" smtClean="0"/>
              <a:t>stacks</a:t>
            </a:r>
          </a:p>
          <a:p>
            <a:pPr marL="684213" lvl="1" indent="-457200">
              <a:buFont typeface="Wingdings" panose="05000000000000000000" pitchFamily="2" charset="2"/>
              <a:buChar char="Ø"/>
            </a:pPr>
            <a:r>
              <a:rPr lang="en-US" sz="2200" dirty="0" smtClean="0"/>
              <a:t>Fragmentation </a:t>
            </a:r>
            <a:r>
              <a:rPr lang="en-US" sz="2200" dirty="0"/>
              <a:t>and </a:t>
            </a:r>
            <a:r>
              <a:rPr lang="en-US" sz="2200" dirty="0" smtClean="0"/>
              <a:t>reassembly for larger </a:t>
            </a:r>
            <a:r>
              <a:rPr lang="en-US" sz="2200" dirty="0"/>
              <a:t>packets</a:t>
            </a:r>
          </a:p>
        </p:txBody>
      </p:sp>
    </p:spTree>
    <p:extLst>
      <p:ext uri="{BB962C8B-B14F-4D97-AF65-F5344CB8AC3E}">
        <p14:creationId xmlns:p14="http://schemas.microsoft.com/office/powerpoint/2010/main" val="1818148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301" y="260648"/>
            <a:ext cx="7530499" cy="1010075"/>
          </a:xfrm>
        </p:spPr>
        <p:txBody>
          <a:bodyPr>
            <a:normAutofit fontScale="90000"/>
          </a:bodyPr>
          <a:lstStyle/>
          <a:p>
            <a:pPr algn="ctr"/>
            <a:r>
              <a:rPr lang="en-US" dirty="0"/>
              <a:t>IEEE 802.15.12 protocol stack model </a:t>
            </a:r>
            <a:r>
              <a:rPr lang="en-US" dirty="0" smtClean="0"/>
              <a:t/>
            </a:r>
            <a:br>
              <a:rPr lang="en-US" dirty="0" smtClean="0"/>
            </a:br>
            <a:r>
              <a:rPr lang="en-US" dirty="0" smtClean="0"/>
              <a:t>as </a:t>
            </a:r>
            <a:r>
              <a:rPr lang="en-US" dirty="0"/>
              <a:t>of </a:t>
            </a:r>
            <a:r>
              <a:rPr lang="en-US" dirty="0" smtClean="0"/>
              <a:t>September, 2016</a:t>
            </a:r>
            <a:endParaRPr lang="en-US" dirty="0"/>
          </a:p>
        </p:txBody>
      </p:sp>
      <p:pic>
        <p:nvPicPr>
          <p:cNvPr id="9" name="Picture 8" descr="802.15.12-multi-mode.em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11200" y="1319203"/>
            <a:ext cx="7721600" cy="5157796"/>
          </a:xfrm>
          <a:prstGeom prst="rect">
            <a:avLst/>
          </a:prstGeom>
        </p:spPr>
      </p:pic>
    </p:spTree>
    <p:extLst>
      <p:ext uri="{BB962C8B-B14F-4D97-AF65-F5344CB8AC3E}">
        <p14:creationId xmlns:p14="http://schemas.microsoft.com/office/powerpoint/2010/main" val="848409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Interest Groups</a:t>
            </a:r>
            <a:endParaRPr lang="en-US" sz="3600" dirty="0"/>
          </a:p>
        </p:txBody>
      </p:sp>
      <p:sp>
        <p:nvSpPr>
          <p:cNvPr id="3" name="Content Placeholder 2"/>
          <p:cNvSpPr>
            <a:spLocks noGrp="1"/>
          </p:cNvSpPr>
          <p:nvPr>
            <p:ph idx="1"/>
          </p:nvPr>
        </p:nvSpPr>
        <p:spPr>
          <a:xfrm>
            <a:off x="457200" y="1567333"/>
            <a:ext cx="8219256" cy="4741987"/>
          </a:xfrm>
        </p:spPr>
        <p:txBody>
          <a:bodyPr>
            <a:noAutofit/>
          </a:bodyPr>
          <a:lstStyle/>
          <a:p>
            <a:pPr eaLnBrk="1" hangingPunct="1">
              <a:lnSpc>
                <a:spcPct val="80000"/>
              </a:lnSpc>
            </a:pPr>
            <a:r>
              <a:rPr lang="en-US" sz="2800" dirty="0" smtClean="0"/>
              <a:t>Dependability IG (IG DEP):  seeking </a:t>
            </a:r>
            <a:r>
              <a:rPr lang="en-US" sz="2800" dirty="0"/>
              <a:t>to identify non implementation based </a:t>
            </a:r>
            <a:r>
              <a:rPr lang="en-US" sz="2800" dirty="0" smtClean="0"/>
              <a:t>strategies, </a:t>
            </a:r>
            <a:r>
              <a:rPr lang="en-US" sz="2800" dirty="0"/>
              <a:t>which could be </a:t>
            </a:r>
            <a:r>
              <a:rPr lang="en-US" sz="2800" dirty="0" smtClean="0"/>
              <a:t>standardized, that inherently improve wireless </a:t>
            </a:r>
            <a:r>
              <a:rPr lang="en-US" sz="2800" dirty="0"/>
              <a:t>link </a:t>
            </a:r>
            <a:r>
              <a:rPr lang="en-US" sz="2800" dirty="0" smtClean="0"/>
              <a:t>reliability.</a:t>
            </a:r>
          </a:p>
          <a:p>
            <a:pPr eaLnBrk="1" hangingPunct="1">
              <a:lnSpc>
                <a:spcPct val="80000"/>
              </a:lnSpc>
            </a:pPr>
            <a:endParaRPr lang="en-US" sz="2800" dirty="0"/>
          </a:p>
          <a:p>
            <a:pPr eaLnBrk="1" hangingPunct="1">
              <a:lnSpc>
                <a:spcPct val="80000"/>
              </a:lnSpc>
            </a:pPr>
            <a:r>
              <a:rPr lang="en-US" sz="2800" smtClean="0"/>
              <a:t>HRRC IG (High </a:t>
            </a:r>
            <a:r>
              <a:rPr lang="en-US" sz="2800" dirty="0"/>
              <a:t>Rate </a:t>
            </a:r>
            <a:r>
              <a:rPr lang="en-US" sz="2800"/>
              <a:t>Rail </a:t>
            </a:r>
            <a:r>
              <a:rPr lang="en-US" sz="2800" smtClean="0"/>
              <a:t>Communications)</a:t>
            </a:r>
            <a:endParaRPr lang="en-US" sz="2800" dirty="0" smtClean="0"/>
          </a:p>
          <a:p>
            <a:pPr eaLnBrk="1" hangingPunct="1">
              <a:lnSpc>
                <a:spcPct val="80000"/>
              </a:lnSpc>
            </a:pPr>
            <a:endParaRPr lang="en-US" sz="2800" dirty="0"/>
          </a:p>
          <a:p>
            <a:pPr eaLnBrk="1" hangingPunct="1">
              <a:lnSpc>
                <a:spcPct val="80000"/>
              </a:lnSpc>
            </a:pPr>
            <a:r>
              <a:rPr lang="en-US" sz="2800" dirty="0" smtClean="0"/>
              <a:t>THz IG: Review </a:t>
            </a:r>
            <a:r>
              <a:rPr lang="en-US" sz="2800" dirty="0"/>
              <a:t>and discuss the latest advances for using THz </a:t>
            </a:r>
            <a:r>
              <a:rPr lang="en-US" sz="2800" dirty="0" smtClean="0"/>
              <a:t>bands </a:t>
            </a:r>
            <a:r>
              <a:rPr lang="en-US" sz="2800" dirty="0"/>
              <a:t>for wireless date </a:t>
            </a:r>
            <a:r>
              <a:rPr lang="en-US" sz="2800" dirty="0" smtClean="0"/>
              <a:t>applications</a:t>
            </a:r>
          </a:p>
          <a:p>
            <a:pPr eaLnBrk="1" hangingPunct="1">
              <a:lnSpc>
                <a:spcPct val="80000"/>
              </a:lnSpc>
            </a:pPr>
            <a:endParaRPr lang="en-US" sz="2800" dirty="0" smtClean="0"/>
          </a:p>
          <a:p>
            <a:pPr eaLnBrk="1" hangingPunct="1">
              <a:lnSpc>
                <a:spcPct val="80000"/>
              </a:lnSpc>
            </a:pPr>
            <a:r>
              <a:rPr lang="en-US" sz="2800" dirty="0" smtClean="0"/>
              <a:t>LPWA: Low Power Wide Area (see next slide)</a:t>
            </a:r>
            <a:endParaRPr lang="en-US" sz="2800" dirty="0"/>
          </a:p>
          <a:p>
            <a:pPr lvl="3"/>
            <a:endParaRPr lang="en-US" sz="1600" dirty="0" smtClean="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p:txBody>
          <a:bodyPr/>
          <a:lstStyle/>
          <a:p>
            <a:r>
              <a:rPr lang="en-US" dirty="0"/>
              <a:t>802.15 </a:t>
            </a:r>
            <a:r>
              <a:rPr lang="en-US" dirty="0" smtClean="0"/>
              <a:t>LPWA Interest Group</a:t>
            </a:r>
            <a:endParaRPr lang="de-DE" altLang="en-US" dirty="0" smtClean="0"/>
          </a:p>
        </p:txBody>
      </p:sp>
      <p:sp>
        <p:nvSpPr>
          <p:cNvPr id="32771" name="Inhaltsplatzhalter 2"/>
          <p:cNvSpPr>
            <a:spLocks noGrp="1"/>
          </p:cNvSpPr>
          <p:nvPr>
            <p:ph idx="1"/>
          </p:nvPr>
        </p:nvSpPr>
        <p:spPr>
          <a:xfrm>
            <a:off x="610865" y="1341438"/>
            <a:ext cx="7921575" cy="4525962"/>
          </a:xfrm>
        </p:spPr>
        <p:txBody>
          <a:bodyPr/>
          <a:lstStyle/>
          <a:p>
            <a:pPr marL="0" indent="0">
              <a:spcBef>
                <a:spcPts val="0"/>
              </a:spcBef>
              <a:spcAft>
                <a:spcPts val="600"/>
              </a:spcAft>
              <a:buNone/>
            </a:pPr>
            <a:r>
              <a:rPr lang="en-US" altLang="en-US" sz="2600" dirty="0" smtClean="0"/>
              <a:t>Motivation:</a:t>
            </a:r>
          </a:p>
          <a:p>
            <a:pPr marL="457200" indent="-457200">
              <a:spcBef>
                <a:spcPts val="0"/>
              </a:spcBef>
              <a:spcAft>
                <a:spcPts val="600"/>
              </a:spcAft>
              <a:buFont typeface="Arial" pitchFamily="34" charset="0"/>
              <a:buChar char="•"/>
            </a:pPr>
            <a:r>
              <a:rPr lang="en-US" altLang="en-US" sz="2600" dirty="0" smtClean="0"/>
              <a:t>LPWANs are interesting networks for many applications</a:t>
            </a:r>
          </a:p>
          <a:p>
            <a:pPr marL="457200" indent="-457200">
              <a:spcBef>
                <a:spcPts val="0"/>
              </a:spcBef>
              <a:spcAft>
                <a:spcPts val="600"/>
              </a:spcAft>
              <a:buFont typeface="Arial" pitchFamily="34" charset="0"/>
              <a:buChar char="•"/>
            </a:pPr>
            <a:r>
              <a:rPr lang="en-US" altLang="en-US" sz="2600" dirty="0" smtClean="0"/>
              <a:t>A variety of proprietary and non-IEEE 802 standards are appearing</a:t>
            </a:r>
          </a:p>
          <a:p>
            <a:pPr marL="457200" indent="-457200">
              <a:spcBef>
                <a:spcPts val="0"/>
              </a:spcBef>
              <a:spcAft>
                <a:spcPts val="600"/>
              </a:spcAft>
              <a:buFont typeface="Arial" pitchFamily="34" charset="0"/>
              <a:buChar char="•"/>
            </a:pPr>
            <a:r>
              <a:rPr lang="en-US" altLang="en-US" sz="2600" dirty="0" smtClean="0"/>
              <a:t>The full suitability of existing IEEE802 standards for LPWANs is not clear</a:t>
            </a:r>
          </a:p>
          <a:p>
            <a:pPr marL="457200" indent="-457200">
              <a:spcBef>
                <a:spcPts val="0"/>
              </a:spcBef>
              <a:spcAft>
                <a:spcPts val="600"/>
              </a:spcAft>
              <a:buFont typeface="Arial" pitchFamily="34" charset="0"/>
              <a:buChar char="•"/>
            </a:pPr>
            <a:r>
              <a:rPr lang="en-US" altLang="en-US" sz="2600" dirty="0" smtClean="0"/>
              <a:t>Existing standards may offer significant room for improvements</a:t>
            </a:r>
          </a:p>
          <a:p>
            <a:pPr marL="457200" indent="-457200">
              <a:spcBef>
                <a:spcPts val="0"/>
              </a:spcBef>
              <a:spcAft>
                <a:spcPts val="600"/>
              </a:spcAft>
              <a:buFont typeface="Arial" pitchFamily="34" charset="0"/>
              <a:buChar char="•"/>
            </a:pPr>
            <a:r>
              <a:rPr lang="en-US" altLang="en-US" sz="2600" dirty="0" smtClean="0"/>
              <a:t>The 3GPP community is very focused on the development of LPWAN standards</a:t>
            </a:r>
          </a:p>
        </p:txBody>
      </p:sp>
    </p:spTree>
    <p:extLst>
      <p:ext uri="{BB962C8B-B14F-4D97-AF65-F5344CB8AC3E}">
        <p14:creationId xmlns:p14="http://schemas.microsoft.com/office/powerpoint/2010/main" val="4270663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LPWA </a:t>
            </a:r>
            <a:r>
              <a:rPr lang="en-US" dirty="0" smtClean="0"/>
              <a:t>Interest Group</a:t>
            </a:r>
            <a:endParaRPr lang="en-US" dirty="0"/>
          </a:p>
        </p:txBody>
      </p:sp>
      <p:sp>
        <p:nvSpPr>
          <p:cNvPr id="3" name="Content Placeholder 2"/>
          <p:cNvSpPr>
            <a:spLocks noGrp="1"/>
          </p:cNvSpPr>
          <p:nvPr>
            <p:ph idx="1"/>
          </p:nvPr>
        </p:nvSpPr>
        <p:spPr>
          <a:xfrm>
            <a:off x="685800" y="1295400"/>
            <a:ext cx="7924800" cy="4983163"/>
          </a:xfrm>
        </p:spPr>
        <p:txBody>
          <a:bodyPr/>
          <a:lstStyle/>
          <a:p>
            <a:pPr marL="0" indent="0">
              <a:spcBef>
                <a:spcPts val="0"/>
              </a:spcBef>
              <a:spcAft>
                <a:spcPts val="1200"/>
              </a:spcAft>
              <a:buNone/>
            </a:pPr>
            <a:r>
              <a:rPr lang="de-DE" dirty="0" smtClean="0">
                <a:solidFill>
                  <a:srgbClr val="000000"/>
                </a:solidFill>
                <a:ea typeface="DejaVu Sans" charset="0"/>
                <a:cs typeface="DejaVu Sans" charset="0"/>
              </a:rPr>
              <a:t>Potential standards candidates include:</a:t>
            </a:r>
          </a:p>
          <a:p>
            <a:pPr marL="400050" lvl="1" indent="0">
              <a:spcBef>
                <a:spcPts val="0"/>
              </a:spcBef>
              <a:defRPr/>
            </a:pPr>
            <a:r>
              <a:rPr lang="en-US" sz="2800" dirty="0" smtClean="0"/>
              <a:t>For license-exempt </a:t>
            </a:r>
            <a:r>
              <a:rPr lang="en-US" sz="2800" dirty="0"/>
              <a:t>bands:</a:t>
            </a:r>
          </a:p>
          <a:p>
            <a:pPr marL="1033463" lvl="2" indent="-233363">
              <a:spcBef>
                <a:spcPts val="0"/>
              </a:spcBef>
              <a:defRPr/>
            </a:pPr>
            <a:r>
              <a:rPr lang="en-US" sz="2400" dirty="0"/>
              <a:t>IEEE </a:t>
            </a:r>
            <a:r>
              <a:rPr lang="en-US" sz="2400" dirty="0" smtClean="0"/>
              <a:t>802.15.4k / g</a:t>
            </a:r>
            <a:endParaRPr lang="en-US" sz="2400" dirty="0"/>
          </a:p>
          <a:p>
            <a:pPr marL="1033463" lvl="2" indent="-233363">
              <a:spcBef>
                <a:spcPts val="0"/>
              </a:spcBef>
              <a:defRPr/>
            </a:pPr>
            <a:r>
              <a:rPr lang="en-US" sz="2400" dirty="0"/>
              <a:t>SIGFOX</a:t>
            </a:r>
          </a:p>
          <a:p>
            <a:pPr marL="1033463" lvl="2" indent="-233363">
              <a:spcBef>
                <a:spcPts val="0"/>
              </a:spcBef>
              <a:defRPr/>
            </a:pPr>
            <a:r>
              <a:rPr lang="en-US" sz="2400" dirty="0" err="1"/>
              <a:t>LoRaWAN</a:t>
            </a:r>
            <a:endParaRPr lang="en-US" sz="2400" dirty="0"/>
          </a:p>
          <a:p>
            <a:pPr marL="1033463" lvl="2" indent="-233363">
              <a:spcBef>
                <a:spcPts val="0"/>
              </a:spcBef>
              <a:defRPr/>
            </a:pPr>
            <a:r>
              <a:rPr lang="en-US" sz="2400" dirty="0"/>
              <a:t>ETSI LTN, Weightless, IEEE 802.11ah</a:t>
            </a:r>
          </a:p>
          <a:p>
            <a:pPr marL="1033463" lvl="2" indent="-233363">
              <a:spcBef>
                <a:spcPts val="0"/>
              </a:spcBef>
              <a:defRPr/>
            </a:pPr>
            <a:r>
              <a:rPr lang="en-US" sz="2400" dirty="0" smtClean="0"/>
              <a:t>...</a:t>
            </a:r>
          </a:p>
          <a:p>
            <a:pPr marL="800100" lvl="2" indent="0">
              <a:spcBef>
                <a:spcPts val="0"/>
              </a:spcBef>
              <a:buNone/>
              <a:defRPr/>
            </a:pPr>
            <a:endParaRPr lang="en-US" sz="2400" dirty="0"/>
          </a:p>
          <a:p>
            <a:pPr marL="400050" lvl="1" indent="0">
              <a:spcBef>
                <a:spcPts val="0"/>
              </a:spcBef>
              <a:defRPr/>
            </a:pPr>
            <a:r>
              <a:rPr lang="en-US" sz="2800" dirty="0" smtClean="0"/>
              <a:t>For </a:t>
            </a:r>
            <a:r>
              <a:rPr lang="en-US" sz="2800" dirty="0"/>
              <a:t>licensed bands:</a:t>
            </a:r>
          </a:p>
          <a:p>
            <a:pPr lvl="2" indent="-342900">
              <a:spcBef>
                <a:spcPts val="0"/>
              </a:spcBef>
              <a:defRPr/>
            </a:pPr>
            <a:r>
              <a:rPr lang="en-US" sz="2400" dirty="0"/>
              <a:t>3GPP standards, e.g. NB-</a:t>
            </a:r>
            <a:r>
              <a:rPr lang="en-US" sz="2400" dirty="0" err="1"/>
              <a:t>IoT</a:t>
            </a:r>
            <a:r>
              <a:rPr lang="en-US" sz="2400" dirty="0"/>
              <a:t> (Narrow Band </a:t>
            </a:r>
            <a:r>
              <a:rPr lang="en-US" sz="2400" dirty="0" err="1"/>
              <a:t>IoT</a:t>
            </a:r>
            <a:r>
              <a:rPr lang="en-US" sz="2400" dirty="0"/>
              <a:t>)</a:t>
            </a:r>
          </a:p>
          <a:p>
            <a:pPr marL="1033463" lvl="2">
              <a:spcBef>
                <a:spcPts val="0"/>
              </a:spcBef>
            </a:pPr>
            <a:r>
              <a:rPr lang="de-DE" sz="2400" dirty="0" smtClean="0">
                <a:solidFill>
                  <a:srgbClr val="000000"/>
                </a:solidFill>
                <a:ea typeface="DejaVu Sans" charset="0"/>
                <a:cs typeface="DejaVu Sans" charset="0"/>
              </a:rPr>
              <a:t> ...</a:t>
            </a:r>
            <a:endParaRPr lang="en-GB" altLang="en-US" sz="2400" dirty="0" smtClean="0"/>
          </a:p>
          <a:p>
            <a:endParaRPr lang="en-US" dirty="0" smtClean="0"/>
          </a:p>
        </p:txBody>
      </p:sp>
    </p:spTree>
    <p:extLst>
      <p:ext uri="{BB962C8B-B14F-4D97-AF65-F5344CB8AC3E}">
        <p14:creationId xmlns:p14="http://schemas.microsoft.com/office/powerpoint/2010/main" val="3392065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a:xfrm>
            <a:off x="899592" y="354360"/>
            <a:ext cx="7162800" cy="914400"/>
          </a:xfrm>
        </p:spPr>
        <p:txBody>
          <a:bodyPr/>
          <a:lstStyle/>
          <a:p>
            <a:r>
              <a:rPr lang="de-DE" altLang="en-US" dirty="0" smtClean="0"/>
              <a:t>IEEE802.15 Action Plan for LPWA</a:t>
            </a:r>
          </a:p>
        </p:txBody>
      </p:sp>
      <p:sp>
        <p:nvSpPr>
          <p:cNvPr id="3" name="Inhaltsplatzhalter 2"/>
          <p:cNvSpPr>
            <a:spLocks noGrp="1"/>
          </p:cNvSpPr>
          <p:nvPr>
            <p:ph idx="1"/>
          </p:nvPr>
        </p:nvSpPr>
        <p:spPr>
          <a:xfrm>
            <a:off x="457200" y="1542256"/>
            <a:ext cx="8147248" cy="4191000"/>
          </a:xfrm>
        </p:spPr>
        <p:txBody>
          <a:bodyPr/>
          <a:lstStyle/>
          <a:p>
            <a:pPr marL="0" indent="0">
              <a:buNone/>
              <a:defRPr/>
            </a:pPr>
            <a:r>
              <a:rPr lang="en-US" sz="2800" dirty="0" smtClean="0"/>
              <a:t>Interest Group will evaluate existing IEEE802 standards, specifically:</a:t>
            </a:r>
          </a:p>
          <a:p>
            <a:pPr>
              <a:buFont typeface="Arial" panose="020B0604020202020204" pitchFamily="34" charset="0"/>
              <a:buChar char="•"/>
              <a:defRPr/>
            </a:pPr>
            <a:r>
              <a:rPr lang="en-US" sz="2800" dirty="0" smtClean="0"/>
              <a:t>Create usage scenarios for license-exempt bands</a:t>
            </a:r>
          </a:p>
          <a:p>
            <a:pPr>
              <a:buFont typeface="Arial" panose="020B0604020202020204" pitchFamily="34" charset="0"/>
              <a:buChar char="•"/>
              <a:defRPr/>
            </a:pPr>
            <a:r>
              <a:rPr lang="en-US" sz="2800" dirty="0" smtClean="0"/>
              <a:t>Create suitable channel and interference models </a:t>
            </a:r>
          </a:p>
          <a:p>
            <a:pPr>
              <a:buFont typeface="Arial" panose="020B0604020202020204" pitchFamily="34" charset="0"/>
              <a:buChar char="•"/>
              <a:defRPr/>
            </a:pPr>
            <a:r>
              <a:rPr lang="en-US" sz="2800" dirty="0" smtClean="0"/>
              <a:t>Investigate performance of existing standards</a:t>
            </a:r>
          </a:p>
        </p:txBody>
      </p:sp>
    </p:spTree>
    <p:extLst>
      <p:ext uri="{BB962C8B-B14F-4D97-AF65-F5344CB8AC3E}">
        <p14:creationId xmlns:p14="http://schemas.microsoft.com/office/powerpoint/2010/main" val="3887932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dirty="0"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dirty="0"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dirty="0" smtClean="0"/>
              <a:t>   </a:t>
            </a:r>
            <a:r>
              <a:rPr lang="en-GB" sz="2000" dirty="0" smtClean="0"/>
              <a:t>IEEE-SA Standards Board Operation Manual (subclause 5.9.3)</a:t>
            </a:r>
          </a:p>
          <a:p>
            <a:pPr eaLnBrk="1" hangingPunct="1"/>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395536" y="1340768"/>
            <a:ext cx="8208912" cy="4968552"/>
          </a:xfrm>
        </p:spPr>
        <p:txBody>
          <a:bodyPr/>
          <a:lstStyle/>
          <a:p>
            <a:pPr marL="0" indent="0" eaLnBrk="1" hangingPunct="1">
              <a:lnSpc>
                <a:spcPct val="80000"/>
              </a:lnSpc>
              <a:buNone/>
            </a:pPr>
            <a:r>
              <a:rPr lang="en-US" sz="2800" dirty="0" smtClean="0"/>
              <a:t>Joint efforts with IETF:</a:t>
            </a:r>
          </a:p>
          <a:p>
            <a:pPr marL="0" indent="0" eaLnBrk="1" hangingPunct="1">
              <a:lnSpc>
                <a:spcPct val="80000"/>
              </a:lnSpc>
              <a:buNone/>
            </a:pPr>
            <a:endParaRPr lang="en-US" sz="900" dirty="0" smtClean="0"/>
          </a:p>
          <a:p>
            <a:pPr eaLnBrk="1" hangingPunct="1">
              <a:lnSpc>
                <a:spcPct val="80000"/>
              </a:lnSpc>
            </a:pPr>
            <a:r>
              <a:rPr lang="en-US" sz="2200" dirty="0" smtClean="0"/>
              <a:t>802.15 IETF Standing Committee:  formed to support </a:t>
            </a:r>
            <a:r>
              <a:rPr lang="en-US" sz="2200" dirty="0"/>
              <a:t>collaboration and coordination of 802.15 activities/positions with </a:t>
            </a:r>
            <a:r>
              <a:rPr lang="en-US" sz="2200" dirty="0" smtClean="0"/>
              <a:t>IETF, specifically 6TiSCH, LP-WAN, and 802.15.12</a:t>
            </a:r>
          </a:p>
          <a:p>
            <a:pPr eaLnBrk="1" hangingPunct="1">
              <a:lnSpc>
                <a:spcPct val="80000"/>
              </a:lnSpc>
            </a:pPr>
            <a:endParaRPr lang="en-US" sz="1100" dirty="0" smtClean="0"/>
          </a:p>
          <a:p>
            <a:pPr eaLnBrk="1" hangingPunct="1">
              <a:lnSpc>
                <a:spcPct val="80000"/>
              </a:lnSpc>
            </a:pPr>
            <a:r>
              <a:rPr lang="en-US" sz="2400" dirty="0" smtClean="0"/>
              <a:t>Other presentations and contacts to support 802.15.12 </a:t>
            </a:r>
          </a:p>
          <a:p>
            <a:pPr marL="0" indent="0" eaLnBrk="1" hangingPunct="1">
              <a:lnSpc>
                <a:spcPct val="80000"/>
              </a:lnSpc>
              <a:buNone/>
            </a:pPr>
            <a:endParaRPr lang="en-US" sz="2400" dirty="0" smtClean="0"/>
          </a:p>
          <a:p>
            <a:pPr marL="0" indent="0" eaLnBrk="1" hangingPunct="1">
              <a:lnSpc>
                <a:spcPct val="80000"/>
              </a:lnSpc>
              <a:spcAft>
                <a:spcPts val="600"/>
              </a:spcAft>
              <a:buNone/>
            </a:pPr>
            <a:r>
              <a:rPr lang="en-US" sz="2800" dirty="0" smtClean="0"/>
              <a:t>Projects for the IEEE/ ISO/IEC PSDO process</a:t>
            </a:r>
          </a:p>
          <a:p>
            <a:pPr eaLnBrk="1" hangingPunct="1">
              <a:lnSpc>
                <a:spcPct val="80000"/>
              </a:lnSpc>
            </a:pPr>
            <a:r>
              <a:rPr lang="en-US" sz="2400" dirty="0" smtClean="0"/>
              <a:t>802.15.3-2016 High Rate Wireless Multimedia Networks</a:t>
            </a:r>
          </a:p>
          <a:p>
            <a:pPr lvl="1" eaLnBrk="1" hangingPunct="1">
              <a:lnSpc>
                <a:spcPct val="80000"/>
              </a:lnSpc>
            </a:pPr>
            <a:r>
              <a:rPr lang="en-US" sz="2000" dirty="0" smtClean="0"/>
              <a:t>STATUS: Responding to comments prior to final ballot</a:t>
            </a:r>
          </a:p>
          <a:p>
            <a:pPr eaLnBrk="1" hangingPunct="1">
              <a:lnSpc>
                <a:spcPct val="80000"/>
              </a:lnSpc>
            </a:pPr>
            <a:r>
              <a:rPr lang="en-US" sz="2400" dirty="0" smtClean="0"/>
              <a:t>802.15.4-2015</a:t>
            </a:r>
          </a:p>
          <a:p>
            <a:pPr lvl="1" eaLnBrk="1" hangingPunct="1">
              <a:lnSpc>
                <a:spcPct val="80000"/>
              </a:lnSpc>
            </a:pPr>
            <a:r>
              <a:rPr lang="en-US" sz="2000" dirty="0" smtClean="0"/>
              <a:t>STATUS: in review by JTC1 SC6</a:t>
            </a:r>
          </a:p>
          <a:p>
            <a:pPr eaLnBrk="1" hangingPunct="1">
              <a:lnSpc>
                <a:spcPct val="80000"/>
              </a:lnSpc>
            </a:pPr>
            <a:r>
              <a:rPr lang="en-US" sz="2400" dirty="0" smtClean="0"/>
              <a:t>802.15.6 Body Area Networking</a:t>
            </a:r>
          </a:p>
          <a:p>
            <a:pPr lvl="1" eaLnBrk="1" hangingPunct="1">
              <a:lnSpc>
                <a:spcPct val="80000"/>
              </a:lnSpc>
            </a:pPr>
            <a:r>
              <a:rPr lang="en-US" sz="2000" dirty="0" smtClean="0"/>
              <a:t>STATUS: </a:t>
            </a:r>
            <a:r>
              <a:rPr lang="en-US" sz="2000" dirty="0"/>
              <a:t>in review by JTC1 SC6</a:t>
            </a:r>
            <a:endParaRPr lang="en-US" sz="20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161505"/>
          </a:xfrm>
        </p:spPr>
        <p:txBody>
          <a:bodyPr/>
          <a:lstStyle/>
          <a:p>
            <a:pPr eaLnBrk="1" hangingPunct="1">
              <a:spcBef>
                <a:spcPts val="0"/>
              </a:spcBef>
              <a:spcAft>
                <a:spcPts val="1200"/>
              </a:spcAft>
            </a:pPr>
            <a:r>
              <a:rPr lang="en-US" sz="3200" dirty="0" smtClean="0"/>
              <a:t>Questions?</a:t>
            </a:r>
            <a:br>
              <a:rPr lang="en-US" sz="3200" dirty="0" smtClean="0"/>
            </a:br>
            <a:r>
              <a:rPr lang="en-US" sz="2000" dirty="0" smtClean="0"/>
              <a:t>Bob </a:t>
            </a:r>
            <a:r>
              <a:rPr lang="en-US" sz="2000" dirty="0" err="1" smtClean="0"/>
              <a:t>Heile</a:t>
            </a:r>
            <a:r>
              <a:rPr lang="en-US" sz="2000" dirty="0" smtClean="0"/>
              <a:t> &lt;Chair IEEE 802.15&gt;:    </a:t>
            </a:r>
            <a:r>
              <a:rPr lang="en-US" sz="2000" dirty="0" smtClean="0">
                <a:hlinkClick r:id="rId2"/>
              </a:rPr>
              <a:t>bheile@ieee.org</a:t>
            </a:r>
            <a:r>
              <a:rPr lang="en-US" sz="2000" dirty="0"/>
              <a:t/>
            </a:r>
            <a:br>
              <a:rPr lang="en-US" sz="2000" dirty="0"/>
            </a:br>
            <a:r>
              <a:rPr lang="en-US" sz="2000" dirty="0"/>
              <a:t>Charles </a:t>
            </a:r>
            <a:r>
              <a:rPr lang="en-US" sz="2000" dirty="0" smtClean="0"/>
              <a:t>Perkins:   </a:t>
            </a:r>
            <a:r>
              <a:rPr lang="en-US" sz="2000" u="sng" dirty="0">
                <a:solidFill>
                  <a:schemeClr val="accent1">
                    <a:lumMod val="50000"/>
                  </a:schemeClr>
                </a:solidFill>
              </a:rPr>
              <a:t>charliep@computer.org</a:t>
            </a:r>
            <a:r>
              <a:rPr lang="en-US" sz="2000" dirty="0" smtClean="0"/>
              <a:t/>
            </a:r>
            <a:br>
              <a:rPr lang="en-US" sz="2000" dirty="0" smtClean="0"/>
            </a:br>
            <a:r>
              <a:rPr lang="en-US" sz="2000" dirty="0" smtClean="0"/>
              <a:t>www.ieee802.org/15</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588224"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802.24</a:t>
            </a:r>
          </a:p>
          <a:p>
            <a:pPr algn="ctr" eaLnBrk="1" hangingPunct="1"/>
            <a:r>
              <a:rPr lang="en-US" sz="1000" b="1">
                <a:solidFill>
                  <a:schemeClr val="bg1"/>
                </a:solidFill>
              </a:rPr>
              <a:t>Smart Grid</a:t>
            </a:r>
          </a:p>
          <a:p>
            <a:pPr algn="ctr" eaLnBrk="1" hangingPunct="1"/>
            <a:r>
              <a:rPr lang="en-US" sz="1000" b="1">
                <a:solidFill>
                  <a:schemeClr val="bg1"/>
                </a:solidFill>
              </a:rPr>
              <a:t>TAG</a:t>
            </a: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Members </a:t>
            </a:r>
            <a:r>
              <a:rPr lang="en-US" sz="1800" dirty="0" smtClean="0"/>
              <a:t>~102</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t>802.15 Scope and Purpose</a:t>
            </a:r>
          </a:p>
        </p:txBody>
      </p:sp>
      <p:sp>
        <p:nvSpPr>
          <p:cNvPr id="8195" name="Rectangle 3"/>
          <p:cNvSpPr>
            <a:spLocks noGrp="1" noChangeArrowheads="1"/>
          </p:cNvSpPr>
          <p:nvPr>
            <p:ph type="body" idx="1"/>
          </p:nvPr>
        </p:nvSpPr>
        <p:spPr>
          <a:xfrm>
            <a:off x="468313" y="1279302"/>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smtClean="0"/>
              <a:t>Activities have proven to be much more diverse and varied</a:t>
            </a:r>
          </a:p>
          <a:p>
            <a:pPr lvl="1" eaLnBrk="1" hangingPunct="1">
              <a:lnSpc>
                <a:spcPct val="90000"/>
              </a:lnSpc>
            </a:pPr>
            <a:r>
              <a:rPr lang="en-US" sz="2400" dirty="0" smtClean="0"/>
              <a:t>Data rates from 2kbps to 2gbs</a:t>
            </a:r>
          </a:p>
          <a:p>
            <a:pPr lvl="1" eaLnBrk="1" hangingPunct="1">
              <a:lnSpc>
                <a:spcPct val="90000"/>
              </a:lnSpc>
            </a:pPr>
            <a:r>
              <a:rPr lang="en-US" sz="2400" dirty="0" smtClean="0"/>
              <a:t>Ranges from millimeters to kilometers</a:t>
            </a:r>
          </a:p>
          <a:p>
            <a:pPr lvl="1" eaLnBrk="1" hangingPunct="1">
              <a:lnSpc>
                <a:spcPct val="90000"/>
              </a:lnSpc>
            </a:pPr>
            <a:r>
              <a:rPr lang="en-US" sz="2400" dirty="0" smtClean="0"/>
              <a:t>Frequencies from 100MHz to 800THz</a:t>
            </a:r>
          </a:p>
          <a:p>
            <a:pPr eaLnBrk="1" hangingPunct="1">
              <a:lnSpc>
                <a:spcPct val="90000"/>
              </a:lnSpc>
            </a:pPr>
            <a:r>
              <a:rPr lang="en-US" sz="2800" dirty="0" smtClean="0"/>
              <a:t>Today’s focus is on “specialty”, typically short range, communications. </a:t>
            </a:r>
          </a:p>
          <a:p>
            <a:pPr eaLnBrk="1" hangingPunct="1">
              <a:lnSpc>
                <a:spcPct val="90000"/>
              </a:lnSpc>
            </a:pPr>
            <a:r>
              <a:rPr lang="en-US" sz="2800" dirty="0" smtClean="0"/>
              <a:t>If it is wireless and not a LAN, MAN, RAN, or WAN, odds are its 802.15</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r>
              <a:rPr lang="en-US" sz="2400" dirty="0" smtClean="0"/>
              <a:t>802.15.1:  Original Bluetooth</a:t>
            </a:r>
          </a:p>
          <a:p>
            <a:pPr eaLnBrk="1" hangingPunct="1"/>
            <a:r>
              <a:rPr lang="en-US" sz="2400" dirty="0" smtClean="0"/>
              <a:t>802.15.2:  Coexistence Recommended Practice Bluetooth/802.11</a:t>
            </a:r>
          </a:p>
          <a:p>
            <a:pPr eaLnBrk="1" hangingPunct="1"/>
            <a:r>
              <a:rPr lang="en-US" sz="2400" dirty="0" smtClean="0"/>
              <a:t>802.15.3:  High Rate (55 Mbps) Multimedia WPAN</a:t>
            </a:r>
          </a:p>
          <a:p>
            <a:pPr marL="457200" lvl="1" indent="0" eaLnBrk="1" hangingPunct="1">
              <a:buNone/>
            </a:pPr>
            <a:r>
              <a:rPr lang="en-US" sz="2400" dirty="0" smtClean="0"/>
              <a:t>15.3 amendments:</a:t>
            </a:r>
          </a:p>
          <a:p>
            <a:pPr lvl="1" eaLnBrk="1" hangingPunct="1"/>
            <a:r>
              <a:rPr lang="en-US" sz="2200" dirty="0" smtClean="0"/>
              <a:t>802.15.3c-High Rate (&gt;1Gbps) </a:t>
            </a:r>
            <a:r>
              <a:rPr lang="en-US" sz="2200" dirty="0" err="1" smtClean="0"/>
              <a:t>mmWave</a:t>
            </a:r>
            <a:r>
              <a:rPr lang="en-US" sz="2200" dirty="0" smtClean="0"/>
              <a:t> 15.3 PHY</a:t>
            </a:r>
          </a:p>
          <a:p>
            <a:pPr eaLnBrk="1" hangingPunct="1"/>
            <a:r>
              <a:rPr lang="en-US" sz="2600" dirty="0" smtClean="0"/>
              <a:t>802.15.3-2016:  recasts standard to use 48bit MAC addresses and rolled up amendment c.</a:t>
            </a:r>
          </a:p>
          <a:p>
            <a:pPr eaLnBrk="1" hangingPunct="1"/>
            <a:r>
              <a:rPr lang="en-US" sz="2400" dirty="0" smtClean="0"/>
              <a:t>802.15.4:  Low Rate (250kbps). Energy Efficient WPAN for WSN type applications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7504" y="404813"/>
            <a:ext cx="8856984" cy="792162"/>
          </a:xfrm>
        </p:spPr>
        <p:txBody>
          <a:bodyPr/>
          <a:lstStyle/>
          <a:p>
            <a:pPr eaLnBrk="1" hangingPunct="1"/>
            <a:r>
              <a:rPr lang="en-US" dirty="0" smtClean="0"/>
              <a:t>802.15 Completed </a:t>
            </a:r>
            <a:r>
              <a:rPr lang="en-US" dirty="0"/>
              <a:t>Projects </a:t>
            </a:r>
            <a:r>
              <a:rPr lang="en-US" dirty="0" smtClean="0"/>
              <a:t>(Amendments)</a:t>
            </a:r>
          </a:p>
        </p:txBody>
      </p:sp>
      <p:sp>
        <p:nvSpPr>
          <p:cNvPr id="10243" name="Rectangle 3"/>
          <p:cNvSpPr>
            <a:spLocks noGrp="1" noChangeArrowheads="1"/>
          </p:cNvSpPr>
          <p:nvPr>
            <p:ph type="body" idx="1"/>
          </p:nvPr>
        </p:nvSpPr>
        <p:spPr>
          <a:xfrm>
            <a:off x="457200" y="1268760"/>
            <a:ext cx="8458200" cy="5184576"/>
          </a:xfrm>
        </p:spPr>
        <p:txBody>
          <a:bodyPr/>
          <a:lstStyle/>
          <a:p>
            <a:pPr lvl="1" indent="-365760" eaLnBrk="1" hangingPunct="1">
              <a:buFont typeface="Wingdings" panose="05000000000000000000" pitchFamily="2" charset="2"/>
              <a:buChar char="ü"/>
            </a:pPr>
            <a:r>
              <a:rPr lang="en-US" sz="2000" dirty="0" smtClean="0"/>
              <a:t>802.15.4a:  Higher </a:t>
            </a:r>
            <a:r>
              <a:rPr lang="en-US" sz="2000" dirty="0"/>
              <a:t>data rate 15.4 UWB PHY</a:t>
            </a:r>
          </a:p>
          <a:p>
            <a:pPr lvl="1" indent="-365760" eaLnBrk="1" hangingPunct="1">
              <a:buFont typeface="Wingdings" panose="05000000000000000000" pitchFamily="2" charset="2"/>
              <a:buChar char="ü"/>
            </a:pPr>
            <a:r>
              <a:rPr lang="en-US" sz="2000" dirty="0" smtClean="0"/>
              <a:t>802.15.4c:  Sub </a:t>
            </a:r>
            <a:r>
              <a:rPr lang="en-US" sz="2000" dirty="0"/>
              <a:t>1 GHz 15.4 PHY for China</a:t>
            </a:r>
          </a:p>
          <a:p>
            <a:pPr lvl="1" indent="-365760" eaLnBrk="1" hangingPunct="1">
              <a:buFont typeface="Wingdings" panose="05000000000000000000" pitchFamily="2" charset="2"/>
              <a:buChar char="ü"/>
            </a:pPr>
            <a:r>
              <a:rPr lang="en-US" sz="2200" dirty="0" smtClean="0"/>
              <a:t>802.15.4d: Sub </a:t>
            </a:r>
            <a:r>
              <a:rPr lang="en-US" sz="2200" dirty="0"/>
              <a:t>1 GHz 15.4 PHY for Japan</a:t>
            </a:r>
          </a:p>
          <a:p>
            <a:pPr lvl="1" indent="-365760" eaLnBrk="1" hangingPunct="1">
              <a:lnSpc>
                <a:spcPct val="80000"/>
              </a:lnSpc>
              <a:buFont typeface="Wingdings" panose="05000000000000000000" pitchFamily="2" charset="2"/>
              <a:buChar char="ü"/>
            </a:pPr>
            <a:r>
              <a:rPr lang="en-US" sz="2200" dirty="0" smtClean="0"/>
              <a:t>802.15.4e: 15.4 MAC Enhancements (GTS among others)</a:t>
            </a:r>
          </a:p>
          <a:p>
            <a:pPr lvl="1" indent="-365760" eaLnBrk="1" hangingPunct="1">
              <a:lnSpc>
                <a:spcPct val="80000"/>
              </a:lnSpc>
              <a:buFont typeface="Wingdings" panose="05000000000000000000" pitchFamily="2" charset="2"/>
              <a:buChar char="ü"/>
            </a:pPr>
            <a:r>
              <a:rPr lang="en-US" sz="2200" dirty="0" smtClean="0"/>
              <a:t>802.15.4f: 15.4 PHY for Active RFID</a:t>
            </a:r>
          </a:p>
          <a:p>
            <a:pPr lvl="1" indent="-365760" eaLnBrk="1" hangingPunct="1">
              <a:lnSpc>
                <a:spcPct val="80000"/>
              </a:lnSpc>
              <a:buFont typeface="Wingdings" panose="05000000000000000000" pitchFamily="2" charset="2"/>
              <a:buChar char="ü"/>
            </a:pPr>
            <a:r>
              <a:rPr lang="en-US" sz="2200" dirty="0" smtClean="0"/>
              <a:t>802.15.4g: 15.4 PHY for Field Area Smart Utility Networks</a:t>
            </a:r>
          </a:p>
          <a:p>
            <a:pPr lvl="1" indent="-365760" eaLnBrk="1" hangingPunct="1">
              <a:lnSpc>
                <a:spcPct val="80000"/>
              </a:lnSpc>
              <a:buFont typeface="Wingdings" panose="05000000000000000000" pitchFamily="2" charset="2"/>
              <a:buChar char="ü"/>
            </a:pPr>
            <a:r>
              <a:rPr lang="en-US" sz="2200" dirty="0" smtClean="0"/>
              <a:t>802.15.4-2011: </a:t>
            </a:r>
            <a:r>
              <a:rPr lang="en-US" sz="2200" b="1" dirty="0" smtClean="0"/>
              <a:t>15.4 Roll-up to include 15.4a,c &amp; d</a:t>
            </a:r>
          </a:p>
          <a:p>
            <a:pPr lvl="1" indent="-365760" eaLnBrk="1" hangingPunct="1">
              <a:lnSpc>
                <a:spcPct val="80000"/>
              </a:lnSpc>
              <a:buFont typeface="Wingdings" panose="05000000000000000000" pitchFamily="2" charset="2"/>
              <a:buChar char="ü"/>
            </a:pPr>
            <a:r>
              <a:rPr lang="en-US" sz="2200" dirty="0" smtClean="0"/>
              <a:t>802.15.4j: 15.4 </a:t>
            </a:r>
            <a:r>
              <a:rPr lang="en-US" sz="2200" dirty="0"/>
              <a:t>PHY </a:t>
            </a:r>
            <a:r>
              <a:rPr lang="en-US" sz="2200" dirty="0" smtClean="0"/>
              <a:t>using US dedicated medical band</a:t>
            </a:r>
            <a:endParaRPr lang="en-US" sz="2200" dirty="0"/>
          </a:p>
          <a:p>
            <a:pPr lvl="1" indent="-365760" eaLnBrk="1" hangingPunct="1">
              <a:lnSpc>
                <a:spcPct val="80000"/>
              </a:lnSpc>
              <a:buFont typeface="Wingdings" panose="05000000000000000000" pitchFamily="2" charset="2"/>
              <a:buChar char="ü"/>
            </a:pPr>
            <a:r>
              <a:rPr lang="en-US" sz="2200" dirty="0" smtClean="0"/>
              <a:t>802.15.4k: 15.4 </a:t>
            </a:r>
            <a:r>
              <a:rPr lang="en-US" sz="2200" dirty="0"/>
              <a:t>PHY for </a:t>
            </a:r>
            <a:r>
              <a:rPr lang="en-US" sz="2200" dirty="0" smtClean="0"/>
              <a:t>Low Energy Critical Infrastructure Monitoring</a:t>
            </a:r>
          </a:p>
          <a:p>
            <a:pPr lvl="1" indent="-365760" eaLnBrk="1" hangingPunct="1">
              <a:lnSpc>
                <a:spcPct val="80000"/>
              </a:lnSpc>
              <a:buFont typeface="Wingdings" panose="05000000000000000000" pitchFamily="2" charset="2"/>
              <a:buChar char="ü"/>
            </a:pPr>
            <a:r>
              <a:rPr lang="en-US" sz="2200" dirty="0" smtClean="0"/>
              <a:t>802.15.4m: 15.4 PHY for operation in TV White Spaces</a:t>
            </a:r>
          </a:p>
          <a:p>
            <a:pPr lvl="1" indent="-365760" eaLnBrk="1" hangingPunct="1">
              <a:lnSpc>
                <a:spcPct val="80000"/>
              </a:lnSpc>
              <a:buFont typeface="Wingdings" panose="05000000000000000000" pitchFamily="2" charset="2"/>
              <a:buChar char="ü"/>
            </a:pPr>
            <a:r>
              <a:rPr lang="en-US" sz="2200" dirty="0" smtClean="0"/>
              <a:t>802.15.4n: 15.4 PHY for Chinese Medical Applications </a:t>
            </a:r>
          </a:p>
          <a:p>
            <a:pPr lvl="1" indent="-365760" eaLnBrk="1" hangingPunct="1">
              <a:lnSpc>
                <a:spcPct val="80000"/>
              </a:lnSpc>
              <a:buFont typeface="Wingdings" panose="05000000000000000000" pitchFamily="2" charset="2"/>
              <a:buChar char="ü"/>
            </a:pPr>
            <a:r>
              <a:rPr lang="en-US" sz="2200" dirty="0" smtClean="0"/>
              <a:t>802.15.4p: 15.4 PHY for Rail Communications and Control</a:t>
            </a:r>
          </a:p>
          <a:p>
            <a:pPr lvl="1" indent="-365760" eaLnBrk="1" hangingPunct="1">
              <a:lnSpc>
                <a:spcPct val="80000"/>
              </a:lnSpc>
              <a:buFont typeface="Wingdings" panose="05000000000000000000" pitchFamily="2" charset="2"/>
              <a:buChar char="ü"/>
            </a:pPr>
            <a:r>
              <a:rPr lang="en-US" sz="2200" dirty="0" smtClean="0"/>
              <a:t>802.15.4q: Ultra </a:t>
            </a:r>
            <a:r>
              <a:rPr lang="en-US" sz="2200" dirty="0"/>
              <a:t>Low Power 15.4 </a:t>
            </a:r>
            <a:r>
              <a:rPr lang="en-US" sz="2200" dirty="0" smtClean="0"/>
              <a:t>PHY</a:t>
            </a:r>
          </a:p>
          <a:p>
            <a:pPr lvl="1" indent="-365760" eaLnBrk="1" hangingPunct="1">
              <a:lnSpc>
                <a:spcPct val="80000"/>
              </a:lnSpc>
              <a:buFont typeface="Wingdings" panose="05000000000000000000" pitchFamily="2" charset="2"/>
              <a:buChar char="ü"/>
            </a:pPr>
            <a:r>
              <a:rPr lang="en-US" sz="2200" dirty="0" smtClean="0"/>
              <a:t>802.15.4u: 865-867MHz band in India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Completed Projects</a:t>
            </a:r>
          </a:p>
        </p:txBody>
      </p:sp>
      <p:sp>
        <p:nvSpPr>
          <p:cNvPr id="3" name="Content Placeholder 2"/>
          <p:cNvSpPr>
            <a:spLocks noGrp="1"/>
          </p:cNvSpPr>
          <p:nvPr>
            <p:ph idx="1"/>
          </p:nvPr>
        </p:nvSpPr>
        <p:spPr>
          <a:xfrm>
            <a:off x="467544" y="1340768"/>
            <a:ext cx="8229600" cy="4896544"/>
          </a:xfrm>
        </p:spPr>
        <p:txBody>
          <a:bodyPr/>
          <a:lstStyle/>
          <a:p>
            <a:pPr indent="-457200" eaLnBrk="1" hangingPunct="1">
              <a:lnSpc>
                <a:spcPct val="80000"/>
              </a:lnSpc>
              <a:spcBef>
                <a:spcPts val="300"/>
              </a:spcBef>
              <a:buFont typeface="Wingdings" panose="05000000000000000000" pitchFamily="2" charset="2"/>
              <a:buChar char="ü"/>
            </a:pPr>
            <a:r>
              <a:rPr lang="en-US" dirty="0" smtClean="0"/>
              <a:t>802.15.4-2015: Revision C </a:t>
            </a:r>
            <a:r>
              <a:rPr lang="en-US" dirty="0"/>
              <a:t>(bug fixes and roll-up of amendments </a:t>
            </a:r>
            <a:r>
              <a:rPr lang="en-US" dirty="0" err="1"/>
              <a:t>e,f,g,j,k,m</a:t>
            </a:r>
            <a:r>
              <a:rPr lang="en-US" dirty="0"/>
              <a:t>, and p</a:t>
            </a:r>
            <a:r>
              <a:rPr lang="en-US" dirty="0" smtClean="0"/>
              <a:t>)</a:t>
            </a:r>
          </a:p>
          <a:p>
            <a:pPr indent="-457200" eaLnBrk="1" hangingPunct="1">
              <a:lnSpc>
                <a:spcPct val="80000"/>
              </a:lnSpc>
              <a:spcBef>
                <a:spcPts val="300"/>
              </a:spcBef>
              <a:buFont typeface="Wingdings" panose="05000000000000000000" pitchFamily="2" charset="2"/>
              <a:buChar char="ü"/>
            </a:pPr>
            <a:endParaRPr lang="en-US" sz="800" dirty="0"/>
          </a:p>
          <a:p>
            <a:pPr indent="-457200" eaLnBrk="1" hangingPunct="1">
              <a:lnSpc>
                <a:spcPct val="80000"/>
              </a:lnSpc>
              <a:spcBef>
                <a:spcPts val="300"/>
              </a:spcBef>
              <a:buFont typeface="Wingdings" panose="05000000000000000000" pitchFamily="2" charset="2"/>
              <a:buChar char="ü"/>
            </a:pPr>
            <a:r>
              <a:rPr lang="en-US" dirty="0" smtClean="0"/>
              <a:t>802.15.5:  Mesh Networking Recommended Practice</a:t>
            </a:r>
          </a:p>
          <a:p>
            <a:pPr indent="-457200" eaLnBrk="1" hangingPunct="1">
              <a:lnSpc>
                <a:spcPct val="80000"/>
              </a:lnSpc>
              <a:spcBef>
                <a:spcPts val="300"/>
              </a:spcBef>
              <a:buFont typeface="Wingdings" panose="05000000000000000000" pitchFamily="2" charset="2"/>
              <a:buChar char="ü"/>
            </a:pPr>
            <a:endParaRPr lang="en-US" sz="1000" dirty="0"/>
          </a:p>
          <a:p>
            <a:pPr indent="-457200" eaLnBrk="1" hangingPunct="1">
              <a:lnSpc>
                <a:spcPct val="80000"/>
              </a:lnSpc>
              <a:spcBef>
                <a:spcPts val="300"/>
              </a:spcBef>
              <a:buFont typeface="Wingdings" panose="05000000000000000000" pitchFamily="2" charset="2"/>
              <a:buChar char="ü"/>
            </a:pPr>
            <a:r>
              <a:rPr lang="en-US" dirty="0" smtClean="0"/>
              <a:t>802.15.6:  Body </a:t>
            </a:r>
            <a:r>
              <a:rPr lang="en-US" dirty="0"/>
              <a:t>Area Networking for medical and entertainment </a:t>
            </a:r>
            <a:r>
              <a:rPr lang="en-US" dirty="0" smtClean="0"/>
              <a:t>applications</a:t>
            </a:r>
          </a:p>
          <a:p>
            <a:pPr indent="-457200" eaLnBrk="1" hangingPunct="1">
              <a:lnSpc>
                <a:spcPct val="80000"/>
              </a:lnSpc>
              <a:spcBef>
                <a:spcPts val="300"/>
              </a:spcBef>
              <a:buFont typeface="Wingdings" panose="05000000000000000000" pitchFamily="2" charset="2"/>
              <a:buChar char="ü"/>
            </a:pPr>
            <a:endParaRPr lang="en-US" sz="1000" dirty="0"/>
          </a:p>
          <a:p>
            <a:pPr indent="-457200" eaLnBrk="1" hangingPunct="1">
              <a:lnSpc>
                <a:spcPct val="80000"/>
              </a:lnSpc>
              <a:spcBef>
                <a:spcPts val="300"/>
              </a:spcBef>
              <a:buFont typeface="Wingdings" panose="05000000000000000000" pitchFamily="2" charset="2"/>
              <a:buChar char="ü"/>
            </a:pPr>
            <a:r>
              <a:rPr lang="en-US" dirty="0" smtClean="0"/>
              <a:t>802.15.7:  Visible </a:t>
            </a:r>
            <a:r>
              <a:rPr lang="en-US" dirty="0"/>
              <a:t>Light Communications using structured </a:t>
            </a:r>
            <a:r>
              <a:rPr lang="en-US" dirty="0" smtClean="0"/>
              <a:t>lighting</a:t>
            </a:r>
          </a:p>
          <a:p>
            <a:pPr indent="-457200" eaLnBrk="1" hangingPunct="1">
              <a:lnSpc>
                <a:spcPct val="80000"/>
              </a:lnSpc>
              <a:spcBef>
                <a:spcPts val="1200"/>
              </a:spcBef>
              <a:buFont typeface="Wingdings" panose="05000000000000000000" pitchFamily="2" charset="2"/>
              <a:buChar char="ü"/>
            </a:pPr>
            <a:r>
              <a:rPr lang="en-US" dirty="0" smtClean="0"/>
              <a:t>802.15.9:     Key </a:t>
            </a:r>
            <a:r>
              <a:rPr lang="en-US" dirty="0" err="1" smtClean="0"/>
              <a:t>Mgmt</a:t>
            </a:r>
            <a:r>
              <a:rPr lang="en-US" dirty="0" smtClean="0"/>
              <a:t> Protocol for 15.4</a:t>
            </a:r>
          </a:p>
          <a:p>
            <a:pPr indent="-457200" eaLnBrk="1" hangingPunct="1">
              <a:lnSpc>
                <a:spcPct val="80000"/>
              </a:lnSpc>
              <a:spcBef>
                <a:spcPts val="1200"/>
              </a:spcBef>
              <a:buFont typeface="Wingdings" panose="05000000000000000000" pitchFamily="2" charset="2"/>
              <a:buChar char="ü"/>
            </a:pPr>
            <a:r>
              <a:rPr lang="en-US" dirty="0" smtClean="0"/>
              <a:t>802.15.10:   Layer 2 Routing for 15.4</a:t>
            </a:r>
            <a:endParaRPr lang="en-US" dirty="0"/>
          </a:p>
          <a:p>
            <a:pPr indent="-457200">
              <a:buFont typeface="Wingdings" panose="05000000000000000000" pitchFamily="2" charset="2"/>
              <a:buChar char="ü"/>
            </a:pPr>
            <a:endParaRPr lang="en-US" dirty="0"/>
          </a:p>
        </p:txBody>
      </p:sp>
    </p:spTree>
    <p:extLst>
      <p:ext uri="{BB962C8B-B14F-4D97-AF65-F5344CB8AC3E}">
        <p14:creationId xmlns:p14="http://schemas.microsoft.com/office/powerpoint/2010/main" val="4127021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lvl="1" eaLnBrk="1" hangingPunct="1">
              <a:lnSpc>
                <a:spcPct val="80000"/>
              </a:lnSpc>
            </a:pPr>
            <a:endParaRPr lang="en-US" sz="2400" dirty="0" smtClean="0"/>
          </a:p>
          <a:p>
            <a:pPr lvl="1" eaLnBrk="1" hangingPunct="1">
              <a:lnSpc>
                <a:spcPct val="80000"/>
              </a:lnSpc>
            </a:pPr>
            <a:r>
              <a:rPr lang="en-US" dirty="0" smtClean="0"/>
              <a:t>802.15.3d:  THz band 100Gb/s PHY layer for point to point data center applications </a:t>
            </a:r>
          </a:p>
          <a:p>
            <a:pPr lvl="2" eaLnBrk="1" hangingPunct="1">
              <a:lnSpc>
                <a:spcPct val="80000"/>
              </a:lnSpc>
            </a:pPr>
            <a:r>
              <a:rPr lang="en-US" i="1" dirty="0" smtClean="0"/>
              <a:t>STATUS: reviewing proposals, writing draft</a:t>
            </a:r>
          </a:p>
          <a:p>
            <a:pPr lvl="1" eaLnBrk="1" hangingPunct="1">
              <a:lnSpc>
                <a:spcPct val="80000"/>
              </a:lnSpc>
            </a:pPr>
            <a:endParaRPr lang="en-US" sz="2400" dirty="0" smtClean="0"/>
          </a:p>
          <a:p>
            <a:pPr lvl="1" eaLnBrk="1" hangingPunct="1">
              <a:lnSpc>
                <a:spcPct val="80000"/>
              </a:lnSpc>
            </a:pPr>
            <a:r>
              <a:rPr lang="en-US" dirty="0" smtClean="0"/>
              <a:t>802.15.3e:  High Rate (100Gb/s), Close Proximity Communications using </a:t>
            </a:r>
            <a:r>
              <a:rPr lang="en-US" dirty="0" err="1" smtClean="0"/>
              <a:t>mmWave</a:t>
            </a:r>
            <a:r>
              <a:rPr lang="en-US" dirty="0" smtClean="0"/>
              <a:t> for 4k HD MPEG file transfers in &lt;250ms total </a:t>
            </a:r>
            <a:r>
              <a:rPr lang="en-US" dirty="0"/>
              <a:t>transaction time </a:t>
            </a:r>
            <a:endParaRPr lang="en-US" dirty="0" smtClean="0"/>
          </a:p>
          <a:p>
            <a:pPr lvl="2" eaLnBrk="1" hangingPunct="1">
              <a:lnSpc>
                <a:spcPct val="80000"/>
              </a:lnSpc>
            </a:pPr>
            <a:r>
              <a:rPr lang="en-US" i="1" dirty="0" smtClean="0"/>
              <a:t>STATUS: in Sponsor Ballot- final approval expected in January 2017</a:t>
            </a:r>
            <a:endParaRPr lang="en-US" sz="1800" dirty="0" smtClean="0"/>
          </a:p>
          <a:p>
            <a:pPr marL="57150" indent="0" eaLnBrk="1" hangingPunct="1">
              <a:lnSpc>
                <a:spcPct val="80000"/>
              </a:lnSpc>
              <a:buNone/>
            </a:pPr>
            <a:endParaRPr lang="en-US" sz="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802.15.4 Active Amendments: Status</a:t>
            </a:r>
          </a:p>
        </p:txBody>
      </p:sp>
      <p:sp>
        <p:nvSpPr>
          <p:cNvPr id="11267" name="Rectangle 3"/>
          <p:cNvSpPr>
            <a:spLocks noGrp="1" noChangeArrowheads="1"/>
          </p:cNvSpPr>
          <p:nvPr>
            <p:ph type="body" idx="1"/>
          </p:nvPr>
        </p:nvSpPr>
        <p:spPr>
          <a:xfrm>
            <a:off x="529208" y="1600200"/>
            <a:ext cx="8075240" cy="4525963"/>
          </a:xfrm>
        </p:spPr>
        <p:txBody>
          <a:bodyPr/>
          <a:lstStyle/>
          <a:p>
            <a:pPr lvl="1" indent="-457200" eaLnBrk="1" hangingPunct="1">
              <a:lnSpc>
                <a:spcPct val="80000"/>
              </a:lnSpc>
              <a:buFont typeface="Wingdings" panose="05000000000000000000" pitchFamily="2" charset="2"/>
              <a:buChar char="Ø"/>
            </a:pPr>
            <a:r>
              <a:rPr lang="en-US" sz="2200" dirty="0" smtClean="0"/>
              <a:t>802.15.4r: Common </a:t>
            </a:r>
            <a:r>
              <a:rPr lang="en-US" sz="2200" dirty="0"/>
              <a:t>15.4 ranging protocol for Location Based Services indoors or out </a:t>
            </a:r>
            <a:endParaRPr lang="en-US" sz="2200" dirty="0" smtClean="0"/>
          </a:p>
          <a:p>
            <a:pPr lvl="2" indent="-457200" eaLnBrk="1" hangingPunct="1">
              <a:lnSpc>
                <a:spcPct val="80000"/>
              </a:lnSpc>
            </a:pPr>
            <a:r>
              <a:rPr lang="en-US" sz="2000" i="1" dirty="0" smtClean="0"/>
              <a:t>STATUS</a:t>
            </a:r>
            <a:r>
              <a:rPr lang="en-US" sz="2000" i="1" dirty="0"/>
              <a:t>: </a:t>
            </a:r>
            <a:r>
              <a:rPr lang="en-US" sz="2000" i="1" dirty="0" smtClean="0"/>
              <a:t>active but on hold</a:t>
            </a:r>
          </a:p>
          <a:p>
            <a:pPr lvl="2" indent="-457200" eaLnBrk="1" hangingPunct="1">
              <a:lnSpc>
                <a:spcPct val="80000"/>
              </a:lnSpc>
            </a:pPr>
            <a:endParaRPr lang="en-US" sz="800" i="1" dirty="0"/>
          </a:p>
          <a:p>
            <a:pPr lvl="1" indent="-457200" eaLnBrk="1" hangingPunct="1">
              <a:lnSpc>
                <a:spcPct val="80000"/>
              </a:lnSpc>
              <a:spcBef>
                <a:spcPts val="1200"/>
              </a:spcBef>
              <a:buFont typeface="Wingdings" panose="05000000000000000000" pitchFamily="2" charset="2"/>
              <a:buChar char="Ø"/>
            </a:pPr>
            <a:r>
              <a:rPr lang="en-US" sz="2200" dirty="0" smtClean="0"/>
              <a:t>802.15.4s: MAC </a:t>
            </a:r>
            <a:r>
              <a:rPr lang="en-US" sz="2200" dirty="0"/>
              <a:t>enhancement for improved spectrum resource utilization </a:t>
            </a:r>
            <a:endParaRPr lang="en-US" sz="2200" dirty="0" smtClean="0"/>
          </a:p>
          <a:p>
            <a:pPr lvl="2" indent="-457200" eaLnBrk="1" hangingPunct="1">
              <a:lnSpc>
                <a:spcPct val="80000"/>
              </a:lnSpc>
            </a:pPr>
            <a:r>
              <a:rPr lang="en-US" sz="2000" i="1" dirty="0" smtClean="0"/>
              <a:t>STATUS: In Working Group Letter Ballot</a:t>
            </a:r>
          </a:p>
          <a:p>
            <a:pPr lvl="2" indent="-457200" eaLnBrk="1" hangingPunct="1">
              <a:lnSpc>
                <a:spcPct val="80000"/>
              </a:lnSpc>
            </a:pPr>
            <a:endParaRPr lang="en-US" sz="800" i="1" dirty="0"/>
          </a:p>
          <a:p>
            <a:pPr lvl="1" indent="-457200" eaLnBrk="1" hangingPunct="1">
              <a:lnSpc>
                <a:spcPct val="80000"/>
              </a:lnSpc>
              <a:spcBef>
                <a:spcPts val="1200"/>
              </a:spcBef>
              <a:buFont typeface="Wingdings" panose="05000000000000000000" pitchFamily="2" charset="2"/>
              <a:buChar char="Ø"/>
            </a:pPr>
            <a:r>
              <a:rPr lang="en-US" sz="2200" dirty="0" smtClean="0"/>
              <a:t>802.15.4t: Higher Rate </a:t>
            </a:r>
            <a:r>
              <a:rPr lang="en-US" sz="2200" dirty="0" err="1" smtClean="0"/>
              <a:t>Phy</a:t>
            </a:r>
            <a:r>
              <a:rPr lang="en-US" sz="2200" dirty="0" smtClean="0"/>
              <a:t> (HRP):   </a:t>
            </a:r>
            <a:r>
              <a:rPr lang="en-US" sz="2200" dirty="0"/>
              <a:t>PHY capable of 2 </a:t>
            </a:r>
            <a:r>
              <a:rPr lang="en-US" sz="2200" dirty="0" smtClean="0"/>
              <a:t>Mb/s </a:t>
            </a:r>
            <a:r>
              <a:rPr lang="en-US" sz="2200" dirty="0"/>
              <a:t>data rates, utilizing the </a:t>
            </a:r>
            <a:r>
              <a:rPr lang="en-US" sz="2200" dirty="0" smtClean="0"/>
              <a:t>2.4 GHz ISM band</a:t>
            </a:r>
            <a:r>
              <a:rPr lang="en-US" sz="2200" dirty="0"/>
              <a:t>, having backwards-compatibility to, and the same occupied bandwidth as, the present </a:t>
            </a:r>
            <a:r>
              <a:rPr lang="en-US" sz="2200" dirty="0" smtClean="0"/>
              <a:t>2.4 GHz </a:t>
            </a:r>
            <a:r>
              <a:rPr lang="en-US" sz="2200" dirty="0"/>
              <a:t>O-QPSK </a:t>
            </a:r>
            <a:r>
              <a:rPr lang="en-US" sz="2200" dirty="0" smtClean="0"/>
              <a:t>PHY, </a:t>
            </a:r>
            <a:r>
              <a:rPr lang="en-US" sz="2200" dirty="0"/>
              <a:t>and be simple to implement. </a:t>
            </a:r>
            <a:endParaRPr lang="en-US" sz="2200" dirty="0" smtClean="0"/>
          </a:p>
          <a:p>
            <a:pPr lvl="2" indent="-457200" eaLnBrk="1" hangingPunct="1">
              <a:lnSpc>
                <a:spcPct val="80000"/>
              </a:lnSpc>
            </a:pPr>
            <a:r>
              <a:rPr lang="en-US" sz="2000" i="1" dirty="0" smtClean="0"/>
              <a:t>STATUS: Final stages of Sponsor Ballot. Expect completion at the end of January 2017</a:t>
            </a:r>
            <a:endParaRPr lang="en-US" sz="2000" dirty="0" smtClean="0"/>
          </a:p>
          <a:p>
            <a:pPr lvl="1" eaLnBrk="1" hangingPunct="1">
              <a:lnSpc>
                <a:spcPct val="80000"/>
              </a:lnSpc>
            </a:pPr>
            <a:endParaRPr lang="en-US" sz="2000"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25305</TotalTime>
  <Words>1505</Words>
  <Application>Microsoft Office PowerPoint</Application>
  <PresentationFormat>On-screen Show (4:3)</PresentationFormat>
  <Paragraphs>232</Paragraphs>
  <Slides>21</Slides>
  <Notes>12</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Title slide</vt:lpstr>
      <vt:lpstr>Title only</vt:lpstr>
      <vt:lpstr>PowerPoint Presentation</vt:lpstr>
      <vt:lpstr>Disclaimer…</vt:lpstr>
      <vt:lpstr>IEEE 802 Organization</vt:lpstr>
      <vt:lpstr>802.15 Scope and Purpose</vt:lpstr>
      <vt:lpstr>802.15 Completed Projects</vt:lpstr>
      <vt:lpstr>802.15 Completed Projects (Amendments)</vt:lpstr>
      <vt:lpstr>802.15 Completed Projects</vt:lpstr>
      <vt:lpstr>802.15 Active Projects/Status</vt:lpstr>
      <vt:lpstr>802.15.4 Active Amendments: Status</vt:lpstr>
      <vt:lpstr>802.15.4 Active Amendments/Status (cont)</vt:lpstr>
      <vt:lpstr>802.15 Active Amendments/Status  (cont)</vt:lpstr>
      <vt:lpstr>802.15 Active Projects/Status (cont)</vt:lpstr>
      <vt:lpstr>What IEEE 802.15.12 does</vt:lpstr>
      <vt:lpstr>How IEEE 802.15.12 operates</vt:lpstr>
      <vt:lpstr>IEEE 802.15.12 protocol stack model  as of September, 2016</vt:lpstr>
      <vt:lpstr>802.15 Interest Groups</vt:lpstr>
      <vt:lpstr>802.15 LPWA Interest Group</vt:lpstr>
      <vt:lpstr>802.15 LPWA Interest Group</vt:lpstr>
      <vt:lpstr>IEEE802.15 Action Plan for LPWA</vt:lpstr>
      <vt:lpstr>802.15 Other Activity</vt:lpstr>
      <vt:lpstr>Questions? Bob Heile &lt;Chair IEEE 802.15&gt;:    bheile@ieee.org Charles Perkins:   charliep@computer.org www.ieee802.org/15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bheile</cp:lastModifiedBy>
  <cp:revision>683</cp:revision>
  <dcterms:created xsi:type="dcterms:W3CDTF">2009-09-07T19:24:44Z</dcterms:created>
  <dcterms:modified xsi:type="dcterms:W3CDTF">2016-11-12T20:29:06Z</dcterms:modified>
</cp:coreProperties>
</file>