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 id="2147483659" r:id="rId2"/>
  </p:sldMasterIdLst>
  <p:notesMasterIdLst>
    <p:notesMasterId r:id="rId24"/>
  </p:notesMasterIdLst>
  <p:handoutMasterIdLst>
    <p:handoutMasterId r:id="rId25"/>
  </p:handoutMasterIdLst>
  <p:sldIdLst>
    <p:sldId id="278" r:id="rId3"/>
    <p:sldId id="345" r:id="rId4"/>
    <p:sldId id="346" r:id="rId5"/>
    <p:sldId id="349" r:id="rId6"/>
    <p:sldId id="351" r:id="rId7"/>
    <p:sldId id="411" r:id="rId8"/>
    <p:sldId id="469" r:id="rId9"/>
    <p:sldId id="352" r:id="rId10"/>
    <p:sldId id="457" r:id="rId11"/>
    <p:sldId id="475" r:id="rId12"/>
    <p:sldId id="476" r:id="rId13"/>
    <p:sldId id="477" r:id="rId14"/>
    <p:sldId id="479" r:id="rId15"/>
    <p:sldId id="480" r:id="rId16"/>
    <p:sldId id="481" r:id="rId17"/>
    <p:sldId id="473" r:id="rId18"/>
    <p:sldId id="482" r:id="rId19"/>
    <p:sldId id="483" r:id="rId20"/>
    <p:sldId id="484" r:id="rId21"/>
    <p:sldId id="468" r:id="rId22"/>
    <p:sldId id="397" r:id="rId23"/>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1pPr>
    <a:lvl2pPr marL="457200"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2pPr>
    <a:lvl3pPr marL="914400"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3pPr>
    <a:lvl4pPr marL="1371600"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4pPr>
    <a:lvl5pPr marL="1828800"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5pPr>
    <a:lvl6pPr marL="2286000" algn="l" defTabSz="914400" rtl="0" eaLnBrk="1" latinLnBrk="0" hangingPunct="1">
      <a:defRPr sz="2400" kern="1200">
        <a:solidFill>
          <a:schemeClr val="tx1"/>
        </a:solidFill>
        <a:latin typeface="Arial" pitchFamily="34" charset="0"/>
        <a:ea typeface="MS PGothic" pitchFamily="34" charset="-128"/>
        <a:cs typeface="+mn-cs"/>
      </a:defRPr>
    </a:lvl6pPr>
    <a:lvl7pPr marL="2743200" algn="l" defTabSz="914400" rtl="0" eaLnBrk="1" latinLnBrk="0" hangingPunct="1">
      <a:defRPr sz="2400" kern="1200">
        <a:solidFill>
          <a:schemeClr val="tx1"/>
        </a:solidFill>
        <a:latin typeface="Arial" pitchFamily="34" charset="0"/>
        <a:ea typeface="MS PGothic" pitchFamily="34" charset="-128"/>
        <a:cs typeface="+mn-cs"/>
      </a:defRPr>
    </a:lvl7pPr>
    <a:lvl8pPr marL="3200400" algn="l" defTabSz="914400" rtl="0" eaLnBrk="1" latinLnBrk="0" hangingPunct="1">
      <a:defRPr sz="2400" kern="1200">
        <a:solidFill>
          <a:schemeClr val="tx1"/>
        </a:solidFill>
        <a:latin typeface="Arial" pitchFamily="34" charset="0"/>
        <a:ea typeface="MS PGothic" pitchFamily="34" charset="-128"/>
        <a:cs typeface="+mn-cs"/>
      </a:defRPr>
    </a:lvl8pPr>
    <a:lvl9pPr marL="3657600" algn="l" defTabSz="914400" rtl="0" eaLnBrk="1" latinLnBrk="0" hangingPunct="1">
      <a:defRPr sz="2400" kern="1200">
        <a:solidFill>
          <a:schemeClr val="tx1"/>
        </a:solidFill>
        <a:latin typeface="Arial" pitchFamily="34"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9BE28"/>
    <a:srgbClr val="0066FF"/>
    <a:srgbClr val="33CCFF"/>
    <a:srgbClr val="99FF99"/>
    <a:srgbClr val="FFFF00"/>
    <a:srgbClr val="FFCC00"/>
    <a:srgbClr val="DDDDDD"/>
    <a:srgbClr val="2FB1D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22370" autoAdjust="0"/>
    <p:restoredTop sz="89928" autoAdjust="0"/>
  </p:normalViewPr>
  <p:slideViewPr>
    <p:cSldViewPr>
      <p:cViewPr varScale="1">
        <p:scale>
          <a:sx n="88" d="100"/>
          <a:sy n="88" d="100"/>
        </p:scale>
        <p:origin x="-306" y="-108"/>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16596"/>
    </p:cViewPr>
  </p:sorter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p>
        </p:txBody>
      </p:sp>
      <p:sp>
        <p:nvSpPr>
          <p:cNvPr id="595971"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p>
        </p:txBody>
      </p:sp>
      <p:sp>
        <p:nvSpPr>
          <p:cNvPr id="595972"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p>
        </p:txBody>
      </p:sp>
      <p:sp>
        <p:nvSpPr>
          <p:cNvPr id="595973"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B3FD942D-5FEC-476A-84B2-2269D2F0143A}" type="slidenum">
              <a:rPr lang="en-US"/>
              <a:pPr>
                <a:defRPr/>
              </a:pPr>
              <a:t>‹#›</a:t>
            </a:fld>
            <a:endParaRPr lang="en-US"/>
          </a:p>
        </p:txBody>
      </p:sp>
    </p:spTree>
    <p:extLst>
      <p:ext uri="{BB962C8B-B14F-4D97-AF65-F5344CB8AC3E}">
        <p14:creationId xmlns:p14="http://schemas.microsoft.com/office/powerpoint/2010/main" val="8275539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p>
        </p:txBody>
      </p:sp>
      <p:sp>
        <p:nvSpPr>
          <p:cNvPr id="1075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p>
        </p:txBody>
      </p:sp>
      <p:sp>
        <p:nvSpPr>
          <p:cNvPr id="593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75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075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p>
        </p:txBody>
      </p:sp>
      <p:sp>
        <p:nvSpPr>
          <p:cNvPr id="1075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47D8444A-CD45-4B42-8D22-71A60507E814}" type="slidenum">
              <a:rPr lang="en-US"/>
              <a:pPr>
                <a:defRPr/>
              </a:pPr>
              <a:t>‹#›</a:t>
            </a:fld>
            <a:endParaRPr lang="en-US"/>
          </a:p>
        </p:txBody>
      </p:sp>
    </p:spTree>
    <p:extLst>
      <p:ext uri="{BB962C8B-B14F-4D97-AF65-F5344CB8AC3E}">
        <p14:creationId xmlns:p14="http://schemas.microsoft.com/office/powerpoint/2010/main" val="377513835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fld id="{1C5C59E5-7465-4ED6-AF57-636B0BB9BE9D}" type="slidenum">
              <a:rPr lang="en-US" sz="1200"/>
              <a:pPr/>
              <a:t>1</a:t>
            </a:fld>
            <a:endParaRPr lang="en-US" sz="120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fld id="{023331BD-C4CB-4B48-B534-18029AD6BE34}" type="slidenum">
              <a:rPr lang="en-US" sz="1200"/>
              <a:pPr/>
              <a:t>2</a:t>
            </a:fld>
            <a:endParaRPr lang="en-US" sz="1200"/>
          </a:p>
        </p:txBody>
      </p:sp>
      <p:sp>
        <p:nvSpPr>
          <p:cNvPr id="61443" name="Slide Image Placeholder 1"/>
          <p:cNvSpPr>
            <a:spLocks noGrp="1" noRot="1" noChangeAspect="1" noTextEdit="1"/>
          </p:cNvSpPr>
          <p:nvPr>
            <p:ph type="sldImg"/>
          </p:nvPr>
        </p:nvSpPr>
        <p:spPr>
          <a:ln/>
        </p:spPr>
      </p:sp>
      <p:sp>
        <p:nvSpPr>
          <p:cNvPr id="61444" name="Notes Placeholder 2"/>
          <p:cNvSpPr>
            <a:spLocks noGrp="1"/>
          </p:cNvSpPr>
          <p:nvPr>
            <p:ph type="body" idx="1"/>
          </p:nvPr>
        </p:nvSpPr>
        <p:spPr>
          <a:noFill/>
        </p:spPr>
        <p:txBody>
          <a:bodyPr lIns="91431" tIns="45716" rIns="91431" bIns="45716"/>
          <a:lstStyle/>
          <a:p>
            <a:pPr defTabSz="457200" eaLnBrk="1" hangingPunct="1"/>
            <a:endParaRPr lang="en-GB" smtClean="0"/>
          </a:p>
        </p:txBody>
      </p:sp>
      <p:sp>
        <p:nvSpPr>
          <p:cNvPr id="61445"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1" tIns="45716" rIns="91431" bIns="45716" anchor="b"/>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r"/>
            <a:fld id="{8D9F0A45-EDD5-4329-9C87-D2EF1EB59613}" type="slidenum">
              <a:rPr lang="en-US" sz="1200"/>
              <a:pPr algn="r"/>
              <a:t>2</a:t>
            </a:fld>
            <a:endParaRPr lang="en-US" sz="1200"/>
          </a:p>
        </p:txBody>
      </p:sp>
      <p:sp>
        <p:nvSpPr>
          <p:cNvPr id="61446" name="Date Placeholder 4"/>
          <p:cNvSpPr txBox="1">
            <a:spLocks noGrp="1"/>
          </p:cNvSpPr>
          <p:nvPr/>
        </p:nvSpPr>
        <p:spPr bwMode="auto">
          <a:xfrm>
            <a:off x="3884613"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1" tIns="45716" rIns="91431" bIns="45716"/>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r"/>
            <a:fld id="{12A5FDF6-1EE7-46F3-9132-80B4478017E6}" type="datetime1">
              <a:rPr lang="en-US" sz="1200"/>
              <a:pPr algn="r"/>
              <a:t>11/10/2016</a:t>
            </a:fld>
            <a:endParaRPr 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fld id="{9179CC59-C40C-4360-AD87-270130B74B02}" type="slidenum">
              <a:rPr lang="en-US" sz="1200"/>
              <a:pPr/>
              <a:t>3</a:t>
            </a:fld>
            <a:endParaRPr lang="en-US" sz="1200"/>
          </a:p>
        </p:txBody>
      </p:sp>
      <p:sp>
        <p:nvSpPr>
          <p:cNvPr id="62467" name="Rectangle 2"/>
          <p:cNvSpPr>
            <a:spLocks noGrp="1" noRot="1" noChangeAspect="1" noTextEdit="1"/>
          </p:cNvSpPr>
          <p:nvPr>
            <p:ph type="sldImg"/>
          </p:nvPr>
        </p:nvSpPr>
        <p:spPr>
          <a:ln/>
        </p:spPr>
      </p:sp>
      <p:sp>
        <p:nvSpPr>
          <p:cNvPr id="62468" name="Rectangle 3"/>
          <p:cNvSpPr>
            <a:spLocks noGrp="1"/>
          </p:cNvSpPr>
          <p:nvPr>
            <p:ph type="body" idx="1"/>
          </p:nvPr>
        </p:nvSpPr>
        <p:spPr>
          <a:noFill/>
        </p:spPr>
        <p:txBody>
          <a:bodyPr/>
          <a:lstStyle/>
          <a:p>
            <a:pPr defTabSz="457200"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0D15D9-7620-4748-9BB8-9E208F066F39}" type="slidenum">
              <a:rPr lang="en-US" smtClean="0"/>
              <a:t>13</a:t>
            </a:fld>
            <a:endParaRPr lang="en-US"/>
          </a:p>
        </p:txBody>
      </p:sp>
    </p:spTree>
    <p:extLst>
      <p:ext uri="{BB962C8B-B14F-4D97-AF65-F5344CB8AC3E}">
        <p14:creationId xmlns:p14="http://schemas.microsoft.com/office/powerpoint/2010/main" val="31117716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0D15D9-7620-4748-9BB8-9E208F066F39}" type="slidenum">
              <a:rPr lang="en-US" smtClean="0"/>
              <a:t>14</a:t>
            </a:fld>
            <a:endParaRPr lang="en-US"/>
          </a:p>
        </p:txBody>
      </p:sp>
    </p:spTree>
    <p:extLst>
      <p:ext uri="{BB962C8B-B14F-4D97-AF65-F5344CB8AC3E}">
        <p14:creationId xmlns:p14="http://schemas.microsoft.com/office/powerpoint/2010/main" val="12456380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30D15D9-7620-4748-9BB8-9E208F066F39}" type="slidenum">
              <a:rPr lang="en-US" smtClean="0"/>
              <a:t>15</a:t>
            </a:fld>
            <a:endParaRPr lang="en-US"/>
          </a:p>
        </p:txBody>
      </p:sp>
    </p:spTree>
    <p:extLst>
      <p:ext uri="{BB962C8B-B14F-4D97-AF65-F5344CB8AC3E}">
        <p14:creationId xmlns:p14="http://schemas.microsoft.com/office/powerpoint/2010/main" val="41084021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14288" y="6597650"/>
            <a:ext cx="9129712"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 name="Rectangle 3"/>
          <p:cNvSpPr>
            <a:spLocks noChangeArrowheads="1"/>
          </p:cNvSpPr>
          <p:nvPr/>
        </p:nvSpPr>
        <p:spPr bwMode="auto">
          <a:xfrm>
            <a:off x="3175" y="3175"/>
            <a:ext cx="913606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 name="Text Box 6"/>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r" eaLnBrk="1" hangingPunct="1">
              <a:spcBef>
                <a:spcPct val="50000"/>
              </a:spcBef>
            </a:pPr>
            <a:r>
              <a:rPr lang="en-US" sz="1200">
                <a:solidFill>
                  <a:schemeClr val="bg1"/>
                </a:solidFill>
              </a:rPr>
              <a:t>Page </a:t>
            </a:r>
            <a:fld id="{C22B8C64-8575-4F9A-BA8C-D23FBC4CE329}" type="slidenum">
              <a:rPr lang="en-US" sz="1200">
                <a:solidFill>
                  <a:schemeClr val="bg1"/>
                </a:solidFill>
              </a:rPr>
              <a:pPr algn="r" eaLnBrk="1" hangingPunct="1">
                <a:spcBef>
                  <a:spcPct val="50000"/>
                </a:spcBef>
              </a:pPr>
              <a:t>‹#›</a:t>
            </a:fld>
            <a:endParaRPr lang="en-US" sz="1200">
              <a:solidFill>
                <a:schemeClr val="bg1"/>
              </a:solidFill>
            </a:endParaRPr>
          </a:p>
        </p:txBody>
      </p:sp>
      <p:sp>
        <p:nvSpPr>
          <p:cNvPr id="7" name="Text Box 7"/>
          <p:cNvSpPr txBox="1">
            <a:spLocks noChangeArrowheads="1"/>
          </p:cNvSpPr>
          <p:nvPr/>
        </p:nvSpPr>
        <p:spPr bwMode="auto">
          <a:xfrm>
            <a:off x="0" y="6591300"/>
            <a:ext cx="91440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ctr" eaLnBrk="1" hangingPunct="1"/>
            <a:r>
              <a:rPr lang="en-US" sz="1200" dirty="0" smtClean="0">
                <a:solidFill>
                  <a:schemeClr val="bg1"/>
                </a:solidFill>
              </a:rPr>
              <a:t>802.15 General</a:t>
            </a:r>
            <a:r>
              <a:rPr lang="en-US" sz="1200" baseline="0" dirty="0" smtClean="0">
                <a:solidFill>
                  <a:schemeClr val="bg1"/>
                </a:solidFill>
              </a:rPr>
              <a:t> Overview, </a:t>
            </a:r>
            <a:r>
              <a:rPr lang="en-US" sz="1200" baseline="0" dirty="0" smtClean="0">
                <a:solidFill>
                  <a:schemeClr val="bg1"/>
                </a:solidFill>
              </a:rPr>
              <a:t>November </a:t>
            </a:r>
            <a:r>
              <a:rPr lang="en-US" sz="1200" baseline="0" dirty="0" smtClean="0">
                <a:solidFill>
                  <a:schemeClr val="bg1"/>
                </a:solidFill>
              </a:rPr>
              <a:t>2016</a:t>
            </a:r>
          </a:p>
          <a:p>
            <a:pPr algn="ctr" eaLnBrk="1" hangingPunct="1"/>
            <a:endParaRPr lang="en-US" sz="1200" dirty="0">
              <a:solidFill>
                <a:schemeClr val="bg1"/>
              </a:solidFill>
            </a:endParaRPr>
          </a:p>
        </p:txBody>
      </p:sp>
      <p:sp>
        <p:nvSpPr>
          <p:cNvPr id="8" name="Text Box 8"/>
          <p:cNvSpPr txBox="1">
            <a:spLocks noChangeArrowheads="1"/>
          </p:cNvSpPr>
          <p:nvPr/>
        </p:nvSpPr>
        <p:spPr bwMode="auto">
          <a:xfrm>
            <a:off x="0" y="6589713"/>
            <a:ext cx="195438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r>
              <a:rPr lang="en-US" sz="1200" dirty="0" smtClean="0">
                <a:solidFill>
                  <a:schemeClr val="bg1"/>
                </a:solidFill>
              </a:rPr>
              <a:t>DCN </a:t>
            </a:r>
            <a:r>
              <a:rPr lang="en-US" sz="1200" dirty="0" smtClean="0">
                <a:solidFill>
                  <a:schemeClr val="bg1"/>
                </a:solidFill>
              </a:rPr>
              <a:t>15-16-0843-00-0000</a:t>
            </a:r>
            <a:endParaRPr lang="en-US" sz="1200" dirty="0">
              <a:solidFill>
                <a:schemeClr val="bg1"/>
              </a:solidFill>
            </a:endParaRPr>
          </a:p>
        </p:txBody>
      </p:sp>
      <p:grpSp>
        <p:nvGrpSpPr>
          <p:cNvPr id="9" name="Group 9"/>
          <p:cNvGrpSpPr>
            <a:grpSpLocks/>
          </p:cNvGrpSpPr>
          <p:nvPr/>
        </p:nvGrpSpPr>
        <p:grpSpPr bwMode="auto">
          <a:xfrm>
            <a:off x="8316913" y="5876925"/>
            <a:ext cx="793750" cy="709613"/>
            <a:chOff x="3288" y="3482"/>
            <a:chExt cx="500" cy="447"/>
          </a:xfrm>
        </p:grpSpPr>
        <p:sp>
          <p:nvSpPr>
            <p:cNvPr id="10" name="Rectangle 10"/>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Text Box 11"/>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r>
                <a:rPr lang="en-US" sz="2300" b="1">
                  <a:solidFill>
                    <a:schemeClr val="bg1"/>
                  </a:solidFill>
                </a:rPr>
                <a:t>EEE</a:t>
              </a:r>
            </a:p>
          </p:txBody>
        </p:sp>
        <p:sp>
          <p:nvSpPr>
            <p:cNvPr id="12" name="Line 12"/>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 name="Text Box 13"/>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r>
                <a:rPr lang="en-US" b="1">
                  <a:solidFill>
                    <a:schemeClr val="bg1"/>
                  </a:solidFill>
                </a:rPr>
                <a:t>802</a:t>
              </a:r>
            </a:p>
          </p:txBody>
        </p:sp>
      </p:grpSp>
      <p:sp>
        <p:nvSpPr>
          <p:cNvPr id="330756" name="Rectangle 4"/>
          <p:cNvSpPr>
            <a:spLocks noGrp="1" noChangeArrowheads="1"/>
          </p:cNvSpPr>
          <p:nvPr>
            <p:ph type="ctrTitle"/>
          </p:nvPr>
        </p:nvSpPr>
        <p:spPr>
          <a:xfrm>
            <a:off x="685800" y="2130425"/>
            <a:ext cx="7772400" cy="1470025"/>
          </a:xfrm>
        </p:spPr>
        <p:txBody>
          <a:bodyPr/>
          <a:lstStyle>
            <a:lvl1pPr>
              <a:defRPr/>
            </a:lvl1pPr>
          </a:lstStyle>
          <a:p>
            <a:pPr lvl="0"/>
            <a:r>
              <a:rPr lang="en-US" noProof="0" smtClean="0"/>
              <a:t>Click to edit Master title style</a:t>
            </a:r>
          </a:p>
        </p:txBody>
      </p:sp>
      <p:sp>
        <p:nvSpPr>
          <p:cNvPr id="330757" name="Rectangle 5"/>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noProof="0" smtClean="0"/>
              <a:t>Click to edit Master subtitle style</a:t>
            </a:r>
          </a:p>
        </p:txBody>
      </p:sp>
    </p:spTree>
    <p:extLst>
      <p:ext uri="{BB962C8B-B14F-4D97-AF65-F5344CB8AC3E}">
        <p14:creationId xmlns:p14="http://schemas.microsoft.com/office/powerpoint/2010/main" val="25425126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294879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8600" y="404813"/>
            <a:ext cx="2108200" cy="54625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0825" y="404813"/>
            <a:ext cx="6175375" cy="54625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056254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04813"/>
            <a:ext cx="8229600" cy="792162"/>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250825" y="1341438"/>
            <a:ext cx="4038600" cy="45259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41825" y="1341438"/>
            <a:ext cx="4038600" cy="45259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795357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0092867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801727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755973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520640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4816754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64472689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3009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476264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0592974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13009063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0222275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04813"/>
            <a:ext cx="2057400" cy="57213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404813"/>
            <a:ext cx="6019800" cy="572135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5404777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002938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0825" y="13414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41825" y="13414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741265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6608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465705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33901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573697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980883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6604000"/>
            <a:ext cx="9139238"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7" name="Rectangle 3"/>
          <p:cNvSpPr>
            <a:spLocks noChangeArrowheads="1"/>
          </p:cNvSpPr>
          <p:nvPr/>
        </p:nvSpPr>
        <p:spPr bwMode="auto">
          <a:xfrm>
            <a:off x="3175" y="3175"/>
            <a:ext cx="9136063"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8" name="Rectangle 4"/>
          <p:cNvSpPr>
            <a:spLocks noGrp="1" noChangeArrowheads="1"/>
          </p:cNvSpPr>
          <p:nvPr>
            <p:ph type="title"/>
          </p:nvPr>
        </p:nvSpPr>
        <p:spPr bwMode="auto">
          <a:xfrm>
            <a:off x="457200" y="404813"/>
            <a:ext cx="82296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9" name="Rectangle 5"/>
          <p:cNvSpPr>
            <a:spLocks noGrp="1" noChangeArrowheads="1"/>
          </p:cNvSpPr>
          <p:nvPr>
            <p:ph type="body" idx="1"/>
          </p:nvPr>
        </p:nvSpPr>
        <p:spPr bwMode="auto">
          <a:xfrm>
            <a:off x="250825" y="1341438"/>
            <a:ext cx="82296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Line 6"/>
          <p:cNvSpPr>
            <a:spLocks noChangeShapeType="1"/>
          </p:cNvSpPr>
          <p:nvPr/>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1" name="Text Box 7"/>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r" eaLnBrk="1" hangingPunct="1">
              <a:spcBef>
                <a:spcPct val="50000"/>
              </a:spcBef>
            </a:pPr>
            <a:r>
              <a:rPr lang="en-US" sz="1200">
                <a:solidFill>
                  <a:schemeClr val="bg1"/>
                </a:solidFill>
              </a:rPr>
              <a:t>Page </a:t>
            </a:r>
            <a:fld id="{866F064D-A787-4521-88E8-0D623294B62F}" type="slidenum">
              <a:rPr lang="en-US" sz="1200">
                <a:solidFill>
                  <a:schemeClr val="bg1"/>
                </a:solidFill>
              </a:rPr>
              <a:pPr algn="r" eaLnBrk="1" hangingPunct="1">
                <a:spcBef>
                  <a:spcPct val="50000"/>
                </a:spcBef>
              </a:pPr>
              <a:t>‹#›</a:t>
            </a:fld>
            <a:endParaRPr lang="en-US" sz="1200">
              <a:solidFill>
                <a:schemeClr val="bg1"/>
              </a:solidFill>
            </a:endParaRPr>
          </a:p>
        </p:txBody>
      </p:sp>
      <p:sp>
        <p:nvSpPr>
          <p:cNvPr id="1032" name="Text Box 8"/>
          <p:cNvSpPr txBox="1">
            <a:spLocks noChangeArrowheads="1"/>
          </p:cNvSpPr>
          <p:nvPr/>
        </p:nvSpPr>
        <p:spPr bwMode="auto">
          <a:xfrm>
            <a:off x="0" y="6589713"/>
            <a:ext cx="195438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r>
              <a:rPr lang="en-US" sz="1200" dirty="0" smtClean="0">
                <a:solidFill>
                  <a:schemeClr val="bg1"/>
                </a:solidFill>
              </a:rPr>
              <a:t>DCN </a:t>
            </a:r>
            <a:r>
              <a:rPr lang="en-US" sz="1200" dirty="0" smtClean="0">
                <a:solidFill>
                  <a:schemeClr val="bg1"/>
                </a:solidFill>
              </a:rPr>
              <a:t>15-16-0843-00-0000</a:t>
            </a:r>
            <a:endParaRPr lang="en-US" sz="1200" dirty="0">
              <a:solidFill>
                <a:schemeClr val="bg1"/>
              </a:solidFill>
            </a:endParaRPr>
          </a:p>
        </p:txBody>
      </p:sp>
      <p:sp>
        <p:nvSpPr>
          <p:cNvPr id="1033" name="Text Box 9"/>
          <p:cNvSpPr txBox="1">
            <a:spLocks noChangeArrowheads="1"/>
          </p:cNvSpPr>
          <p:nvPr/>
        </p:nvSpPr>
        <p:spPr bwMode="auto">
          <a:xfrm>
            <a:off x="2699792" y="6608385"/>
            <a:ext cx="367240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ctr" eaLnBrk="1" hangingPunct="1"/>
            <a:r>
              <a:rPr lang="en-US" sz="1200" dirty="0" smtClean="0">
                <a:solidFill>
                  <a:schemeClr val="bg1"/>
                </a:solidFill>
              </a:rPr>
              <a:t>802.15 General</a:t>
            </a:r>
            <a:r>
              <a:rPr lang="en-US" sz="1200" baseline="0" dirty="0" smtClean="0">
                <a:solidFill>
                  <a:schemeClr val="bg1"/>
                </a:solidFill>
              </a:rPr>
              <a:t> Overview, </a:t>
            </a:r>
            <a:r>
              <a:rPr lang="en-US" sz="1200" baseline="0" dirty="0" smtClean="0">
                <a:solidFill>
                  <a:schemeClr val="bg1"/>
                </a:solidFill>
              </a:rPr>
              <a:t>November </a:t>
            </a:r>
            <a:r>
              <a:rPr lang="en-US" sz="1200" baseline="0" dirty="0" smtClean="0">
                <a:solidFill>
                  <a:schemeClr val="bg1"/>
                </a:solidFill>
              </a:rPr>
              <a:t>2016</a:t>
            </a:r>
            <a:endParaRPr lang="en-US" sz="1200" dirty="0">
              <a:solidFill>
                <a:schemeClr val="bg1"/>
              </a:solidFill>
            </a:endParaRPr>
          </a:p>
        </p:txBody>
      </p:sp>
      <p:grpSp>
        <p:nvGrpSpPr>
          <p:cNvPr id="1034" name="Group 20"/>
          <p:cNvGrpSpPr>
            <a:grpSpLocks/>
          </p:cNvGrpSpPr>
          <p:nvPr/>
        </p:nvGrpSpPr>
        <p:grpSpPr bwMode="auto">
          <a:xfrm>
            <a:off x="8316913" y="5876925"/>
            <a:ext cx="793750" cy="709613"/>
            <a:chOff x="3288" y="3482"/>
            <a:chExt cx="500" cy="447"/>
          </a:xfrm>
        </p:grpSpPr>
        <p:sp>
          <p:nvSpPr>
            <p:cNvPr id="1035" name="Rectangle 18"/>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6" name="Text Box 15"/>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r>
                <a:rPr lang="en-US" sz="2300" b="1">
                  <a:solidFill>
                    <a:schemeClr val="bg1"/>
                  </a:solidFill>
                </a:rPr>
                <a:t>EEE</a:t>
              </a:r>
            </a:p>
          </p:txBody>
        </p:sp>
        <p:sp>
          <p:nvSpPr>
            <p:cNvPr id="1037" name="Line 17"/>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8" name="Text Box 19"/>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r>
                <a:rPr lang="en-US" b="1">
                  <a:solidFill>
                    <a:schemeClr val="bg1"/>
                  </a:solidFill>
                </a:rPr>
                <a:t>802</a:t>
              </a:r>
            </a:p>
          </p:txBody>
        </p:sp>
      </p:grpSp>
    </p:spTree>
  </p:cSld>
  <p:clrMap bg1="lt1" tx1="dk1" bg2="lt2" tx2="dk2" accent1="accent1" accent2="accent2" accent3="accent3" accent4="accent4" accent5="accent5" accent6="accent6" hlink="hlink" folHlink="folHlink"/>
  <p:sldLayoutIdLst>
    <p:sldLayoutId id="2147483705"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 id="2147483693" r:id="rId12"/>
  </p:sldLayoutIdLst>
  <p:hf sldNum="0" hdr="0" ft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Arial" pitchFamily="34" charset="0"/>
        </a:defRPr>
      </a:lvl2pPr>
      <a:lvl3pPr algn="ctr" rtl="0" eaLnBrk="0" fontAlgn="base" hangingPunct="0">
        <a:spcBef>
          <a:spcPct val="0"/>
        </a:spcBef>
        <a:spcAft>
          <a:spcPct val="0"/>
        </a:spcAft>
        <a:defRPr sz="3600">
          <a:solidFill>
            <a:schemeClr val="tx2"/>
          </a:solidFill>
          <a:latin typeface="Arial" pitchFamily="34" charset="0"/>
        </a:defRPr>
      </a:lvl3pPr>
      <a:lvl4pPr algn="ctr" rtl="0" eaLnBrk="0" fontAlgn="base" hangingPunct="0">
        <a:spcBef>
          <a:spcPct val="0"/>
        </a:spcBef>
        <a:spcAft>
          <a:spcPct val="0"/>
        </a:spcAft>
        <a:defRPr sz="3600">
          <a:solidFill>
            <a:schemeClr val="tx2"/>
          </a:solidFill>
          <a:latin typeface="Arial" pitchFamily="34" charset="0"/>
        </a:defRPr>
      </a:lvl4pPr>
      <a:lvl5pPr algn="ctr" rtl="0" eaLnBrk="0" fontAlgn="base" hangingPunct="0">
        <a:spcBef>
          <a:spcPct val="0"/>
        </a:spcBef>
        <a:spcAft>
          <a:spcPct val="0"/>
        </a:spcAft>
        <a:defRPr sz="3600">
          <a:solidFill>
            <a:schemeClr val="tx2"/>
          </a:solidFill>
          <a:latin typeface="Arial" pitchFamily="34" charset="0"/>
        </a:defRPr>
      </a:lvl5pPr>
      <a:lvl6pPr marL="457200" algn="ctr" rtl="0" fontAlgn="base">
        <a:spcBef>
          <a:spcPct val="0"/>
        </a:spcBef>
        <a:spcAft>
          <a:spcPct val="0"/>
        </a:spcAft>
        <a:defRPr sz="3600">
          <a:solidFill>
            <a:schemeClr val="tx2"/>
          </a:solidFill>
          <a:latin typeface="Arial" pitchFamily="34" charset="0"/>
        </a:defRPr>
      </a:lvl6pPr>
      <a:lvl7pPr marL="914400" algn="ctr" rtl="0" fontAlgn="base">
        <a:spcBef>
          <a:spcPct val="0"/>
        </a:spcBef>
        <a:spcAft>
          <a:spcPct val="0"/>
        </a:spcAft>
        <a:defRPr sz="3600">
          <a:solidFill>
            <a:schemeClr val="tx2"/>
          </a:solidFill>
          <a:latin typeface="Arial" pitchFamily="34" charset="0"/>
        </a:defRPr>
      </a:lvl7pPr>
      <a:lvl8pPr marL="1371600" algn="ctr" rtl="0" fontAlgn="base">
        <a:spcBef>
          <a:spcPct val="0"/>
        </a:spcBef>
        <a:spcAft>
          <a:spcPct val="0"/>
        </a:spcAft>
        <a:defRPr sz="3600">
          <a:solidFill>
            <a:schemeClr val="tx2"/>
          </a:solidFill>
          <a:latin typeface="Arial" pitchFamily="34" charset="0"/>
        </a:defRPr>
      </a:lvl8pPr>
      <a:lvl9pPr marL="1828800" algn="ctr" rtl="0" fontAlgn="base">
        <a:spcBef>
          <a:spcPct val="0"/>
        </a:spcBef>
        <a:spcAft>
          <a:spcPct val="0"/>
        </a:spcAft>
        <a:defRPr sz="36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ChangeArrowheads="1"/>
          </p:cNvSpPr>
          <p:nvPr/>
        </p:nvSpPr>
        <p:spPr bwMode="auto">
          <a:xfrm>
            <a:off x="0" y="6604000"/>
            <a:ext cx="9139238"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1" name="Rectangle 3"/>
          <p:cNvSpPr>
            <a:spLocks noChangeArrowheads="1"/>
          </p:cNvSpPr>
          <p:nvPr/>
        </p:nvSpPr>
        <p:spPr bwMode="auto">
          <a:xfrm>
            <a:off x="3175" y="3175"/>
            <a:ext cx="9136063"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2" name="Rectangle 4"/>
          <p:cNvSpPr>
            <a:spLocks noGrp="1" noChangeArrowheads="1"/>
          </p:cNvSpPr>
          <p:nvPr>
            <p:ph type="title"/>
          </p:nvPr>
        </p:nvSpPr>
        <p:spPr bwMode="auto">
          <a:xfrm>
            <a:off x="457200" y="404813"/>
            <a:ext cx="82296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3" name="Line 6"/>
          <p:cNvSpPr>
            <a:spLocks noChangeShapeType="1"/>
          </p:cNvSpPr>
          <p:nvPr/>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54" name="Text Box 7"/>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r" eaLnBrk="1" hangingPunct="1">
              <a:spcBef>
                <a:spcPct val="50000"/>
              </a:spcBef>
            </a:pPr>
            <a:r>
              <a:rPr lang="en-US" sz="1200">
                <a:solidFill>
                  <a:schemeClr val="bg1"/>
                </a:solidFill>
              </a:rPr>
              <a:t>Page </a:t>
            </a:r>
            <a:fld id="{2A846BC0-EBF1-43AB-BE61-40B6F3177E81}" type="slidenum">
              <a:rPr lang="en-US" sz="1200">
                <a:solidFill>
                  <a:schemeClr val="bg1"/>
                </a:solidFill>
              </a:rPr>
              <a:pPr algn="r" eaLnBrk="1" hangingPunct="1">
                <a:spcBef>
                  <a:spcPct val="50000"/>
                </a:spcBef>
              </a:pPr>
              <a:t>‹#›</a:t>
            </a:fld>
            <a:endParaRPr lang="en-US" sz="1200">
              <a:solidFill>
                <a:schemeClr val="bg1"/>
              </a:solidFill>
            </a:endParaRPr>
          </a:p>
        </p:txBody>
      </p:sp>
      <p:sp>
        <p:nvSpPr>
          <p:cNvPr id="2055" name="Text Box 8"/>
          <p:cNvSpPr txBox="1">
            <a:spLocks noChangeArrowheads="1"/>
          </p:cNvSpPr>
          <p:nvPr/>
        </p:nvSpPr>
        <p:spPr bwMode="auto">
          <a:xfrm>
            <a:off x="0" y="6589713"/>
            <a:ext cx="9525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r>
              <a:rPr lang="en-US" sz="1200">
                <a:solidFill>
                  <a:schemeClr val="bg1"/>
                </a:solidFill>
              </a:rPr>
              <a:t>Version 1.0</a:t>
            </a:r>
          </a:p>
        </p:txBody>
      </p:sp>
      <p:sp>
        <p:nvSpPr>
          <p:cNvPr id="2056" name="Text Box 9"/>
          <p:cNvSpPr txBox="1">
            <a:spLocks noChangeArrowheads="1"/>
          </p:cNvSpPr>
          <p:nvPr/>
        </p:nvSpPr>
        <p:spPr bwMode="auto">
          <a:xfrm>
            <a:off x="0" y="6591300"/>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ctr" eaLnBrk="1" hangingPunct="1"/>
            <a:r>
              <a:rPr lang="en-US" sz="1200" dirty="0" smtClean="0">
                <a:solidFill>
                  <a:schemeClr val="bg1"/>
                </a:solidFill>
              </a:rPr>
              <a:t>802.15 General</a:t>
            </a:r>
            <a:r>
              <a:rPr lang="en-US" sz="1200" baseline="0" dirty="0" smtClean="0">
                <a:solidFill>
                  <a:schemeClr val="bg1"/>
                </a:solidFill>
              </a:rPr>
              <a:t> Overview, November 2013</a:t>
            </a:r>
            <a:endParaRPr lang="en-US" sz="12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p:hf sldNum="0" hdr="0" ft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Arial" pitchFamily="34" charset="0"/>
        </a:defRPr>
      </a:lvl2pPr>
      <a:lvl3pPr algn="ctr" rtl="0" eaLnBrk="0" fontAlgn="base" hangingPunct="0">
        <a:spcBef>
          <a:spcPct val="0"/>
        </a:spcBef>
        <a:spcAft>
          <a:spcPct val="0"/>
        </a:spcAft>
        <a:defRPr sz="3600">
          <a:solidFill>
            <a:schemeClr val="tx2"/>
          </a:solidFill>
          <a:latin typeface="Arial" pitchFamily="34" charset="0"/>
        </a:defRPr>
      </a:lvl3pPr>
      <a:lvl4pPr algn="ctr" rtl="0" eaLnBrk="0" fontAlgn="base" hangingPunct="0">
        <a:spcBef>
          <a:spcPct val="0"/>
        </a:spcBef>
        <a:spcAft>
          <a:spcPct val="0"/>
        </a:spcAft>
        <a:defRPr sz="3600">
          <a:solidFill>
            <a:schemeClr val="tx2"/>
          </a:solidFill>
          <a:latin typeface="Arial" pitchFamily="34" charset="0"/>
        </a:defRPr>
      </a:lvl4pPr>
      <a:lvl5pPr algn="ctr" rtl="0" eaLnBrk="0" fontAlgn="base" hangingPunct="0">
        <a:spcBef>
          <a:spcPct val="0"/>
        </a:spcBef>
        <a:spcAft>
          <a:spcPct val="0"/>
        </a:spcAft>
        <a:defRPr sz="3600">
          <a:solidFill>
            <a:schemeClr val="tx2"/>
          </a:solidFill>
          <a:latin typeface="Arial" pitchFamily="34" charset="0"/>
        </a:defRPr>
      </a:lvl5pPr>
      <a:lvl6pPr marL="457200" algn="ctr" rtl="0" fontAlgn="base">
        <a:spcBef>
          <a:spcPct val="0"/>
        </a:spcBef>
        <a:spcAft>
          <a:spcPct val="0"/>
        </a:spcAft>
        <a:defRPr sz="3600">
          <a:solidFill>
            <a:schemeClr val="tx2"/>
          </a:solidFill>
          <a:latin typeface="Arial" pitchFamily="34" charset="0"/>
        </a:defRPr>
      </a:lvl6pPr>
      <a:lvl7pPr marL="914400" algn="ctr" rtl="0" fontAlgn="base">
        <a:spcBef>
          <a:spcPct val="0"/>
        </a:spcBef>
        <a:spcAft>
          <a:spcPct val="0"/>
        </a:spcAft>
        <a:defRPr sz="3600">
          <a:solidFill>
            <a:schemeClr val="tx2"/>
          </a:solidFill>
          <a:latin typeface="Arial" pitchFamily="34" charset="0"/>
        </a:defRPr>
      </a:lvl7pPr>
      <a:lvl8pPr marL="1371600" algn="ctr" rtl="0" fontAlgn="base">
        <a:spcBef>
          <a:spcPct val="0"/>
        </a:spcBef>
        <a:spcAft>
          <a:spcPct val="0"/>
        </a:spcAft>
        <a:defRPr sz="3600">
          <a:solidFill>
            <a:schemeClr val="tx2"/>
          </a:solidFill>
          <a:latin typeface="Arial" pitchFamily="34" charset="0"/>
        </a:defRPr>
      </a:lvl8pPr>
      <a:lvl9pPr marL="1828800" algn="ctr" rtl="0" fontAlgn="base">
        <a:spcBef>
          <a:spcPct val="0"/>
        </a:spcBef>
        <a:spcAft>
          <a:spcPct val="0"/>
        </a:spcAft>
        <a:defRPr sz="36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bheile@ieee.org"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itle 1"/>
          <p:cNvSpPr>
            <a:spLocks/>
          </p:cNvSpPr>
          <p:nvPr/>
        </p:nvSpPr>
        <p:spPr bwMode="auto">
          <a:xfrm>
            <a:off x="755650" y="2492896"/>
            <a:ext cx="7772400" cy="147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eaLnBrk="1" hangingPunct="1"/>
            <a:r>
              <a:rPr lang="en-US" sz="3600" dirty="0" smtClean="0">
                <a:solidFill>
                  <a:schemeClr val="tx2"/>
                </a:solidFill>
              </a:rPr>
              <a:t>802.15 Projects: Summary Overview</a:t>
            </a:r>
            <a:endParaRPr lang="en-US" sz="3600" dirty="0">
              <a:solidFill>
                <a:schemeClr val="tx2"/>
              </a:solidFill>
            </a:endParaRPr>
          </a:p>
        </p:txBody>
      </p:sp>
      <p:sp>
        <p:nvSpPr>
          <p:cNvPr id="4100" name="Subtitle 2"/>
          <p:cNvSpPr>
            <a:spLocks/>
          </p:cNvSpPr>
          <p:nvPr/>
        </p:nvSpPr>
        <p:spPr bwMode="auto">
          <a:xfrm>
            <a:off x="1403350" y="3573016"/>
            <a:ext cx="6400800" cy="175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1" hangingPunct="1">
              <a:spcBef>
                <a:spcPct val="20000"/>
              </a:spcBef>
            </a:pPr>
            <a:r>
              <a:rPr lang="en-US" sz="2800" dirty="0" smtClean="0">
                <a:solidFill>
                  <a:srgbClr val="898989"/>
                </a:solidFill>
              </a:rPr>
              <a:t>February 2016</a:t>
            </a:r>
            <a:endParaRPr lang="en-US" sz="2800" dirty="0">
              <a:solidFill>
                <a:srgbClr val="898989"/>
              </a:solidFill>
            </a:endParaRPr>
          </a:p>
          <a:p>
            <a:pPr algn="ctr" eaLnBrk="1" hangingPunct="1">
              <a:spcBef>
                <a:spcPct val="20000"/>
              </a:spcBef>
            </a:pPr>
            <a:r>
              <a:rPr lang="en-US" sz="2800" dirty="0">
                <a:solidFill>
                  <a:srgbClr val="898989"/>
                </a:solidFill>
              </a:rPr>
              <a:t>Bob </a:t>
            </a:r>
            <a:r>
              <a:rPr lang="en-US" sz="2800" dirty="0" err="1">
                <a:solidFill>
                  <a:srgbClr val="898989"/>
                </a:solidFill>
              </a:rPr>
              <a:t>Heile</a:t>
            </a:r>
            <a:endParaRPr lang="en-US" sz="2800" dirty="0">
              <a:solidFill>
                <a:srgbClr val="898989"/>
              </a:solidFill>
            </a:endParaRPr>
          </a:p>
          <a:p>
            <a:pPr algn="ctr" eaLnBrk="1" hangingPunct="1">
              <a:spcBef>
                <a:spcPct val="20000"/>
              </a:spcBef>
            </a:pPr>
            <a:r>
              <a:rPr lang="en-US" sz="1400" dirty="0">
                <a:solidFill>
                  <a:srgbClr val="898989"/>
                </a:solidFill>
              </a:rPr>
              <a:t>Chair, IEEE </a:t>
            </a:r>
            <a:r>
              <a:rPr lang="en-US" sz="1400" dirty="0" smtClean="0">
                <a:solidFill>
                  <a:srgbClr val="898989"/>
                </a:solidFill>
              </a:rPr>
              <a:t>802.15</a:t>
            </a:r>
          </a:p>
          <a:p>
            <a:pPr algn="ctr" eaLnBrk="1" hangingPunct="1">
              <a:spcBef>
                <a:spcPct val="20000"/>
              </a:spcBef>
            </a:pPr>
            <a:r>
              <a:rPr lang="en-US" sz="1400" dirty="0" smtClean="0">
                <a:solidFill>
                  <a:srgbClr val="898989"/>
                </a:solidFill>
              </a:rPr>
              <a:t>Chair, IEEE 2030.5</a:t>
            </a:r>
            <a:endParaRPr lang="en-US" sz="1400" dirty="0">
              <a:solidFill>
                <a:srgbClr val="898989"/>
              </a:solidFill>
            </a:endParaRPr>
          </a:p>
          <a:p>
            <a:pPr algn="ctr" eaLnBrk="1" hangingPunct="1">
              <a:spcBef>
                <a:spcPct val="20000"/>
              </a:spcBef>
            </a:pPr>
            <a:r>
              <a:rPr lang="en-US" sz="1400" dirty="0" smtClean="0">
                <a:solidFill>
                  <a:srgbClr val="898989"/>
                </a:solidFill>
              </a:rPr>
              <a:t>Co-Chair </a:t>
            </a:r>
            <a:r>
              <a:rPr lang="en-US" sz="1400" dirty="0">
                <a:solidFill>
                  <a:srgbClr val="898989"/>
                </a:solidFill>
              </a:rPr>
              <a:t>IEEE P2030 </a:t>
            </a:r>
            <a:r>
              <a:rPr lang="en-US" sz="1400" dirty="0" err="1">
                <a:solidFill>
                  <a:srgbClr val="898989"/>
                </a:solidFill>
              </a:rPr>
              <a:t>Smartgrid</a:t>
            </a:r>
            <a:r>
              <a:rPr lang="en-US" sz="1400" dirty="0">
                <a:solidFill>
                  <a:srgbClr val="898989"/>
                </a:solidFill>
              </a:rPr>
              <a:t> Communications Task </a:t>
            </a:r>
            <a:r>
              <a:rPr lang="en-US" sz="1400" dirty="0" smtClean="0">
                <a:solidFill>
                  <a:srgbClr val="898989"/>
                </a:solidFill>
              </a:rPr>
              <a:t>Force</a:t>
            </a:r>
          </a:p>
          <a:p>
            <a:pPr algn="ctr" eaLnBrk="1" hangingPunct="1">
              <a:spcBef>
                <a:spcPct val="20000"/>
              </a:spcBef>
            </a:pPr>
            <a:r>
              <a:rPr lang="en-US" sz="1400" dirty="0" smtClean="0">
                <a:solidFill>
                  <a:srgbClr val="898989"/>
                </a:solidFill>
              </a:rPr>
              <a:t>Director of Standards, Wi-SUN Alliance</a:t>
            </a:r>
            <a:endParaRPr lang="en-US" sz="1400" dirty="0">
              <a:solidFill>
                <a:srgbClr val="898989"/>
              </a:solidFill>
            </a:endParaRPr>
          </a:p>
        </p:txBody>
      </p:sp>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61013" y="620688"/>
            <a:ext cx="4371227" cy="2265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smtClean="0"/>
              <a:t>802.15 Active Projects/Status (</a:t>
            </a:r>
            <a:r>
              <a:rPr lang="en-US" dirty="0" err="1" smtClean="0"/>
              <a:t>cont</a:t>
            </a:r>
            <a:r>
              <a:rPr lang="en-US" dirty="0" smtClean="0"/>
              <a:t>)</a:t>
            </a:r>
          </a:p>
        </p:txBody>
      </p:sp>
      <p:sp>
        <p:nvSpPr>
          <p:cNvPr id="11267" name="Rectangle 3"/>
          <p:cNvSpPr>
            <a:spLocks noGrp="1" noChangeArrowheads="1"/>
          </p:cNvSpPr>
          <p:nvPr>
            <p:ph type="body" idx="1"/>
          </p:nvPr>
        </p:nvSpPr>
        <p:spPr>
          <a:xfrm>
            <a:off x="457200" y="1600200"/>
            <a:ext cx="8003232" cy="4525963"/>
          </a:xfrm>
        </p:spPr>
        <p:txBody>
          <a:bodyPr/>
          <a:lstStyle/>
          <a:p>
            <a:pPr eaLnBrk="1" hangingPunct="1">
              <a:lnSpc>
                <a:spcPct val="80000"/>
              </a:lnSpc>
            </a:pPr>
            <a:r>
              <a:rPr lang="en-US" sz="2800" dirty="0"/>
              <a:t>IEEE802.15.4 Amendments/Projects (</a:t>
            </a:r>
            <a:r>
              <a:rPr lang="en-US" sz="2800" dirty="0" err="1"/>
              <a:t>cont</a:t>
            </a:r>
            <a:r>
              <a:rPr lang="en-US" sz="2800" dirty="0"/>
              <a:t>):</a:t>
            </a:r>
          </a:p>
          <a:p>
            <a:pPr lvl="1" eaLnBrk="1" hangingPunct="1">
              <a:lnSpc>
                <a:spcPct val="80000"/>
              </a:lnSpc>
            </a:pPr>
            <a:r>
              <a:rPr lang="en-US" sz="2400" dirty="0" smtClean="0"/>
              <a:t>802.15.4v </a:t>
            </a:r>
            <a:r>
              <a:rPr lang="en-US" sz="2400" dirty="0" smtClean="0"/>
              <a:t>Regional Sub 1GHz Band (RSB): </a:t>
            </a:r>
          </a:p>
          <a:p>
            <a:pPr lvl="2" eaLnBrk="1" hangingPunct="1">
              <a:lnSpc>
                <a:spcPct val="80000"/>
              </a:lnSpc>
            </a:pPr>
            <a:r>
              <a:rPr lang="en-US" sz="2000" dirty="0" smtClean="0"/>
              <a:t>Define 15.4 PHY clause changes to use </a:t>
            </a:r>
            <a:r>
              <a:rPr lang="en-US" sz="2000" dirty="0"/>
              <a:t>870-876 MHz &amp; 915-921 MHz bands in Europe, </a:t>
            </a:r>
            <a:r>
              <a:rPr lang="en-US" sz="2000" dirty="0" smtClean="0"/>
              <a:t>902-928 </a:t>
            </a:r>
            <a:r>
              <a:rPr lang="en-US" sz="2000" dirty="0"/>
              <a:t>MHz band in Mexico, </a:t>
            </a:r>
            <a:r>
              <a:rPr lang="en-US" sz="2000" dirty="0" smtClean="0"/>
              <a:t>902-907.5 </a:t>
            </a:r>
            <a:r>
              <a:rPr lang="en-US" sz="2000" dirty="0"/>
              <a:t>MHz &amp; 915-928 MHz bands in Brazil, </a:t>
            </a:r>
            <a:r>
              <a:rPr lang="en-US" sz="2000" dirty="0" smtClean="0"/>
              <a:t>915-928 </a:t>
            </a:r>
            <a:r>
              <a:rPr lang="en-US" sz="2000" dirty="0"/>
              <a:t>MHz band in </a:t>
            </a:r>
            <a:r>
              <a:rPr lang="en-US" sz="2000" dirty="0" smtClean="0"/>
              <a:t>Australia/New Zealand that </a:t>
            </a:r>
            <a:r>
              <a:rPr lang="en-US" sz="2000" dirty="0"/>
              <a:t>are not in </a:t>
            </a:r>
            <a:r>
              <a:rPr lang="en-US" sz="2000" dirty="0" smtClean="0"/>
              <a:t>15.4-2015</a:t>
            </a:r>
          </a:p>
          <a:p>
            <a:pPr lvl="2" eaLnBrk="1" hangingPunct="1">
              <a:lnSpc>
                <a:spcPct val="80000"/>
              </a:lnSpc>
            </a:pPr>
            <a:r>
              <a:rPr lang="en-US" sz="2000" dirty="0" smtClean="0"/>
              <a:t>Update </a:t>
            </a:r>
            <a:r>
              <a:rPr lang="en-US" sz="2000" dirty="0"/>
              <a:t>the channel parameters for the 470-510 MHz band in China and the 863-870 MHz band in Europe to align them with current requirements. </a:t>
            </a:r>
            <a:endParaRPr lang="en-US" sz="2000" dirty="0" smtClean="0"/>
          </a:p>
          <a:p>
            <a:pPr lvl="3" eaLnBrk="1" hangingPunct="1">
              <a:lnSpc>
                <a:spcPct val="80000"/>
              </a:lnSpc>
            </a:pPr>
            <a:r>
              <a:rPr lang="en-US" i="1" dirty="0" smtClean="0"/>
              <a:t>STATUS: Seeking Project approval at March 802 Plenary</a:t>
            </a:r>
            <a:endParaRPr lang="en-US" i="1" dirty="0"/>
          </a:p>
          <a:p>
            <a:pPr marL="0" indent="0" eaLnBrk="1" hangingPunct="1">
              <a:lnSpc>
                <a:spcPct val="80000"/>
              </a:lnSpc>
              <a:buNone/>
            </a:pPr>
            <a:endParaRPr lang="en-US" sz="2400" dirty="0" smtClean="0"/>
          </a:p>
        </p:txBody>
      </p:sp>
    </p:spTree>
    <p:extLst>
      <p:ext uri="{BB962C8B-B14F-4D97-AF65-F5344CB8AC3E}">
        <p14:creationId xmlns:p14="http://schemas.microsoft.com/office/powerpoint/2010/main" val="40809464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 Active Projects/Status </a:t>
            </a:r>
            <a:r>
              <a:rPr lang="en-US" dirty="0"/>
              <a:t>(</a:t>
            </a:r>
            <a:r>
              <a:rPr lang="en-US" dirty="0" err="1"/>
              <a:t>cont</a:t>
            </a:r>
            <a:r>
              <a:rPr lang="en-US" dirty="0"/>
              <a:t>)</a:t>
            </a:r>
          </a:p>
        </p:txBody>
      </p:sp>
      <p:sp>
        <p:nvSpPr>
          <p:cNvPr id="3" name="Content Placeholder 2"/>
          <p:cNvSpPr>
            <a:spLocks noGrp="1"/>
          </p:cNvSpPr>
          <p:nvPr>
            <p:ph idx="1"/>
          </p:nvPr>
        </p:nvSpPr>
        <p:spPr>
          <a:xfrm>
            <a:off x="611560" y="1567334"/>
            <a:ext cx="7992888" cy="4525962"/>
          </a:xfrm>
        </p:spPr>
        <p:txBody>
          <a:bodyPr/>
          <a:lstStyle/>
          <a:p>
            <a:pPr eaLnBrk="1" hangingPunct="1">
              <a:lnSpc>
                <a:spcPct val="80000"/>
              </a:lnSpc>
            </a:pPr>
            <a:r>
              <a:rPr lang="en-US" sz="2800" dirty="0"/>
              <a:t>Revision to IEEE802.15.7 </a:t>
            </a:r>
            <a:r>
              <a:rPr lang="en-US" sz="2800" dirty="0" smtClean="0"/>
              <a:t>-2012, Standard for Visible </a:t>
            </a:r>
            <a:r>
              <a:rPr lang="en-US" sz="2800" dirty="0"/>
              <a:t>Light Communications. </a:t>
            </a:r>
          </a:p>
          <a:p>
            <a:pPr lvl="1" indent="-342900" eaLnBrk="1" hangingPunct="1">
              <a:lnSpc>
                <a:spcPct val="80000"/>
              </a:lnSpc>
              <a:spcAft>
                <a:spcPts val="600"/>
              </a:spcAft>
            </a:pPr>
            <a:r>
              <a:rPr lang="en-US" sz="2400" dirty="0" smtClean="0"/>
              <a:t>Extend </a:t>
            </a:r>
            <a:r>
              <a:rPr lang="en-US" sz="2400" dirty="0"/>
              <a:t>spectral range to include near UV </a:t>
            </a:r>
            <a:r>
              <a:rPr lang="en-US" sz="2400" dirty="0"/>
              <a:t>&amp;</a:t>
            </a:r>
            <a:r>
              <a:rPr lang="en-US" sz="2400" dirty="0" smtClean="0"/>
              <a:t> </a:t>
            </a:r>
            <a:r>
              <a:rPr lang="en-US" sz="2400" dirty="0"/>
              <a:t>near IR</a:t>
            </a:r>
          </a:p>
          <a:p>
            <a:pPr lvl="1" indent="-342900" eaLnBrk="1" hangingPunct="1">
              <a:lnSpc>
                <a:spcPct val="80000"/>
              </a:lnSpc>
              <a:spcAft>
                <a:spcPts val="600"/>
              </a:spcAft>
            </a:pPr>
            <a:r>
              <a:rPr lang="en-US" sz="2400" dirty="0"/>
              <a:t>Rename to </a:t>
            </a:r>
            <a:r>
              <a:rPr lang="en-US" sz="2400" dirty="0" smtClean="0"/>
              <a:t>“Optical </a:t>
            </a:r>
            <a:r>
              <a:rPr lang="en-US" sz="2400" dirty="0"/>
              <a:t>Wireless </a:t>
            </a:r>
            <a:r>
              <a:rPr lang="en-US" sz="2400" dirty="0" smtClean="0"/>
              <a:t>Communications”</a:t>
            </a:r>
            <a:endParaRPr lang="en-US" sz="2400" dirty="0"/>
          </a:p>
          <a:p>
            <a:pPr lvl="1" indent="-342900" eaLnBrk="1" hangingPunct="1">
              <a:lnSpc>
                <a:spcPct val="80000"/>
              </a:lnSpc>
              <a:spcAft>
                <a:spcPts val="600"/>
              </a:spcAft>
            </a:pPr>
            <a:r>
              <a:rPr lang="en-US" sz="2400" dirty="0"/>
              <a:t>Add capability to specifically to address Optical Camera Communications for use with existing as well as future smart mobile </a:t>
            </a:r>
            <a:r>
              <a:rPr lang="en-US" sz="2400" dirty="0" smtClean="0"/>
              <a:t>devices</a:t>
            </a:r>
          </a:p>
          <a:p>
            <a:pPr lvl="2" indent="-342900" eaLnBrk="1" hangingPunct="1">
              <a:lnSpc>
                <a:spcPct val="80000"/>
              </a:lnSpc>
              <a:spcAft>
                <a:spcPts val="600"/>
              </a:spcAft>
            </a:pPr>
            <a:r>
              <a:rPr lang="en-US" sz="2000" i="1" dirty="0" smtClean="0"/>
              <a:t>STATUS: </a:t>
            </a:r>
            <a:r>
              <a:rPr lang="en-US" sz="2000" i="1" dirty="0" smtClean="0"/>
              <a:t>Near to completing a </a:t>
            </a:r>
            <a:r>
              <a:rPr lang="en-US" sz="2000" i="1" dirty="0" err="1" smtClean="0"/>
              <a:t>ballotable</a:t>
            </a:r>
            <a:r>
              <a:rPr lang="en-US" sz="2000" i="1" dirty="0" smtClean="0"/>
              <a:t> draft</a:t>
            </a:r>
            <a:endParaRPr lang="en-US" sz="2000" i="1" dirty="0"/>
          </a:p>
          <a:p>
            <a:pPr eaLnBrk="1" hangingPunct="1">
              <a:lnSpc>
                <a:spcPct val="80000"/>
              </a:lnSpc>
            </a:pPr>
            <a:r>
              <a:rPr lang="en-US" sz="2800" dirty="0" smtClean="0"/>
              <a:t>802.15.8 </a:t>
            </a:r>
            <a:r>
              <a:rPr lang="en-US" sz="2800" dirty="0"/>
              <a:t>Peer Aware Communications (PAC)</a:t>
            </a:r>
          </a:p>
          <a:p>
            <a:pPr lvl="1" eaLnBrk="1" hangingPunct="1">
              <a:lnSpc>
                <a:spcPct val="80000"/>
              </a:lnSpc>
            </a:pPr>
            <a:r>
              <a:rPr lang="en-US" sz="2600" dirty="0"/>
              <a:t>Standard for Infrastructure-less Peer Aware Communications among Mobile Devices</a:t>
            </a:r>
          </a:p>
          <a:p>
            <a:pPr lvl="2" eaLnBrk="1" hangingPunct="1">
              <a:lnSpc>
                <a:spcPct val="80000"/>
              </a:lnSpc>
            </a:pPr>
            <a:r>
              <a:rPr lang="en-US" sz="2000" i="1" dirty="0"/>
              <a:t>STATUS: In Working Group Letter Ballot</a:t>
            </a:r>
          </a:p>
          <a:p>
            <a:endParaRPr lang="en-US" dirty="0"/>
          </a:p>
        </p:txBody>
      </p:sp>
    </p:spTree>
    <p:extLst>
      <p:ext uri="{BB962C8B-B14F-4D97-AF65-F5344CB8AC3E}">
        <p14:creationId xmlns:p14="http://schemas.microsoft.com/office/powerpoint/2010/main" val="41699653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 Active Projects/Status </a:t>
            </a:r>
            <a:r>
              <a:rPr lang="en-US" dirty="0"/>
              <a:t>(</a:t>
            </a:r>
            <a:r>
              <a:rPr lang="en-US" dirty="0" err="1"/>
              <a:t>cont</a:t>
            </a:r>
            <a:r>
              <a:rPr lang="en-US" dirty="0"/>
              <a:t>)</a:t>
            </a:r>
          </a:p>
        </p:txBody>
      </p:sp>
      <p:sp>
        <p:nvSpPr>
          <p:cNvPr id="3" name="Content Placeholder 2"/>
          <p:cNvSpPr>
            <a:spLocks noGrp="1"/>
          </p:cNvSpPr>
          <p:nvPr>
            <p:ph idx="1"/>
          </p:nvPr>
        </p:nvSpPr>
        <p:spPr>
          <a:xfrm>
            <a:off x="446856" y="1423318"/>
            <a:ext cx="8445624" cy="4525962"/>
          </a:xfrm>
        </p:spPr>
        <p:txBody>
          <a:bodyPr/>
          <a:lstStyle/>
          <a:p>
            <a:r>
              <a:rPr lang="en-US" sz="2400" dirty="0" smtClean="0"/>
              <a:t>802.15.12 </a:t>
            </a:r>
            <a:r>
              <a:rPr lang="en-US" sz="2400" dirty="0" smtClean="0"/>
              <a:t>Upper Layer Interface (ULI) for 15.4</a:t>
            </a:r>
            <a:r>
              <a:rPr lang="en-US" sz="2400" dirty="0" smtClean="0"/>
              <a:t>:</a:t>
            </a:r>
          </a:p>
          <a:p>
            <a:pPr lvl="2"/>
            <a:r>
              <a:rPr lang="en-US" sz="2000" i="1" dirty="0" smtClean="0"/>
              <a:t>STATUS: Developing required content and </a:t>
            </a:r>
            <a:r>
              <a:rPr lang="en-US" sz="2000" i="1" dirty="0" err="1" smtClean="0"/>
              <a:t>priotities</a:t>
            </a:r>
            <a:endParaRPr lang="en-US" sz="2000" i="1" dirty="0" smtClean="0"/>
          </a:p>
          <a:p>
            <a:pPr marL="400050" lvl="1" indent="0">
              <a:buNone/>
            </a:pPr>
            <a:r>
              <a:rPr lang="en-US" sz="2000" dirty="0" smtClean="0"/>
              <a:t>Project Goals:</a:t>
            </a:r>
            <a:endParaRPr lang="en-US" sz="2000" dirty="0"/>
          </a:p>
          <a:p>
            <a:pPr lvl="1"/>
            <a:r>
              <a:rPr lang="en-US" sz="2200" dirty="0"/>
              <a:t>Make IEEE 802.15.4 easier to use, like 802.11 and 802.3</a:t>
            </a:r>
          </a:p>
          <a:p>
            <a:pPr lvl="1"/>
            <a:r>
              <a:rPr lang="en-US" sz="2200" dirty="0"/>
              <a:t>Enable the use of many of the higher layer protocol stacks used by 802.11 and 802.3 without changes</a:t>
            </a:r>
          </a:p>
          <a:p>
            <a:pPr lvl="1"/>
            <a:r>
              <a:rPr lang="en-US" sz="2200" dirty="0"/>
              <a:t>Allow 15.4 to address new applications, yet maintain backward compatibility with existing devices and applications</a:t>
            </a:r>
          </a:p>
          <a:p>
            <a:pPr lvl="1"/>
            <a:r>
              <a:rPr lang="en-US" sz="2200" dirty="0"/>
              <a:t>Potentially consolidate L2R, KMP, 6T</a:t>
            </a:r>
            <a:r>
              <a:rPr lang="en-US" sz="2200" dirty="0" smtClean="0"/>
              <a:t>,&amp; </a:t>
            </a:r>
            <a:r>
              <a:rPr lang="en-US" sz="2200" dirty="0"/>
              <a:t>6lowpan in one ULI</a:t>
            </a:r>
          </a:p>
          <a:p>
            <a:pPr lvl="1"/>
            <a:r>
              <a:rPr lang="en-US" sz="2200" dirty="0"/>
              <a:t>Will need tight coordination with 802.1 and </a:t>
            </a:r>
            <a:r>
              <a:rPr lang="en-US" sz="2200" dirty="0" smtClean="0"/>
              <a:t>IETF</a:t>
            </a:r>
          </a:p>
          <a:p>
            <a:pPr lvl="1"/>
            <a:endParaRPr lang="en-US" sz="800" dirty="0"/>
          </a:p>
          <a:p>
            <a:endParaRPr lang="en-US" dirty="0"/>
          </a:p>
        </p:txBody>
      </p:sp>
    </p:spTree>
    <p:extLst>
      <p:ext uri="{BB962C8B-B14F-4D97-AF65-F5344CB8AC3E}">
        <p14:creationId xmlns:p14="http://schemas.microsoft.com/office/powerpoint/2010/main" val="15409622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260648"/>
            <a:ext cx="7772400" cy="1066800"/>
          </a:xfrm>
        </p:spPr>
        <p:txBody>
          <a:bodyPr>
            <a:normAutofit/>
          </a:bodyPr>
          <a:lstStyle/>
          <a:p>
            <a:r>
              <a:rPr lang="en-US" dirty="0"/>
              <a:t>What IEEE 802.15.12 does</a:t>
            </a:r>
          </a:p>
        </p:txBody>
      </p:sp>
      <p:sp>
        <p:nvSpPr>
          <p:cNvPr id="3" name="Content Placeholder 2"/>
          <p:cNvSpPr>
            <a:spLocks noGrp="1"/>
          </p:cNvSpPr>
          <p:nvPr>
            <p:ph idx="1"/>
          </p:nvPr>
        </p:nvSpPr>
        <p:spPr>
          <a:xfrm>
            <a:off x="296415" y="1408929"/>
            <a:ext cx="8308033" cy="5260431"/>
          </a:xfrm>
        </p:spPr>
        <p:txBody>
          <a:bodyPr>
            <a:noAutofit/>
          </a:bodyPr>
          <a:lstStyle/>
          <a:p>
            <a:pPr marL="346075" lvl="1" indent="-342900">
              <a:buFont typeface="Arial" pitchFamily="34" charset="0"/>
              <a:buChar char="•"/>
            </a:pPr>
            <a:r>
              <a:rPr lang="en-US" sz="2200" dirty="0"/>
              <a:t>G</a:t>
            </a:r>
            <a:r>
              <a:rPr lang="en-US" sz="2200" dirty="0" smtClean="0"/>
              <a:t>ives 15.4 devices </a:t>
            </a:r>
            <a:r>
              <a:rPr lang="en-US" sz="2200" dirty="0"/>
              <a:t>the ability to add DLL (layer 2) protocols with standard interfaces and primitives, in a modular </a:t>
            </a:r>
            <a:r>
              <a:rPr lang="en-US" sz="2200" dirty="0" smtClean="0"/>
              <a:t>manner</a:t>
            </a:r>
            <a:endParaRPr lang="en-US" sz="2200" dirty="0"/>
          </a:p>
          <a:p>
            <a:pPr marL="346075" lvl="1" indent="-342900">
              <a:buFont typeface="Arial" pitchFamily="34" charset="0"/>
              <a:buChar char="•"/>
            </a:pPr>
            <a:r>
              <a:rPr lang="en-US" sz="2200" dirty="0"/>
              <a:t>I</a:t>
            </a:r>
            <a:r>
              <a:rPr lang="en-US" sz="2200" dirty="0" smtClean="0"/>
              <a:t>ncludes </a:t>
            </a:r>
            <a:r>
              <a:rPr lang="en-US" sz="2200" dirty="0"/>
              <a:t>EtherType and Dispatch IDs </a:t>
            </a:r>
            <a:r>
              <a:rPr lang="en-US" sz="2200" dirty="0" smtClean="0"/>
              <a:t>allowing 15.4 </a:t>
            </a:r>
            <a:r>
              <a:rPr lang="en-US" sz="2200" dirty="0"/>
              <a:t>to support multiple higher layer stacks or applications </a:t>
            </a:r>
            <a:r>
              <a:rPr lang="en-US" sz="2200" dirty="0" smtClean="0"/>
              <a:t>simultaneously</a:t>
            </a:r>
            <a:endParaRPr lang="en-US" sz="2200" dirty="0"/>
          </a:p>
          <a:p>
            <a:pPr marL="346075" lvl="1" indent="-342900">
              <a:buFont typeface="Arial" pitchFamily="34" charset="0"/>
              <a:buChar char="•"/>
            </a:pPr>
            <a:r>
              <a:rPr lang="en-US" sz="2200" dirty="0" smtClean="0"/>
              <a:t>Allows configuration of </a:t>
            </a:r>
            <a:r>
              <a:rPr lang="en-US" sz="2200" dirty="0"/>
              <a:t>the 802.15.4 MAC/PHY for proper operation in a standardized manner making applications simpler,</a:t>
            </a:r>
          </a:p>
          <a:p>
            <a:pPr marL="346075" lvl="1" indent="-342900">
              <a:buFont typeface="Arial" pitchFamily="34" charset="0"/>
              <a:buChar char="•"/>
            </a:pPr>
            <a:r>
              <a:rPr lang="en-US" sz="2200" dirty="0"/>
              <a:t>I</a:t>
            </a:r>
            <a:r>
              <a:rPr lang="en-US" sz="2200" dirty="0" smtClean="0"/>
              <a:t>ncludes fragmentation support (6LowPan) allowing </a:t>
            </a:r>
            <a:r>
              <a:rPr lang="en-US" sz="2200" dirty="0"/>
              <a:t>802.15.4 to transport large </a:t>
            </a:r>
            <a:r>
              <a:rPr lang="en-US" sz="2200" dirty="0" smtClean="0"/>
              <a:t>packets</a:t>
            </a:r>
            <a:endParaRPr lang="en-US" sz="2200" dirty="0"/>
          </a:p>
          <a:p>
            <a:pPr marL="346075" lvl="1" indent="-342900">
              <a:buFont typeface="Arial" pitchFamily="34" charset="0"/>
              <a:buChar char="•"/>
            </a:pPr>
            <a:r>
              <a:rPr lang="en-US" sz="2200" dirty="0" smtClean="0"/>
              <a:t>Includes </a:t>
            </a:r>
            <a:r>
              <a:rPr lang="en-US" sz="2200" dirty="0"/>
              <a:t>L2R (IEEE 802.15.10) and KMP (IEEE 802.15.9) as optional functions to yield mesh and key management, and</a:t>
            </a:r>
          </a:p>
          <a:p>
            <a:pPr marL="346075" lvl="1" indent="-342900">
              <a:buFont typeface="Arial" pitchFamily="34" charset="0"/>
              <a:buChar char="•"/>
            </a:pPr>
            <a:r>
              <a:rPr lang="en-US" sz="2200" dirty="0"/>
              <a:t>I</a:t>
            </a:r>
            <a:r>
              <a:rPr lang="en-US" sz="2200" dirty="0" smtClean="0"/>
              <a:t>ncludes </a:t>
            </a:r>
            <a:r>
              <a:rPr lang="en-US" sz="2200" dirty="0"/>
              <a:t>the ability to interface to standardized network monitoring applications, in a fashion similar to IEEE </a:t>
            </a:r>
            <a:r>
              <a:rPr lang="en-US" sz="2200" dirty="0" smtClean="0"/>
              <a:t>802.11</a:t>
            </a:r>
            <a:endParaRPr lang="en-US" sz="2200" dirty="0"/>
          </a:p>
        </p:txBody>
      </p:sp>
    </p:spTree>
    <p:extLst>
      <p:ext uri="{BB962C8B-B14F-4D97-AF65-F5344CB8AC3E}">
        <p14:creationId xmlns:p14="http://schemas.microsoft.com/office/powerpoint/2010/main" val="35886567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74956"/>
            <a:ext cx="7772400" cy="1066800"/>
          </a:xfrm>
        </p:spPr>
        <p:txBody>
          <a:bodyPr>
            <a:normAutofit/>
          </a:bodyPr>
          <a:lstStyle/>
          <a:p>
            <a:r>
              <a:rPr lang="en-US" dirty="0"/>
              <a:t>How IEEE 802.15.12 operates</a:t>
            </a:r>
          </a:p>
        </p:txBody>
      </p:sp>
      <p:sp>
        <p:nvSpPr>
          <p:cNvPr id="3" name="Content Placeholder 2"/>
          <p:cNvSpPr>
            <a:spLocks noGrp="1"/>
          </p:cNvSpPr>
          <p:nvPr>
            <p:ph idx="1"/>
          </p:nvPr>
        </p:nvSpPr>
        <p:spPr>
          <a:xfrm>
            <a:off x="381000" y="1295400"/>
            <a:ext cx="8686800" cy="5045107"/>
          </a:xfrm>
        </p:spPr>
        <p:txBody>
          <a:bodyPr>
            <a:normAutofit fontScale="92500"/>
          </a:bodyPr>
          <a:lstStyle/>
          <a:p>
            <a:pPr>
              <a:buFont typeface="Arial" pitchFamily="34" charset="0"/>
              <a:buChar char="•"/>
            </a:pPr>
            <a:r>
              <a:rPr lang="en-US" sz="2800" dirty="0"/>
              <a:t>The </a:t>
            </a:r>
            <a:r>
              <a:rPr lang="en-US" sz="2800" dirty="0" smtClean="0"/>
              <a:t>15.12 </a:t>
            </a:r>
            <a:r>
              <a:rPr lang="en-US" sz="2800" dirty="0"/>
              <a:t>standard complements the </a:t>
            </a:r>
            <a:r>
              <a:rPr lang="en-US" sz="2800" dirty="0" smtClean="0"/>
              <a:t>15.4 </a:t>
            </a:r>
            <a:r>
              <a:rPr lang="en-US" sz="2800" dirty="0"/>
              <a:t>standard by fulfilling the tasks that 802.15.4 assigns to higher layers:</a:t>
            </a:r>
          </a:p>
          <a:p>
            <a:pPr marL="684213" lvl="1" indent="-342900">
              <a:buFont typeface="Arial" pitchFamily="34" charset="0"/>
              <a:buChar char="•"/>
            </a:pPr>
            <a:r>
              <a:rPr lang="en-US" sz="2200" dirty="0"/>
              <a:t>The management protocol block can provide configuration settings for starting up networks, and  joining </a:t>
            </a:r>
            <a:r>
              <a:rPr lang="en-US" sz="2200" dirty="0" smtClean="0"/>
              <a:t>networks</a:t>
            </a:r>
            <a:endParaRPr lang="en-US" sz="2200" dirty="0"/>
          </a:p>
          <a:p>
            <a:pPr marL="684213" lvl="1" indent="-342900">
              <a:buFont typeface="Arial" pitchFamily="34" charset="0"/>
              <a:buChar char="•"/>
            </a:pPr>
            <a:r>
              <a:rPr lang="en-US" sz="2200" dirty="0"/>
              <a:t>802.15.12 can optimally configure the 802.15.4 MAC and PHY for proper operation in a standardized manner</a:t>
            </a:r>
          </a:p>
          <a:p>
            <a:pPr>
              <a:spcBef>
                <a:spcPts val="1176"/>
              </a:spcBef>
              <a:buFont typeface="Arial" pitchFamily="34" charset="0"/>
              <a:buChar char="•"/>
            </a:pPr>
            <a:r>
              <a:rPr lang="en-US" sz="2400" dirty="0"/>
              <a:t>The 802.15.12 standard supplements the 802.15.4 standard by introducing capabilities that other MAC/PHYs usually have:</a:t>
            </a:r>
          </a:p>
          <a:p>
            <a:pPr marL="684213" lvl="1" indent="-342900">
              <a:buFont typeface="Arial" pitchFamily="34" charset="0"/>
              <a:buChar char="•"/>
            </a:pPr>
            <a:r>
              <a:rPr lang="en-US" sz="2200" dirty="0"/>
              <a:t>Configuration settings for global regulatory </a:t>
            </a:r>
            <a:r>
              <a:rPr lang="en-US" sz="2200" dirty="0" smtClean="0"/>
              <a:t>environments</a:t>
            </a:r>
            <a:endParaRPr lang="en-US" sz="2200" dirty="0"/>
          </a:p>
          <a:p>
            <a:pPr marL="684213" lvl="1" indent="-342900">
              <a:buFont typeface="Arial" pitchFamily="34" charset="0"/>
              <a:buChar char="•"/>
            </a:pPr>
            <a:r>
              <a:rPr lang="en-US" sz="2200" dirty="0"/>
              <a:t>Ability to differentiate applications and stacks using EtherType and Dispatch IDs</a:t>
            </a:r>
          </a:p>
          <a:p>
            <a:pPr marL="684213" lvl="1" indent="-342900">
              <a:buFont typeface="Arial" pitchFamily="34" charset="0"/>
              <a:buChar char="•"/>
            </a:pPr>
            <a:r>
              <a:rPr lang="en-US" sz="2200" dirty="0"/>
              <a:t>Ability to fragment and reassemble larger packets</a:t>
            </a:r>
          </a:p>
        </p:txBody>
      </p:sp>
    </p:spTree>
    <p:extLst>
      <p:ext uri="{BB962C8B-B14F-4D97-AF65-F5344CB8AC3E}">
        <p14:creationId xmlns:p14="http://schemas.microsoft.com/office/powerpoint/2010/main" val="18181483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2301" y="260648"/>
            <a:ext cx="7530499" cy="1010075"/>
          </a:xfrm>
        </p:spPr>
        <p:txBody>
          <a:bodyPr>
            <a:normAutofit fontScale="90000"/>
          </a:bodyPr>
          <a:lstStyle/>
          <a:p>
            <a:pPr algn="ctr"/>
            <a:r>
              <a:rPr lang="en-US" dirty="0"/>
              <a:t>IEEE 802.15.12 protocol stack model </a:t>
            </a:r>
            <a:r>
              <a:rPr lang="en-US" dirty="0" smtClean="0"/>
              <a:t/>
            </a:r>
            <a:br>
              <a:rPr lang="en-US" dirty="0" smtClean="0"/>
            </a:br>
            <a:r>
              <a:rPr lang="en-US" dirty="0" smtClean="0"/>
              <a:t>as </a:t>
            </a:r>
            <a:r>
              <a:rPr lang="en-US" dirty="0"/>
              <a:t>of </a:t>
            </a:r>
            <a:r>
              <a:rPr lang="en-US" dirty="0" smtClean="0"/>
              <a:t>the Warsaw meeting</a:t>
            </a:r>
            <a:endParaRPr lang="en-US" dirty="0"/>
          </a:p>
        </p:txBody>
      </p:sp>
      <p:pic>
        <p:nvPicPr>
          <p:cNvPr id="9" name="Picture 8" descr="802.15.12-multi-mode.emf"/>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711200" y="1319203"/>
            <a:ext cx="7721600" cy="5157796"/>
          </a:xfrm>
          <a:prstGeom prst="rect">
            <a:avLst/>
          </a:prstGeom>
        </p:spPr>
      </p:pic>
    </p:spTree>
    <p:extLst>
      <p:ext uri="{BB962C8B-B14F-4D97-AF65-F5344CB8AC3E}">
        <p14:creationId xmlns:p14="http://schemas.microsoft.com/office/powerpoint/2010/main" val="8484095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 Active Project Status</a:t>
            </a:r>
            <a:endParaRPr lang="en-US" sz="3600" dirty="0"/>
          </a:p>
        </p:txBody>
      </p:sp>
      <p:sp>
        <p:nvSpPr>
          <p:cNvPr id="3" name="Content Placeholder 2"/>
          <p:cNvSpPr>
            <a:spLocks noGrp="1"/>
          </p:cNvSpPr>
          <p:nvPr>
            <p:ph idx="1"/>
          </p:nvPr>
        </p:nvSpPr>
        <p:spPr>
          <a:xfrm>
            <a:off x="457200" y="1567333"/>
            <a:ext cx="8219256" cy="4525963"/>
          </a:xfrm>
        </p:spPr>
        <p:txBody>
          <a:bodyPr>
            <a:noAutofit/>
          </a:bodyPr>
          <a:lstStyle/>
          <a:p>
            <a:pPr marL="0" indent="0" eaLnBrk="1" hangingPunct="1">
              <a:lnSpc>
                <a:spcPct val="80000"/>
              </a:lnSpc>
              <a:buNone/>
            </a:pPr>
            <a:r>
              <a:rPr lang="en-US" sz="2800" dirty="0" smtClean="0"/>
              <a:t>802.15 Interest </a:t>
            </a:r>
            <a:r>
              <a:rPr lang="en-US" sz="2800" dirty="0"/>
              <a:t>Groups:</a:t>
            </a:r>
          </a:p>
          <a:p>
            <a:pPr lvl="1" eaLnBrk="1" hangingPunct="1">
              <a:lnSpc>
                <a:spcPct val="80000"/>
              </a:lnSpc>
            </a:pPr>
            <a:r>
              <a:rPr lang="en-US" sz="2400" dirty="0" smtClean="0"/>
              <a:t>Dependability IG (IG DEP):  seeking </a:t>
            </a:r>
            <a:r>
              <a:rPr lang="en-US" sz="2400" dirty="0"/>
              <a:t>to identify non implementation based </a:t>
            </a:r>
            <a:r>
              <a:rPr lang="en-US" sz="2400" dirty="0" smtClean="0"/>
              <a:t>strategies, </a:t>
            </a:r>
            <a:r>
              <a:rPr lang="en-US" sz="2400" dirty="0"/>
              <a:t>which could be </a:t>
            </a:r>
            <a:r>
              <a:rPr lang="en-US" sz="2400" dirty="0" smtClean="0"/>
              <a:t>standardized, that inherently improve wireless </a:t>
            </a:r>
            <a:r>
              <a:rPr lang="en-US" sz="2400" dirty="0"/>
              <a:t>link </a:t>
            </a:r>
            <a:r>
              <a:rPr lang="en-US" sz="2400" dirty="0" smtClean="0"/>
              <a:t>reliability.</a:t>
            </a:r>
          </a:p>
          <a:p>
            <a:pPr lvl="1" eaLnBrk="1" hangingPunct="1">
              <a:lnSpc>
                <a:spcPct val="80000"/>
              </a:lnSpc>
            </a:pPr>
            <a:endParaRPr lang="en-US" sz="800" dirty="0"/>
          </a:p>
          <a:p>
            <a:pPr lvl="1" eaLnBrk="1" hangingPunct="1">
              <a:lnSpc>
                <a:spcPct val="80000"/>
              </a:lnSpc>
            </a:pPr>
            <a:r>
              <a:rPr lang="en-US" sz="2400" dirty="0"/>
              <a:t>High Rate Rail </a:t>
            </a:r>
            <a:r>
              <a:rPr lang="en-US" sz="2400" dirty="0" smtClean="0"/>
              <a:t>Communications IG </a:t>
            </a:r>
            <a:r>
              <a:rPr lang="en-US" sz="2400" dirty="0"/>
              <a:t>(HRRC</a:t>
            </a:r>
            <a:r>
              <a:rPr lang="en-US" sz="2400" dirty="0" smtClean="0"/>
              <a:t>)</a:t>
            </a:r>
          </a:p>
          <a:p>
            <a:pPr lvl="1" eaLnBrk="1" hangingPunct="1">
              <a:lnSpc>
                <a:spcPct val="80000"/>
              </a:lnSpc>
            </a:pPr>
            <a:endParaRPr lang="en-US" sz="800" dirty="0"/>
          </a:p>
          <a:p>
            <a:pPr lvl="1" eaLnBrk="1" hangingPunct="1">
              <a:lnSpc>
                <a:spcPct val="80000"/>
              </a:lnSpc>
            </a:pPr>
            <a:r>
              <a:rPr lang="en-US" sz="2400" dirty="0" smtClean="0"/>
              <a:t>THz IG: Review </a:t>
            </a:r>
            <a:r>
              <a:rPr lang="en-US" sz="2400" dirty="0"/>
              <a:t>and discuss the latest advances for using THz </a:t>
            </a:r>
            <a:r>
              <a:rPr lang="en-US" sz="2400" dirty="0" smtClean="0"/>
              <a:t>bands </a:t>
            </a:r>
            <a:r>
              <a:rPr lang="en-US" sz="2400" dirty="0"/>
              <a:t>for wireless date </a:t>
            </a:r>
            <a:r>
              <a:rPr lang="en-US" sz="2400" dirty="0" smtClean="0"/>
              <a:t>applications</a:t>
            </a:r>
          </a:p>
          <a:p>
            <a:pPr lvl="1" eaLnBrk="1" hangingPunct="1">
              <a:lnSpc>
                <a:spcPct val="80000"/>
              </a:lnSpc>
            </a:pPr>
            <a:endParaRPr lang="en-US" sz="800" dirty="0" smtClean="0"/>
          </a:p>
          <a:p>
            <a:pPr lvl="1" eaLnBrk="1" hangingPunct="1">
              <a:lnSpc>
                <a:spcPct val="80000"/>
              </a:lnSpc>
            </a:pPr>
            <a:r>
              <a:rPr lang="en-US" sz="2400" dirty="0" smtClean="0"/>
              <a:t>LPWA: Low Power Wide Area (see next slide)</a:t>
            </a:r>
            <a:endParaRPr lang="en-US" sz="2400" dirty="0"/>
          </a:p>
          <a:p>
            <a:pPr lvl="3"/>
            <a:endParaRPr lang="en-US" sz="1600" dirty="0" smtClean="0"/>
          </a:p>
        </p:txBody>
      </p:sp>
    </p:spTree>
    <p:extLst>
      <p:ext uri="{BB962C8B-B14F-4D97-AF65-F5344CB8AC3E}">
        <p14:creationId xmlns:p14="http://schemas.microsoft.com/office/powerpoint/2010/main" val="37580545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el 1"/>
          <p:cNvSpPr>
            <a:spLocks noGrp="1"/>
          </p:cNvSpPr>
          <p:nvPr>
            <p:ph type="title"/>
          </p:nvPr>
        </p:nvSpPr>
        <p:spPr/>
        <p:txBody>
          <a:bodyPr/>
          <a:lstStyle/>
          <a:p>
            <a:r>
              <a:rPr lang="en-US" dirty="0"/>
              <a:t>802.15 </a:t>
            </a:r>
            <a:r>
              <a:rPr lang="en-US" dirty="0" smtClean="0"/>
              <a:t>LPWA </a:t>
            </a:r>
            <a:r>
              <a:rPr lang="en-US" dirty="0" smtClean="0"/>
              <a:t>Interest Group</a:t>
            </a:r>
            <a:endParaRPr lang="de-DE" altLang="en-US" dirty="0" smtClean="0"/>
          </a:p>
        </p:txBody>
      </p:sp>
      <p:sp>
        <p:nvSpPr>
          <p:cNvPr id="32771" name="Inhaltsplatzhalter 2"/>
          <p:cNvSpPr>
            <a:spLocks noGrp="1"/>
          </p:cNvSpPr>
          <p:nvPr>
            <p:ph idx="1"/>
          </p:nvPr>
        </p:nvSpPr>
        <p:spPr>
          <a:xfrm>
            <a:off x="610865" y="1341438"/>
            <a:ext cx="7921575" cy="4525962"/>
          </a:xfrm>
        </p:spPr>
        <p:txBody>
          <a:bodyPr/>
          <a:lstStyle/>
          <a:p>
            <a:pPr marL="0" indent="0">
              <a:spcBef>
                <a:spcPts val="0"/>
              </a:spcBef>
              <a:spcAft>
                <a:spcPts val="600"/>
              </a:spcAft>
              <a:buNone/>
            </a:pPr>
            <a:r>
              <a:rPr lang="en-US" altLang="en-US" sz="2600" dirty="0" smtClean="0"/>
              <a:t>Motivation:</a:t>
            </a:r>
          </a:p>
          <a:p>
            <a:pPr marL="457200" indent="-457200">
              <a:spcBef>
                <a:spcPts val="0"/>
              </a:spcBef>
              <a:spcAft>
                <a:spcPts val="600"/>
              </a:spcAft>
              <a:buFont typeface="Arial" pitchFamily="34" charset="0"/>
              <a:buChar char="•"/>
            </a:pPr>
            <a:r>
              <a:rPr lang="en-US" altLang="en-US" sz="2600" dirty="0" smtClean="0"/>
              <a:t>LPWANs are interesting networks for many applications</a:t>
            </a:r>
          </a:p>
          <a:p>
            <a:pPr marL="457200" indent="-457200">
              <a:spcBef>
                <a:spcPts val="0"/>
              </a:spcBef>
              <a:spcAft>
                <a:spcPts val="600"/>
              </a:spcAft>
              <a:buFont typeface="Arial" pitchFamily="34" charset="0"/>
              <a:buChar char="•"/>
            </a:pPr>
            <a:r>
              <a:rPr lang="en-US" altLang="en-US" sz="2600" dirty="0" smtClean="0"/>
              <a:t>A variety of proprietary and non-IEEE 802 standards are appearing</a:t>
            </a:r>
          </a:p>
          <a:p>
            <a:pPr marL="457200" indent="-457200">
              <a:spcBef>
                <a:spcPts val="0"/>
              </a:spcBef>
              <a:spcAft>
                <a:spcPts val="600"/>
              </a:spcAft>
              <a:buFont typeface="Arial" pitchFamily="34" charset="0"/>
              <a:buChar char="•"/>
            </a:pPr>
            <a:r>
              <a:rPr lang="en-US" altLang="en-US" sz="2600" dirty="0" smtClean="0"/>
              <a:t>The full suitability of existing IEEE802 standards for LPWANs is not clear</a:t>
            </a:r>
          </a:p>
          <a:p>
            <a:pPr marL="457200" indent="-457200">
              <a:spcBef>
                <a:spcPts val="0"/>
              </a:spcBef>
              <a:spcAft>
                <a:spcPts val="600"/>
              </a:spcAft>
              <a:buFont typeface="Arial" pitchFamily="34" charset="0"/>
              <a:buChar char="•"/>
            </a:pPr>
            <a:r>
              <a:rPr lang="en-US" altLang="en-US" sz="2600" dirty="0" smtClean="0"/>
              <a:t>Existing standards may offer significant room for improvements</a:t>
            </a:r>
          </a:p>
          <a:p>
            <a:pPr marL="457200" indent="-457200">
              <a:spcBef>
                <a:spcPts val="0"/>
              </a:spcBef>
              <a:spcAft>
                <a:spcPts val="600"/>
              </a:spcAft>
              <a:buFont typeface="Arial" pitchFamily="34" charset="0"/>
              <a:buChar char="•"/>
            </a:pPr>
            <a:r>
              <a:rPr lang="en-US" altLang="en-US" sz="2600" dirty="0" smtClean="0"/>
              <a:t>The 3GPP community is very focused on the development of LPWAN standards</a:t>
            </a:r>
          </a:p>
        </p:txBody>
      </p:sp>
    </p:spTree>
    <p:extLst>
      <p:ext uri="{BB962C8B-B14F-4D97-AF65-F5344CB8AC3E}">
        <p14:creationId xmlns:p14="http://schemas.microsoft.com/office/powerpoint/2010/main" val="42706630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802.15 LPWA </a:t>
            </a:r>
            <a:r>
              <a:rPr lang="en-US" dirty="0" smtClean="0"/>
              <a:t>Interest Group</a:t>
            </a:r>
            <a:endParaRPr lang="en-US" dirty="0"/>
          </a:p>
        </p:txBody>
      </p:sp>
      <p:sp>
        <p:nvSpPr>
          <p:cNvPr id="3" name="Content Placeholder 2"/>
          <p:cNvSpPr>
            <a:spLocks noGrp="1"/>
          </p:cNvSpPr>
          <p:nvPr>
            <p:ph idx="1"/>
          </p:nvPr>
        </p:nvSpPr>
        <p:spPr>
          <a:xfrm>
            <a:off x="611560" y="1470173"/>
            <a:ext cx="7924800" cy="4983163"/>
          </a:xfrm>
        </p:spPr>
        <p:txBody>
          <a:bodyPr/>
          <a:lstStyle/>
          <a:p>
            <a:pPr>
              <a:spcBef>
                <a:spcPts val="0"/>
              </a:spcBef>
            </a:pPr>
            <a:r>
              <a:rPr lang="de-DE" dirty="0" smtClean="0">
                <a:solidFill>
                  <a:srgbClr val="000000"/>
                </a:solidFill>
                <a:ea typeface="DejaVu Sans" charset="0"/>
                <a:cs typeface="DejaVu Sans" charset="0"/>
              </a:rPr>
              <a:t>Potential standards </a:t>
            </a:r>
            <a:r>
              <a:rPr lang="de-DE" dirty="0" smtClean="0">
                <a:solidFill>
                  <a:srgbClr val="000000"/>
                </a:solidFill>
                <a:ea typeface="DejaVu Sans" charset="0"/>
                <a:cs typeface="DejaVu Sans" charset="0"/>
              </a:rPr>
              <a:t>candidates include:</a:t>
            </a:r>
            <a:endParaRPr lang="de-DE" dirty="0" smtClean="0">
              <a:solidFill>
                <a:srgbClr val="000000"/>
              </a:solidFill>
              <a:ea typeface="DejaVu Sans" charset="0"/>
              <a:cs typeface="DejaVu Sans" charset="0"/>
            </a:endParaRPr>
          </a:p>
          <a:p>
            <a:pPr marL="400050" lvl="1" indent="0">
              <a:spcBef>
                <a:spcPts val="0"/>
              </a:spcBef>
              <a:defRPr/>
            </a:pPr>
            <a:r>
              <a:rPr lang="en-US" sz="2800" dirty="0" smtClean="0"/>
              <a:t>For license-exempt </a:t>
            </a:r>
            <a:r>
              <a:rPr lang="en-US" sz="2800" dirty="0"/>
              <a:t>bands:</a:t>
            </a:r>
          </a:p>
          <a:p>
            <a:pPr marL="1033463" lvl="2" indent="-233363">
              <a:spcBef>
                <a:spcPts val="0"/>
              </a:spcBef>
              <a:defRPr/>
            </a:pPr>
            <a:r>
              <a:rPr lang="en-US" sz="2400" dirty="0"/>
              <a:t>IEEE </a:t>
            </a:r>
            <a:r>
              <a:rPr lang="en-US" sz="2400" dirty="0" smtClean="0"/>
              <a:t>802.15.4k / g</a:t>
            </a:r>
            <a:endParaRPr lang="en-US" sz="2400" dirty="0"/>
          </a:p>
          <a:p>
            <a:pPr marL="1033463" lvl="2" indent="-233363">
              <a:spcBef>
                <a:spcPts val="0"/>
              </a:spcBef>
              <a:defRPr/>
            </a:pPr>
            <a:r>
              <a:rPr lang="en-US" sz="2400" dirty="0"/>
              <a:t>SIGFOX</a:t>
            </a:r>
          </a:p>
          <a:p>
            <a:pPr marL="1033463" lvl="2" indent="-233363">
              <a:spcBef>
                <a:spcPts val="0"/>
              </a:spcBef>
              <a:defRPr/>
            </a:pPr>
            <a:r>
              <a:rPr lang="en-US" sz="2400" dirty="0" err="1"/>
              <a:t>LoRaWAN</a:t>
            </a:r>
            <a:endParaRPr lang="en-US" sz="2400" dirty="0"/>
          </a:p>
          <a:p>
            <a:pPr marL="1033463" lvl="2" indent="-233363">
              <a:spcBef>
                <a:spcPts val="0"/>
              </a:spcBef>
              <a:defRPr/>
            </a:pPr>
            <a:r>
              <a:rPr lang="en-US" sz="2400" dirty="0"/>
              <a:t>ETSI LTN, Weightless, IEEE 802.11ah</a:t>
            </a:r>
          </a:p>
          <a:p>
            <a:pPr marL="1033463" lvl="2" indent="-233363">
              <a:spcBef>
                <a:spcPts val="0"/>
              </a:spcBef>
              <a:defRPr/>
            </a:pPr>
            <a:r>
              <a:rPr lang="en-US" sz="2400" dirty="0"/>
              <a:t>...</a:t>
            </a:r>
          </a:p>
          <a:p>
            <a:pPr marL="400050" lvl="1" indent="0">
              <a:spcBef>
                <a:spcPts val="0"/>
              </a:spcBef>
              <a:defRPr/>
            </a:pPr>
            <a:r>
              <a:rPr lang="en-US" sz="2800" dirty="0" smtClean="0"/>
              <a:t>For </a:t>
            </a:r>
            <a:r>
              <a:rPr lang="en-US" sz="2800" dirty="0"/>
              <a:t>licensed bands:</a:t>
            </a:r>
          </a:p>
          <a:p>
            <a:pPr lvl="2" indent="-342900">
              <a:spcBef>
                <a:spcPts val="0"/>
              </a:spcBef>
              <a:defRPr/>
            </a:pPr>
            <a:r>
              <a:rPr lang="en-US" sz="2400" dirty="0"/>
              <a:t>3GPP standards, e.g. NB-</a:t>
            </a:r>
            <a:r>
              <a:rPr lang="en-US" sz="2400" dirty="0" err="1"/>
              <a:t>IoT</a:t>
            </a:r>
            <a:r>
              <a:rPr lang="en-US" sz="2400" dirty="0"/>
              <a:t> (Narrow Band </a:t>
            </a:r>
            <a:r>
              <a:rPr lang="en-US" sz="2400" dirty="0" err="1"/>
              <a:t>IoT</a:t>
            </a:r>
            <a:r>
              <a:rPr lang="en-US" sz="2400" dirty="0"/>
              <a:t>)</a:t>
            </a:r>
          </a:p>
          <a:p>
            <a:pPr marL="1033463" lvl="2">
              <a:spcBef>
                <a:spcPts val="0"/>
              </a:spcBef>
            </a:pPr>
            <a:r>
              <a:rPr lang="de-DE" sz="2400" dirty="0" smtClean="0">
                <a:solidFill>
                  <a:srgbClr val="000000"/>
                </a:solidFill>
                <a:ea typeface="DejaVu Sans" charset="0"/>
                <a:cs typeface="DejaVu Sans" charset="0"/>
              </a:rPr>
              <a:t> ...</a:t>
            </a:r>
            <a:endParaRPr lang="en-GB" altLang="en-US" sz="2400" dirty="0" smtClean="0"/>
          </a:p>
          <a:p>
            <a:endParaRPr lang="en-US" dirty="0" smtClean="0"/>
          </a:p>
        </p:txBody>
      </p:sp>
    </p:spTree>
    <p:extLst>
      <p:ext uri="{BB962C8B-B14F-4D97-AF65-F5344CB8AC3E}">
        <p14:creationId xmlns:p14="http://schemas.microsoft.com/office/powerpoint/2010/main" val="33920659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el 1"/>
          <p:cNvSpPr>
            <a:spLocks noGrp="1"/>
          </p:cNvSpPr>
          <p:nvPr>
            <p:ph type="title"/>
          </p:nvPr>
        </p:nvSpPr>
        <p:spPr>
          <a:xfrm>
            <a:off x="899592" y="354360"/>
            <a:ext cx="7162800" cy="914400"/>
          </a:xfrm>
        </p:spPr>
        <p:txBody>
          <a:bodyPr/>
          <a:lstStyle/>
          <a:p>
            <a:r>
              <a:rPr lang="de-DE" altLang="en-US" dirty="0" smtClean="0"/>
              <a:t>IEEE802.15 Action Plan</a:t>
            </a:r>
            <a:endParaRPr lang="de-DE" altLang="en-US" dirty="0" smtClean="0"/>
          </a:p>
        </p:txBody>
      </p:sp>
      <p:sp>
        <p:nvSpPr>
          <p:cNvPr id="3" name="Inhaltsplatzhalter 2"/>
          <p:cNvSpPr>
            <a:spLocks noGrp="1"/>
          </p:cNvSpPr>
          <p:nvPr>
            <p:ph idx="1"/>
          </p:nvPr>
        </p:nvSpPr>
        <p:spPr>
          <a:xfrm>
            <a:off x="457200" y="1542256"/>
            <a:ext cx="8147248" cy="4191000"/>
          </a:xfrm>
        </p:spPr>
        <p:txBody>
          <a:bodyPr/>
          <a:lstStyle/>
          <a:p>
            <a:pPr marL="0" indent="0">
              <a:buNone/>
              <a:defRPr/>
            </a:pPr>
            <a:r>
              <a:rPr lang="en-US" sz="2800" dirty="0" smtClean="0"/>
              <a:t>Decision to </a:t>
            </a:r>
            <a:r>
              <a:rPr lang="en-US" sz="2800" dirty="0" smtClean="0"/>
              <a:t>establish an Interest Group to evaluate existing IEEE802 </a:t>
            </a:r>
            <a:r>
              <a:rPr lang="en-US" sz="2800" dirty="0" smtClean="0"/>
              <a:t>standards, specifically:</a:t>
            </a:r>
            <a:endParaRPr lang="en-US" sz="2800" dirty="0" smtClean="0"/>
          </a:p>
          <a:p>
            <a:pPr>
              <a:buFont typeface="Arial" panose="020B0604020202020204" pitchFamily="34" charset="0"/>
              <a:buChar char="•"/>
              <a:defRPr/>
            </a:pPr>
            <a:r>
              <a:rPr lang="en-US" sz="2800" dirty="0" smtClean="0"/>
              <a:t>Create usage scenarios for license-exempt bands</a:t>
            </a:r>
          </a:p>
          <a:p>
            <a:pPr>
              <a:buFont typeface="Arial" panose="020B0604020202020204" pitchFamily="34" charset="0"/>
              <a:buChar char="•"/>
              <a:defRPr/>
            </a:pPr>
            <a:r>
              <a:rPr lang="en-US" sz="2800" dirty="0" smtClean="0"/>
              <a:t>Create suitable channel and interference models </a:t>
            </a:r>
          </a:p>
          <a:p>
            <a:pPr>
              <a:buFont typeface="Arial" panose="020B0604020202020204" pitchFamily="34" charset="0"/>
              <a:buChar char="•"/>
              <a:defRPr/>
            </a:pPr>
            <a:r>
              <a:rPr lang="en-US" sz="2800" dirty="0" smtClean="0"/>
              <a:t>Investigate performance of existing standards</a:t>
            </a:r>
          </a:p>
        </p:txBody>
      </p:sp>
    </p:spTree>
    <p:extLst>
      <p:ext uri="{BB962C8B-B14F-4D97-AF65-F5344CB8AC3E}">
        <p14:creationId xmlns:p14="http://schemas.microsoft.com/office/powerpoint/2010/main" val="38879324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21"/>
          <p:cNvSpPr>
            <a:spLocks noGrp="1"/>
          </p:cNvSpPr>
          <p:nvPr>
            <p:ph type="title" idx="4294967295"/>
          </p:nvPr>
        </p:nvSpPr>
        <p:spPr/>
        <p:txBody>
          <a:bodyPr anchor="t"/>
          <a:lstStyle/>
          <a:p>
            <a:pPr eaLnBrk="1" hangingPunct="1"/>
            <a:r>
              <a:rPr lang="en-GB" smtClean="0"/>
              <a:t>Disclaimer…</a:t>
            </a:r>
          </a:p>
        </p:txBody>
      </p:sp>
      <p:sp>
        <p:nvSpPr>
          <p:cNvPr id="5123" name="Content Placeholder 22"/>
          <p:cNvSpPr>
            <a:spLocks noGrp="1"/>
          </p:cNvSpPr>
          <p:nvPr>
            <p:ph idx="4294967295"/>
          </p:nvPr>
        </p:nvSpPr>
        <p:spPr>
          <a:xfrm>
            <a:off x="685800" y="1524000"/>
            <a:ext cx="7772400" cy="4114800"/>
          </a:xfrm>
        </p:spPr>
        <p:txBody>
          <a:bodyPr/>
          <a:lstStyle/>
          <a:p>
            <a:pPr eaLnBrk="1" hangingPunct="1">
              <a:buFontTx/>
              <a:buNone/>
            </a:pPr>
            <a:r>
              <a:rPr lang="en-GB" smtClean="0"/>
              <a:t> “At lectures, symposia, seminars, or educational courses, an individual presenting information on IEEE standards shall make it clear that his or her views should be considered the personal views of that individual rather than the formal position, explanation, or interpretation of the IEEE.”</a:t>
            </a:r>
          </a:p>
          <a:p>
            <a:pPr eaLnBrk="1" hangingPunct="1">
              <a:buFontTx/>
              <a:buNone/>
            </a:pPr>
            <a:r>
              <a:rPr lang="en-GB" smtClean="0"/>
              <a:t>   </a:t>
            </a:r>
            <a:r>
              <a:rPr lang="en-GB" sz="2000" smtClean="0"/>
              <a:t>IEEE-SA Standards Board Operation Manual (subclause 5.9.3)</a:t>
            </a:r>
          </a:p>
          <a:p>
            <a:pPr eaLnBrk="1" hangingPunct="1"/>
            <a:endParaRPr lang="en-GB"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smtClean="0"/>
              <a:t>802.15 Other Activity</a:t>
            </a:r>
          </a:p>
        </p:txBody>
      </p:sp>
      <p:sp>
        <p:nvSpPr>
          <p:cNvPr id="11267" name="Rectangle 3"/>
          <p:cNvSpPr>
            <a:spLocks noGrp="1" noChangeArrowheads="1"/>
          </p:cNvSpPr>
          <p:nvPr>
            <p:ph type="body" idx="1"/>
          </p:nvPr>
        </p:nvSpPr>
        <p:spPr>
          <a:xfrm>
            <a:off x="611560" y="1412776"/>
            <a:ext cx="8208912" cy="4525963"/>
          </a:xfrm>
        </p:spPr>
        <p:txBody>
          <a:bodyPr/>
          <a:lstStyle/>
          <a:p>
            <a:pPr marL="0" indent="0" eaLnBrk="1" hangingPunct="1">
              <a:lnSpc>
                <a:spcPct val="80000"/>
              </a:lnSpc>
              <a:buNone/>
            </a:pPr>
            <a:r>
              <a:rPr lang="en-US" sz="2800" dirty="0" smtClean="0"/>
              <a:t>Joint </a:t>
            </a:r>
            <a:r>
              <a:rPr lang="en-US" sz="2800" dirty="0" smtClean="0"/>
              <a:t>efforts </a:t>
            </a:r>
            <a:r>
              <a:rPr lang="en-US" sz="2800" dirty="0" smtClean="0"/>
              <a:t>with IETF</a:t>
            </a:r>
            <a:r>
              <a:rPr lang="en-US" sz="2800" dirty="0" smtClean="0"/>
              <a:t>:</a:t>
            </a:r>
          </a:p>
          <a:p>
            <a:pPr marL="0" indent="0" eaLnBrk="1" hangingPunct="1">
              <a:lnSpc>
                <a:spcPct val="80000"/>
              </a:lnSpc>
              <a:buNone/>
            </a:pPr>
            <a:endParaRPr lang="en-US" sz="900" dirty="0" smtClean="0"/>
          </a:p>
          <a:p>
            <a:pPr eaLnBrk="1" hangingPunct="1">
              <a:lnSpc>
                <a:spcPct val="80000"/>
              </a:lnSpc>
            </a:pPr>
            <a:r>
              <a:rPr lang="en-US" sz="2200" dirty="0" smtClean="0"/>
              <a:t>802.15 IETF Standing Committee </a:t>
            </a:r>
            <a:r>
              <a:rPr lang="en-US" sz="2200" dirty="0" smtClean="0"/>
              <a:t>-formed </a:t>
            </a:r>
            <a:r>
              <a:rPr lang="en-US" sz="2200" dirty="0" smtClean="0"/>
              <a:t>to support </a:t>
            </a:r>
            <a:r>
              <a:rPr lang="en-US" sz="2200" dirty="0"/>
              <a:t>collaboration and coordination of 802.15 activities/positions with </a:t>
            </a:r>
            <a:r>
              <a:rPr lang="en-US" sz="2200" dirty="0" smtClean="0"/>
              <a:t>IETF, specifically 6Tisch, LP-WAN, and 802.15.12</a:t>
            </a:r>
          </a:p>
          <a:p>
            <a:pPr eaLnBrk="1" hangingPunct="1">
              <a:lnSpc>
                <a:spcPct val="80000"/>
              </a:lnSpc>
            </a:pPr>
            <a:endParaRPr lang="en-US" sz="1100" dirty="0" smtClean="0"/>
          </a:p>
          <a:p>
            <a:pPr eaLnBrk="1" hangingPunct="1">
              <a:lnSpc>
                <a:spcPct val="80000"/>
              </a:lnSpc>
            </a:pPr>
            <a:r>
              <a:rPr lang="en-US" sz="2400" dirty="0" smtClean="0"/>
              <a:t>Approaches to support 15.12 </a:t>
            </a:r>
          </a:p>
          <a:p>
            <a:pPr marL="0" indent="0" eaLnBrk="1" hangingPunct="1">
              <a:lnSpc>
                <a:spcPct val="80000"/>
              </a:lnSpc>
              <a:buNone/>
            </a:pPr>
            <a:endParaRPr lang="en-US" sz="2400" dirty="0" smtClean="0"/>
          </a:p>
          <a:p>
            <a:pPr marL="0" indent="0" eaLnBrk="1" hangingPunct="1">
              <a:lnSpc>
                <a:spcPct val="80000"/>
              </a:lnSpc>
              <a:buNone/>
            </a:pPr>
            <a:r>
              <a:rPr lang="en-US" sz="2800" dirty="0" smtClean="0"/>
              <a:t>Projects for the IEEE/ ISO/IEC PSDO process</a:t>
            </a:r>
          </a:p>
          <a:p>
            <a:pPr eaLnBrk="1" hangingPunct="1">
              <a:lnSpc>
                <a:spcPct val="80000"/>
              </a:lnSpc>
            </a:pPr>
            <a:r>
              <a:rPr lang="en-US" sz="2400" dirty="0" smtClean="0"/>
              <a:t>802.15.3-2016 High </a:t>
            </a:r>
            <a:r>
              <a:rPr lang="en-US" sz="2400" dirty="0" smtClean="0"/>
              <a:t>Rate Wireless </a:t>
            </a:r>
            <a:r>
              <a:rPr lang="en-US" sz="2400" dirty="0" smtClean="0"/>
              <a:t>Multimedia Networks</a:t>
            </a:r>
            <a:endParaRPr lang="en-US" sz="2400" dirty="0" smtClean="0"/>
          </a:p>
          <a:p>
            <a:pPr lvl="1" eaLnBrk="1" hangingPunct="1">
              <a:lnSpc>
                <a:spcPct val="80000"/>
              </a:lnSpc>
            </a:pPr>
            <a:r>
              <a:rPr lang="en-US" sz="2000" dirty="0" smtClean="0"/>
              <a:t>STATUS: </a:t>
            </a:r>
            <a:r>
              <a:rPr lang="en-US" sz="2000" dirty="0" smtClean="0"/>
              <a:t>Responding to comments prior to final ballot</a:t>
            </a:r>
          </a:p>
          <a:p>
            <a:pPr eaLnBrk="1" hangingPunct="1">
              <a:lnSpc>
                <a:spcPct val="80000"/>
              </a:lnSpc>
            </a:pPr>
            <a:r>
              <a:rPr lang="en-US" sz="2400" dirty="0" smtClean="0"/>
              <a:t>802.15.4-2015   -Status: in review by JTC1 SC6</a:t>
            </a:r>
            <a:endParaRPr lang="en-US" sz="2400" dirty="0" smtClean="0"/>
          </a:p>
          <a:p>
            <a:pPr eaLnBrk="1" hangingPunct="1">
              <a:lnSpc>
                <a:spcPct val="80000"/>
              </a:lnSpc>
            </a:pPr>
            <a:r>
              <a:rPr lang="en-US" sz="2400" dirty="0" smtClean="0"/>
              <a:t>802.15.6 Body Area Networking</a:t>
            </a:r>
          </a:p>
          <a:p>
            <a:pPr lvl="1" eaLnBrk="1" hangingPunct="1">
              <a:lnSpc>
                <a:spcPct val="80000"/>
              </a:lnSpc>
            </a:pPr>
            <a:r>
              <a:rPr lang="en-US" sz="2000" dirty="0" smtClean="0"/>
              <a:t>STATUS: </a:t>
            </a:r>
            <a:r>
              <a:rPr lang="en-US" sz="2000" dirty="0"/>
              <a:t>in review by JTC1 SC6</a:t>
            </a:r>
            <a:endParaRPr lang="en-US" sz="2000" dirty="0" smtClean="0"/>
          </a:p>
        </p:txBody>
      </p:sp>
    </p:spTree>
    <p:extLst>
      <p:ext uri="{BB962C8B-B14F-4D97-AF65-F5344CB8AC3E}">
        <p14:creationId xmlns:p14="http://schemas.microsoft.com/office/powerpoint/2010/main" val="18352083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ctrTitle"/>
          </p:nvPr>
        </p:nvSpPr>
        <p:spPr>
          <a:xfrm>
            <a:off x="685800" y="3787775"/>
            <a:ext cx="7772400" cy="1470025"/>
          </a:xfrm>
        </p:spPr>
        <p:txBody>
          <a:bodyPr/>
          <a:lstStyle/>
          <a:p>
            <a:pPr eaLnBrk="1" hangingPunct="1"/>
            <a:r>
              <a:rPr lang="en-US" sz="3200" smtClean="0"/>
              <a:t>Questions?</a:t>
            </a:r>
            <a:br>
              <a:rPr lang="en-US" sz="3200" smtClean="0"/>
            </a:br>
            <a:r>
              <a:rPr lang="en-US" sz="3200" smtClean="0"/>
              <a:t/>
            </a:r>
            <a:br>
              <a:rPr lang="en-US" sz="3200" smtClean="0"/>
            </a:br>
            <a:r>
              <a:rPr lang="en-US" sz="2000" smtClean="0"/>
              <a:t>Bob Heile, Chair IEEE 802.15</a:t>
            </a:r>
            <a:br>
              <a:rPr lang="en-US" sz="2000" smtClean="0"/>
            </a:br>
            <a:r>
              <a:rPr lang="en-US" sz="2000" smtClean="0">
                <a:hlinkClick r:id="rId2"/>
              </a:rPr>
              <a:t>bheile@ieee.org</a:t>
            </a:r>
            <a:r>
              <a:rPr lang="en-US" sz="2000" smtClean="0"/>
              <a:t/>
            </a:r>
            <a:br>
              <a:rPr lang="en-US" sz="2000" smtClean="0"/>
            </a:br>
            <a:r>
              <a:rPr lang="en-US" sz="2000" smtClean="0"/>
              <a:t>www.ieee802.org/15</a:t>
            </a:r>
            <a:endParaRPr lang="en-US" sz="3200" smtClean="0"/>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90200" y="620688"/>
            <a:ext cx="5818104" cy="3015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Line 10"/>
          <p:cNvSpPr>
            <a:spLocks noChangeShapeType="1"/>
          </p:cNvSpPr>
          <p:nvPr/>
        </p:nvSpPr>
        <p:spPr bwMode="auto">
          <a:xfrm>
            <a:off x="755576" y="4437112"/>
            <a:ext cx="0" cy="31115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47" name="Rectangle 2"/>
          <p:cNvSpPr>
            <a:spLocks noGrp="1" noChangeArrowheads="1"/>
          </p:cNvSpPr>
          <p:nvPr>
            <p:ph type="title" idx="4294967295"/>
          </p:nvPr>
        </p:nvSpPr>
        <p:spPr>
          <a:xfrm>
            <a:off x="0" y="304800"/>
            <a:ext cx="8229600" cy="609600"/>
          </a:xfrm>
        </p:spPr>
        <p:txBody>
          <a:bodyPr anchor="t"/>
          <a:lstStyle/>
          <a:p>
            <a:pPr eaLnBrk="1" hangingPunct="1"/>
            <a:r>
              <a:rPr lang="en-US" smtClean="0"/>
              <a:t>IEEE 802 Organization</a:t>
            </a:r>
          </a:p>
        </p:txBody>
      </p:sp>
      <p:sp>
        <p:nvSpPr>
          <p:cNvPr id="6148" name="Line 4"/>
          <p:cNvSpPr>
            <a:spLocks noChangeShapeType="1"/>
          </p:cNvSpPr>
          <p:nvPr/>
        </p:nvSpPr>
        <p:spPr bwMode="auto">
          <a:xfrm>
            <a:off x="7623175" y="3402013"/>
            <a:ext cx="0" cy="31115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49" name="Line 5"/>
          <p:cNvSpPr>
            <a:spLocks noChangeShapeType="1"/>
          </p:cNvSpPr>
          <p:nvPr/>
        </p:nvSpPr>
        <p:spPr bwMode="auto">
          <a:xfrm>
            <a:off x="4349750" y="2155825"/>
            <a:ext cx="0" cy="16668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0" name="Line 6"/>
          <p:cNvSpPr>
            <a:spLocks noChangeShapeType="1"/>
          </p:cNvSpPr>
          <p:nvPr/>
        </p:nvSpPr>
        <p:spPr bwMode="auto">
          <a:xfrm>
            <a:off x="4518025" y="3402013"/>
            <a:ext cx="0" cy="24447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1" name="Line 7"/>
          <p:cNvSpPr>
            <a:spLocks noChangeShapeType="1"/>
          </p:cNvSpPr>
          <p:nvPr/>
        </p:nvSpPr>
        <p:spPr bwMode="auto">
          <a:xfrm>
            <a:off x="5565775" y="3397250"/>
            <a:ext cx="0" cy="31115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2" name="Line 8"/>
          <p:cNvSpPr>
            <a:spLocks noChangeShapeType="1"/>
          </p:cNvSpPr>
          <p:nvPr/>
        </p:nvSpPr>
        <p:spPr bwMode="auto">
          <a:xfrm>
            <a:off x="7048500" y="3405188"/>
            <a:ext cx="1588" cy="1462087"/>
          </a:xfrm>
          <a:prstGeom prst="line">
            <a:avLst/>
          </a:prstGeom>
          <a:noFill/>
          <a:ln w="28575" cap="rnd">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53" name="Line 9"/>
          <p:cNvSpPr>
            <a:spLocks noChangeShapeType="1"/>
          </p:cNvSpPr>
          <p:nvPr/>
        </p:nvSpPr>
        <p:spPr bwMode="auto">
          <a:xfrm>
            <a:off x="8147050" y="3411538"/>
            <a:ext cx="0" cy="13208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4" name="Line 10"/>
          <p:cNvSpPr>
            <a:spLocks noChangeShapeType="1"/>
          </p:cNvSpPr>
          <p:nvPr/>
        </p:nvSpPr>
        <p:spPr bwMode="auto">
          <a:xfrm>
            <a:off x="6546850" y="3402013"/>
            <a:ext cx="0" cy="31115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5" name="Line 11"/>
          <p:cNvSpPr>
            <a:spLocks noChangeShapeType="1"/>
          </p:cNvSpPr>
          <p:nvPr/>
        </p:nvSpPr>
        <p:spPr bwMode="auto">
          <a:xfrm>
            <a:off x="803275" y="3406775"/>
            <a:ext cx="0" cy="24447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6" name="Line 12"/>
          <p:cNvSpPr>
            <a:spLocks noChangeShapeType="1"/>
          </p:cNvSpPr>
          <p:nvPr/>
        </p:nvSpPr>
        <p:spPr bwMode="auto">
          <a:xfrm>
            <a:off x="2598738" y="3402013"/>
            <a:ext cx="0" cy="24447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7" name="Line 13"/>
          <p:cNvSpPr>
            <a:spLocks noChangeShapeType="1"/>
          </p:cNvSpPr>
          <p:nvPr/>
        </p:nvSpPr>
        <p:spPr bwMode="auto">
          <a:xfrm flipH="1">
            <a:off x="3500438" y="3405188"/>
            <a:ext cx="0" cy="228600"/>
          </a:xfrm>
          <a:prstGeom prst="line">
            <a:avLst/>
          </a:prstGeom>
          <a:noFill/>
          <a:ln w="28575" cap="rnd">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58" name="Line 14"/>
          <p:cNvSpPr>
            <a:spLocks noChangeShapeType="1"/>
          </p:cNvSpPr>
          <p:nvPr/>
        </p:nvSpPr>
        <p:spPr bwMode="auto">
          <a:xfrm flipH="1">
            <a:off x="1565275" y="3057525"/>
            <a:ext cx="0" cy="34607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9" name="Rectangle 15"/>
          <p:cNvSpPr>
            <a:spLocks noChangeArrowheads="1"/>
          </p:cNvSpPr>
          <p:nvPr/>
        </p:nvSpPr>
        <p:spPr bwMode="auto">
          <a:xfrm>
            <a:off x="3141663" y="1706563"/>
            <a:ext cx="2171700" cy="490537"/>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200" b="1">
                <a:solidFill>
                  <a:srgbClr val="FFFF00"/>
                </a:solidFill>
              </a:rPr>
              <a:t>Standards Activities Board</a:t>
            </a:r>
          </a:p>
        </p:txBody>
      </p:sp>
      <p:sp>
        <p:nvSpPr>
          <p:cNvPr id="6160" name="Text Box 16"/>
          <p:cNvSpPr txBox="1">
            <a:spLocks noChangeArrowheads="1"/>
          </p:cNvSpPr>
          <p:nvPr/>
        </p:nvSpPr>
        <p:spPr bwMode="auto">
          <a:xfrm>
            <a:off x="2716213" y="1219200"/>
            <a:ext cx="32448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r>
              <a:rPr lang="en-US" sz="1800" b="1" i="1"/>
              <a:t>IEEE Standards Association</a:t>
            </a:r>
          </a:p>
        </p:txBody>
      </p:sp>
      <p:sp>
        <p:nvSpPr>
          <p:cNvPr id="6161" name="Rectangle 17"/>
          <p:cNvSpPr>
            <a:spLocks noChangeArrowheads="1"/>
          </p:cNvSpPr>
          <p:nvPr/>
        </p:nvSpPr>
        <p:spPr bwMode="auto">
          <a:xfrm>
            <a:off x="1268413" y="3670300"/>
            <a:ext cx="738187" cy="8604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802.3</a:t>
            </a:r>
          </a:p>
          <a:p>
            <a:pPr algn="ctr" eaLnBrk="1" hangingPunct="1"/>
            <a:r>
              <a:rPr lang="en-US" sz="1000" b="1">
                <a:solidFill>
                  <a:schemeClr val="bg1"/>
                </a:solidFill>
              </a:rPr>
              <a:t>CSMA/CD</a:t>
            </a:r>
          </a:p>
          <a:p>
            <a:pPr algn="ctr" eaLnBrk="1" hangingPunct="1"/>
            <a:r>
              <a:rPr lang="en-US" sz="1000" b="1">
                <a:solidFill>
                  <a:schemeClr val="bg1"/>
                </a:solidFill>
              </a:rPr>
              <a:t>Ethernet</a:t>
            </a:r>
          </a:p>
          <a:p>
            <a:pPr algn="ctr" eaLnBrk="1" hangingPunct="1"/>
            <a:endParaRPr lang="en-US" sz="1000" b="1">
              <a:solidFill>
                <a:schemeClr val="bg1"/>
              </a:solidFill>
            </a:endParaRPr>
          </a:p>
        </p:txBody>
      </p:sp>
      <p:sp>
        <p:nvSpPr>
          <p:cNvPr id="6162" name="Rectangle 18"/>
          <p:cNvSpPr>
            <a:spLocks noChangeArrowheads="1"/>
          </p:cNvSpPr>
          <p:nvPr/>
        </p:nvSpPr>
        <p:spPr bwMode="auto">
          <a:xfrm>
            <a:off x="6588224" y="4729163"/>
            <a:ext cx="792163" cy="8604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802.24</a:t>
            </a:r>
          </a:p>
          <a:p>
            <a:pPr algn="ctr" eaLnBrk="1" hangingPunct="1"/>
            <a:r>
              <a:rPr lang="en-US" sz="1000" b="1">
                <a:solidFill>
                  <a:schemeClr val="bg1"/>
                </a:solidFill>
              </a:rPr>
              <a:t>Smart Grid</a:t>
            </a:r>
          </a:p>
          <a:p>
            <a:pPr algn="ctr" eaLnBrk="1" hangingPunct="1"/>
            <a:r>
              <a:rPr lang="en-US" sz="1000" b="1">
                <a:solidFill>
                  <a:schemeClr val="bg1"/>
                </a:solidFill>
              </a:rPr>
              <a:t>TAG</a:t>
            </a:r>
          </a:p>
        </p:txBody>
      </p:sp>
      <p:sp>
        <p:nvSpPr>
          <p:cNvPr id="6163" name="Rectangle 19"/>
          <p:cNvSpPr>
            <a:spLocks noChangeArrowheads="1"/>
          </p:cNvSpPr>
          <p:nvPr/>
        </p:nvSpPr>
        <p:spPr bwMode="auto">
          <a:xfrm>
            <a:off x="2195513" y="3671888"/>
            <a:ext cx="739775" cy="858837"/>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802.11</a:t>
            </a:r>
          </a:p>
          <a:p>
            <a:pPr algn="ctr" eaLnBrk="1" hangingPunct="1"/>
            <a:r>
              <a:rPr lang="en-US" sz="1000" b="1">
                <a:solidFill>
                  <a:schemeClr val="bg1"/>
                </a:solidFill>
              </a:rPr>
              <a:t>Wireless</a:t>
            </a:r>
          </a:p>
          <a:p>
            <a:pPr algn="ctr" eaLnBrk="1" hangingPunct="1"/>
            <a:r>
              <a:rPr lang="en-US" sz="1000" b="1">
                <a:solidFill>
                  <a:schemeClr val="bg1"/>
                </a:solidFill>
              </a:rPr>
              <a:t>WLAN</a:t>
            </a:r>
          </a:p>
        </p:txBody>
      </p:sp>
      <p:sp>
        <p:nvSpPr>
          <p:cNvPr id="6164" name="Rectangle 20"/>
          <p:cNvSpPr>
            <a:spLocks noChangeArrowheads="1"/>
          </p:cNvSpPr>
          <p:nvPr/>
        </p:nvSpPr>
        <p:spPr bwMode="auto">
          <a:xfrm>
            <a:off x="3111500" y="3670300"/>
            <a:ext cx="739775" cy="8604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dirty="0">
                <a:solidFill>
                  <a:schemeClr val="bg1"/>
                </a:solidFill>
              </a:rPr>
              <a:t>802.15</a:t>
            </a:r>
          </a:p>
          <a:p>
            <a:pPr algn="ctr" eaLnBrk="1" hangingPunct="1"/>
            <a:r>
              <a:rPr lang="en-US" sz="1000" b="1" dirty="0">
                <a:solidFill>
                  <a:schemeClr val="bg1"/>
                </a:solidFill>
              </a:rPr>
              <a:t>Wireless</a:t>
            </a:r>
          </a:p>
          <a:p>
            <a:pPr algn="ctr" eaLnBrk="1" hangingPunct="1"/>
            <a:r>
              <a:rPr lang="en-US" sz="1000" b="1" dirty="0" smtClean="0">
                <a:solidFill>
                  <a:schemeClr val="bg1"/>
                </a:solidFill>
              </a:rPr>
              <a:t>Specialty</a:t>
            </a:r>
            <a:endParaRPr lang="en-US" sz="1000" b="1" dirty="0">
              <a:solidFill>
                <a:schemeClr val="bg1"/>
              </a:solidFill>
            </a:endParaRPr>
          </a:p>
          <a:p>
            <a:pPr algn="ctr" eaLnBrk="1" hangingPunct="1"/>
            <a:r>
              <a:rPr lang="en-US" sz="1000" b="1" dirty="0">
                <a:solidFill>
                  <a:schemeClr val="bg1"/>
                </a:solidFill>
              </a:rPr>
              <a:t>Networks</a:t>
            </a:r>
          </a:p>
        </p:txBody>
      </p:sp>
      <p:sp>
        <p:nvSpPr>
          <p:cNvPr id="6165" name="Freeform 21"/>
          <p:cNvSpPr>
            <a:spLocks/>
          </p:cNvSpPr>
          <p:nvPr/>
        </p:nvSpPr>
        <p:spPr bwMode="auto">
          <a:xfrm>
            <a:off x="1590675" y="2320925"/>
            <a:ext cx="3486150" cy="244475"/>
          </a:xfrm>
          <a:custGeom>
            <a:avLst/>
            <a:gdLst>
              <a:gd name="T0" fmla="*/ 0 w 1920"/>
              <a:gd name="T1" fmla="*/ 244475 h 96"/>
              <a:gd name="T2" fmla="*/ 0 w 1920"/>
              <a:gd name="T3" fmla="*/ 0 h 96"/>
              <a:gd name="T4" fmla="*/ 3486150 w 1920"/>
              <a:gd name="T5" fmla="*/ 0 h 96"/>
              <a:gd name="T6" fmla="*/ 3486150 w 1920"/>
              <a:gd name="T7" fmla="*/ 244475 h 96"/>
              <a:gd name="T8" fmla="*/ 0 60000 65536"/>
              <a:gd name="T9" fmla="*/ 0 60000 65536"/>
              <a:gd name="T10" fmla="*/ 0 60000 65536"/>
              <a:gd name="T11" fmla="*/ 0 60000 65536"/>
              <a:gd name="T12" fmla="*/ 0 w 1920"/>
              <a:gd name="T13" fmla="*/ 0 h 96"/>
              <a:gd name="T14" fmla="*/ 1920 w 1920"/>
              <a:gd name="T15" fmla="*/ 96 h 96"/>
            </a:gdLst>
            <a:ahLst/>
            <a:cxnLst>
              <a:cxn ang="T8">
                <a:pos x="T0" y="T1"/>
              </a:cxn>
              <a:cxn ang="T9">
                <a:pos x="T2" y="T3"/>
              </a:cxn>
              <a:cxn ang="T10">
                <a:pos x="T4" y="T5"/>
              </a:cxn>
              <a:cxn ang="T11">
                <a:pos x="T6" y="T7"/>
              </a:cxn>
            </a:cxnLst>
            <a:rect l="T12" t="T13" r="T14" b="T15"/>
            <a:pathLst>
              <a:path w="1920" h="96">
                <a:moveTo>
                  <a:pt x="0" y="96"/>
                </a:moveTo>
                <a:lnTo>
                  <a:pt x="0" y="0"/>
                </a:lnTo>
                <a:lnTo>
                  <a:pt x="1920" y="0"/>
                </a:lnTo>
                <a:lnTo>
                  <a:pt x="1920" y="96"/>
                </a:lnTo>
              </a:path>
            </a:pathLst>
          </a:custGeom>
          <a:noFill/>
          <a:ln w="28575" cmpd="sng">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166" name="Line 22"/>
          <p:cNvSpPr>
            <a:spLocks noChangeShapeType="1"/>
          </p:cNvSpPr>
          <p:nvPr/>
        </p:nvSpPr>
        <p:spPr bwMode="auto">
          <a:xfrm>
            <a:off x="3544888" y="2303463"/>
            <a:ext cx="0" cy="166687"/>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67" name="Rectangle 23"/>
          <p:cNvSpPr>
            <a:spLocks noChangeArrowheads="1"/>
          </p:cNvSpPr>
          <p:nvPr/>
        </p:nvSpPr>
        <p:spPr bwMode="auto">
          <a:xfrm>
            <a:off x="7166199" y="3686175"/>
            <a:ext cx="739775" cy="858838"/>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dirty="0">
                <a:solidFill>
                  <a:schemeClr val="bg1"/>
                </a:solidFill>
              </a:rPr>
              <a:t>802.21</a:t>
            </a:r>
          </a:p>
          <a:p>
            <a:pPr algn="ctr" eaLnBrk="1" hangingPunct="1"/>
            <a:r>
              <a:rPr lang="en-US" sz="1000" b="1" dirty="0">
                <a:solidFill>
                  <a:schemeClr val="bg1"/>
                </a:solidFill>
              </a:rPr>
              <a:t>Media</a:t>
            </a:r>
          </a:p>
          <a:p>
            <a:pPr algn="ctr" eaLnBrk="1" hangingPunct="1"/>
            <a:r>
              <a:rPr lang="en-US" sz="1000" b="1" dirty="0">
                <a:solidFill>
                  <a:schemeClr val="bg1"/>
                </a:solidFill>
              </a:rPr>
              <a:t>Independent</a:t>
            </a:r>
          </a:p>
          <a:p>
            <a:pPr algn="ctr" eaLnBrk="1" hangingPunct="1"/>
            <a:r>
              <a:rPr lang="en-US" sz="1000" b="1" dirty="0">
                <a:solidFill>
                  <a:schemeClr val="bg1"/>
                </a:solidFill>
              </a:rPr>
              <a:t>Handoff </a:t>
            </a:r>
          </a:p>
        </p:txBody>
      </p:sp>
      <p:sp>
        <p:nvSpPr>
          <p:cNvPr id="6168" name="Line 24"/>
          <p:cNvSpPr>
            <a:spLocks noChangeShapeType="1"/>
          </p:cNvSpPr>
          <p:nvPr/>
        </p:nvSpPr>
        <p:spPr bwMode="auto">
          <a:xfrm>
            <a:off x="808038" y="3406775"/>
            <a:ext cx="7346950" cy="0"/>
          </a:xfrm>
          <a:prstGeom prst="line">
            <a:avLst/>
          </a:prstGeom>
          <a:noFill/>
          <a:ln w="28575" cap="rnd">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69" name="Rectangle 26"/>
          <p:cNvSpPr>
            <a:spLocks noChangeArrowheads="1"/>
          </p:cNvSpPr>
          <p:nvPr/>
        </p:nvSpPr>
        <p:spPr bwMode="auto">
          <a:xfrm>
            <a:off x="6025472" y="3683000"/>
            <a:ext cx="868362" cy="858838"/>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802.19</a:t>
            </a:r>
          </a:p>
          <a:p>
            <a:pPr algn="ctr" eaLnBrk="1" hangingPunct="1"/>
            <a:r>
              <a:rPr lang="en-US" sz="1000" b="1">
                <a:solidFill>
                  <a:schemeClr val="bg1"/>
                </a:solidFill>
              </a:rPr>
              <a:t>Co-existence</a:t>
            </a:r>
          </a:p>
          <a:p>
            <a:pPr algn="ctr" eaLnBrk="1" hangingPunct="1"/>
            <a:r>
              <a:rPr lang="en-US" sz="1000" b="1">
                <a:solidFill>
                  <a:schemeClr val="bg1"/>
                </a:solidFill>
              </a:rPr>
              <a:t>WG</a:t>
            </a:r>
          </a:p>
        </p:txBody>
      </p:sp>
      <p:sp>
        <p:nvSpPr>
          <p:cNvPr id="6170" name="Line 27"/>
          <p:cNvSpPr>
            <a:spLocks noChangeShapeType="1"/>
          </p:cNvSpPr>
          <p:nvPr/>
        </p:nvSpPr>
        <p:spPr bwMode="auto">
          <a:xfrm>
            <a:off x="5981700" y="3417888"/>
            <a:ext cx="1588" cy="1439862"/>
          </a:xfrm>
          <a:prstGeom prst="line">
            <a:avLst/>
          </a:prstGeom>
          <a:noFill/>
          <a:ln w="28575" cap="rnd">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71" name="Rectangle 28"/>
          <p:cNvSpPr>
            <a:spLocks noChangeArrowheads="1"/>
          </p:cNvSpPr>
          <p:nvPr/>
        </p:nvSpPr>
        <p:spPr bwMode="auto">
          <a:xfrm>
            <a:off x="304800" y="2478088"/>
            <a:ext cx="2422525" cy="7334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endParaRPr lang="en-US" sz="1000" b="1">
              <a:solidFill>
                <a:srgbClr val="FFFF00"/>
              </a:solidFill>
            </a:endParaRPr>
          </a:p>
          <a:p>
            <a:pPr algn="ctr" eaLnBrk="1" hangingPunct="1"/>
            <a:r>
              <a:rPr lang="en-US" sz="1000" b="1">
                <a:solidFill>
                  <a:srgbClr val="FFFF00"/>
                </a:solidFill>
              </a:rPr>
              <a:t>Sponsor</a:t>
            </a:r>
          </a:p>
          <a:p>
            <a:pPr algn="ctr" eaLnBrk="1" hangingPunct="1"/>
            <a:r>
              <a:rPr lang="en-US" sz="1000" b="1">
                <a:solidFill>
                  <a:srgbClr val="FFFF00"/>
                </a:solidFill>
              </a:rPr>
              <a:t>IEEE 802</a:t>
            </a:r>
          </a:p>
          <a:p>
            <a:pPr algn="ctr" eaLnBrk="1" hangingPunct="1"/>
            <a:r>
              <a:rPr lang="en-US" sz="1000" b="1">
                <a:solidFill>
                  <a:srgbClr val="FFFF00"/>
                </a:solidFill>
              </a:rPr>
              <a:t>Local and Metropolitan Area Networks</a:t>
            </a:r>
          </a:p>
          <a:p>
            <a:pPr algn="ctr" eaLnBrk="1" hangingPunct="1"/>
            <a:r>
              <a:rPr lang="en-US" sz="1000" b="1">
                <a:solidFill>
                  <a:srgbClr val="FFFF00"/>
                </a:solidFill>
              </a:rPr>
              <a:t>(LMSC)</a:t>
            </a:r>
          </a:p>
          <a:p>
            <a:pPr algn="ctr" eaLnBrk="1" hangingPunct="1"/>
            <a:endParaRPr lang="en-US" sz="1000" b="1">
              <a:solidFill>
                <a:srgbClr val="FFFF00"/>
              </a:solidFill>
            </a:endParaRPr>
          </a:p>
        </p:txBody>
      </p:sp>
      <p:sp>
        <p:nvSpPr>
          <p:cNvPr id="6172" name="Rectangle 29"/>
          <p:cNvSpPr>
            <a:spLocks noChangeArrowheads="1"/>
          </p:cNvSpPr>
          <p:nvPr/>
        </p:nvSpPr>
        <p:spPr bwMode="auto">
          <a:xfrm>
            <a:off x="2997200" y="2565400"/>
            <a:ext cx="1085850" cy="4921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Sponsor</a:t>
            </a:r>
          </a:p>
        </p:txBody>
      </p:sp>
      <p:sp>
        <p:nvSpPr>
          <p:cNvPr id="6173" name="Rectangle 30"/>
          <p:cNvSpPr>
            <a:spLocks noChangeArrowheads="1"/>
          </p:cNvSpPr>
          <p:nvPr/>
        </p:nvSpPr>
        <p:spPr bwMode="auto">
          <a:xfrm>
            <a:off x="4418013" y="2565400"/>
            <a:ext cx="1085850" cy="4921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Sponsor</a:t>
            </a:r>
          </a:p>
        </p:txBody>
      </p:sp>
      <p:sp>
        <p:nvSpPr>
          <p:cNvPr id="6174" name="Line 31"/>
          <p:cNvSpPr>
            <a:spLocks noChangeShapeType="1"/>
          </p:cNvSpPr>
          <p:nvPr/>
        </p:nvSpPr>
        <p:spPr bwMode="auto">
          <a:xfrm>
            <a:off x="6365875" y="2322513"/>
            <a:ext cx="1651000" cy="0"/>
          </a:xfrm>
          <a:prstGeom prst="line">
            <a:avLst/>
          </a:prstGeom>
          <a:noFill/>
          <a:ln w="28575">
            <a:solidFill>
              <a:schemeClr val="tx1"/>
            </a:solidFill>
            <a:prstDash val="dash"/>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75" name="Rectangle 32"/>
          <p:cNvSpPr>
            <a:spLocks noChangeArrowheads="1"/>
          </p:cNvSpPr>
          <p:nvPr/>
        </p:nvSpPr>
        <p:spPr bwMode="auto">
          <a:xfrm>
            <a:off x="5783263" y="2565400"/>
            <a:ext cx="1085850" cy="4921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Sponsor</a:t>
            </a:r>
          </a:p>
        </p:txBody>
      </p:sp>
      <p:sp>
        <p:nvSpPr>
          <p:cNvPr id="6176" name="Line 33"/>
          <p:cNvSpPr>
            <a:spLocks noChangeShapeType="1"/>
          </p:cNvSpPr>
          <p:nvPr/>
        </p:nvSpPr>
        <p:spPr bwMode="auto">
          <a:xfrm>
            <a:off x="5051425" y="2322513"/>
            <a:ext cx="1371600" cy="0"/>
          </a:xfrm>
          <a:prstGeom prst="line">
            <a:avLst/>
          </a:prstGeom>
          <a:noFill/>
          <a:ln w="28575" cap="rnd">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77" name="Line 34"/>
          <p:cNvSpPr>
            <a:spLocks noChangeShapeType="1"/>
          </p:cNvSpPr>
          <p:nvPr/>
        </p:nvSpPr>
        <p:spPr bwMode="auto">
          <a:xfrm>
            <a:off x="6423025" y="2319338"/>
            <a:ext cx="0" cy="203200"/>
          </a:xfrm>
          <a:prstGeom prst="line">
            <a:avLst/>
          </a:prstGeom>
          <a:noFill/>
          <a:ln w="28575" cap="rnd">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79" name="Rectangle 36"/>
          <p:cNvSpPr>
            <a:spLocks noChangeArrowheads="1"/>
          </p:cNvSpPr>
          <p:nvPr/>
        </p:nvSpPr>
        <p:spPr bwMode="auto">
          <a:xfrm>
            <a:off x="5069364" y="3678238"/>
            <a:ext cx="739775" cy="858837"/>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dirty="0">
                <a:solidFill>
                  <a:schemeClr val="bg1"/>
                </a:solidFill>
              </a:rPr>
              <a:t>802.18</a:t>
            </a:r>
          </a:p>
          <a:p>
            <a:pPr algn="ctr" eaLnBrk="1" hangingPunct="1"/>
            <a:r>
              <a:rPr lang="en-US" sz="1000" b="1" dirty="0">
                <a:solidFill>
                  <a:schemeClr val="bg1"/>
                </a:solidFill>
              </a:rPr>
              <a:t>Radio</a:t>
            </a:r>
          </a:p>
          <a:p>
            <a:pPr algn="ctr" eaLnBrk="1" hangingPunct="1"/>
            <a:r>
              <a:rPr lang="en-US" sz="1000" b="1" dirty="0">
                <a:solidFill>
                  <a:schemeClr val="bg1"/>
                </a:solidFill>
              </a:rPr>
              <a:t>Regulatory</a:t>
            </a:r>
          </a:p>
          <a:p>
            <a:pPr algn="ctr" eaLnBrk="1" hangingPunct="1"/>
            <a:r>
              <a:rPr lang="en-US" sz="1000" b="1" dirty="0">
                <a:solidFill>
                  <a:schemeClr val="bg1"/>
                </a:solidFill>
              </a:rPr>
              <a:t>TAG</a:t>
            </a:r>
          </a:p>
        </p:txBody>
      </p:sp>
      <p:sp>
        <p:nvSpPr>
          <p:cNvPr id="6180" name="Rectangle 37"/>
          <p:cNvSpPr>
            <a:spLocks noChangeArrowheads="1"/>
          </p:cNvSpPr>
          <p:nvPr/>
        </p:nvSpPr>
        <p:spPr bwMode="auto">
          <a:xfrm>
            <a:off x="4059238" y="3663950"/>
            <a:ext cx="739775" cy="8604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802.16</a:t>
            </a:r>
          </a:p>
          <a:p>
            <a:pPr algn="ctr" eaLnBrk="1" hangingPunct="1"/>
            <a:r>
              <a:rPr lang="en-US" sz="1000" b="1">
                <a:solidFill>
                  <a:schemeClr val="bg1"/>
                </a:solidFill>
              </a:rPr>
              <a:t>Wireless</a:t>
            </a:r>
          </a:p>
          <a:p>
            <a:pPr algn="ctr" eaLnBrk="1" hangingPunct="1"/>
            <a:r>
              <a:rPr lang="en-US" sz="1000" b="1">
                <a:solidFill>
                  <a:schemeClr val="bg1"/>
                </a:solidFill>
              </a:rPr>
              <a:t>Broadband </a:t>
            </a:r>
          </a:p>
          <a:p>
            <a:pPr algn="ctr" eaLnBrk="1" hangingPunct="1"/>
            <a:r>
              <a:rPr lang="en-US" sz="1000" b="1">
                <a:solidFill>
                  <a:schemeClr val="bg1"/>
                </a:solidFill>
              </a:rPr>
              <a:t>Access</a:t>
            </a:r>
          </a:p>
        </p:txBody>
      </p:sp>
      <p:sp>
        <p:nvSpPr>
          <p:cNvPr id="6181" name="Rectangle 38"/>
          <p:cNvSpPr>
            <a:spLocks noChangeArrowheads="1"/>
          </p:cNvSpPr>
          <p:nvPr/>
        </p:nvSpPr>
        <p:spPr bwMode="auto">
          <a:xfrm>
            <a:off x="5551488" y="4724400"/>
            <a:ext cx="868362" cy="858838"/>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802.22</a:t>
            </a:r>
          </a:p>
          <a:p>
            <a:pPr algn="ctr" eaLnBrk="1" hangingPunct="1"/>
            <a:r>
              <a:rPr lang="en-US" sz="1000" b="1">
                <a:solidFill>
                  <a:schemeClr val="bg1"/>
                </a:solidFill>
              </a:rPr>
              <a:t>Wireless</a:t>
            </a:r>
          </a:p>
          <a:p>
            <a:pPr algn="ctr" eaLnBrk="1" hangingPunct="1"/>
            <a:r>
              <a:rPr lang="en-US" sz="1000" b="1">
                <a:solidFill>
                  <a:schemeClr val="bg1"/>
                </a:solidFill>
              </a:rPr>
              <a:t>Regional</a:t>
            </a:r>
          </a:p>
          <a:p>
            <a:pPr algn="ctr" eaLnBrk="1" hangingPunct="1"/>
            <a:r>
              <a:rPr lang="en-US" sz="1000" b="1">
                <a:solidFill>
                  <a:schemeClr val="bg1"/>
                </a:solidFill>
              </a:rPr>
              <a:t>Area</a:t>
            </a:r>
          </a:p>
          <a:p>
            <a:pPr algn="ctr" eaLnBrk="1" hangingPunct="1"/>
            <a:r>
              <a:rPr lang="en-US" sz="1000" b="1">
                <a:solidFill>
                  <a:schemeClr val="bg1"/>
                </a:solidFill>
              </a:rPr>
              <a:t>Networks</a:t>
            </a:r>
          </a:p>
        </p:txBody>
      </p:sp>
      <p:sp>
        <p:nvSpPr>
          <p:cNvPr id="6182" name="Rectangle 39"/>
          <p:cNvSpPr>
            <a:spLocks noChangeArrowheads="1"/>
          </p:cNvSpPr>
          <p:nvPr/>
        </p:nvSpPr>
        <p:spPr bwMode="auto">
          <a:xfrm>
            <a:off x="344488" y="3679825"/>
            <a:ext cx="738187" cy="8604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802.1</a:t>
            </a:r>
          </a:p>
          <a:p>
            <a:pPr algn="ctr" eaLnBrk="1" hangingPunct="1"/>
            <a:r>
              <a:rPr lang="en-US" sz="1000" b="1">
                <a:solidFill>
                  <a:schemeClr val="bg1"/>
                </a:solidFill>
              </a:rPr>
              <a:t>Higher</a:t>
            </a:r>
          </a:p>
          <a:p>
            <a:pPr algn="ctr" eaLnBrk="1" hangingPunct="1"/>
            <a:r>
              <a:rPr lang="en-US" sz="1000" b="1">
                <a:solidFill>
                  <a:schemeClr val="bg1"/>
                </a:solidFill>
              </a:rPr>
              <a:t>Layer</a:t>
            </a:r>
          </a:p>
          <a:p>
            <a:pPr algn="ctr" eaLnBrk="1" hangingPunct="1"/>
            <a:r>
              <a:rPr lang="en-US" sz="1000" b="1">
                <a:solidFill>
                  <a:schemeClr val="bg1"/>
                </a:solidFill>
              </a:rPr>
              <a:t>LAN</a:t>
            </a:r>
          </a:p>
          <a:p>
            <a:pPr algn="ctr" eaLnBrk="1" hangingPunct="1"/>
            <a:r>
              <a:rPr lang="en-US" sz="1000" b="1">
                <a:solidFill>
                  <a:schemeClr val="bg1"/>
                </a:solidFill>
              </a:rPr>
              <a:t>Protocols</a:t>
            </a:r>
          </a:p>
        </p:txBody>
      </p:sp>
      <p:sp>
        <p:nvSpPr>
          <p:cNvPr id="6183" name="Rectangle 40"/>
          <p:cNvSpPr>
            <a:spLocks noChangeArrowheads="1"/>
          </p:cNvSpPr>
          <p:nvPr/>
        </p:nvSpPr>
        <p:spPr bwMode="auto">
          <a:xfrm>
            <a:off x="7648649" y="4725144"/>
            <a:ext cx="739775" cy="844550"/>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dirty="0" smtClean="0">
                <a:solidFill>
                  <a:schemeClr val="bg1"/>
                </a:solidFill>
              </a:rPr>
              <a:t>Privacy</a:t>
            </a:r>
            <a:endParaRPr lang="en-US" sz="1000" b="1" dirty="0">
              <a:solidFill>
                <a:schemeClr val="bg1"/>
              </a:solidFill>
            </a:endParaRPr>
          </a:p>
          <a:p>
            <a:pPr algn="ctr" eaLnBrk="1" hangingPunct="1"/>
            <a:r>
              <a:rPr lang="en-US" sz="1000" b="1" dirty="0" smtClean="0">
                <a:solidFill>
                  <a:schemeClr val="bg1"/>
                </a:solidFill>
              </a:rPr>
              <a:t>Study</a:t>
            </a:r>
          </a:p>
          <a:p>
            <a:pPr algn="ctr" eaLnBrk="1" hangingPunct="1"/>
            <a:r>
              <a:rPr lang="en-US" sz="1000" b="1" dirty="0" smtClean="0">
                <a:solidFill>
                  <a:schemeClr val="bg1"/>
                </a:solidFill>
              </a:rPr>
              <a:t>Group</a:t>
            </a:r>
            <a:endParaRPr lang="en-US" sz="1000" b="1" dirty="0">
              <a:solidFill>
                <a:schemeClr val="bg1"/>
              </a:solidFill>
            </a:endParaRPr>
          </a:p>
        </p:txBody>
      </p:sp>
      <p:sp>
        <p:nvSpPr>
          <p:cNvPr id="6184" name="Oval 41"/>
          <p:cNvSpPr>
            <a:spLocks noChangeArrowheads="1"/>
          </p:cNvSpPr>
          <p:nvPr/>
        </p:nvSpPr>
        <p:spPr bwMode="auto">
          <a:xfrm>
            <a:off x="2843213" y="3213100"/>
            <a:ext cx="1295400" cy="1676400"/>
          </a:xfrm>
          <a:prstGeom prst="ellipse">
            <a:avLst/>
          </a:prstGeom>
          <a:noFill/>
          <a:ln w="28575">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185" name="Text Box 42"/>
          <p:cNvSpPr txBox="1">
            <a:spLocks noChangeArrowheads="1"/>
          </p:cNvSpPr>
          <p:nvPr/>
        </p:nvSpPr>
        <p:spPr bwMode="auto">
          <a:xfrm>
            <a:off x="228600" y="5811986"/>
            <a:ext cx="44958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r>
              <a:rPr lang="en-US" sz="1800" dirty="0"/>
              <a:t>Voting Members </a:t>
            </a:r>
            <a:r>
              <a:rPr lang="en-US" sz="1800" dirty="0" smtClean="0"/>
              <a:t>~102</a:t>
            </a:r>
            <a:endParaRPr lang="en-US" sz="1800" dirty="0"/>
          </a:p>
          <a:p>
            <a:pPr eaLnBrk="1" hangingPunct="1"/>
            <a:r>
              <a:rPr lang="en-US" sz="1800" dirty="0">
                <a:solidFill>
                  <a:srgbClr val="FF0000"/>
                </a:solidFill>
              </a:rPr>
              <a:t>www.ieee802.org/15</a:t>
            </a:r>
          </a:p>
        </p:txBody>
      </p:sp>
      <p:sp>
        <p:nvSpPr>
          <p:cNvPr id="6186" name="Line 43"/>
          <p:cNvSpPr>
            <a:spLocks noChangeShapeType="1"/>
          </p:cNvSpPr>
          <p:nvPr/>
        </p:nvSpPr>
        <p:spPr bwMode="auto">
          <a:xfrm flipV="1">
            <a:off x="2555776" y="4815110"/>
            <a:ext cx="536575" cy="996875"/>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1" name="Rectangle 40"/>
          <p:cNvSpPr>
            <a:spLocks noChangeArrowheads="1"/>
          </p:cNvSpPr>
          <p:nvPr/>
        </p:nvSpPr>
        <p:spPr bwMode="auto">
          <a:xfrm>
            <a:off x="323528" y="4797152"/>
            <a:ext cx="739775" cy="844550"/>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dirty="0" err="1" smtClean="0">
                <a:solidFill>
                  <a:schemeClr val="bg1"/>
                </a:solidFill>
              </a:rPr>
              <a:t>OmniRan</a:t>
            </a:r>
            <a:endParaRPr lang="en-US" sz="1000" b="1" dirty="0">
              <a:solidFill>
                <a:schemeClr val="bg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dirty="0" smtClean="0"/>
              <a:t>802.15 Scope and Purpose</a:t>
            </a:r>
          </a:p>
        </p:txBody>
      </p:sp>
      <p:sp>
        <p:nvSpPr>
          <p:cNvPr id="8195" name="Rectangle 3"/>
          <p:cNvSpPr>
            <a:spLocks noGrp="1" noChangeArrowheads="1"/>
          </p:cNvSpPr>
          <p:nvPr>
            <p:ph type="body" idx="1"/>
          </p:nvPr>
        </p:nvSpPr>
        <p:spPr>
          <a:xfrm>
            <a:off x="468313" y="1279302"/>
            <a:ext cx="8229600" cy="4525962"/>
          </a:xfrm>
        </p:spPr>
        <p:txBody>
          <a:bodyPr/>
          <a:lstStyle/>
          <a:p>
            <a:pPr eaLnBrk="1" hangingPunct="1">
              <a:lnSpc>
                <a:spcPct val="90000"/>
              </a:lnSpc>
            </a:pPr>
            <a:r>
              <a:rPr lang="en-US" sz="2800" dirty="0" smtClean="0"/>
              <a:t>Initial activities focused on wearable devices hence “personal area networks”</a:t>
            </a:r>
          </a:p>
          <a:p>
            <a:pPr eaLnBrk="1" hangingPunct="1">
              <a:lnSpc>
                <a:spcPct val="90000"/>
              </a:lnSpc>
            </a:pPr>
            <a:r>
              <a:rPr lang="en-US" sz="2800" dirty="0" smtClean="0"/>
              <a:t>Activities have proven to be much more diverse and varied</a:t>
            </a:r>
          </a:p>
          <a:p>
            <a:pPr lvl="1" eaLnBrk="1" hangingPunct="1">
              <a:lnSpc>
                <a:spcPct val="90000"/>
              </a:lnSpc>
            </a:pPr>
            <a:r>
              <a:rPr lang="en-US" sz="2400" dirty="0" smtClean="0"/>
              <a:t>Data rates from 2kbps to 2gbs</a:t>
            </a:r>
          </a:p>
          <a:p>
            <a:pPr lvl="1" eaLnBrk="1" hangingPunct="1">
              <a:lnSpc>
                <a:spcPct val="90000"/>
              </a:lnSpc>
            </a:pPr>
            <a:r>
              <a:rPr lang="en-US" sz="2400" dirty="0" smtClean="0"/>
              <a:t>Ranges from </a:t>
            </a:r>
            <a:r>
              <a:rPr lang="en-US" sz="2400" dirty="0" smtClean="0"/>
              <a:t>millimeters </a:t>
            </a:r>
            <a:r>
              <a:rPr lang="en-US" sz="2400" dirty="0" smtClean="0"/>
              <a:t>to kilometers</a:t>
            </a:r>
          </a:p>
          <a:p>
            <a:pPr lvl="1" eaLnBrk="1" hangingPunct="1">
              <a:lnSpc>
                <a:spcPct val="90000"/>
              </a:lnSpc>
            </a:pPr>
            <a:r>
              <a:rPr lang="en-US" sz="2400" dirty="0" smtClean="0"/>
              <a:t>Frequencies from </a:t>
            </a:r>
            <a:r>
              <a:rPr lang="en-US" sz="2400" dirty="0" smtClean="0"/>
              <a:t>100MHz </a:t>
            </a:r>
            <a:r>
              <a:rPr lang="en-US" sz="2400" dirty="0" smtClean="0"/>
              <a:t>to 800THz</a:t>
            </a:r>
          </a:p>
          <a:p>
            <a:pPr eaLnBrk="1" hangingPunct="1">
              <a:lnSpc>
                <a:spcPct val="90000"/>
              </a:lnSpc>
            </a:pPr>
            <a:r>
              <a:rPr lang="en-US" sz="2800" dirty="0" smtClean="0"/>
              <a:t>Today’s f</a:t>
            </a:r>
            <a:r>
              <a:rPr lang="en-US" sz="2800" dirty="0" smtClean="0"/>
              <a:t>ocus </a:t>
            </a:r>
            <a:r>
              <a:rPr lang="en-US" sz="2800" dirty="0" smtClean="0"/>
              <a:t>is on “specialty”, typically short range, communications. </a:t>
            </a:r>
            <a:endParaRPr lang="en-US" sz="2800" dirty="0" smtClean="0"/>
          </a:p>
          <a:p>
            <a:pPr eaLnBrk="1" hangingPunct="1">
              <a:lnSpc>
                <a:spcPct val="90000"/>
              </a:lnSpc>
            </a:pPr>
            <a:r>
              <a:rPr lang="en-US" sz="2800" dirty="0" smtClean="0"/>
              <a:t>If </a:t>
            </a:r>
            <a:r>
              <a:rPr lang="en-US" sz="2800" dirty="0" smtClean="0"/>
              <a:t>it is wireless and not a LAN, MAN, RAN, or WAN, odds are its 802.15</a:t>
            </a:r>
          </a:p>
          <a:p>
            <a:pPr eaLnBrk="1" hangingPunct="1">
              <a:lnSpc>
                <a:spcPct val="90000"/>
              </a:lnSpc>
            </a:pPr>
            <a:r>
              <a:rPr lang="en-US" sz="2800" dirty="0" smtClean="0"/>
              <a:t>Only 802 Working Group with multiple MACs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mtClean="0"/>
              <a:t>802.15 Completed Projects</a:t>
            </a:r>
          </a:p>
        </p:txBody>
      </p:sp>
      <p:sp>
        <p:nvSpPr>
          <p:cNvPr id="9219" name="Rectangle 3"/>
          <p:cNvSpPr>
            <a:spLocks noGrp="1" noChangeArrowheads="1"/>
          </p:cNvSpPr>
          <p:nvPr>
            <p:ph type="body" idx="1"/>
          </p:nvPr>
        </p:nvSpPr>
        <p:spPr>
          <a:xfrm>
            <a:off x="323850" y="1341438"/>
            <a:ext cx="8686800" cy="4525962"/>
          </a:xfrm>
        </p:spPr>
        <p:txBody>
          <a:bodyPr/>
          <a:lstStyle/>
          <a:p>
            <a:pPr eaLnBrk="1" hangingPunct="1"/>
            <a:r>
              <a:rPr lang="en-US" sz="2400" dirty="0" smtClean="0"/>
              <a:t>802.15.1-Original Bluetooth</a:t>
            </a:r>
          </a:p>
          <a:p>
            <a:pPr eaLnBrk="1" hangingPunct="1"/>
            <a:r>
              <a:rPr lang="en-US" sz="2400" dirty="0" smtClean="0"/>
              <a:t>802.15.2-Coexistence Recommended Practice Bluetooth/802.11</a:t>
            </a:r>
          </a:p>
          <a:p>
            <a:pPr eaLnBrk="1" hangingPunct="1"/>
            <a:r>
              <a:rPr lang="en-US" sz="2400" dirty="0" smtClean="0"/>
              <a:t>802.15.3-High Rate (55 Mbps) Multimedia WPAN</a:t>
            </a:r>
          </a:p>
          <a:p>
            <a:pPr marL="457200" lvl="1" indent="0" eaLnBrk="1" hangingPunct="1">
              <a:buNone/>
            </a:pPr>
            <a:r>
              <a:rPr lang="en-US" sz="2400" dirty="0" smtClean="0"/>
              <a:t>15.3 amendments:</a:t>
            </a:r>
          </a:p>
          <a:p>
            <a:pPr lvl="1" eaLnBrk="1" hangingPunct="1"/>
            <a:r>
              <a:rPr lang="en-US" sz="2200" dirty="0" smtClean="0"/>
              <a:t>802.15.3c-High Rate (&gt;1Gbps) </a:t>
            </a:r>
            <a:r>
              <a:rPr lang="en-US" sz="2200" dirty="0" err="1" smtClean="0"/>
              <a:t>mmWave</a:t>
            </a:r>
            <a:r>
              <a:rPr lang="en-US" sz="2200" dirty="0" smtClean="0"/>
              <a:t> 15.3 </a:t>
            </a:r>
            <a:r>
              <a:rPr lang="en-US" sz="2200" dirty="0" smtClean="0"/>
              <a:t>PHY</a:t>
            </a:r>
          </a:p>
          <a:p>
            <a:pPr eaLnBrk="1" hangingPunct="1"/>
            <a:r>
              <a:rPr lang="en-US" sz="2600" dirty="0" smtClean="0"/>
              <a:t>802.15.3-2016 recasts standard to use 48bit MAC addresses and rolled up amendment c.</a:t>
            </a:r>
            <a:endParaRPr lang="en-US" sz="2600" dirty="0" smtClean="0"/>
          </a:p>
          <a:p>
            <a:pPr eaLnBrk="1" hangingPunct="1"/>
            <a:r>
              <a:rPr lang="en-US" sz="2400" dirty="0" smtClean="0"/>
              <a:t>802.15.4-Low Rate (250kbps). Energy Efficient WPAN for WSN type applications</a:t>
            </a:r>
          </a:p>
          <a:p>
            <a:pPr marL="457200" lvl="1" indent="0" eaLnBrk="1" hangingPunct="1">
              <a:buNone/>
            </a:pPr>
            <a:r>
              <a:rPr lang="en-US" sz="2400" dirty="0" smtClean="0"/>
              <a:t>15.4 amendments:</a:t>
            </a:r>
          </a:p>
          <a:p>
            <a:pPr lvl="1" eaLnBrk="1" hangingPunct="1"/>
            <a:r>
              <a:rPr lang="en-US" sz="2200" dirty="0" smtClean="0"/>
              <a:t>802.15.4a-Higher data rate 15.4 UWB </a:t>
            </a:r>
            <a:r>
              <a:rPr lang="en-US" sz="2200" dirty="0" smtClean="0"/>
              <a:t>PHY</a:t>
            </a:r>
            <a:endParaRPr lang="en-US" sz="22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68313" y="404813"/>
            <a:ext cx="8229600" cy="792162"/>
          </a:xfrm>
        </p:spPr>
        <p:txBody>
          <a:bodyPr/>
          <a:lstStyle/>
          <a:p>
            <a:pPr eaLnBrk="1" hangingPunct="1"/>
            <a:r>
              <a:rPr lang="en-US" dirty="0" smtClean="0"/>
              <a:t>802.15 Completed Projects</a:t>
            </a:r>
          </a:p>
        </p:txBody>
      </p:sp>
      <p:sp>
        <p:nvSpPr>
          <p:cNvPr id="10243" name="Rectangle 3"/>
          <p:cNvSpPr>
            <a:spLocks noGrp="1" noChangeArrowheads="1"/>
          </p:cNvSpPr>
          <p:nvPr>
            <p:ph type="body" idx="1"/>
          </p:nvPr>
        </p:nvSpPr>
        <p:spPr>
          <a:xfrm>
            <a:off x="457200" y="1268760"/>
            <a:ext cx="8458200" cy="4525963"/>
          </a:xfrm>
        </p:spPr>
        <p:txBody>
          <a:bodyPr/>
          <a:lstStyle/>
          <a:p>
            <a:pPr marL="457200" lvl="1" indent="0" eaLnBrk="1" hangingPunct="1">
              <a:lnSpc>
                <a:spcPct val="80000"/>
              </a:lnSpc>
              <a:buNone/>
            </a:pPr>
            <a:r>
              <a:rPr lang="en-US" sz="2400" dirty="0" smtClean="0"/>
              <a:t>802.15.4 </a:t>
            </a:r>
            <a:r>
              <a:rPr lang="en-US" sz="2400" dirty="0" smtClean="0"/>
              <a:t>Amendments (</a:t>
            </a:r>
            <a:r>
              <a:rPr lang="en-US" sz="2400" dirty="0" err="1" smtClean="0"/>
              <a:t>cont</a:t>
            </a:r>
            <a:r>
              <a:rPr lang="en-US" sz="2400" dirty="0" smtClean="0"/>
              <a:t>):</a:t>
            </a:r>
          </a:p>
          <a:p>
            <a:pPr lvl="1" eaLnBrk="1" hangingPunct="1"/>
            <a:r>
              <a:rPr lang="en-US" sz="2200" dirty="0"/>
              <a:t>802.15.4c-Sub 1 GHz 15.4 PHY for China</a:t>
            </a:r>
          </a:p>
          <a:p>
            <a:pPr lvl="1" eaLnBrk="1" hangingPunct="1"/>
            <a:r>
              <a:rPr lang="en-US" sz="2200" dirty="0"/>
              <a:t>802.15.4d-Sub 1 GHz 15.4 PHY for Japan</a:t>
            </a:r>
          </a:p>
          <a:p>
            <a:pPr lvl="1" eaLnBrk="1" hangingPunct="1">
              <a:lnSpc>
                <a:spcPct val="80000"/>
              </a:lnSpc>
            </a:pPr>
            <a:r>
              <a:rPr lang="en-US" sz="2200" dirty="0" smtClean="0"/>
              <a:t>802.15.4e- </a:t>
            </a:r>
            <a:r>
              <a:rPr lang="en-US" sz="2200" dirty="0" smtClean="0"/>
              <a:t>15.4 MAC Enhancements (GTS among others)</a:t>
            </a:r>
          </a:p>
          <a:p>
            <a:pPr lvl="1" eaLnBrk="1" hangingPunct="1">
              <a:lnSpc>
                <a:spcPct val="80000"/>
              </a:lnSpc>
            </a:pPr>
            <a:r>
              <a:rPr lang="en-US" sz="2200" dirty="0" smtClean="0"/>
              <a:t>802.15.4f-  15.4 PHY for Active RFID</a:t>
            </a:r>
          </a:p>
          <a:p>
            <a:pPr lvl="1" eaLnBrk="1" hangingPunct="1">
              <a:lnSpc>
                <a:spcPct val="80000"/>
              </a:lnSpc>
            </a:pPr>
            <a:r>
              <a:rPr lang="en-US" sz="2200" dirty="0" smtClean="0"/>
              <a:t>802.15.4g- 15.4 PHY for Field Area Smart Utility Networks</a:t>
            </a:r>
          </a:p>
          <a:p>
            <a:pPr lvl="1" eaLnBrk="1" hangingPunct="1">
              <a:lnSpc>
                <a:spcPct val="80000"/>
              </a:lnSpc>
            </a:pPr>
            <a:r>
              <a:rPr lang="en-US" sz="2200" dirty="0" smtClean="0"/>
              <a:t>802.15.4-2011: 15.4 Roll-up to include 15.4a,c &amp; d</a:t>
            </a:r>
          </a:p>
          <a:p>
            <a:pPr lvl="1" eaLnBrk="1" hangingPunct="1">
              <a:lnSpc>
                <a:spcPct val="80000"/>
              </a:lnSpc>
            </a:pPr>
            <a:r>
              <a:rPr lang="en-US" sz="2200" dirty="0" smtClean="0"/>
              <a:t>802.15.4j- </a:t>
            </a:r>
            <a:r>
              <a:rPr lang="en-US" sz="2200" dirty="0"/>
              <a:t>15.4 PHY </a:t>
            </a:r>
            <a:r>
              <a:rPr lang="en-US" sz="2200" dirty="0" smtClean="0"/>
              <a:t>using US dedicated medical band</a:t>
            </a:r>
            <a:endParaRPr lang="en-US" sz="2200" dirty="0"/>
          </a:p>
          <a:p>
            <a:pPr lvl="1" eaLnBrk="1" hangingPunct="1">
              <a:lnSpc>
                <a:spcPct val="80000"/>
              </a:lnSpc>
            </a:pPr>
            <a:r>
              <a:rPr lang="en-US" sz="2200" dirty="0" smtClean="0"/>
              <a:t>802.15.4k- </a:t>
            </a:r>
            <a:r>
              <a:rPr lang="en-US" sz="2200" dirty="0"/>
              <a:t>15.4 PHY for </a:t>
            </a:r>
            <a:r>
              <a:rPr lang="en-US" sz="2200" dirty="0" smtClean="0"/>
              <a:t>Low Energy Critical Infrastructure Monitoring</a:t>
            </a:r>
          </a:p>
          <a:p>
            <a:pPr lvl="1" eaLnBrk="1" hangingPunct="1">
              <a:lnSpc>
                <a:spcPct val="80000"/>
              </a:lnSpc>
            </a:pPr>
            <a:r>
              <a:rPr lang="en-US" sz="2200" dirty="0" smtClean="0"/>
              <a:t>802.15.4m- 15.4 PHY for operation in TV White Spaces</a:t>
            </a:r>
          </a:p>
          <a:p>
            <a:pPr lvl="1" eaLnBrk="1" hangingPunct="1">
              <a:lnSpc>
                <a:spcPct val="80000"/>
              </a:lnSpc>
            </a:pPr>
            <a:r>
              <a:rPr lang="en-US" sz="2200" dirty="0" smtClean="0"/>
              <a:t>802.15.4n- 15.4 PHY for Chinese Medical Applications </a:t>
            </a:r>
          </a:p>
          <a:p>
            <a:pPr lvl="1" eaLnBrk="1" hangingPunct="1">
              <a:lnSpc>
                <a:spcPct val="80000"/>
              </a:lnSpc>
            </a:pPr>
            <a:r>
              <a:rPr lang="en-US" sz="2200" dirty="0" smtClean="0"/>
              <a:t>802.15.4p- 15.4 PHY for Rail Communications and Control</a:t>
            </a:r>
          </a:p>
          <a:p>
            <a:pPr lvl="1" eaLnBrk="1" hangingPunct="1">
              <a:lnSpc>
                <a:spcPct val="80000"/>
              </a:lnSpc>
            </a:pPr>
            <a:r>
              <a:rPr lang="en-US" sz="2200" dirty="0" smtClean="0"/>
              <a:t>802.15.4q- </a:t>
            </a:r>
            <a:r>
              <a:rPr lang="en-US" sz="2200" dirty="0"/>
              <a:t>Ultra Low Power 15.4 </a:t>
            </a:r>
            <a:r>
              <a:rPr lang="en-US" sz="2200" dirty="0" smtClean="0"/>
              <a:t>PHY</a:t>
            </a:r>
          </a:p>
          <a:p>
            <a:pPr lvl="1" eaLnBrk="1" hangingPunct="1">
              <a:lnSpc>
                <a:spcPct val="80000"/>
              </a:lnSpc>
            </a:pPr>
            <a:r>
              <a:rPr lang="en-US" sz="2200" dirty="0" smtClean="0"/>
              <a:t>802.15.4u- 865-867MHz band in India</a:t>
            </a:r>
            <a:endParaRPr lang="en-US" sz="22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802.15 Completed Projects</a:t>
            </a:r>
          </a:p>
        </p:txBody>
      </p:sp>
      <p:sp>
        <p:nvSpPr>
          <p:cNvPr id="3" name="Content Placeholder 2"/>
          <p:cNvSpPr>
            <a:spLocks noGrp="1"/>
          </p:cNvSpPr>
          <p:nvPr>
            <p:ph idx="1"/>
          </p:nvPr>
        </p:nvSpPr>
        <p:spPr>
          <a:xfrm>
            <a:off x="539552" y="1567334"/>
            <a:ext cx="8229600" cy="4525962"/>
          </a:xfrm>
        </p:spPr>
        <p:txBody>
          <a:bodyPr/>
          <a:lstStyle/>
          <a:p>
            <a:pPr eaLnBrk="1" hangingPunct="1">
              <a:lnSpc>
                <a:spcPct val="80000"/>
              </a:lnSpc>
            </a:pPr>
            <a:r>
              <a:rPr lang="en-US" dirty="0"/>
              <a:t>802.15.4-2015 </a:t>
            </a:r>
            <a:r>
              <a:rPr lang="en-US" dirty="0" err="1"/>
              <a:t>RevisionC</a:t>
            </a:r>
            <a:r>
              <a:rPr lang="en-US" dirty="0"/>
              <a:t> (bug fixes and roll-up of amendments </a:t>
            </a:r>
            <a:r>
              <a:rPr lang="en-US" dirty="0" err="1"/>
              <a:t>e,f,g,j,k,m</a:t>
            </a:r>
            <a:r>
              <a:rPr lang="en-US" dirty="0"/>
              <a:t>, and p</a:t>
            </a:r>
            <a:r>
              <a:rPr lang="en-US" dirty="0" smtClean="0"/>
              <a:t>)</a:t>
            </a:r>
          </a:p>
          <a:p>
            <a:pPr eaLnBrk="1" hangingPunct="1">
              <a:lnSpc>
                <a:spcPct val="80000"/>
              </a:lnSpc>
            </a:pPr>
            <a:endParaRPr lang="en-US" sz="800" dirty="0"/>
          </a:p>
          <a:p>
            <a:pPr eaLnBrk="1" hangingPunct="1">
              <a:lnSpc>
                <a:spcPct val="80000"/>
              </a:lnSpc>
            </a:pPr>
            <a:r>
              <a:rPr lang="en-US" dirty="0" smtClean="0"/>
              <a:t>802.15.5-Mesh </a:t>
            </a:r>
            <a:r>
              <a:rPr lang="en-US" dirty="0"/>
              <a:t>Networking Recommended </a:t>
            </a:r>
            <a:r>
              <a:rPr lang="en-US" dirty="0" smtClean="0"/>
              <a:t>Practice</a:t>
            </a:r>
          </a:p>
          <a:p>
            <a:pPr eaLnBrk="1" hangingPunct="1">
              <a:lnSpc>
                <a:spcPct val="80000"/>
              </a:lnSpc>
            </a:pPr>
            <a:endParaRPr lang="en-US" sz="1000" dirty="0"/>
          </a:p>
          <a:p>
            <a:pPr eaLnBrk="1" hangingPunct="1">
              <a:lnSpc>
                <a:spcPct val="80000"/>
              </a:lnSpc>
            </a:pPr>
            <a:r>
              <a:rPr lang="en-US" dirty="0"/>
              <a:t>802.15.6- Body Area Networking for medical and entertainment </a:t>
            </a:r>
            <a:r>
              <a:rPr lang="en-US" dirty="0" smtClean="0"/>
              <a:t>applications</a:t>
            </a:r>
          </a:p>
          <a:p>
            <a:pPr eaLnBrk="1" hangingPunct="1">
              <a:lnSpc>
                <a:spcPct val="80000"/>
              </a:lnSpc>
            </a:pPr>
            <a:endParaRPr lang="en-US" sz="1000" dirty="0"/>
          </a:p>
          <a:p>
            <a:pPr eaLnBrk="1" hangingPunct="1">
              <a:lnSpc>
                <a:spcPct val="80000"/>
              </a:lnSpc>
            </a:pPr>
            <a:r>
              <a:rPr lang="en-US" dirty="0"/>
              <a:t>802.15.7- Visible Light Communications using structured </a:t>
            </a:r>
            <a:r>
              <a:rPr lang="en-US" dirty="0" smtClean="0"/>
              <a:t>lighting</a:t>
            </a:r>
          </a:p>
          <a:p>
            <a:pPr eaLnBrk="1" hangingPunct="1">
              <a:lnSpc>
                <a:spcPct val="80000"/>
              </a:lnSpc>
            </a:pPr>
            <a:r>
              <a:rPr lang="en-US" dirty="0" smtClean="0"/>
              <a:t>802.15.9 – Key </a:t>
            </a:r>
            <a:r>
              <a:rPr lang="en-US" dirty="0" err="1" smtClean="0"/>
              <a:t>Mgmt</a:t>
            </a:r>
            <a:r>
              <a:rPr lang="en-US" dirty="0" smtClean="0"/>
              <a:t> Protocol for 15.4</a:t>
            </a:r>
          </a:p>
          <a:p>
            <a:pPr eaLnBrk="1" hangingPunct="1">
              <a:lnSpc>
                <a:spcPct val="80000"/>
              </a:lnSpc>
            </a:pPr>
            <a:r>
              <a:rPr lang="en-US" dirty="0" smtClean="0"/>
              <a:t>802.15.10 – Layer 2 Routing for 15.4</a:t>
            </a:r>
            <a:endParaRPr lang="en-US" dirty="0"/>
          </a:p>
          <a:p>
            <a:endParaRPr lang="en-US" dirty="0"/>
          </a:p>
        </p:txBody>
      </p:sp>
    </p:spTree>
    <p:extLst>
      <p:ext uri="{BB962C8B-B14F-4D97-AF65-F5344CB8AC3E}">
        <p14:creationId xmlns:p14="http://schemas.microsoft.com/office/powerpoint/2010/main" val="41270216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smtClean="0"/>
              <a:t>802.15 Active Projects/Status</a:t>
            </a:r>
          </a:p>
        </p:txBody>
      </p:sp>
      <p:sp>
        <p:nvSpPr>
          <p:cNvPr id="11267" name="Rectangle 3"/>
          <p:cNvSpPr>
            <a:spLocks noGrp="1" noChangeArrowheads="1"/>
          </p:cNvSpPr>
          <p:nvPr>
            <p:ph type="body" idx="1"/>
          </p:nvPr>
        </p:nvSpPr>
        <p:spPr>
          <a:xfrm>
            <a:off x="601216" y="1600200"/>
            <a:ext cx="7931224" cy="4525963"/>
          </a:xfrm>
        </p:spPr>
        <p:txBody>
          <a:bodyPr/>
          <a:lstStyle/>
          <a:p>
            <a:pPr marL="0" indent="0" eaLnBrk="1" hangingPunct="1">
              <a:lnSpc>
                <a:spcPct val="80000"/>
              </a:lnSpc>
              <a:buNone/>
            </a:pPr>
            <a:r>
              <a:rPr lang="en-US" sz="2800" dirty="0" smtClean="0"/>
              <a:t>IEEE802.15.3 Amendments:</a:t>
            </a:r>
          </a:p>
          <a:p>
            <a:pPr lvl="1" eaLnBrk="1" hangingPunct="1">
              <a:lnSpc>
                <a:spcPct val="80000"/>
              </a:lnSpc>
            </a:pPr>
            <a:r>
              <a:rPr lang="en-US" sz="2400" dirty="0" smtClean="0"/>
              <a:t>802.15.3d THz band 100Gb/s PHY layer for point to point data center applications </a:t>
            </a:r>
          </a:p>
          <a:p>
            <a:pPr lvl="2" eaLnBrk="1" hangingPunct="1">
              <a:lnSpc>
                <a:spcPct val="80000"/>
              </a:lnSpc>
            </a:pPr>
            <a:r>
              <a:rPr lang="en-US" sz="2000" i="1" dirty="0" smtClean="0"/>
              <a:t>STATUS: reviewing proposals, </a:t>
            </a:r>
            <a:r>
              <a:rPr lang="en-US" sz="2000" i="1" dirty="0" smtClean="0"/>
              <a:t>writing </a:t>
            </a:r>
            <a:r>
              <a:rPr lang="en-US" sz="2000" i="1" dirty="0" smtClean="0"/>
              <a:t>draft</a:t>
            </a:r>
          </a:p>
          <a:p>
            <a:pPr lvl="1" eaLnBrk="1" hangingPunct="1">
              <a:lnSpc>
                <a:spcPct val="80000"/>
              </a:lnSpc>
            </a:pPr>
            <a:r>
              <a:rPr lang="en-US" sz="2400" dirty="0" smtClean="0"/>
              <a:t>802.15.3e High Rate (100Gb/s), Close Proximity Communications using </a:t>
            </a:r>
            <a:r>
              <a:rPr lang="en-US" sz="2400" dirty="0" err="1" smtClean="0"/>
              <a:t>mmWave</a:t>
            </a:r>
            <a:r>
              <a:rPr lang="en-US" sz="2400" dirty="0" smtClean="0"/>
              <a:t> for 4k HD MPEG file transfers in &lt;250ms total </a:t>
            </a:r>
            <a:r>
              <a:rPr lang="en-US" sz="2400" dirty="0"/>
              <a:t>transaction time </a:t>
            </a:r>
            <a:endParaRPr lang="en-US" sz="2400" dirty="0" smtClean="0"/>
          </a:p>
          <a:p>
            <a:pPr lvl="2" eaLnBrk="1" hangingPunct="1">
              <a:lnSpc>
                <a:spcPct val="80000"/>
              </a:lnSpc>
            </a:pPr>
            <a:r>
              <a:rPr lang="en-US" sz="2000" i="1" dirty="0" smtClean="0"/>
              <a:t>STATUS: in </a:t>
            </a:r>
            <a:r>
              <a:rPr lang="en-US" sz="2000" i="1" dirty="0" smtClean="0"/>
              <a:t>Sponsor Ballot- almost complete</a:t>
            </a:r>
            <a:endParaRPr lang="en-US" sz="1600" dirty="0" smtClean="0"/>
          </a:p>
          <a:p>
            <a:pPr marL="57150" indent="0" eaLnBrk="1" hangingPunct="1">
              <a:lnSpc>
                <a:spcPct val="80000"/>
              </a:lnSpc>
              <a:buNone/>
            </a:pPr>
            <a:endParaRPr lang="en-US" sz="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smtClean="0"/>
              <a:t>802.15 Active Projects/Status (</a:t>
            </a:r>
            <a:r>
              <a:rPr lang="en-US" dirty="0" err="1" smtClean="0"/>
              <a:t>cont</a:t>
            </a:r>
            <a:r>
              <a:rPr lang="en-US" dirty="0" smtClean="0"/>
              <a:t>)</a:t>
            </a:r>
          </a:p>
        </p:txBody>
      </p:sp>
      <p:sp>
        <p:nvSpPr>
          <p:cNvPr id="11267" name="Rectangle 3"/>
          <p:cNvSpPr>
            <a:spLocks noGrp="1" noChangeArrowheads="1"/>
          </p:cNvSpPr>
          <p:nvPr>
            <p:ph type="body" idx="1"/>
          </p:nvPr>
        </p:nvSpPr>
        <p:spPr>
          <a:xfrm>
            <a:off x="529208" y="1600200"/>
            <a:ext cx="8075240" cy="4525963"/>
          </a:xfrm>
        </p:spPr>
        <p:txBody>
          <a:bodyPr/>
          <a:lstStyle/>
          <a:p>
            <a:pPr marL="0" indent="0" eaLnBrk="1" hangingPunct="1">
              <a:lnSpc>
                <a:spcPct val="80000"/>
              </a:lnSpc>
              <a:buNone/>
            </a:pPr>
            <a:r>
              <a:rPr lang="en-US" sz="2800" dirty="0"/>
              <a:t>IEEE802.15.4 Amendments/Projects:</a:t>
            </a:r>
          </a:p>
          <a:p>
            <a:pPr lvl="1" eaLnBrk="1" hangingPunct="1">
              <a:lnSpc>
                <a:spcPct val="80000"/>
              </a:lnSpc>
            </a:pPr>
            <a:r>
              <a:rPr lang="en-US" sz="2200" dirty="0"/>
              <a:t>802.15.4r- Common 15.4 ranging protocol for Location Based Services indoors or out </a:t>
            </a:r>
            <a:endParaRPr lang="en-US" sz="2200" dirty="0" smtClean="0"/>
          </a:p>
          <a:p>
            <a:pPr lvl="2" eaLnBrk="1" hangingPunct="1">
              <a:lnSpc>
                <a:spcPct val="80000"/>
              </a:lnSpc>
            </a:pPr>
            <a:r>
              <a:rPr lang="en-US" sz="1800" i="1" dirty="0" smtClean="0"/>
              <a:t>STATUS</a:t>
            </a:r>
            <a:r>
              <a:rPr lang="en-US" sz="1800" i="1" dirty="0"/>
              <a:t>: on </a:t>
            </a:r>
            <a:r>
              <a:rPr lang="en-US" sz="1800" i="1" dirty="0" smtClean="0"/>
              <a:t>hold</a:t>
            </a:r>
          </a:p>
          <a:p>
            <a:pPr lvl="2" eaLnBrk="1" hangingPunct="1">
              <a:lnSpc>
                <a:spcPct val="80000"/>
              </a:lnSpc>
            </a:pPr>
            <a:endParaRPr lang="en-US" sz="800" i="1" dirty="0"/>
          </a:p>
          <a:p>
            <a:pPr lvl="1" eaLnBrk="1" hangingPunct="1">
              <a:lnSpc>
                <a:spcPct val="80000"/>
              </a:lnSpc>
            </a:pPr>
            <a:r>
              <a:rPr lang="en-US" sz="2200" dirty="0"/>
              <a:t>802.15.4s- MAC enhancement for improved spectrum resource utilization </a:t>
            </a:r>
            <a:endParaRPr lang="en-US" sz="2200" dirty="0" smtClean="0"/>
          </a:p>
          <a:p>
            <a:pPr lvl="2" eaLnBrk="1" hangingPunct="1">
              <a:lnSpc>
                <a:spcPct val="80000"/>
              </a:lnSpc>
            </a:pPr>
            <a:r>
              <a:rPr lang="en-US" sz="1800" i="1" dirty="0" smtClean="0"/>
              <a:t>STATUS</a:t>
            </a:r>
            <a:r>
              <a:rPr lang="en-US" sz="1800" i="1" dirty="0" smtClean="0"/>
              <a:t>: In Working Group Letter Ballot</a:t>
            </a:r>
            <a:endParaRPr lang="en-US" sz="1800" i="1" dirty="0" smtClean="0"/>
          </a:p>
          <a:p>
            <a:pPr lvl="2" eaLnBrk="1" hangingPunct="1">
              <a:lnSpc>
                <a:spcPct val="80000"/>
              </a:lnSpc>
            </a:pPr>
            <a:endParaRPr lang="en-US" sz="800" i="1" dirty="0"/>
          </a:p>
          <a:p>
            <a:pPr lvl="1" eaLnBrk="1" hangingPunct="1">
              <a:lnSpc>
                <a:spcPct val="80000"/>
              </a:lnSpc>
            </a:pPr>
            <a:r>
              <a:rPr lang="en-US" sz="2200" dirty="0" smtClean="0"/>
              <a:t>802.15.4t Higher Rate </a:t>
            </a:r>
            <a:r>
              <a:rPr lang="en-US" sz="2200" dirty="0" err="1" smtClean="0"/>
              <a:t>Phy</a:t>
            </a:r>
            <a:r>
              <a:rPr lang="en-US" sz="2200" dirty="0" smtClean="0"/>
              <a:t> (HRP):   </a:t>
            </a:r>
            <a:r>
              <a:rPr lang="en-US" sz="2200" dirty="0"/>
              <a:t>PHY capable of 2 </a:t>
            </a:r>
            <a:r>
              <a:rPr lang="en-US" sz="2200" dirty="0" smtClean="0"/>
              <a:t>Mb/s </a:t>
            </a:r>
            <a:r>
              <a:rPr lang="en-US" sz="2200" dirty="0"/>
              <a:t>data rates, utilizing the </a:t>
            </a:r>
            <a:r>
              <a:rPr lang="en-US" sz="2200" dirty="0" smtClean="0"/>
              <a:t>2.4 GHz ISM band</a:t>
            </a:r>
            <a:r>
              <a:rPr lang="en-US" sz="2200" dirty="0"/>
              <a:t>, having backwards-compatibility to, and the same occupied bandwidth as, the present </a:t>
            </a:r>
            <a:r>
              <a:rPr lang="en-US" sz="2200" dirty="0" smtClean="0"/>
              <a:t>2.4 GHz </a:t>
            </a:r>
            <a:r>
              <a:rPr lang="en-US" sz="2200" dirty="0"/>
              <a:t>O-QPSK </a:t>
            </a:r>
            <a:r>
              <a:rPr lang="en-US" sz="2200" dirty="0" smtClean="0"/>
              <a:t>PHY, </a:t>
            </a:r>
            <a:r>
              <a:rPr lang="en-US" sz="2200" dirty="0"/>
              <a:t>and be simple to implement. </a:t>
            </a:r>
            <a:endParaRPr lang="en-US" sz="2200" dirty="0" smtClean="0"/>
          </a:p>
          <a:p>
            <a:pPr lvl="2" eaLnBrk="1" hangingPunct="1">
              <a:lnSpc>
                <a:spcPct val="80000"/>
              </a:lnSpc>
            </a:pPr>
            <a:r>
              <a:rPr lang="en-US" sz="2000" i="1" dirty="0" smtClean="0"/>
              <a:t>STATUS: </a:t>
            </a:r>
            <a:r>
              <a:rPr lang="en-US" sz="2000" i="1" dirty="0" smtClean="0"/>
              <a:t>Final stages of Sponsor Ballot</a:t>
            </a:r>
            <a:endParaRPr lang="en-US" sz="2000" dirty="0" smtClean="0"/>
          </a:p>
          <a:p>
            <a:pPr lvl="1" eaLnBrk="1" hangingPunct="1">
              <a:lnSpc>
                <a:spcPct val="80000"/>
              </a:lnSpc>
            </a:pPr>
            <a:endParaRPr lang="en-US" sz="800" dirty="0"/>
          </a:p>
          <a:p>
            <a:pPr lvl="1" eaLnBrk="1" hangingPunct="1">
              <a:lnSpc>
                <a:spcPct val="80000"/>
              </a:lnSpc>
            </a:pPr>
            <a:endParaRPr lang="en-US" sz="800" dirty="0" smtClean="0"/>
          </a:p>
        </p:txBody>
      </p:sp>
    </p:spTree>
    <p:extLst>
      <p:ext uri="{BB962C8B-B14F-4D97-AF65-F5344CB8AC3E}">
        <p14:creationId xmlns:p14="http://schemas.microsoft.com/office/powerpoint/2010/main" val="125468422"/>
      </p:ext>
    </p:extLst>
  </p:cSld>
  <p:clrMapOvr>
    <a:masterClrMapping/>
  </p:clrMapOvr>
  <p:timing>
    <p:tnLst>
      <p:par>
        <p:cTn id="1" dur="indefinite" restart="never" nodeType="tmRoot"/>
      </p:par>
    </p:tnLst>
  </p:timing>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ea typeface="MS PGothic"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itle only">
  <a:themeElements>
    <a:clrScheme name="Title onl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onl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ea typeface="MS PGothic" pitchFamily="34" charset="-128"/>
          </a:defRPr>
        </a:defPPr>
      </a:lstStyle>
    </a:lnDef>
  </a:objectDefaults>
  <a:extraClrSchemeLst>
    <a:extraClrScheme>
      <a:clrScheme name="Title onl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only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only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only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only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only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only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only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only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only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only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only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24842</TotalTime>
  <Words>1393</Words>
  <Application>Microsoft Office PowerPoint</Application>
  <PresentationFormat>On-screen Show (4:3)</PresentationFormat>
  <Paragraphs>219</Paragraphs>
  <Slides>21</Slides>
  <Notes>6</Notes>
  <HiddenSlides>0</HiddenSlides>
  <MMClips>0</MMClips>
  <ScaleCrop>false</ScaleCrop>
  <HeadingPairs>
    <vt:vector size="4" baseType="variant">
      <vt:variant>
        <vt:lpstr>Theme</vt:lpstr>
      </vt:variant>
      <vt:variant>
        <vt:i4>2</vt:i4>
      </vt:variant>
      <vt:variant>
        <vt:lpstr>Slide Titles</vt:lpstr>
      </vt:variant>
      <vt:variant>
        <vt:i4>21</vt:i4>
      </vt:variant>
    </vt:vector>
  </HeadingPairs>
  <TitlesOfParts>
    <vt:vector size="23" baseType="lpstr">
      <vt:lpstr>Title slide</vt:lpstr>
      <vt:lpstr>Title only</vt:lpstr>
      <vt:lpstr>PowerPoint Presentation</vt:lpstr>
      <vt:lpstr>Disclaimer…</vt:lpstr>
      <vt:lpstr>IEEE 802 Organization</vt:lpstr>
      <vt:lpstr>802.15 Scope and Purpose</vt:lpstr>
      <vt:lpstr>802.15 Completed Projects</vt:lpstr>
      <vt:lpstr>802.15 Completed Projects</vt:lpstr>
      <vt:lpstr>802.15 Completed Projects</vt:lpstr>
      <vt:lpstr>802.15 Active Projects/Status</vt:lpstr>
      <vt:lpstr>802.15 Active Projects/Status (cont)</vt:lpstr>
      <vt:lpstr>802.15 Active Projects/Status (cont)</vt:lpstr>
      <vt:lpstr>802.15 Active Projects/Status (cont)</vt:lpstr>
      <vt:lpstr>802.15 Active Projects/Status (cont)</vt:lpstr>
      <vt:lpstr>What IEEE 802.15.12 does</vt:lpstr>
      <vt:lpstr>How IEEE 802.15.12 operates</vt:lpstr>
      <vt:lpstr>IEEE 802.15.12 protocol stack model  as of the Warsaw meeting</vt:lpstr>
      <vt:lpstr>802.15 Active Project Status</vt:lpstr>
      <vt:lpstr>802.15 LPWA Interest Group</vt:lpstr>
      <vt:lpstr>802.15 LPWA Interest Group</vt:lpstr>
      <vt:lpstr>IEEE802.15 Action Plan</vt:lpstr>
      <vt:lpstr>802.15 Other Activity</vt:lpstr>
      <vt:lpstr>Questions?  Bob Heile, Chair IEEE 802.15 bheile@ieee.org www.ieee802.org/15</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 March 2011 workshop</dc:title>
  <dc:subject>IEEE 802 March 2011 workshop</dc:subject>
  <dc:creator>IEEE 802</dc:creator>
  <cp:lastModifiedBy>bheile</cp:lastModifiedBy>
  <cp:revision>665</cp:revision>
  <dcterms:created xsi:type="dcterms:W3CDTF">2009-09-07T19:24:44Z</dcterms:created>
  <dcterms:modified xsi:type="dcterms:W3CDTF">2016-11-10T18:12:42Z</dcterms:modified>
</cp:coreProperties>
</file>