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9" r:id="rId2"/>
    <p:sldId id="260" r:id="rId3"/>
    <p:sldId id="268" r:id="rId4"/>
    <p:sldId id="283" r:id="rId5"/>
    <p:sldId id="284" r:id="rId6"/>
    <p:sldId id="285" r:id="rId7"/>
    <p:sldId id="276" r:id="rId8"/>
    <p:sldId id="277"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F7A318C9-265E-4134-9B03-99BFF4853A28}"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33381622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2B2B3122-0636-4EAD-9074-4583F2ABF6CE}"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233216955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9268251D-2C70-464D-B1A6-4D77323E0C3E}" type="slidenum">
              <a:rPr lang="en-US" altLang="en-US"/>
              <a:pPr>
                <a:defRPr/>
              </a:pPr>
              <a:t>‹Nr.›</a:t>
            </a:fld>
            <a:endParaRPr lang="en-US" altLang="en-US"/>
          </a:p>
        </p:txBody>
      </p:sp>
    </p:spTree>
    <p:extLst>
      <p:ext uri="{BB962C8B-B14F-4D97-AF65-F5344CB8AC3E}">
        <p14:creationId xmlns:p14="http://schemas.microsoft.com/office/powerpoint/2010/main" val="40414313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2CFEE84-104B-4E1C-ADA2-C916A6399CC7}" type="slidenum">
              <a:rPr lang="en-US" altLang="en-US"/>
              <a:pPr>
                <a:defRPr/>
              </a:pPr>
              <a:t>‹Nr.›</a:t>
            </a:fld>
            <a:endParaRPr lang="en-US" altLang="en-US"/>
          </a:p>
        </p:txBody>
      </p:sp>
    </p:spTree>
    <p:extLst>
      <p:ext uri="{BB962C8B-B14F-4D97-AF65-F5344CB8AC3E}">
        <p14:creationId xmlns:p14="http://schemas.microsoft.com/office/powerpoint/2010/main" val="21345098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9C3B4280-AD7F-4D88-8C13-0E47081ED761}" type="slidenum">
              <a:rPr lang="en-US" altLang="en-US"/>
              <a:pPr>
                <a:defRPr/>
              </a:pPr>
              <a:t>‹Nr.›</a:t>
            </a:fld>
            <a:endParaRPr lang="en-US" altLang="en-US"/>
          </a:p>
        </p:txBody>
      </p:sp>
    </p:spTree>
    <p:extLst>
      <p:ext uri="{BB962C8B-B14F-4D97-AF65-F5344CB8AC3E}">
        <p14:creationId xmlns:p14="http://schemas.microsoft.com/office/powerpoint/2010/main" val="26791526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B4EF415-77DA-4615-BDFA-8D565D5E8CDB}" type="slidenum">
              <a:rPr lang="en-US" altLang="en-US"/>
              <a:pPr>
                <a:defRPr/>
              </a:pPr>
              <a:t>‹Nr.›</a:t>
            </a:fld>
            <a:endParaRPr lang="en-US" altLang="en-US"/>
          </a:p>
        </p:txBody>
      </p:sp>
    </p:spTree>
    <p:extLst>
      <p:ext uri="{BB962C8B-B14F-4D97-AF65-F5344CB8AC3E}">
        <p14:creationId xmlns:p14="http://schemas.microsoft.com/office/powerpoint/2010/main" val="19110969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B5CEE5E-359D-4EEE-814D-AE9744D2A656}" type="slidenum">
              <a:rPr lang="en-US" altLang="en-US"/>
              <a:pPr>
                <a:defRPr/>
              </a:pPr>
              <a:t>‹Nr.›</a:t>
            </a:fld>
            <a:endParaRPr lang="en-US" altLang="en-US"/>
          </a:p>
        </p:txBody>
      </p:sp>
    </p:spTree>
    <p:extLst>
      <p:ext uri="{BB962C8B-B14F-4D97-AF65-F5344CB8AC3E}">
        <p14:creationId xmlns:p14="http://schemas.microsoft.com/office/powerpoint/2010/main" val="14716495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a:t>&lt;month year&gt;</a:t>
            </a:r>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D36F7FA7-69D2-4620-95FD-7D0886FABB13}" type="slidenum">
              <a:rPr lang="en-US" altLang="en-US"/>
              <a:pPr>
                <a:defRPr/>
              </a:pPr>
              <a:t>‹Nr.›</a:t>
            </a:fld>
            <a:endParaRPr lang="en-US" altLang="en-US"/>
          </a:p>
        </p:txBody>
      </p:sp>
    </p:spTree>
    <p:extLst>
      <p:ext uri="{BB962C8B-B14F-4D97-AF65-F5344CB8AC3E}">
        <p14:creationId xmlns:p14="http://schemas.microsoft.com/office/powerpoint/2010/main" val="22840885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F4F30595-1847-4A30-A371-908C651E2DE9}" type="slidenum">
              <a:rPr lang="en-US" altLang="en-US"/>
              <a:pPr>
                <a:defRPr/>
              </a:pPr>
              <a:t>‹Nr.›</a:t>
            </a:fld>
            <a:endParaRPr lang="en-US" altLang="en-US"/>
          </a:p>
        </p:txBody>
      </p:sp>
    </p:spTree>
    <p:extLst>
      <p:ext uri="{BB962C8B-B14F-4D97-AF65-F5344CB8AC3E}">
        <p14:creationId xmlns:p14="http://schemas.microsoft.com/office/powerpoint/2010/main" val="2430157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E7948EAF-4BBC-4890-8683-5EAE38CAD0DE}" type="slidenum">
              <a:rPr lang="en-US" altLang="en-US"/>
              <a:pPr>
                <a:defRPr/>
              </a:pPr>
              <a:t>‹Nr.›</a:t>
            </a:fld>
            <a:endParaRPr lang="en-US" altLang="en-US"/>
          </a:p>
        </p:txBody>
      </p:sp>
    </p:spTree>
    <p:extLst>
      <p:ext uri="{BB962C8B-B14F-4D97-AF65-F5344CB8AC3E}">
        <p14:creationId xmlns:p14="http://schemas.microsoft.com/office/powerpoint/2010/main" val="28795417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253B320E-AA65-49B2-814C-B4325738B9D7}" type="slidenum">
              <a:rPr lang="en-US" altLang="en-US"/>
              <a:pPr>
                <a:defRPr/>
              </a:pPr>
              <a:t>‹Nr.›</a:t>
            </a:fld>
            <a:endParaRPr lang="en-US" altLang="en-US"/>
          </a:p>
        </p:txBody>
      </p:sp>
    </p:spTree>
    <p:extLst>
      <p:ext uri="{BB962C8B-B14F-4D97-AF65-F5344CB8AC3E}">
        <p14:creationId xmlns:p14="http://schemas.microsoft.com/office/powerpoint/2010/main" val="41936198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3EBEDC85-6AE1-4257-9EA9-92EB296460B8}" type="slidenum">
              <a:rPr lang="en-US" altLang="en-US"/>
              <a:pPr>
                <a:defRPr/>
              </a:pPr>
              <a:t>‹Nr.›</a:t>
            </a:fld>
            <a:endParaRPr lang="en-US" altLang="en-US"/>
          </a:p>
        </p:txBody>
      </p:sp>
    </p:spTree>
    <p:extLst>
      <p:ext uri="{BB962C8B-B14F-4D97-AF65-F5344CB8AC3E}">
        <p14:creationId xmlns:p14="http://schemas.microsoft.com/office/powerpoint/2010/main" val="16834411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D1C1DCA1-2C85-4AF8-8430-62B6BB01561C}" type="slidenum">
              <a:rPr lang="en-US" altLang="en-US"/>
              <a:pPr>
                <a:defRPr/>
              </a:pPr>
              <a:t>‹Nr.›</a:t>
            </a:fld>
            <a:endParaRPr lang="en-US" altLang="en-US"/>
          </a:p>
        </p:txBody>
      </p:sp>
    </p:spTree>
    <p:extLst>
      <p:ext uri="{BB962C8B-B14F-4D97-AF65-F5344CB8AC3E}">
        <p14:creationId xmlns:p14="http://schemas.microsoft.com/office/powerpoint/2010/main" val="33210227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a:t>&lt;month year&gt;</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002EDCDE-4AF8-4385-A61E-955F366A7525}" type="slidenum">
              <a:rPr lang="en-US" altLang="en-US"/>
              <a:pPr>
                <a:defRPr/>
              </a:pPr>
              <a:t>‹Nr.›</a:t>
            </a:fld>
            <a:endParaRPr lang="en-US" altLang="en-US"/>
          </a:p>
        </p:txBody>
      </p:sp>
      <p:sp>
        <p:nvSpPr>
          <p:cNvPr id="1031" name="Rectangle 7"/>
          <p:cNvSpPr>
            <a:spLocks noChangeArrowheads="1"/>
          </p:cNvSpPr>
          <p:nvPr/>
        </p:nvSpPr>
        <p:spPr bwMode="auto">
          <a:xfrm>
            <a:off x="4495800" y="396875"/>
            <a:ext cx="39624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a:t>
            </a:r>
            <a:r>
              <a:rPr lang="en-US" altLang="en-US" sz="1400" b="1" dirty="0" smtClean="0"/>
              <a:t>.:</a:t>
            </a:r>
            <a:r>
              <a:rPr lang="en-US" altLang="en-US" sz="1400" b="1" dirty="0" smtClean="0">
                <a:solidFill>
                  <a:schemeClr val="tx1"/>
                </a:solidFill>
                <a:latin typeface="Times New Roman" pitchFamily="18" charset="0"/>
              </a:rPr>
              <a:t>15-</a:t>
            </a:r>
            <a:r>
              <a:rPr lang="en-GB" sz="1400" b="1" dirty="0" smtClean="0">
                <a:solidFill>
                  <a:schemeClr val="tx1"/>
                </a:solidFill>
                <a:latin typeface="Times New Roman" pitchFamily="18" charset="0"/>
              </a:rPr>
              <a:t> 16-0839-00-lpwa</a:t>
            </a:r>
            <a:endParaRPr lang="en-US" altLang="en-US" sz="1400" b="1" dirty="0">
              <a:solidFill>
                <a:schemeClr val="tx1"/>
              </a:solidFill>
              <a:latin typeface="Times New Roman" pitchFamily="18"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400" dirty="0" smtClean="0"/>
              <a:t>November 2016</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Joerg ROBERT, FAU Erlangen-Nuernberg</a:t>
            </a:r>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FD9E2946-4781-44D4-A890-5D412234F4D7}"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a:t>
            </a:r>
            <a:r>
              <a:rPr lang="de-DE" altLang="en-US" sz="1600" dirty="0">
                <a:solidFill>
                  <a:schemeClr val="tx2"/>
                </a:solidFill>
              </a:rPr>
              <a:t>IG LPWA November 2016 </a:t>
            </a:r>
            <a:r>
              <a:rPr lang="de-DE" altLang="en-US" sz="1600" dirty="0" err="1" smtClean="0">
                <a:solidFill>
                  <a:schemeClr val="tx2"/>
                </a:solidFill>
              </a:rPr>
              <a:t>Closing</a:t>
            </a:r>
            <a:r>
              <a:rPr lang="de-DE" altLang="en-US" sz="1600" dirty="0" smtClean="0">
                <a:solidFill>
                  <a:schemeClr val="tx2"/>
                </a:solidFill>
              </a:rPr>
              <a:t> Report</a:t>
            </a:r>
            <a:r>
              <a:rPr lang="en-US" altLang="en-US" sz="1600" dirty="0" smtClean="0">
                <a:solidFill>
                  <a:schemeClr val="tx2"/>
                </a:solidFill>
              </a:rPr>
              <a:t>]</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[10 </a:t>
            </a:r>
            <a:r>
              <a:rPr lang="en-US" altLang="en-US" sz="1600" dirty="0" smtClean="0">
                <a:solidFill>
                  <a:schemeClr val="tx2"/>
                </a:solidFill>
              </a:rPr>
              <a:t>November, 2016]</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[Closing report to WG 15]</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dirty="0" smtClean="0"/>
              <a:t>IG LPWA November 2016 </a:t>
            </a:r>
            <a:r>
              <a:rPr lang="de-DE" dirty="0" smtClean="0"/>
              <a:t/>
            </a:r>
            <a:br>
              <a:rPr lang="de-DE" dirty="0" smtClean="0"/>
            </a:br>
            <a:r>
              <a:rPr lang="de-DE" dirty="0" err="1" smtClean="0"/>
              <a:t>Closing</a:t>
            </a:r>
            <a:r>
              <a:rPr lang="de-DE" dirty="0" smtClean="0"/>
              <a:t> Report</a:t>
            </a:r>
            <a:endParaRPr lang="de-DE" dirty="0"/>
          </a:p>
        </p:txBody>
      </p:sp>
      <p:sp>
        <p:nvSpPr>
          <p:cNvPr id="3" name="Untertitel 2"/>
          <p:cNvSpPr>
            <a:spLocks noGrp="1"/>
          </p:cNvSpPr>
          <p:nvPr>
            <p:ph type="subTitle" idx="1"/>
          </p:nvPr>
        </p:nvSpPr>
        <p:spPr/>
        <p:txBody>
          <a:bodyPr/>
          <a:lstStyle/>
          <a:p>
            <a:endParaRPr lang="de-DE"/>
          </a:p>
        </p:txBody>
      </p:sp>
      <p:sp>
        <p:nvSpPr>
          <p:cNvPr id="4098" name="Datumsplatzhalter 1"/>
          <p:cNvSpPr>
            <a:spLocks noGrp="1"/>
          </p:cNvSpPr>
          <p:nvPr>
            <p:ph type="dt" sz="half"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400" dirty="0"/>
              <a:t>November 2016</a:t>
            </a:r>
          </a:p>
        </p:txBody>
      </p:sp>
      <p:sp>
        <p:nvSpPr>
          <p:cNvPr id="4099"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Joerg Robert, FAU Erlangen-Nuernberg</a:t>
            </a:r>
          </a:p>
        </p:txBody>
      </p:sp>
      <p:sp>
        <p:nvSpPr>
          <p:cNvPr id="4100"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6CF070CF-A6BE-40FC-9D28-AEA66EDD6CA4}" type="slidenum">
              <a:rPr lang="en-US" altLang="en-US"/>
              <a:pPr/>
              <a:t>2</a:t>
            </a:fld>
            <a:endParaRPr lang="en-US"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Meeting Goals</a:t>
            </a:r>
            <a:endParaRPr lang="de-DE" dirty="0"/>
          </a:p>
        </p:txBody>
      </p:sp>
      <p:sp>
        <p:nvSpPr>
          <p:cNvPr id="3" name="Inhaltsplatzhalter 2"/>
          <p:cNvSpPr>
            <a:spLocks noGrp="1"/>
          </p:cNvSpPr>
          <p:nvPr>
            <p:ph idx="1"/>
          </p:nvPr>
        </p:nvSpPr>
        <p:spPr/>
        <p:txBody>
          <a:bodyPr/>
          <a:lstStyle/>
          <a:p>
            <a:r>
              <a:rPr lang="en-GB" sz="2400" dirty="0" smtClean="0"/>
              <a:t>Finalization of IG Objectives </a:t>
            </a:r>
          </a:p>
          <a:p>
            <a:r>
              <a:rPr lang="en-GB" sz="2400" dirty="0" smtClean="0"/>
              <a:t>Discussion on Use Cases</a:t>
            </a:r>
          </a:p>
          <a:p>
            <a:r>
              <a:rPr lang="en-GB" sz="2400" dirty="0" smtClean="0"/>
              <a:t>Discussion on Regulatory Issues</a:t>
            </a:r>
          </a:p>
          <a:p>
            <a:r>
              <a:rPr lang="en-GB" sz="2400" dirty="0" smtClean="0"/>
              <a:t>Initial Discussion on IG Report</a:t>
            </a:r>
          </a:p>
          <a:p>
            <a:endParaRPr lang="en-GB" sz="2400" dirty="0" smtClean="0"/>
          </a:p>
          <a:p>
            <a:endParaRPr lang="en-GB" sz="2400" dirty="0" smtClean="0"/>
          </a:p>
          <a:p>
            <a:endParaRPr lang="de-DE" sz="2800"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November 2016</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0B4EF415-77DA-4615-BDFA-8D565D5E8CDB}" type="slidenum">
              <a:rPr lang="en-US" altLang="en-US" smtClean="0"/>
              <a:pPr>
                <a:defRPr/>
              </a:pPr>
              <a:t>3</a:t>
            </a:fld>
            <a:endParaRPr lang="en-US" altLang="en-US"/>
          </a:p>
        </p:txBody>
      </p:sp>
    </p:spTree>
    <p:extLst>
      <p:ext uri="{BB962C8B-B14F-4D97-AF65-F5344CB8AC3E}">
        <p14:creationId xmlns:p14="http://schemas.microsoft.com/office/powerpoint/2010/main" val="13141267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Meetings / Contributions</a:t>
            </a:r>
            <a:endParaRPr lang="en-US" dirty="0"/>
          </a:p>
        </p:txBody>
      </p:sp>
      <p:sp>
        <p:nvSpPr>
          <p:cNvPr id="3" name="Inhaltsplatzhalter 2"/>
          <p:cNvSpPr>
            <a:spLocks noGrp="1"/>
          </p:cNvSpPr>
          <p:nvPr>
            <p:ph idx="1"/>
          </p:nvPr>
        </p:nvSpPr>
        <p:spPr/>
        <p:txBody>
          <a:bodyPr/>
          <a:lstStyle/>
          <a:p>
            <a:r>
              <a:rPr lang="en-US" sz="2400" dirty="0" smtClean="0"/>
              <a:t>2 sessions (Monday PM1, Wednesday AM1)</a:t>
            </a:r>
          </a:p>
          <a:p>
            <a:pPr lvl="1"/>
            <a:r>
              <a:rPr lang="en-US" sz="2000" dirty="0" smtClean="0"/>
              <a:t>Approx. 25 participants</a:t>
            </a:r>
          </a:p>
          <a:p>
            <a:pPr lvl="1"/>
            <a:endParaRPr lang="en-US" sz="2000" dirty="0" smtClean="0"/>
          </a:p>
          <a:p>
            <a:r>
              <a:rPr lang="en-US" sz="2400" dirty="0" smtClean="0"/>
              <a:t>2 contributions</a:t>
            </a:r>
          </a:p>
          <a:p>
            <a:pPr lvl="1"/>
            <a:r>
              <a:rPr lang="en-US" sz="2000" dirty="0" smtClean="0"/>
              <a:t>Joerg Robert (University Erlangen-</a:t>
            </a:r>
            <a:r>
              <a:rPr lang="en-US" sz="2000" dirty="0" err="1" smtClean="0"/>
              <a:t>Nuernberg</a:t>
            </a:r>
            <a:r>
              <a:rPr lang="en-US" sz="2000" dirty="0" smtClean="0"/>
              <a:t>), “</a:t>
            </a:r>
            <a:r>
              <a:rPr lang="en-GB" sz="2000" dirty="0"/>
              <a:t>Use-Cases and Technical Requirements for LPWA Networks” </a:t>
            </a:r>
            <a:r>
              <a:rPr lang="en-GB" sz="2000" dirty="0" smtClean="0"/>
              <a:t>(15-16-0771-00-lpwa)</a:t>
            </a:r>
          </a:p>
          <a:p>
            <a:pPr lvl="1"/>
            <a:r>
              <a:rPr lang="en-GB" sz="2000" dirty="0"/>
              <a:t>Brian Kelley (University of Texas at San Antonio), “Future Directions of 5G IoT and Coexistence with 802.15 </a:t>
            </a:r>
            <a:r>
              <a:rPr lang="en-GB" sz="2000" dirty="0" smtClean="0"/>
              <a:t>LPWA” (will be uploaded on mentor)</a:t>
            </a:r>
            <a:endParaRPr lang="en-US" sz="2000" dirty="0" smtClean="0"/>
          </a:p>
          <a:p>
            <a:endParaRPr lang="en-US" sz="2400" dirty="0"/>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November </a:t>
            </a:r>
            <a:r>
              <a:rPr lang="en-US" altLang="en-US" dirty="0" smtClean="0"/>
              <a:t>2016</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93695" y="6475413"/>
            <a:ext cx="432811" cy="184666"/>
          </a:xfrm>
        </p:spPr>
        <p:txBody>
          <a:bodyPr/>
          <a:lstStyle/>
          <a:p>
            <a:pPr>
              <a:defRPr/>
            </a:pPr>
            <a:r>
              <a:rPr lang="en-US" altLang="en-US" dirty="0" smtClean="0"/>
              <a:t>Slide </a:t>
            </a:r>
            <a:fld id="{0B4EF415-77DA-4615-BDFA-8D565D5E8CDB}" type="slidenum">
              <a:rPr lang="en-US" altLang="en-US" smtClean="0"/>
              <a:pPr>
                <a:defRPr/>
              </a:pPr>
              <a:t>4</a:t>
            </a:fld>
            <a:endParaRPr lang="en-US" altLang="en-US" dirty="0"/>
          </a:p>
        </p:txBody>
      </p:sp>
    </p:spTree>
    <p:extLst>
      <p:ext uri="{BB962C8B-B14F-4D97-AF65-F5344CB8AC3E}">
        <p14:creationId xmlns:p14="http://schemas.microsoft.com/office/powerpoint/2010/main" val="9081223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Meeting Achievements</a:t>
            </a:r>
            <a:endParaRPr lang="en-US" dirty="0"/>
          </a:p>
        </p:txBody>
      </p:sp>
      <p:sp>
        <p:nvSpPr>
          <p:cNvPr id="3" name="Inhaltsplatzhalter 2"/>
          <p:cNvSpPr>
            <a:spLocks noGrp="1"/>
          </p:cNvSpPr>
          <p:nvPr>
            <p:ph idx="1"/>
          </p:nvPr>
        </p:nvSpPr>
        <p:spPr/>
        <p:txBody>
          <a:bodyPr/>
          <a:lstStyle/>
          <a:p>
            <a:r>
              <a:rPr lang="en-US" sz="2800" dirty="0" smtClean="0"/>
              <a:t>Agreed on IG </a:t>
            </a:r>
            <a:r>
              <a:rPr lang="en-US" sz="2800" dirty="0"/>
              <a:t>objectives </a:t>
            </a:r>
            <a:r>
              <a:rPr lang="en-US" sz="2800" dirty="0" smtClean="0"/>
              <a:t>(15-16-0729-00-lpwa)</a:t>
            </a:r>
          </a:p>
          <a:p>
            <a:r>
              <a:rPr lang="en-US" sz="2800" dirty="0" smtClean="0"/>
              <a:t>Started discussion on use-cases</a:t>
            </a:r>
          </a:p>
          <a:p>
            <a:r>
              <a:rPr lang="en-US" sz="2800" dirty="0" smtClean="0"/>
              <a:t>Started discussion on regulatory achievements</a:t>
            </a:r>
          </a:p>
          <a:p>
            <a:r>
              <a:rPr lang="en-US" sz="2800" dirty="0" smtClean="0"/>
              <a:t>SC IETF moved effort concerning LPWA to IG LPWA</a:t>
            </a:r>
            <a:endParaRPr lang="en-US" sz="2800" dirty="0"/>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November </a:t>
            </a:r>
            <a:r>
              <a:rPr lang="en-US" altLang="en-US" dirty="0" smtClean="0"/>
              <a:t>2016</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93695" y="6475413"/>
            <a:ext cx="432811" cy="184666"/>
          </a:xfrm>
        </p:spPr>
        <p:txBody>
          <a:bodyPr/>
          <a:lstStyle/>
          <a:p>
            <a:pPr>
              <a:defRPr/>
            </a:pPr>
            <a:r>
              <a:rPr lang="en-US" altLang="en-US" dirty="0" smtClean="0"/>
              <a:t>Slide </a:t>
            </a:r>
            <a:fld id="{0B4EF415-77DA-4615-BDFA-8D565D5E8CDB}" type="slidenum">
              <a:rPr lang="en-US" altLang="en-US" smtClean="0"/>
              <a:pPr>
                <a:defRPr/>
              </a:pPr>
              <a:t>5</a:t>
            </a:fld>
            <a:endParaRPr lang="en-US" altLang="en-US" dirty="0"/>
          </a:p>
        </p:txBody>
      </p:sp>
    </p:spTree>
    <p:extLst>
      <p:ext uri="{BB962C8B-B14F-4D97-AF65-F5344CB8AC3E}">
        <p14:creationId xmlns:p14="http://schemas.microsoft.com/office/powerpoint/2010/main" val="13015887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Future Meeting Schedule</a:t>
            </a:r>
            <a:endParaRPr lang="de-DE" dirty="0"/>
          </a:p>
        </p:txBody>
      </p:sp>
      <p:sp>
        <p:nvSpPr>
          <p:cNvPr id="3" name="Inhaltsplatzhalter 2"/>
          <p:cNvSpPr>
            <a:spLocks noGrp="1"/>
          </p:cNvSpPr>
          <p:nvPr>
            <p:ph idx="1"/>
          </p:nvPr>
        </p:nvSpPr>
        <p:spPr/>
        <p:txBody>
          <a:bodyPr/>
          <a:lstStyle/>
          <a:p>
            <a:r>
              <a:rPr lang="en-US" sz="2400" dirty="0"/>
              <a:t>January 2017 Interim (Atlanta)</a:t>
            </a:r>
          </a:p>
          <a:p>
            <a:pPr lvl="1"/>
            <a:r>
              <a:rPr lang="en-US" sz="2000" dirty="0"/>
              <a:t>Fixed usage scenarios and channel models</a:t>
            </a:r>
          </a:p>
          <a:p>
            <a:pPr lvl="1"/>
            <a:r>
              <a:rPr lang="en-US" sz="2000" dirty="0"/>
              <a:t>Presentation of contributions with focus on evaluation criteria</a:t>
            </a:r>
          </a:p>
          <a:p>
            <a:r>
              <a:rPr lang="en-US" sz="2400" dirty="0"/>
              <a:t>March 2017 Plenary (Vancouver)</a:t>
            </a:r>
          </a:p>
          <a:p>
            <a:pPr lvl="1"/>
            <a:r>
              <a:rPr lang="en-US" sz="2000" dirty="0"/>
              <a:t>Fixed evaluation criteria</a:t>
            </a:r>
          </a:p>
          <a:p>
            <a:pPr lvl="1"/>
            <a:r>
              <a:rPr lang="en-US" sz="2000" dirty="0"/>
              <a:t>Presentation of contributions with focus technology options for LPWA</a:t>
            </a:r>
          </a:p>
          <a:p>
            <a:r>
              <a:rPr lang="en-US" sz="2400" strike="sngStrike" dirty="0"/>
              <a:t>May 2017 Interim (Daejeon)</a:t>
            </a:r>
          </a:p>
          <a:p>
            <a:r>
              <a:rPr lang="en-US" sz="2400" dirty="0"/>
              <a:t>July 2017 Plenary (Berlin)</a:t>
            </a:r>
          </a:p>
          <a:p>
            <a:pPr lvl="1"/>
            <a:r>
              <a:rPr lang="en-US" sz="2000" dirty="0"/>
              <a:t>Final discussion on IG report</a:t>
            </a:r>
          </a:p>
          <a:p>
            <a:endParaRPr lang="en-US" sz="2400" dirty="0"/>
          </a:p>
          <a:p>
            <a:endParaRPr lang="de-DE" sz="2400"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November 2016</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0B4EF415-77DA-4615-BDFA-8D565D5E8CDB}" type="slidenum">
              <a:rPr lang="en-US" altLang="en-US" smtClean="0"/>
              <a:pPr>
                <a:defRPr/>
              </a:pPr>
              <a:t>6</a:t>
            </a:fld>
            <a:endParaRPr lang="en-US" altLang="en-US"/>
          </a:p>
        </p:txBody>
      </p:sp>
    </p:spTree>
    <p:extLst>
      <p:ext uri="{BB962C8B-B14F-4D97-AF65-F5344CB8AC3E}">
        <p14:creationId xmlns:p14="http://schemas.microsoft.com/office/powerpoint/2010/main" val="28806472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Next Steps</a:t>
            </a:r>
            <a:endParaRPr lang="en-US" dirty="0"/>
          </a:p>
        </p:txBody>
      </p:sp>
      <p:sp>
        <p:nvSpPr>
          <p:cNvPr id="3" name="Inhaltsplatzhalter 2"/>
          <p:cNvSpPr>
            <a:spLocks noGrp="1"/>
          </p:cNvSpPr>
          <p:nvPr>
            <p:ph idx="1"/>
          </p:nvPr>
        </p:nvSpPr>
        <p:spPr/>
        <p:txBody>
          <a:bodyPr/>
          <a:lstStyle/>
          <a:p>
            <a:r>
              <a:rPr lang="en-US" sz="2400" dirty="0" smtClean="0"/>
              <a:t>Collect further use-cases</a:t>
            </a:r>
          </a:p>
          <a:p>
            <a:r>
              <a:rPr lang="en-US" sz="2400" dirty="0" smtClean="0"/>
              <a:t>Agreed use-case document</a:t>
            </a:r>
          </a:p>
          <a:p>
            <a:r>
              <a:rPr lang="en-US" sz="2400" dirty="0" smtClean="0"/>
              <a:t>Initial document on regulatory issues</a:t>
            </a:r>
          </a:p>
          <a:p>
            <a:endParaRPr lang="en-US" sz="2400" dirty="0" smtClean="0"/>
          </a:p>
          <a:p>
            <a:r>
              <a:rPr lang="en-US" sz="2400" dirty="0" smtClean="0"/>
              <a:t>Telco </a:t>
            </a:r>
            <a:r>
              <a:rPr lang="en-US" sz="2400" dirty="0" smtClean="0"/>
              <a:t>for further discussion on </a:t>
            </a:r>
            <a:r>
              <a:rPr lang="en-US" sz="2400" dirty="0" smtClean="0"/>
              <a:t>use-cases </a:t>
            </a:r>
            <a:r>
              <a:rPr lang="en-US" sz="2400" dirty="0" smtClean="0"/>
              <a:t>and Regulatory Issues</a:t>
            </a:r>
          </a:p>
          <a:p>
            <a:pPr lvl="1"/>
            <a:r>
              <a:rPr lang="en-US" sz="2000" dirty="0" smtClean="0"/>
              <a:t>Proposed </a:t>
            </a:r>
            <a:r>
              <a:rPr lang="en-US" sz="2000" dirty="0" smtClean="0"/>
              <a:t>date: 14 </a:t>
            </a:r>
            <a:r>
              <a:rPr lang="en-US" sz="2000" dirty="0" smtClean="0"/>
              <a:t>December,</a:t>
            </a:r>
            <a:r>
              <a:rPr lang="en-US" sz="2000" dirty="0"/>
              <a:t> </a:t>
            </a:r>
            <a:r>
              <a:rPr lang="en-US" sz="2000" dirty="0" smtClean="0"/>
              <a:t>07:00AM </a:t>
            </a:r>
            <a:r>
              <a:rPr lang="en-US" sz="2000" dirty="0" smtClean="0"/>
              <a:t>PST</a:t>
            </a:r>
          </a:p>
          <a:p>
            <a:pPr lvl="1"/>
            <a:r>
              <a:rPr lang="en-US" sz="2000" dirty="0" smtClean="0"/>
              <a:t>Details will be circulated via the LPWA reflector</a:t>
            </a:r>
            <a:endParaRPr lang="en-US" sz="2000" dirty="0" smtClean="0"/>
          </a:p>
          <a:p>
            <a:endParaRPr lang="en-US" sz="2400" dirty="0" smtClean="0"/>
          </a:p>
          <a:p>
            <a:endParaRPr lang="en-US" sz="2400"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November 2016</a:t>
            </a:r>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smtClean="0"/>
              <a:t>Slide </a:t>
            </a:r>
            <a:fld id="{0B4EF415-77DA-4615-BDFA-8D565D5E8CDB}" type="slidenum">
              <a:rPr lang="en-US" altLang="en-US" smtClean="0"/>
              <a:pPr>
                <a:defRPr/>
              </a:pPr>
              <a:t>7</a:t>
            </a:fld>
            <a:endParaRPr lang="en-US" altLang="en-US" dirty="0"/>
          </a:p>
        </p:txBody>
      </p:sp>
    </p:spTree>
    <p:extLst>
      <p:ext uri="{BB962C8B-B14F-4D97-AF65-F5344CB8AC3E}">
        <p14:creationId xmlns:p14="http://schemas.microsoft.com/office/powerpoint/2010/main" val="18546650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en-US" dirty="0" smtClean="0"/>
              <a:t>Thank You! Questions?</a:t>
            </a:r>
            <a:endParaRPr lang="en-US" dirty="0"/>
          </a:p>
        </p:txBody>
      </p:sp>
      <p:sp>
        <p:nvSpPr>
          <p:cNvPr id="8" name="Untertitel 7"/>
          <p:cNvSpPr>
            <a:spLocks noGrp="1"/>
          </p:cNvSpPr>
          <p:nvPr>
            <p:ph type="subTitle" idx="1"/>
          </p:nvPr>
        </p:nvSpPr>
        <p:spPr/>
        <p:txBody>
          <a:bodyPr/>
          <a:lstStyle/>
          <a:p>
            <a:endParaRPr lang="de-DE"/>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November 2016</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0B4EF415-77DA-4615-BDFA-8D565D5E8CDB}" type="slidenum">
              <a:rPr lang="en-US" altLang="en-US" smtClean="0"/>
              <a:pPr>
                <a:defRPr/>
              </a:pPr>
              <a:t>8</a:t>
            </a:fld>
            <a:endParaRPr lang="en-US" altLang="en-US"/>
          </a:p>
        </p:txBody>
      </p:sp>
    </p:spTree>
    <p:extLst>
      <p:ext uri="{BB962C8B-B14F-4D97-AF65-F5344CB8AC3E}">
        <p14:creationId xmlns:p14="http://schemas.microsoft.com/office/powerpoint/2010/main" val="564450685"/>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313</Words>
  <Application>Microsoft Office PowerPoint</Application>
  <PresentationFormat>Bildschirmpräsentation (4:3)</PresentationFormat>
  <Paragraphs>74</Paragraphs>
  <Slides>8</Slides>
  <Notes>0</Notes>
  <HiddenSlides>0</HiddenSlides>
  <MMClips>0</MMClips>
  <ScaleCrop>false</ScaleCrop>
  <HeadingPairs>
    <vt:vector size="4" baseType="variant">
      <vt:variant>
        <vt:lpstr>Design</vt:lpstr>
      </vt:variant>
      <vt:variant>
        <vt:i4>1</vt:i4>
      </vt:variant>
      <vt:variant>
        <vt:lpstr>Folientitel</vt:lpstr>
      </vt:variant>
      <vt:variant>
        <vt:i4>8</vt:i4>
      </vt:variant>
    </vt:vector>
  </HeadingPairs>
  <TitlesOfParts>
    <vt:vector size="9" baseType="lpstr">
      <vt:lpstr>IEEE-P802_15_Rbt</vt:lpstr>
      <vt:lpstr>PowerPoint-Präsentation</vt:lpstr>
      <vt:lpstr>IG LPWA November 2016  Closing Report</vt:lpstr>
      <vt:lpstr>Meeting Goals</vt:lpstr>
      <vt:lpstr>Meetings / Contributions</vt:lpstr>
      <vt:lpstr>Meeting Achievements</vt:lpstr>
      <vt:lpstr>Future Meeting Schedule</vt:lpstr>
      <vt:lpstr>Next Steps</vt:lpstr>
      <vt:lpstr>Thank You! Questions?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48</cp:revision>
  <cp:lastPrinted>1998-02-10T13:28:06Z</cp:lastPrinted>
  <dcterms:created xsi:type="dcterms:W3CDTF">2016-11-07T14:27:44Z</dcterms:created>
  <dcterms:modified xsi:type="dcterms:W3CDTF">2016-11-10T15:17:53Z</dcterms:modified>
</cp:coreProperties>
</file>