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65" r:id="rId3"/>
    <p:sldId id="270" r:id="rId4"/>
    <p:sldId id="267" r:id="rId5"/>
    <p:sldId id="268" r:id="rId6"/>
    <p:sldId id="271" r:id="rId7"/>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FF"/>
    <a:srgbClr val="00FF00"/>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A488322-F2BA-4B5B-9748-0D474271808F}" styleName="Mittlere Formatvorlage 3 - Akz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0672" autoAdjust="0"/>
  </p:normalViewPr>
  <p:slideViewPr>
    <p:cSldViewPr snapToGrid="0">
      <p:cViewPr>
        <p:scale>
          <a:sx n="90" d="100"/>
          <a:sy n="90" d="100"/>
        </p:scale>
        <p:origin x="-854" y="67"/>
      </p:cViewPr>
      <p:guideLst>
        <p:guide orient="horz" pos="2160"/>
        <p:guide pos="2880"/>
      </p:guideLst>
    </p:cSldViewPr>
  </p:slideViewPr>
  <p:outlineViewPr>
    <p:cViewPr>
      <p:scale>
        <a:sx n="33" d="100"/>
        <a:sy n="33" d="100"/>
      </p:scale>
      <p:origin x="0" y="49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dirty="0"/>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
        <p:nvSpPr>
          <p:cNvPr id="7" name="Datumsplatzhalter 3"/>
          <p:cNvSpPr>
            <a:spLocks noGrp="1"/>
          </p:cNvSpPr>
          <p:nvPr>
            <p:ph type="dt" sz="half" idx="10"/>
          </p:nvPr>
        </p:nvSpPr>
        <p:spPr>
          <a:xfrm>
            <a:off x="685800" y="378281"/>
            <a:ext cx="1600200" cy="215444"/>
          </a:xfrm>
        </p:spPr>
        <p:txBody>
          <a:bodyPr/>
          <a:lstStyle>
            <a:lvl1pPr>
              <a:defRPr/>
            </a:lvl1pPr>
          </a:lstStyle>
          <a:p>
            <a:r>
              <a:rPr lang="en-US"/>
              <a:t>&lt;month year&gt;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
        <p:nvSpPr>
          <p:cNvPr id="5" name="Datumsplatzhalter 3"/>
          <p:cNvSpPr>
            <a:spLocks noGrp="1"/>
          </p:cNvSpPr>
          <p:nvPr>
            <p:ph type="dt" sz="half" idx="10"/>
          </p:nvPr>
        </p:nvSpPr>
        <p:spPr>
          <a:xfrm>
            <a:off x="685800" y="378281"/>
            <a:ext cx="1600200" cy="215444"/>
          </a:xfrm>
        </p:spPr>
        <p:txBody>
          <a:bodyPr/>
          <a:lstStyle>
            <a:lvl1pPr>
              <a:defRPr/>
            </a:lvl1pPr>
          </a:lstStyle>
          <a:p>
            <a:r>
              <a:rPr lang="en-US"/>
              <a:t>&lt;month year&gt;</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dirty="0" smtClean="0"/>
              <a:t>Titelmasterformat durch Klicken bearbeiten</a:t>
            </a:r>
            <a:endParaRPr lang="en-US"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November 2016</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362608" y="394156"/>
            <a:ext cx="8095594" cy="215444"/>
          </a:xfrm>
          <a:prstGeom prst="rect">
            <a:avLst/>
          </a:prstGeom>
          <a:noFill/>
          <a:ln w="9525">
            <a:noFill/>
            <a:miter lim="800000"/>
            <a:headEnd/>
            <a:tailEnd/>
          </a:ln>
          <a:effectLst/>
        </p:spPr>
        <p:txBody>
          <a:bodyPr wrap="square" lIns="0" tIns="0" rIns="0" bIns="0" anchor="b">
            <a:spAutoFit/>
          </a:bodyPr>
          <a:lstStyle/>
          <a:p>
            <a:pPr marL="982663" marR="0" lvl="4" indent="0" algn="r" defTabSz="914400" rtl="0" eaLnBrk="0" fontAlgn="base" latinLnBrk="0" hangingPunct="0">
              <a:lnSpc>
                <a:spcPct val="100000"/>
              </a:lnSpc>
              <a:spcBef>
                <a:spcPct val="0"/>
              </a:spcBef>
              <a:spcAft>
                <a:spcPct val="0"/>
              </a:spcAft>
              <a:buClrTx/>
              <a:buSzTx/>
              <a:buFontTx/>
              <a:buNone/>
              <a:tabLst/>
              <a:defRPr/>
            </a:pPr>
            <a:r>
              <a:rPr lang="en-US" sz="1400" b="1" dirty="0"/>
              <a:t>doc.: IEEE </a:t>
            </a:r>
            <a:r>
              <a:rPr lang="en-US" sz="1400" b="1" dirty="0" smtClean="0"/>
              <a:t>802. </a:t>
            </a:r>
            <a:r>
              <a:rPr lang="en-US" sz="1400" b="1" dirty="0" smtClean="0"/>
              <a:t>15-16-0811-00-003d </a:t>
            </a:r>
            <a:r>
              <a:rPr lang="en-US" sz="1400" b="1" baseline="0" dirty="0" smtClean="0"/>
              <a:t> </a:t>
            </a:r>
            <a:r>
              <a:rPr lang="en-US" sz="1400" b="1" baseline="0" dirty="0" err="1" smtClean="0"/>
              <a:t>proposal_for_a_default_channel</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November 2016</a:t>
            </a:r>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5139869"/>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de-DE" sz="1600" dirty="0" err="1" smtClean="0">
                <a:solidFill>
                  <a:schemeClr val="tx2"/>
                </a:solidFill>
              </a:rPr>
              <a:t>Proposal</a:t>
            </a:r>
            <a:r>
              <a:rPr lang="de-DE" sz="1600" dirty="0" smtClean="0">
                <a:solidFill>
                  <a:schemeClr val="tx2"/>
                </a:solidFill>
              </a:rPr>
              <a:t> </a:t>
            </a:r>
            <a:r>
              <a:rPr lang="de-DE" sz="1600" dirty="0" err="1" smtClean="0">
                <a:solidFill>
                  <a:schemeClr val="tx2"/>
                </a:solidFill>
              </a:rPr>
              <a:t>for</a:t>
            </a:r>
            <a:r>
              <a:rPr lang="de-DE" sz="1600" dirty="0" smtClean="0">
                <a:solidFill>
                  <a:schemeClr val="tx2"/>
                </a:solidFill>
              </a:rPr>
              <a:t> a Default Channel in IEEE P802.15.3d</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 </a:t>
            </a:r>
            <a:r>
              <a:rPr lang="en-US" sz="1600" dirty="0" smtClean="0">
                <a:solidFill>
                  <a:schemeClr val="tx2"/>
                </a:solidFill>
              </a:rPr>
              <a:t>09 </a:t>
            </a:r>
            <a:r>
              <a:rPr lang="en-US" sz="1600" dirty="0" smtClean="0">
                <a:solidFill>
                  <a:schemeClr val="tx2"/>
                </a:solidFill>
              </a:rPr>
              <a:t>November 2016</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	 Thomas Kürner, TU Braunschweig</a:t>
            </a:r>
            <a:endParaRPr lang="en-US" sz="1600" dirty="0">
              <a:solidFill>
                <a:schemeClr val="tx2"/>
              </a:solidFill>
            </a:endParaRPr>
          </a:p>
          <a:p>
            <a:endParaRPr lang="en-US" sz="1600" dirty="0" smtClean="0">
              <a:solidFill>
                <a:schemeClr val="tx2"/>
              </a:solidFill>
            </a:endParaRPr>
          </a:p>
          <a:p>
            <a:r>
              <a:rPr lang="en-US" sz="1600" dirty="0" smtClean="0">
                <a:solidFill>
                  <a:schemeClr val="tx2"/>
                </a:solidFill>
              </a:rPr>
              <a:t>E-Mail: 	kuerner@ifn.ing.tu-bs.de</a:t>
            </a:r>
            <a:r>
              <a:rPr lang="en-US" sz="1600" dirty="0">
                <a:solidFill>
                  <a:schemeClr val="tx2"/>
                </a:solidFill>
              </a:rPr>
              <a:t>	</a:t>
            </a:r>
            <a:endParaRPr lang="en-US" sz="1600" dirty="0" smtClean="0">
              <a:solidFill>
                <a:schemeClr val="tx2"/>
              </a:solidFill>
            </a:endParaRPr>
          </a:p>
          <a:p>
            <a:pPr>
              <a:spcBef>
                <a:spcPts val="600"/>
              </a:spcBef>
              <a:spcAft>
                <a:spcPts val="600"/>
              </a:spcAft>
            </a:pPr>
            <a:r>
              <a:rPr lang="en-US" sz="1600" b="1" dirty="0" smtClean="0">
                <a:solidFill>
                  <a:schemeClr val="tx2"/>
                </a:solidFill>
              </a:rPr>
              <a:t>Re</a:t>
            </a:r>
            <a:r>
              <a:rPr lang="en-US" sz="1600" b="1" dirty="0">
                <a:solidFill>
                  <a:schemeClr val="tx2"/>
                </a:solidFill>
              </a:rPr>
              <a:t>:</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This document </a:t>
            </a:r>
            <a:r>
              <a:rPr lang="en-US" sz="1600" dirty="0" smtClean="0">
                <a:solidFill>
                  <a:schemeClr val="tx2"/>
                </a:solidFill>
              </a:rPr>
              <a:t>provides a proposal for a default channel for inclusion in the draft standard IEEE 802.15.3d</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Discussion document for the </a:t>
            </a:r>
            <a:r>
              <a:rPr lang="en-US" sz="1600" dirty="0" smtClean="0">
                <a:solidFill>
                  <a:schemeClr val="tx2"/>
                </a:solidFill>
              </a:rPr>
              <a:t>TG 3d</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smtClean="0">
                <a:solidFill>
                  <a:schemeClr val="tx2"/>
                </a:solidFill>
              </a:rPr>
              <a:t>.</a:t>
            </a:r>
          </a:p>
          <a:p>
            <a:r>
              <a:rPr lang="en-US" sz="1600" b="1" dirty="0" smtClean="0">
                <a:solidFill>
                  <a:schemeClr val="tx2"/>
                </a:solidFill>
              </a:rPr>
              <a:t>Release</a:t>
            </a:r>
            <a:r>
              <a:rPr lang="en-US" sz="1600" b="1" dirty="0">
                <a:solidFill>
                  <a:schemeClr val="tx2"/>
                </a:solidFill>
              </a:rPr>
              <a:t>:</a:t>
            </a:r>
            <a:r>
              <a:rPr lang="en-US" sz="1600" dirty="0">
                <a:solidFill>
                  <a:schemeClr val="tx2"/>
                </a:solidFill>
              </a:rPr>
              <a:t>	The contributor acknowledges and accepts that this contribution becomes the property of IEEE and may be made publicly available by P802.15.	</a:t>
            </a:r>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Alexander Fricke (TU Braunschweig)</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569243"/>
            <a:ext cx="7772400" cy="1470025"/>
          </a:xfrm>
        </p:spPr>
        <p:txBody>
          <a:bodyPr/>
          <a:lstStyle/>
          <a:p>
            <a:r>
              <a:rPr lang="de-DE" dirty="0" err="1" smtClean="0"/>
              <a:t>Proposal</a:t>
            </a:r>
            <a:r>
              <a:rPr lang="de-DE" dirty="0" smtClean="0"/>
              <a:t> </a:t>
            </a:r>
            <a:r>
              <a:rPr lang="de-DE" dirty="0" err="1" smtClean="0"/>
              <a:t>for</a:t>
            </a:r>
            <a:r>
              <a:rPr lang="de-DE" dirty="0" smtClean="0"/>
              <a:t> a Default Channel in IEEE P802.15.3d</a:t>
            </a:r>
            <a:endParaRPr lang="de-DE" dirty="0"/>
          </a:p>
        </p:txBody>
      </p:sp>
      <p:sp>
        <p:nvSpPr>
          <p:cNvPr id="3" name="Untertitel 2"/>
          <p:cNvSpPr>
            <a:spLocks noGrp="1"/>
          </p:cNvSpPr>
          <p:nvPr>
            <p:ph type="subTitle" idx="1"/>
          </p:nvPr>
        </p:nvSpPr>
        <p:spPr>
          <a:xfrm>
            <a:off x="444063" y="3426279"/>
            <a:ext cx="8166537" cy="1215390"/>
          </a:xfrm>
        </p:spPr>
        <p:txBody>
          <a:bodyPr/>
          <a:lstStyle/>
          <a:p>
            <a:r>
              <a:rPr lang="de-DE" sz="2400" dirty="0" smtClean="0"/>
              <a:t>Thomas Kürner</a:t>
            </a:r>
          </a:p>
          <a:p>
            <a:r>
              <a:rPr lang="de-DE" sz="2400" dirty="0" smtClean="0"/>
              <a:t>TU Braunschweig</a:t>
            </a:r>
          </a:p>
          <a:p>
            <a:endParaRPr lang="de-DE" sz="2400" dirty="0"/>
          </a:p>
        </p:txBody>
      </p:sp>
      <p:sp>
        <p:nvSpPr>
          <p:cNvPr id="5" name="Foliennummernplatzhalter 5"/>
          <p:cNvSpPr>
            <a:spLocks noGrp="1"/>
          </p:cNvSpPr>
          <p:nvPr>
            <p:ph type="sldNum" sz="quarter" idx="12"/>
          </p:nvPr>
        </p:nvSpPr>
        <p:spPr>
          <a:xfrm>
            <a:off x="4344988" y="6475413"/>
            <a:ext cx="530225" cy="182562"/>
          </a:xfrm>
        </p:spPr>
        <p:txBody>
          <a:bodyPr/>
          <a:lstStyle/>
          <a:p>
            <a:r>
              <a:rPr lang="en-US" dirty="0" smtClean="0"/>
              <a:t>Slide </a:t>
            </a:r>
            <a:fld id="{D8E7F6C2-DF2F-4116-8D71-DCDEFB590920}" type="slidenum">
              <a:rPr lang="en-US" smtClean="0"/>
              <a:pPr/>
              <a:t>2</a:t>
            </a:fld>
            <a:endParaRPr lang="en-US" dirty="0"/>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
        <p:nvSpPr>
          <p:cNvPr id="8" name="Datumsplatzhalter 1"/>
          <p:cNvSpPr>
            <a:spLocks noGrp="1"/>
          </p:cNvSpPr>
          <p:nvPr>
            <p:ph type="dt" sz="half" idx="10"/>
          </p:nvPr>
        </p:nvSpPr>
        <p:spPr>
          <a:xfrm>
            <a:off x="667544" y="378281"/>
            <a:ext cx="1600200" cy="215444"/>
          </a:xfrm>
        </p:spPr>
        <p:txBody>
          <a:bodyPr/>
          <a:lstStyle/>
          <a:p>
            <a:r>
              <a:rPr lang="en-US" dirty="0" smtClean="0"/>
              <a:t>November 2016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Requirements</a:t>
            </a:r>
            <a:r>
              <a:rPr lang="de-DE" dirty="0" smtClean="0"/>
              <a:t> and </a:t>
            </a:r>
            <a:r>
              <a:rPr lang="de-DE" dirty="0" err="1" smtClean="0"/>
              <a:t>Boundary</a:t>
            </a:r>
            <a:r>
              <a:rPr lang="de-DE" dirty="0" smtClean="0"/>
              <a:t> </a:t>
            </a:r>
            <a:r>
              <a:rPr lang="de-DE" dirty="0" err="1" smtClean="0"/>
              <a:t>Conditions</a:t>
            </a:r>
            <a:endParaRPr lang="de-DE" dirty="0"/>
          </a:p>
        </p:txBody>
      </p:sp>
      <p:sp>
        <p:nvSpPr>
          <p:cNvPr id="3" name="Inhaltsplatzhalter 2"/>
          <p:cNvSpPr>
            <a:spLocks noGrp="1"/>
          </p:cNvSpPr>
          <p:nvPr>
            <p:ph idx="1"/>
          </p:nvPr>
        </p:nvSpPr>
        <p:spPr>
          <a:xfrm>
            <a:off x="685800" y="1904997"/>
            <a:ext cx="7772400" cy="4114800"/>
          </a:xfrm>
        </p:spPr>
        <p:txBody>
          <a:bodyPr/>
          <a:lstStyle/>
          <a:p>
            <a:r>
              <a:rPr lang="de-DE" sz="2000" dirty="0" err="1" smtClean="0"/>
              <a:t>For</a:t>
            </a:r>
            <a:r>
              <a:rPr lang="de-DE" sz="2000" dirty="0" smtClean="0"/>
              <a:t> </a:t>
            </a:r>
            <a:r>
              <a:rPr lang="de-DE" sz="2000" dirty="0" err="1" smtClean="0"/>
              <a:t>the</a:t>
            </a:r>
            <a:r>
              <a:rPr lang="de-DE" sz="2000" dirty="0" smtClean="0"/>
              <a:t> THZ PHY </a:t>
            </a:r>
            <a:r>
              <a:rPr lang="de-DE" sz="2000" dirty="0" err="1" smtClean="0"/>
              <a:t>channelization</a:t>
            </a:r>
            <a:r>
              <a:rPr lang="de-DE" sz="2000" dirty="0" smtClean="0"/>
              <a:t> plan a </a:t>
            </a:r>
            <a:r>
              <a:rPr lang="de-DE" sz="2000" dirty="0" err="1" smtClean="0"/>
              <a:t>default</a:t>
            </a:r>
            <a:r>
              <a:rPr lang="de-DE" sz="2000" dirty="0" smtClean="0"/>
              <a:t> </a:t>
            </a:r>
            <a:r>
              <a:rPr lang="de-DE" sz="2000" dirty="0" err="1" smtClean="0"/>
              <a:t>channel</a:t>
            </a:r>
            <a:r>
              <a:rPr lang="de-DE" sz="2000" dirty="0" smtClean="0"/>
              <a:t> </a:t>
            </a:r>
            <a:r>
              <a:rPr lang="de-DE" sz="2000" dirty="0" err="1" smtClean="0"/>
              <a:t>has</a:t>
            </a:r>
            <a:r>
              <a:rPr lang="de-DE" sz="2000" dirty="0" smtClean="0"/>
              <a:t> </a:t>
            </a:r>
            <a:r>
              <a:rPr lang="de-DE" sz="2000" dirty="0" err="1" smtClean="0"/>
              <a:t>to</a:t>
            </a:r>
            <a:r>
              <a:rPr lang="de-DE" sz="2000" dirty="0" smtClean="0"/>
              <a:t> </a:t>
            </a:r>
            <a:r>
              <a:rPr lang="de-DE" sz="2000" dirty="0" err="1" smtClean="0"/>
              <a:t>be</a:t>
            </a:r>
            <a:r>
              <a:rPr lang="de-DE" sz="2000" dirty="0" smtClean="0"/>
              <a:t> </a:t>
            </a:r>
            <a:r>
              <a:rPr lang="de-DE" sz="2000" dirty="0" err="1" smtClean="0"/>
              <a:t>defined</a:t>
            </a:r>
            <a:endParaRPr lang="de-DE" sz="2000" dirty="0" smtClean="0"/>
          </a:p>
          <a:p>
            <a:r>
              <a:rPr lang="de-DE" sz="2000" dirty="0" smtClean="0"/>
              <a:t>The </a:t>
            </a:r>
            <a:r>
              <a:rPr lang="de-DE" sz="2000" dirty="0" err="1" smtClean="0"/>
              <a:t>default</a:t>
            </a:r>
            <a:r>
              <a:rPr lang="de-DE" sz="2000" dirty="0" smtClean="0"/>
              <a:t> </a:t>
            </a:r>
            <a:r>
              <a:rPr lang="de-DE" sz="2000" dirty="0" err="1" smtClean="0"/>
              <a:t>channel</a:t>
            </a:r>
            <a:r>
              <a:rPr lang="de-DE" sz="2000" dirty="0" smtClean="0"/>
              <a:t> </a:t>
            </a:r>
            <a:r>
              <a:rPr lang="de-DE" sz="2000" dirty="0" err="1" smtClean="0"/>
              <a:t>should</a:t>
            </a:r>
            <a:r>
              <a:rPr lang="de-DE" sz="2000" dirty="0" smtClean="0"/>
              <a:t> </a:t>
            </a:r>
            <a:r>
              <a:rPr lang="de-DE" sz="2000" dirty="0" err="1" smtClean="0"/>
              <a:t>be</a:t>
            </a:r>
            <a:r>
              <a:rPr lang="de-DE" sz="2000" dirty="0" smtClean="0"/>
              <a:t> </a:t>
            </a:r>
            <a:r>
              <a:rPr lang="de-DE" sz="2000" dirty="0" err="1" smtClean="0"/>
              <a:t>available</a:t>
            </a:r>
            <a:r>
              <a:rPr lang="de-DE" sz="2000" dirty="0" smtClean="0"/>
              <a:t> </a:t>
            </a:r>
            <a:r>
              <a:rPr lang="de-DE" sz="2000" dirty="0" err="1" smtClean="0"/>
              <a:t>for</a:t>
            </a:r>
            <a:r>
              <a:rPr lang="de-DE" sz="2000" dirty="0" smtClean="0"/>
              <a:t> all </a:t>
            </a:r>
            <a:r>
              <a:rPr lang="de-DE" sz="2000" dirty="0" err="1" smtClean="0"/>
              <a:t>use</a:t>
            </a:r>
            <a:r>
              <a:rPr lang="de-DE" sz="2000" dirty="0" smtClean="0"/>
              <a:t> </a:t>
            </a:r>
            <a:r>
              <a:rPr lang="de-DE" sz="2000" dirty="0" err="1" smtClean="0"/>
              <a:t>cases</a:t>
            </a:r>
            <a:r>
              <a:rPr lang="de-DE" sz="2000" dirty="0" smtClean="0"/>
              <a:t> in all </a:t>
            </a:r>
            <a:r>
              <a:rPr lang="de-DE" sz="2000" dirty="0" err="1" smtClean="0"/>
              <a:t>regions</a:t>
            </a:r>
            <a:r>
              <a:rPr lang="de-DE" sz="2000" dirty="0" smtClean="0"/>
              <a:t> of </a:t>
            </a:r>
            <a:r>
              <a:rPr lang="de-DE" sz="2000" dirty="0" err="1" smtClean="0"/>
              <a:t>the</a:t>
            </a:r>
            <a:r>
              <a:rPr lang="de-DE" sz="2000" dirty="0" smtClean="0"/>
              <a:t> </a:t>
            </a:r>
            <a:r>
              <a:rPr lang="de-DE" sz="2000" dirty="0" err="1" smtClean="0"/>
              <a:t>world</a:t>
            </a:r>
            <a:endParaRPr lang="de-DE" sz="2000" dirty="0" smtClean="0"/>
          </a:p>
          <a:p>
            <a:r>
              <a:rPr lang="de-DE" sz="2000" dirty="0" err="1" smtClean="0"/>
              <a:t>If</a:t>
            </a:r>
            <a:r>
              <a:rPr lang="de-DE" sz="2000" dirty="0" smtClean="0"/>
              <a:t> </a:t>
            </a:r>
            <a:r>
              <a:rPr lang="de-DE" sz="2000" dirty="0" err="1" smtClean="0"/>
              <a:t>possible</a:t>
            </a:r>
            <a:r>
              <a:rPr lang="de-DE" sz="2000" dirty="0" smtClean="0"/>
              <a:t> </a:t>
            </a:r>
            <a:r>
              <a:rPr lang="de-DE" sz="2000" dirty="0" err="1" smtClean="0"/>
              <a:t>the</a:t>
            </a:r>
            <a:r>
              <a:rPr lang="de-DE" sz="2000" dirty="0" smtClean="0"/>
              <a:t> </a:t>
            </a:r>
            <a:r>
              <a:rPr lang="de-DE" sz="2000" dirty="0" err="1" smtClean="0"/>
              <a:t>bandwidth</a:t>
            </a:r>
            <a:r>
              <a:rPr lang="de-DE" sz="2000" dirty="0" smtClean="0"/>
              <a:t> of </a:t>
            </a:r>
            <a:r>
              <a:rPr lang="de-DE" sz="2000" dirty="0" err="1" smtClean="0"/>
              <a:t>the</a:t>
            </a:r>
            <a:r>
              <a:rPr lang="de-DE" sz="2000" dirty="0" smtClean="0"/>
              <a:t> </a:t>
            </a:r>
            <a:r>
              <a:rPr lang="de-DE" sz="2000" dirty="0" err="1" smtClean="0"/>
              <a:t>default</a:t>
            </a:r>
            <a:r>
              <a:rPr lang="de-DE" sz="2000" dirty="0" smtClean="0"/>
              <a:t> </a:t>
            </a:r>
            <a:r>
              <a:rPr lang="de-DE" sz="2000" dirty="0" err="1" smtClean="0"/>
              <a:t>channel</a:t>
            </a:r>
            <a:r>
              <a:rPr lang="de-DE" sz="2000" dirty="0" smtClean="0"/>
              <a:t> </a:t>
            </a:r>
            <a:r>
              <a:rPr lang="de-DE" sz="2000" dirty="0" err="1" smtClean="0"/>
              <a:t>should</a:t>
            </a:r>
            <a:r>
              <a:rPr lang="de-DE" sz="2000" dirty="0" smtClean="0"/>
              <a:t> </a:t>
            </a:r>
            <a:r>
              <a:rPr lang="de-DE" sz="2000" dirty="0" err="1" smtClean="0"/>
              <a:t>be</a:t>
            </a:r>
            <a:r>
              <a:rPr lang="de-DE" sz="2000" dirty="0" smtClean="0"/>
              <a:t> 4.32 GHz</a:t>
            </a:r>
          </a:p>
          <a:p>
            <a:r>
              <a:rPr lang="de-DE" sz="2000" dirty="0" smtClean="0"/>
              <a:t>The </a:t>
            </a:r>
            <a:r>
              <a:rPr lang="de-DE" sz="2000" dirty="0" err="1" smtClean="0"/>
              <a:t>default</a:t>
            </a:r>
            <a:r>
              <a:rPr lang="de-DE" sz="2000" dirty="0" smtClean="0"/>
              <a:t> </a:t>
            </a:r>
            <a:r>
              <a:rPr lang="de-DE" sz="2000" dirty="0" err="1" smtClean="0"/>
              <a:t>channel</a:t>
            </a:r>
            <a:r>
              <a:rPr lang="de-DE" sz="2000" dirty="0" smtClean="0"/>
              <a:t> </a:t>
            </a:r>
            <a:r>
              <a:rPr lang="de-DE" sz="2000" dirty="0" err="1" smtClean="0"/>
              <a:t>should</a:t>
            </a:r>
            <a:r>
              <a:rPr lang="de-DE" sz="2000" dirty="0" smtClean="0"/>
              <a:t> </a:t>
            </a:r>
            <a:r>
              <a:rPr lang="de-DE" sz="2000" dirty="0" err="1" smtClean="0"/>
              <a:t>should</a:t>
            </a:r>
            <a:r>
              <a:rPr lang="de-DE" sz="2000" dirty="0" smtClean="0"/>
              <a:t> </a:t>
            </a:r>
            <a:r>
              <a:rPr lang="de-DE" sz="2000" dirty="0" err="1" smtClean="0"/>
              <a:t>selected</a:t>
            </a:r>
            <a:r>
              <a:rPr lang="de-DE" sz="2000" dirty="0" smtClean="0"/>
              <a:t> in such a </a:t>
            </a:r>
            <a:r>
              <a:rPr lang="de-DE" sz="2000" dirty="0" err="1" smtClean="0"/>
              <a:t>way</a:t>
            </a:r>
            <a:r>
              <a:rPr lang="de-DE" sz="2000" dirty="0" smtClean="0"/>
              <a:t>, </a:t>
            </a:r>
            <a:r>
              <a:rPr lang="de-DE" sz="2000" dirty="0" err="1" smtClean="0"/>
              <a:t>that</a:t>
            </a:r>
            <a:r>
              <a:rPr lang="de-DE" sz="2000" dirty="0" smtClean="0"/>
              <a:t> </a:t>
            </a:r>
            <a:r>
              <a:rPr lang="de-DE" sz="2000" dirty="0" err="1" smtClean="0"/>
              <a:t>the</a:t>
            </a:r>
            <a:r>
              <a:rPr lang="de-DE" sz="2000" dirty="0" smtClean="0"/>
              <a:t> </a:t>
            </a:r>
            <a:r>
              <a:rPr lang="de-DE" sz="2000" dirty="0" err="1" smtClean="0"/>
              <a:t>overlap</a:t>
            </a:r>
            <a:r>
              <a:rPr lang="de-DE" sz="2000" dirty="0" smtClean="0"/>
              <a:t> </a:t>
            </a:r>
            <a:r>
              <a:rPr lang="de-DE" sz="2000" dirty="0" err="1" smtClean="0"/>
              <a:t>with</a:t>
            </a:r>
            <a:r>
              <a:rPr lang="de-DE" sz="2000" dirty="0" smtClean="0"/>
              <a:t> </a:t>
            </a:r>
            <a:r>
              <a:rPr lang="de-DE" sz="2000" dirty="0" err="1" smtClean="0"/>
              <a:t>the</a:t>
            </a:r>
            <a:r>
              <a:rPr lang="de-DE" sz="2000" dirty="0" smtClean="0"/>
              <a:t> </a:t>
            </a:r>
            <a:r>
              <a:rPr lang="de-DE" sz="2000" dirty="0" err="1" smtClean="0"/>
              <a:t>spectrum</a:t>
            </a:r>
            <a:r>
              <a:rPr lang="de-DE" sz="2000" dirty="0" smtClean="0"/>
              <a:t> </a:t>
            </a:r>
            <a:r>
              <a:rPr lang="de-DE" sz="2000" dirty="0" err="1" smtClean="0"/>
              <a:t>used</a:t>
            </a:r>
            <a:r>
              <a:rPr lang="de-DE" sz="2000" dirty="0" smtClean="0"/>
              <a:t> </a:t>
            </a:r>
            <a:r>
              <a:rPr lang="de-DE" sz="2000" dirty="0" err="1" smtClean="0"/>
              <a:t>by</a:t>
            </a:r>
            <a:r>
              <a:rPr lang="de-DE" sz="2000" dirty="0" smtClean="0"/>
              <a:t> passive </a:t>
            </a:r>
            <a:r>
              <a:rPr lang="de-DE" sz="2000" dirty="0" err="1" smtClean="0"/>
              <a:t>services</a:t>
            </a:r>
            <a:r>
              <a:rPr lang="de-DE" sz="2000" dirty="0" smtClean="0"/>
              <a:t> </a:t>
            </a:r>
            <a:r>
              <a:rPr lang="de-DE" sz="2000" dirty="0" err="1" smtClean="0"/>
              <a:t>is</a:t>
            </a:r>
            <a:r>
              <a:rPr lang="de-DE" sz="2000" dirty="0" smtClean="0"/>
              <a:t> </a:t>
            </a:r>
            <a:r>
              <a:rPr lang="de-DE" sz="2000" dirty="0" err="1" smtClean="0"/>
              <a:t>minimum</a:t>
            </a:r>
            <a:r>
              <a:rPr lang="de-DE" sz="2000" dirty="0" smtClean="0"/>
              <a:t>:</a:t>
            </a:r>
          </a:p>
          <a:p>
            <a:pPr lvl="1"/>
            <a:r>
              <a:rPr lang="de-DE" sz="1600" dirty="0" err="1" smtClean="0"/>
              <a:t>Overlap</a:t>
            </a:r>
            <a:r>
              <a:rPr lang="de-DE" sz="1600" dirty="0" smtClean="0"/>
              <a:t> </a:t>
            </a:r>
            <a:r>
              <a:rPr lang="de-DE" sz="1600" dirty="0" err="1" smtClean="0"/>
              <a:t>with</a:t>
            </a:r>
            <a:r>
              <a:rPr lang="de-DE" sz="1600" dirty="0" smtClean="0"/>
              <a:t> </a:t>
            </a:r>
            <a:r>
              <a:rPr lang="de-DE" sz="1600" dirty="0" err="1" smtClean="0"/>
              <a:t>spectrum</a:t>
            </a:r>
            <a:r>
              <a:rPr lang="de-DE" sz="1600" dirty="0" smtClean="0"/>
              <a:t> </a:t>
            </a:r>
            <a:r>
              <a:rPr lang="de-DE" sz="1600" dirty="0" err="1" smtClean="0"/>
              <a:t>from</a:t>
            </a:r>
            <a:r>
              <a:rPr lang="de-DE" sz="1600" dirty="0" smtClean="0"/>
              <a:t> Radio </a:t>
            </a:r>
            <a:r>
              <a:rPr lang="de-DE" sz="1600" dirty="0" err="1" smtClean="0"/>
              <a:t>Astronomy</a:t>
            </a:r>
            <a:r>
              <a:rPr lang="de-DE" sz="1600" dirty="0" smtClean="0"/>
              <a:t> </a:t>
            </a:r>
            <a:r>
              <a:rPr lang="de-DE" sz="1600" dirty="0" err="1" smtClean="0"/>
              <a:t>is</a:t>
            </a:r>
            <a:r>
              <a:rPr lang="de-DE" sz="1600" dirty="0" smtClean="0"/>
              <a:t> </a:t>
            </a:r>
            <a:r>
              <a:rPr lang="de-DE" sz="1600" dirty="0" err="1" smtClean="0"/>
              <a:t>less</a:t>
            </a:r>
            <a:r>
              <a:rPr lang="de-DE" sz="1600" dirty="0" smtClean="0"/>
              <a:t> </a:t>
            </a:r>
            <a:r>
              <a:rPr lang="de-DE" sz="1600" dirty="0" err="1" smtClean="0"/>
              <a:t>critical</a:t>
            </a:r>
            <a:r>
              <a:rPr lang="de-DE" sz="1600" dirty="0" smtClean="0"/>
              <a:t>, due </a:t>
            </a:r>
            <a:r>
              <a:rPr lang="de-DE" sz="1600" dirty="0" err="1" smtClean="0"/>
              <a:t>to</a:t>
            </a:r>
            <a:r>
              <a:rPr lang="de-DE" sz="1600" dirty="0" smtClean="0"/>
              <a:t> </a:t>
            </a:r>
            <a:r>
              <a:rPr lang="de-DE" sz="1600" dirty="0" err="1" smtClean="0"/>
              <a:t>the</a:t>
            </a:r>
            <a:r>
              <a:rPr lang="de-DE" sz="1600" dirty="0" smtClean="0"/>
              <a:t> </a:t>
            </a:r>
            <a:r>
              <a:rPr lang="de-DE" sz="1600" dirty="0" err="1" smtClean="0"/>
              <a:t>operations</a:t>
            </a:r>
            <a:r>
              <a:rPr lang="de-DE" sz="1600" dirty="0" smtClean="0"/>
              <a:t> of </a:t>
            </a:r>
            <a:r>
              <a:rPr lang="de-DE" sz="1600" dirty="0" err="1" smtClean="0"/>
              <a:t>radio</a:t>
            </a:r>
            <a:r>
              <a:rPr lang="de-DE" sz="1600" dirty="0" smtClean="0"/>
              <a:t> </a:t>
            </a:r>
            <a:r>
              <a:rPr lang="de-DE" sz="1600" dirty="0" err="1" smtClean="0"/>
              <a:t>telescopes</a:t>
            </a:r>
            <a:r>
              <a:rPr lang="de-DE" sz="1600" dirty="0" smtClean="0"/>
              <a:t> in a </a:t>
            </a:r>
            <a:r>
              <a:rPr lang="de-DE" sz="1600" dirty="0" err="1" smtClean="0"/>
              <a:t>very</a:t>
            </a:r>
            <a:r>
              <a:rPr lang="de-DE" sz="1600" dirty="0" smtClean="0"/>
              <a:t> </a:t>
            </a:r>
            <a:r>
              <a:rPr lang="de-DE" sz="1600" dirty="0" err="1" smtClean="0"/>
              <a:t>view</a:t>
            </a:r>
            <a:r>
              <a:rPr lang="de-DE" sz="1600" dirty="0" smtClean="0"/>
              <a:t> remote </a:t>
            </a:r>
            <a:r>
              <a:rPr lang="de-DE" sz="1600" dirty="0" err="1" smtClean="0"/>
              <a:t>areas</a:t>
            </a:r>
            <a:r>
              <a:rPr lang="de-DE" sz="1600" dirty="0" smtClean="0"/>
              <a:t>, </a:t>
            </a:r>
            <a:r>
              <a:rPr lang="de-DE" sz="1600" dirty="0" err="1" smtClean="0"/>
              <a:t>where</a:t>
            </a:r>
            <a:r>
              <a:rPr lang="de-DE" sz="1600" dirty="0" smtClean="0"/>
              <a:t> </a:t>
            </a:r>
            <a:r>
              <a:rPr lang="de-DE" sz="1600" dirty="0" err="1" smtClean="0"/>
              <a:t>the</a:t>
            </a:r>
            <a:r>
              <a:rPr lang="de-DE" sz="1600" dirty="0" smtClean="0"/>
              <a:t> </a:t>
            </a:r>
            <a:r>
              <a:rPr lang="de-DE" sz="1600" dirty="0" err="1" smtClean="0"/>
              <a:t>use</a:t>
            </a:r>
            <a:r>
              <a:rPr lang="de-DE" sz="1600" dirty="0" smtClean="0"/>
              <a:t> of </a:t>
            </a:r>
            <a:r>
              <a:rPr lang="de-DE" sz="1600" dirty="0" err="1" smtClean="0"/>
              <a:t>device</a:t>
            </a:r>
            <a:r>
              <a:rPr lang="de-DE" sz="1600" dirty="0" smtClean="0"/>
              <a:t> </a:t>
            </a:r>
            <a:r>
              <a:rPr lang="de-DE" sz="1600" dirty="0" err="1" smtClean="0"/>
              <a:t>operating</a:t>
            </a:r>
            <a:r>
              <a:rPr lang="de-DE" sz="1600" dirty="0" smtClean="0"/>
              <a:t> in </a:t>
            </a:r>
            <a:r>
              <a:rPr lang="de-DE" sz="1600" dirty="0" err="1" smtClean="0"/>
              <a:t>that</a:t>
            </a:r>
            <a:r>
              <a:rPr lang="de-DE" sz="1600" dirty="0" smtClean="0"/>
              <a:t> </a:t>
            </a:r>
            <a:r>
              <a:rPr lang="de-DE" sz="1600" dirty="0" err="1" smtClean="0"/>
              <a:t>freqeuncy</a:t>
            </a:r>
            <a:r>
              <a:rPr lang="de-DE" sz="1600" dirty="0" smtClean="0"/>
              <a:t> band </a:t>
            </a:r>
            <a:r>
              <a:rPr lang="de-DE" sz="1600" dirty="0" err="1" smtClean="0"/>
              <a:t>can</a:t>
            </a:r>
            <a:r>
              <a:rPr lang="de-DE" sz="1600" dirty="0" smtClean="0"/>
              <a:t> </a:t>
            </a:r>
            <a:r>
              <a:rPr lang="de-DE" sz="1600" dirty="0" err="1" smtClean="0"/>
              <a:t>be</a:t>
            </a:r>
            <a:r>
              <a:rPr lang="de-DE" sz="1600" dirty="0" smtClean="0"/>
              <a:t> </a:t>
            </a:r>
            <a:r>
              <a:rPr lang="de-DE" sz="1600" dirty="0" err="1" smtClean="0"/>
              <a:t>prohibited</a:t>
            </a:r>
            <a:r>
              <a:rPr lang="de-DE" sz="1600" dirty="0" smtClean="0"/>
              <a:t>.</a:t>
            </a:r>
          </a:p>
          <a:p>
            <a:pPr lvl="1"/>
            <a:r>
              <a:rPr lang="de-DE" sz="1600" dirty="0" err="1" smtClean="0"/>
              <a:t>Overlap</a:t>
            </a:r>
            <a:r>
              <a:rPr lang="de-DE" sz="1600" dirty="0" smtClean="0"/>
              <a:t> </a:t>
            </a:r>
            <a:r>
              <a:rPr lang="de-DE" sz="1600" dirty="0" err="1" smtClean="0"/>
              <a:t>with</a:t>
            </a:r>
            <a:r>
              <a:rPr lang="de-DE" sz="1600" dirty="0" smtClean="0"/>
              <a:t> Earth Exploration </a:t>
            </a:r>
            <a:r>
              <a:rPr lang="de-DE" sz="1600" dirty="0" err="1" smtClean="0"/>
              <a:t>Satellite</a:t>
            </a:r>
            <a:r>
              <a:rPr lang="de-DE" sz="1600" dirty="0" smtClean="0"/>
              <a:t> Services (EESS) </a:t>
            </a:r>
            <a:r>
              <a:rPr lang="de-DE" sz="1600" dirty="0" err="1" smtClean="0"/>
              <a:t>may</a:t>
            </a:r>
            <a:r>
              <a:rPr lang="de-DE" sz="1600" dirty="0" smtClean="0"/>
              <a:t> </a:t>
            </a:r>
            <a:r>
              <a:rPr lang="de-DE" sz="1600" dirty="0" err="1" smtClean="0"/>
              <a:t>be</a:t>
            </a:r>
            <a:r>
              <a:rPr lang="de-DE" sz="1600" dirty="0" smtClean="0"/>
              <a:t> </a:t>
            </a:r>
            <a:r>
              <a:rPr lang="de-DE" sz="1600" dirty="0" err="1" smtClean="0"/>
              <a:t>critical</a:t>
            </a:r>
            <a:r>
              <a:rPr lang="de-DE" sz="1600" dirty="0" smtClean="0"/>
              <a:t>. To </a:t>
            </a:r>
            <a:r>
              <a:rPr lang="de-DE" sz="1600" dirty="0" err="1" smtClean="0"/>
              <a:t>avoid</a:t>
            </a:r>
            <a:r>
              <a:rPr lang="de-DE" sz="1600" dirty="0" smtClean="0"/>
              <a:t> </a:t>
            </a:r>
            <a:r>
              <a:rPr lang="de-DE" sz="1600" dirty="0" err="1" smtClean="0"/>
              <a:t>any</a:t>
            </a:r>
            <a:r>
              <a:rPr lang="de-DE" sz="1600" dirty="0" smtClean="0"/>
              <a:t> </a:t>
            </a:r>
            <a:r>
              <a:rPr lang="de-DE" sz="1600" dirty="0" err="1" smtClean="0"/>
              <a:t>possible</a:t>
            </a:r>
            <a:r>
              <a:rPr lang="de-DE" sz="1600" dirty="0" smtClean="0"/>
              <a:t> </a:t>
            </a:r>
            <a:r>
              <a:rPr lang="de-DE" sz="1600" dirty="0" err="1" smtClean="0"/>
              <a:t>restrictions</a:t>
            </a:r>
            <a:r>
              <a:rPr lang="de-DE" sz="1600" dirty="0" smtClean="0"/>
              <a:t>, </a:t>
            </a:r>
            <a:r>
              <a:rPr lang="de-DE" sz="1600" dirty="0" err="1" smtClean="0"/>
              <a:t>the</a:t>
            </a:r>
            <a:r>
              <a:rPr lang="de-DE" sz="1600" dirty="0" smtClean="0"/>
              <a:t> </a:t>
            </a:r>
            <a:r>
              <a:rPr lang="de-DE" sz="1600" dirty="0" err="1" smtClean="0"/>
              <a:t>c</a:t>
            </a:r>
            <a:r>
              <a:rPr lang="de-DE" sz="1600" dirty="0" err="1" smtClean="0"/>
              <a:t>hannel</a:t>
            </a:r>
            <a:r>
              <a:rPr lang="de-DE" sz="1600" dirty="0" smtClean="0"/>
              <a:t> </a:t>
            </a:r>
            <a:r>
              <a:rPr lang="de-DE" sz="1600" dirty="0" err="1" smtClean="0"/>
              <a:t>should</a:t>
            </a:r>
            <a:r>
              <a:rPr lang="de-DE" sz="1600" dirty="0" smtClean="0"/>
              <a:t> </a:t>
            </a:r>
            <a:r>
              <a:rPr lang="de-DE" sz="1600" dirty="0" err="1" smtClean="0"/>
              <a:t>be</a:t>
            </a:r>
            <a:r>
              <a:rPr lang="de-DE" sz="1600" dirty="0" smtClean="0"/>
              <a:t> in </a:t>
            </a:r>
            <a:r>
              <a:rPr lang="de-DE" sz="1600" dirty="0" err="1" smtClean="0"/>
              <a:t>spectrum</a:t>
            </a:r>
            <a:r>
              <a:rPr lang="de-DE" sz="1600" dirty="0" smtClean="0"/>
              <a:t> </a:t>
            </a:r>
            <a:r>
              <a:rPr lang="de-DE" sz="1600" dirty="0" err="1" smtClean="0"/>
              <a:t>regions</a:t>
            </a:r>
            <a:r>
              <a:rPr lang="de-DE" sz="1600" dirty="0" smtClean="0"/>
              <a:t>, </a:t>
            </a:r>
            <a:r>
              <a:rPr lang="de-DE" sz="1600" dirty="0" err="1" smtClean="0"/>
              <a:t>where</a:t>
            </a:r>
            <a:r>
              <a:rPr lang="de-DE" sz="1600" dirty="0" smtClean="0"/>
              <a:t> </a:t>
            </a:r>
            <a:r>
              <a:rPr lang="de-DE" sz="1600" dirty="0" err="1" smtClean="0"/>
              <a:t>no</a:t>
            </a:r>
            <a:r>
              <a:rPr lang="de-DE" sz="1600" dirty="0" smtClean="0"/>
              <a:t> </a:t>
            </a:r>
            <a:r>
              <a:rPr lang="de-DE" sz="1600" dirty="0" err="1" smtClean="0"/>
              <a:t>sharing</a:t>
            </a:r>
            <a:r>
              <a:rPr lang="de-DE" sz="1600" dirty="0" smtClean="0"/>
              <a:t> </a:t>
            </a:r>
            <a:r>
              <a:rPr lang="de-DE" sz="1600" dirty="0" err="1" smtClean="0"/>
              <a:t>with</a:t>
            </a:r>
            <a:r>
              <a:rPr lang="de-DE" sz="1600" dirty="0" smtClean="0"/>
              <a:t> EESS </a:t>
            </a:r>
            <a:r>
              <a:rPr lang="de-DE" sz="1600" dirty="0" err="1" smtClean="0"/>
              <a:t>is</a:t>
            </a:r>
            <a:r>
              <a:rPr lang="de-DE" sz="1600" dirty="0" smtClean="0"/>
              <a:t> </a:t>
            </a:r>
            <a:r>
              <a:rPr lang="de-DE" sz="1600" dirty="0" err="1" smtClean="0"/>
              <a:t>necessary</a:t>
            </a:r>
            <a:endParaRPr lang="de-DE" sz="1600" dirty="0" smtClean="0"/>
          </a:p>
          <a:p>
            <a:pPr lvl="1"/>
            <a:endParaRPr lang="de-DE" sz="1800" dirty="0"/>
          </a:p>
        </p:txBody>
      </p:sp>
      <p:sp>
        <p:nvSpPr>
          <p:cNvPr id="5" name="Foliennummernplatzhalter 4"/>
          <p:cNvSpPr>
            <a:spLocks noGrp="1"/>
          </p:cNvSpPr>
          <p:nvPr>
            <p:ph type="sldNum" sz="quarter" idx="12"/>
          </p:nvPr>
        </p:nvSpPr>
        <p:spPr/>
        <p:txBody>
          <a:bodyPr/>
          <a:lstStyle/>
          <a:p>
            <a:r>
              <a:rPr lang="en-US" smtClean="0"/>
              <a:t>Slide </a:t>
            </a:r>
            <a:fld id="{D8E7F6C2-DF2F-4116-8D71-DCDEFB590920}" type="slidenum">
              <a:rPr lang="en-US" smtClean="0"/>
              <a:pPr/>
              <a:t>3</a:t>
            </a:fld>
            <a:endParaRPr lang="en-US"/>
          </a:p>
        </p:txBody>
      </p:sp>
      <p:sp>
        <p:nvSpPr>
          <p:cNvPr id="6" name="Datumsplatzhalter 5"/>
          <p:cNvSpPr>
            <a:spLocks noGrp="1"/>
          </p:cNvSpPr>
          <p:nvPr>
            <p:ph type="dt" sz="half" idx="10"/>
          </p:nvPr>
        </p:nvSpPr>
        <p:spPr/>
        <p:txBody>
          <a:bodyPr/>
          <a:lstStyle/>
          <a:p>
            <a:r>
              <a:rPr lang="en-US" dirty="0" smtClean="0"/>
              <a:t>November 2016</a:t>
            </a:r>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Possible</a:t>
            </a:r>
            <a:r>
              <a:rPr lang="de-DE" dirty="0" smtClean="0"/>
              <a:t> </a:t>
            </a:r>
            <a:r>
              <a:rPr lang="de-DE" dirty="0" err="1" smtClean="0"/>
              <a:t>Spectrum</a:t>
            </a:r>
            <a:r>
              <a:rPr lang="de-DE" dirty="0" smtClean="0"/>
              <a:t> Parts </a:t>
            </a:r>
            <a:r>
              <a:rPr lang="de-DE" dirty="0" err="1" smtClean="0"/>
              <a:t>based</a:t>
            </a:r>
            <a:r>
              <a:rPr lang="de-DE" dirty="0" smtClean="0"/>
              <a:t> on FN 5.565 of </a:t>
            </a:r>
            <a:r>
              <a:rPr lang="de-DE" dirty="0" err="1" smtClean="0"/>
              <a:t>the</a:t>
            </a:r>
            <a:r>
              <a:rPr lang="de-DE" dirty="0" smtClean="0"/>
              <a:t> Radio </a:t>
            </a:r>
            <a:r>
              <a:rPr lang="de-DE" dirty="0" err="1" smtClean="0"/>
              <a:t>Regulations</a:t>
            </a:r>
            <a:endParaRPr lang="de-DE" dirty="0"/>
          </a:p>
        </p:txBody>
      </p:sp>
      <p:sp>
        <p:nvSpPr>
          <p:cNvPr id="3" name="Inhaltsplatzhalter 2"/>
          <p:cNvSpPr>
            <a:spLocks noGrp="1"/>
          </p:cNvSpPr>
          <p:nvPr>
            <p:ph idx="1"/>
          </p:nvPr>
        </p:nvSpPr>
        <p:spPr>
          <a:xfrm>
            <a:off x="685800" y="4865926"/>
            <a:ext cx="7772400" cy="925286"/>
          </a:xfrm>
        </p:spPr>
        <p:txBody>
          <a:bodyPr/>
          <a:lstStyle/>
          <a:p>
            <a:r>
              <a:rPr lang="de-DE" sz="1600" dirty="0" smtClean="0"/>
              <a:t>In </a:t>
            </a:r>
            <a:r>
              <a:rPr lang="de-DE" sz="1600" dirty="0" err="1" smtClean="0"/>
              <a:t>the</a:t>
            </a:r>
            <a:r>
              <a:rPr lang="de-DE" sz="1600" dirty="0" smtClean="0"/>
              <a:t> </a:t>
            </a:r>
            <a:r>
              <a:rPr lang="de-DE" sz="1600" dirty="0" err="1" smtClean="0"/>
              <a:t>frequency</a:t>
            </a:r>
            <a:r>
              <a:rPr lang="de-DE" sz="1600" dirty="0" smtClean="0"/>
              <a:t> band 275-321 GHz </a:t>
            </a:r>
            <a:r>
              <a:rPr lang="de-DE" sz="1600" dirty="0" err="1" smtClean="0"/>
              <a:t>the</a:t>
            </a:r>
            <a:r>
              <a:rPr lang="de-DE" sz="1600" dirty="0" smtClean="0"/>
              <a:t> </a:t>
            </a:r>
            <a:r>
              <a:rPr lang="de-DE" sz="1600" dirty="0" err="1" smtClean="0"/>
              <a:t>following</a:t>
            </a:r>
            <a:r>
              <a:rPr lang="de-DE" sz="1600" dirty="0" smtClean="0"/>
              <a:t> </a:t>
            </a:r>
            <a:r>
              <a:rPr lang="de-DE" sz="1600" dirty="0" err="1" smtClean="0"/>
              <a:t>bands</a:t>
            </a:r>
            <a:r>
              <a:rPr lang="de-DE" sz="1600" dirty="0" smtClean="0"/>
              <a:t> do not </a:t>
            </a:r>
            <a:r>
              <a:rPr lang="de-DE" sz="1600" dirty="0" err="1" smtClean="0"/>
              <a:t>have</a:t>
            </a:r>
            <a:r>
              <a:rPr lang="de-DE" sz="1600" dirty="0" smtClean="0"/>
              <a:t> </a:t>
            </a:r>
            <a:r>
              <a:rPr lang="de-DE" sz="1600" dirty="0" err="1" smtClean="0"/>
              <a:t>to</a:t>
            </a:r>
            <a:r>
              <a:rPr lang="de-DE" sz="1600" dirty="0" smtClean="0"/>
              <a:t> </a:t>
            </a:r>
            <a:r>
              <a:rPr lang="de-DE" sz="1600" dirty="0" err="1" smtClean="0"/>
              <a:t>be</a:t>
            </a:r>
            <a:r>
              <a:rPr lang="de-DE" sz="1600" dirty="0" smtClean="0"/>
              <a:t> </a:t>
            </a:r>
            <a:r>
              <a:rPr lang="de-DE" sz="1600" dirty="0" err="1" smtClean="0"/>
              <a:t>shared</a:t>
            </a:r>
            <a:r>
              <a:rPr lang="de-DE" sz="1600" dirty="0" smtClean="0"/>
              <a:t> </a:t>
            </a:r>
            <a:r>
              <a:rPr lang="de-DE" sz="1600" dirty="0" err="1" smtClean="0"/>
              <a:t>with</a:t>
            </a:r>
            <a:r>
              <a:rPr lang="de-DE" sz="1600" dirty="0" smtClean="0"/>
              <a:t> EESS:</a:t>
            </a:r>
          </a:p>
          <a:p>
            <a:pPr lvl="1"/>
            <a:r>
              <a:rPr lang="de-DE" sz="1200" dirty="0" smtClean="0"/>
              <a:t>286-296 GHz</a:t>
            </a:r>
          </a:p>
          <a:p>
            <a:pPr lvl="1"/>
            <a:r>
              <a:rPr lang="de-DE" sz="1200" dirty="0" smtClean="0"/>
              <a:t>306-313 GHz</a:t>
            </a:r>
            <a:endParaRPr lang="de-DE" sz="1200" dirty="0" smtClean="0"/>
          </a:p>
        </p:txBody>
      </p:sp>
      <p:sp>
        <p:nvSpPr>
          <p:cNvPr id="5" name="Foliennummernplatzhalter 4"/>
          <p:cNvSpPr>
            <a:spLocks noGrp="1"/>
          </p:cNvSpPr>
          <p:nvPr>
            <p:ph type="sldNum" sz="quarter" idx="12"/>
          </p:nvPr>
        </p:nvSpPr>
        <p:spPr/>
        <p:txBody>
          <a:bodyPr/>
          <a:lstStyle/>
          <a:p>
            <a:r>
              <a:rPr lang="en-US" smtClean="0"/>
              <a:t>Slide </a:t>
            </a:r>
            <a:fld id="{D8E7F6C2-DF2F-4116-8D71-DCDEFB590920}" type="slidenum">
              <a:rPr lang="en-US" smtClean="0"/>
              <a:pPr/>
              <a:t>4</a:t>
            </a:fld>
            <a:endParaRPr lang="en-US"/>
          </a:p>
        </p:txBody>
      </p:sp>
      <p:sp>
        <p:nvSpPr>
          <p:cNvPr id="6" name="Datumsplatzhalter 5"/>
          <p:cNvSpPr>
            <a:spLocks noGrp="1"/>
          </p:cNvSpPr>
          <p:nvPr>
            <p:ph type="dt" sz="half" idx="10"/>
          </p:nvPr>
        </p:nvSpPr>
        <p:spPr/>
        <p:txBody>
          <a:bodyPr/>
          <a:lstStyle/>
          <a:p>
            <a:r>
              <a:rPr lang="en-US" dirty="0" smtClean="0"/>
              <a:t>November 2016</a:t>
            </a:r>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
        <p:nvSpPr>
          <p:cNvPr id="8" name="Inhaltsplatzhalter 2"/>
          <p:cNvSpPr txBox="1">
            <a:spLocks/>
          </p:cNvSpPr>
          <p:nvPr/>
        </p:nvSpPr>
        <p:spPr bwMode="auto">
          <a:xfrm>
            <a:off x="707572" y="2149324"/>
            <a:ext cx="7772400" cy="269284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r>
              <a:rPr lang="en-GB" sz="1100" b="1" dirty="0" smtClean="0"/>
              <a:t>5.565 	</a:t>
            </a:r>
            <a:r>
              <a:rPr lang="en-GB" sz="1100" dirty="0" smtClean="0"/>
              <a:t>The </a:t>
            </a:r>
            <a:r>
              <a:rPr lang="en-GB" sz="1100" dirty="0" smtClean="0"/>
              <a:t>following frequency bands in the range 275-1 000 GHz are identified for use by administrations for passive service  </a:t>
            </a:r>
            <a:r>
              <a:rPr lang="en-GB" sz="1100" dirty="0" smtClean="0"/>
              <a:t>	applications</a:t>
            </a:r>
            <a:r>
              <a:rPr lang="en-GB" sz="1100" dirty="0" smtClean="0"/>
              <a:t>:</a:t>
            </a:r>
            <a:endParaRPr lang="de-DE" sz="1100" dirty="0" smtClean="0"/>
          </a:p>
          <a:p>
            <a:r>
              <a:rPr lang="en-GB" sz="1100" dirty="0" smtClean="0"/>
              <a:t>	</a:t>
            </a:r>
            <a:r>
              <a:rPr lang="en-GB" sz="1100" dirty="0" smtClean="0"/>
              <a:t>– radio </a:t>
            </a:r>
            <a:r>
              <a:rPr lang="en-GB" sz="1100" dirty="0" smtClean="0"/>
              <a:t>astronomy service: </a:t>
            </a:r>
            <a:r>
              <a:rPr lang="en-GB" sz="1100" b="1" dirty="0" smtClean="0">
                <a:solidFill>
                  <a:srgbClr val="FF0000"/>
                </a:solidFill>
              </a:rPr>
              <a:t>275-323 GHz</a:t>
            </a:r>
            <a:r>
              <a:rPr lang="en-GB" sz="1100" dirty="0" smtClean="0"/>
              <a:t>, 327-371 GHz, 388-424 GHz, 426-442 GHz, </a:t>
            </a:r>
            <a:br>
              <a:rPr lang="en-GB" sz="1100" dirty="0" smtClean="0"/>
            </a:br>
            <a:r>
              <a:rPr lang="en-GB" sz="1100" dirty="0" smtClean="0"/>
              <a:t>	453-510</a:t>
            </a:r>
            <a:r>
              <a:rPr lang="en-GB" sz="1100" dirty="0" smtClean="0"/>
              <a:t> GHz, 623-711 GHz, 795-909 GHz and 926-945 GHz;</a:t>
            </a:r>
            <a:endParaRPr lang="de-DE" sz="1100" dirty="0" smtClean="0"/>
          </a:p>
          <a:p>
            <a:r>
              <a:rPr lang="en-GB" sz="1100" dirty="0" smtClean="0"/>
              <a:t>	</a:t>
            </a:r>
            <a:r>
              <a:rPr lang="en-GB" sz="1100" dirty="0" smtClean="0"/>
              <a:t>– Earth </a:t>
            </a:r>
            <a:r>
              <a:rPr lang="en-GB" sz="1100" dirty="0" smtClean="0"/>
              <a:t>exploration-satellite service (passive) and space research service (passive</a:t>
            </a:r>
            <a:r>
              <a:rPr lang="en-GB" sz="1100" dirty="0" smtClean="0"/>
              <a:t>): </a:t>
            </a:r>
            <a:r>
              <a:rPr lang="en-GB" sz="1100" b="1" dirty="0" smtClean="0">
                <a:solidFill>
                  <a:srgbClr val="FF0000"/>
                </a:solidFill>
              </a:rPr>
              <a:t>275-286</a:t>
            </a:r>
            <a:r>
              <a:rPr lang="en-GB" sz="1100" b="1" dirty="0" smtClean="0"/>
              <a:t> </a:t>
            </a:r>
            <a:r>
              <a:rPr lang="en-GB" sz="1100" b="1" dirty="0" smtClean="0">
                <a:solidFill>
                  <a:srgbClr val="FF0000"/>
                </a:solidFill>
              </a:rPr>
              <a:t>GHz</a:t>
            </a:r>
            <a:r>
              <a:rPr lang="en-GB" sz="1100" dirty="0" smtClean="0">
                <a:solidFill>
                  <a:srgbClr val="FF0000"/>
                </a:solidFill>
              </a:rPr>
              <a:t>,</a:t>
            </a:r>
            <a:r>
              <a:rPr lang="en-GB" sz="1100" dirty="0" smtClean="0"/>
              <a:t> </a:t>
            </a:r>
            <a:r>
              <a:rPr lang="en-GB" sz="1100" b="1" dirty="0" smtClean="0">
                <a:solidFill>
                  <a:srgbClr val="FF0000"/>
                </a:solidFill>
              </a:rPr>
              <a:t>296-</a:t>
            </a:r>
            <a:r>
              <a:rPr lang="en-GB" sz="1100" dirty="0" smtClean="0"/>
              <a:t>	</a:t>
            </a:r>
            <a:r>
              <a:rPr lang="en-GB" sz="1100" b="1" dirty="0" smtClean="0">
                <a:solidFill>
                  <a:srgbClr val="FF0000"/>
                </a:solidFill>
              </a:rPr>
              <a:t>306 GHz</a:t>
            </a:r>
            <a:r>
              <a:rPr lang="en-GB" sz="1100" dirty="0" smtClean="0"/>
              <a:t>, </a:t>
            </a:r>
            <a:r>
              <a:rPr lang="en-GB" sz="1100" b="1" dirty="0" smtClean="0">
                <a:solidFill>
                  <a:srgbClr val="FF0000"/>
                </a:solidFill>
              </a:rPr>
              <a:t>313-356 GHz</a:t>
            </a:r>
            <a:r>
              <a:rPr lang="en-GB" sz="1100" dirty="0" smtClean="0"/>
              <a:t>, </a:t>
            </a:r>
            <a:r>
              <a:rPr lang="en-GB" sz="1100" dirty="0" smtClean="0"/>
              <a:t>361-365 GHz, 369-392 GHz, 397-399 GHz, 409-411 GHz, 416-434 GHz, 439-467 GHz, </a:t>
            </a:r>
            <a:r>
              <a:rPr lang="en-GB" sz="1100" dirty="0" smtClean="0"/>
              <a:t>	477-502</a:t>
            </a:r>
            <a:r>
              <a:rPr lang="en-GB" sz="1100" dirty="0" smtClean="0"/>
              <a:t> GHz, </a:t>
            </a:r>
            <a:r>
              <a:rPr lang="en-GB" sz="1100" dirty="0" smtClean="0"/>
              <a:t>523-527</a:t>
            </a:r>
            <a:r>
              <a:rPr lang="en-GB" sz="1100" dirty="0" smtClean="0"/>
              <a:t> GHz, 538-581 GHz, 611-630 GHz, 634-654 GHz, 657-692 GHz, 713-718 GHz, 729-733 GHz, </a:t>
            </a:r>
            <a:r>
              <a:rPr lang="en-GB" sz="1100" dirty="0" smtClean="0"/>
              <a:t>	750-754</a:t>
            </a:r>
            <a:r>
              <a:rPr lang="en-GB" sz="1100" dirty="0" smtClean="0"/>
              <a:t> GHz, 771-776 GHz, 823-846 GHz, 850-854 GHz, 857-862 GHz, 866-882 GHz, 905-928 GHz, 951-956 GHz, </a:t>
            </a:r>
            <a:r>
              <a:rPr lang="en-GB" sz="1100" dirty="0" smtClean="0"/>
              <a:t>	968-973</a:t>
            </a:r>
            <a:r>
              <a:rPr lang="en-GB" sz="1100" dirty="0" smtClean="0"/>
              <a:t> GHz and 985-990 GHz.</a:t>
            </a:r>
            <a:endParaRPr lang="de-DE" sz="1100" dirty="0" smtClean="0"/>
          </a:p>
          <a:p>
            <a:endParaRPr lang="en-GB" sz="1100" dirty="0" smtClean="0"/>
          </a:p>
          <a:p>
            <a:r>
              <a:rPr lang="en-GB" sz="1100" dirty="0" smtClean="0"/>
              <a:t>The </a:t>
            </a:r>
            <a:r>
              <a:rPr lang="en-GB" sz="1100" dirty="0" smtClean="0"/>
              <a:t>use of the range 275-1 000 GHz by the passive services does not preclude use of this range by active services. Administrations wishing to make frequencies in the 275-1 000 GHz range available for active service applications are urged to take all practicable steps to protect these passive services from harmful interference until the date when the Table of Frequency Allocations is established in the above-mentioned 275-1 000 GHz frequency range. </a:t>
            </a:r>
            <a:endParaRPr lang="de-DE" sz="1100" dirty="0" smtClean="0"/>
          </a:p>
          <a:p>
            <a:r>
              <a:rPr lang="en-GB" sz="1100" dirty="0" smtClean="0"/>
              <a:t>All </a:t>
            </a:r>
            <a:r>
              <a:rPr lang="en-GB" sz="1100" dirty="0" smtClean="0"/>
              <a:t>frequencies in the range 1 000-3 000 GHz may be used by both active and passive services.    (WRC‑12</a:t>
            </a:r>
            <a:r>
              <a:rPr lang="en-GB" sz="1100" dirty="0" smtClean="0"/>
              <a:t>)</a:t>
            </a:r>
            <a:endParaRPr lang="de-DE" sz="11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Possibilities</a:t>
            </a:r>
            <a:r>
              <a:rPr lang="de-DE" dirty="0" smtClean="0"/>
              <a:t> </a:t>
            </a:r>
            <a:r>
              <a:rPr lang="de-DE" dirty="0" err="1" smtClean="0"/>
              <a:t>within</a:t>
            </a:r>
            <a:r>
              <a:rPr lang="de-DE" dirty="0" smtClean="0"/>
              <a:t> </a:t>
            </a:r>
            <a:r>
              <a:rPr lang="de-DE" dirty="0" err="1" smtClean="0"/>
              <a:t>the</a:t>
            </a:r>
            <a:r>
              <a:rPr lang="de-DE" dirty="0" smtClean="0"/>
              <a:t> </a:t>
            </a:r>
            <a:r>
              <a:rPr lang="de-DE" dirty="0" err="1" smtClean="0"/>
              <a:t>Proposed</a:t>
            </a:r>
            <a:r>
              <a:rPr lang="de-DE" dirty="0" smtClean="0"/>
              <a:t> TG3d Channel Plan</a:t>
            </a:r>
            <a:endParaRPr lang="de-DE" dirty="0"/>
          </a:p>
        </p:txBody>
      </p:sp>
      <p:sp>
        <p:nvSpPr>
          <p:cNvPr id="5" name="Foliennummernplatzhalter 4"/>
          <p:cNvSpPr>
            <a:spLocks noGrp="1"/>
          </p:cNvSpPr>
          <p:nvPr>
            <p:ph type="sldNum" sz="quarter" idx="12"/>
          </p:nvPr>
        </p:nvSpPr>
        <p:spPr/>
        <p:txBody>
          <a:bodyPr/>
          <a:lstStyle/>
          <a:p>
            <a:r>
              <a:rPr lang="en-US" smtClean="0"/>
              <a:t>Slide </a:t>
            </a:r>
            <a:fld id="{D8E7F6C2-DF2F-4116-8D71-DCDEFB590920}" type="slidenum">
              <a:rPr lang="en-US" smtClean="0"/>
              <a:pPr/>
              <a:t>5</a:t>
            </a:fld>
            <a:endParaRPr lang="en-US"/>
          </a:p>
        </p:txBody>
      </p:sp>
      <p:sp>
        <p:nvSpPr>
          <p:cNvPr id="6" name="Datumsplatzhalter 5"/>
          <p:cNvSpPr>
            <a:spLocks noGrp="1"/>
          </p:cNvSpPr>
          <p:nvPr>
            <p:ph type="dt" sz="half" idx="10"/>
          </p:nvPr>
        </p:nvSpPr>
        <p:spPr/>
        <p:txBody>
          <a:bodyPr/>
          <a:lstStyle/>
          <a:p>
            <a:r>
              <a:rPr lang="en-US" dirty="0" smtClean="0"/>
              <a:t>November 2016</a:t>
            </a:r>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graphicFrame>
        <p:nvGraphicFramePr>
          <p:cNvPr id="10" name="Tabelle 9"/>
          <p:cNvGraphicFramePr>
            <a:graphicFrameLocks noGrp="1"/>
          </p:cNvGraphicFramePr>
          <p:nvPr/>
        </p:nvGraphicFramePr>
        <p:xfrm>
          <a:off x="1335913" y="2364313"/>
          <a:ext cx="6980473" cy="3368040"/>
        </p:xfrm>
        <a:graphic>
          <a:graphicData uri="http://schemas.openxmlformats.org/drawingml/2006/table">
            <a:tbl>
              <a:tblPr/>
              <a:tblGrid>
                <a:gridCol w="1298763"/>
                <a:gridCol w="1169495"/>
                <a:gridCol w="1394574"/>
                <a:gridCol w="1527644"/>
                <a:gridCol w="1589997"/>
              </a:tblGrid>
              <a:tr h="191621">
                <a:tc>
                  <a:txBody>
                    <a:bodyPr/>
                    <a:lstStyle/>
                    <a:p>
                      <a:pPr algn="ctr">
                        <a:spcAft>
                          <a:spcPts val="0"/>
                        </a:spcAft>
                      </a:pPr>
                      <a:r>
                        <a:rPr lang="en-US" sz="1300" b="1" kern="100" dirty="0">
                          <a:latin typeface="Times New Roman"/>
                          <a:ea typeface="Times New Roman"/>
                        </a:rPr>
                        <a:t>CHNL_ID</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b="1" kern="100">
                          <a:latin typeface="Times New Roman"/>
                          <a:ea typeface="Times New Roman"/>
                        </a:rPr>
                        <a:t>Bandwidth</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b="1" kern="100">
                          <a:latin typeface="Times New Roman"/>
                          <a:ea typeface="Times New Roman"/>
                        </a:rPr>
                        <a:t>Start frequency</a:t>
                      </a:r>
                      <a:r>
                        <a:rPr lang="en-US" sz="1300" b="1" kern="100" baseline="30000">
                          <a:latin typeface="Times New Roman"/>
                          <a:ea typeface="Times New Roman"/>
                        </a:rPr>
                        <a:t>a</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b="1" kern="100">
                          <a:latin typeface="Times New Roman"/>
                          <a:ea typeface="Times New Roman"/>
                        </a:rPr>
                        <a:t>Center frequency</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b="1" kern="100">
                          <a:latin typeface="Times New Roman"/>
                          <a:ea typeface="Times New Roman"/>
                        </a:rPr>
                        <a:t>Stop frequency</a:t>
                      </a:r>
                      <a:r>
                        <a:rPr lang="en-US" sz="1300" b="1" kern="100" baseline="30000">
                          <a:latin typeface="Times New Roman"/>
                          <a:ea typeface="Times New Roman"/>
                        </a:rPr>
                        <a:t>a</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1621">
                <a:tc>
                  <a:txBody>
                    <a:bodyPr/>
                    <a:lstStyle/>
                    <a:p>
                      <a:pPr algn="ctr">
                        <a:spcAft>
                          <a:spcPts val="0"/>
                        </a:spcAft>
                      </a:pPr>
                      <a:r>
                        <a:rPr lang="en-US" sz="1300" kern="100">
                          <a:latin typeface="Times New Roman"/>
                          <a:ea typeface="Times New Roman"/>
                        </a:rPr>
                        <a:t>15</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a:latin typeface="Times New Roman"/>
                          <a:ea typeface="Times New Roman"/>
                        </a:rPr>
                        <a:t>2.16</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a:latin typeface="Times New Roman"/>
                          <a:ea typeface="Times New Roman"/>
                        </a:rPr>
                        <a:t>282.96</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a:latin typeface="Times New Roman"/>
                          <a:ea typeface="Times New Roman"/>
                        </a:rPr>
                        <a:t>284.04</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a:latin typeface="Times New Roman"/>
                          <a:ea typeface="Times New Roman"/>
                        </a:rPr>
                        <a:t>285.12</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1621">
                <a:tc>
                  <a:txBody>
                    <a:bodyPr/>
                    <a:lstStyle/>
                    <a:p>
                      <a:pPr algn="ctr">
                        <a:spcAft>
                          <a:spcPts val="0"/>
                        </a:spcAft>
                      </a:pPr>
                      <a:r>
                        <a:rPr lang="en-US" sz="1300" kern="100">
                          <a:latin typeface="Times New Roman"/>
                          <a:ea typeface="Times New Roman"/>
                        </a:rPr>
                        <a:t>16</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a:latin typeface="Times New Roman"/>
                          <a:ea typeface="Times New Roman"/>
                        </a:rPr>
                        <a:t>2.16</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dirty="0">
                          <a:latin typeface="Times New Roman"/>
                          <a:ea typeface="Times New Roman"/>
                        </a:rPr>
                        <a:t>285.12</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a:latin typeface="Times New Roman"/>
                          <a:ea typeface="Times New Roman"/>
                        </a:rPr>
                        <a:t>286.2</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a:latin typeface="Times New Roman"/>
                          <a:ea typeface="Times New Roman"/>
                        </a:rPr>
                        <a:t>287.28</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1621">
                <a:tc>
                  <a:txBody>
                    <a:bodyPr/>
                    <a:lstStyle/>
                    <a:p>
                      <a:pPr algn="ctr">
                        <a:spcAft>
                          <a:spcPts val="0"/>
                        </a:spcAft>
                      </a:pPr>
                      <a:r>
                        <a:rPr lang="en-US" sz="1300" kern="100" dirty="0">
                          <a:latin typeface="Times New Roman"/>
                          <a:ea typeface="Times New Roman"/>
                        </a:rPr>
                        <a:t>17</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a:latin typeface="Times New Roman"/>
                          <a:ea typeface="Times New Roman"/>
                        </a:rPr>
                        <a:t>2.16</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a:latin typeface="Times New Roman"/>
                          <a:ea typeface="Times New Roman"/>
                        </a:rPr>
                        <a:t>287.28</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a:latin typeface="Times New Roman"/>
                          <a:ea typeface="Times New Roman"/>
                        </a:rPr>
                        <a:t>288.36</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a:latin typeface="Times New Roman"/>
                          <a:ea typeface="Times New Roman"/>
                        </a:rPr>
                        <a:t>289.44</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r>
              <a:tr h="191621">
                <a:tc>
                  <a:txBody>
                    <a:bodyPr/>
                    <a:lstStyle/>
                    <a:p>
                      <a:pPr algn="ctr">
                        <a:spcAft>
                          <a:spcPts val="0"/>
                        </a:spcAft>
                      </a:pPr>
                      <a:r>
                        <a:rPr lang="en-US" sz="1300" kern="100" dirty="0">
                          <a:latin typeface="Times New Roman"/>
                          <a:ea typeface="Times New Roman"/>
                        </a:rPr>
                        <a:t>18</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a:latin typeface="Times New Roman"/>
                          <a:ea typeface="Times New Roman"/>
                        </a:rPr>
                        <a:t>2.16</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a:latin typeface="Times New Roman"/>
                          <a:ea typeface="Times New Roman"/>
                        </a:rPr>
                        <a:t>289.44</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a:latin typeface="Times New Roman"/>
                          <a:ea typeface="Times New Roman"/>
                        </a:rPr>
                        <a:t>290.52</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a:latin typeface="Times New Roman"/>
                          <a:ea typeface="Times New Roman"/>
                        </a:rPr>
                        <a:t>291.6</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r>
              <a:tr h="191621">
                <a:tc>
                  <a:txBody>
                    <a:bodyPr/>
                    <a:lstStyle/>
                    <a:p>
                      <a:pPr algn="ctr">
                        <a:spcAft>
                          <a:spcPts val="0"/>
                        </a:spcAft>
                      </a:pPr>
                      <a:r>
                        <a:rPr lang="en-US" sz="1300" kern="100" dirty="0">
                          <a:latin typeface="Times New Roman"/>
                          <a:ea typeface="Times New Roman"/>
                        </a:rPr>
                        <a:t>19</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a:latin typeface="Times New Roman"/>
                          <a:ea typeface="Times New Roman"/>
                        </a:rPr>
                        <a:t>2.16</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a:latin typeface="Times New Roman"/>
                          <a:ea typeface="Times New Roman"/>
                        </a:rPr>
                        <a:t>291.6</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a:latin typeface="Times New Roman"/>
                          <a:ea typeface="Times New Roman"/>
                        </a:rPr>
                        <a:t>292.68</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a:latin typeface="Times New Roman"/>
                          <a:ea typeface="Times New Roman"/>
                        </a:rPr>
                        <a:t>293.76</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r>
              <a:tr h="191621">
                <a:tc>
                  <a:txBody>
                    <a:bodyPr/>
                    <a:lstStyle/>
                    <a:p>
                      <a:pPr algn="ctr">
                        <a:spcAft>
                          <a:spcPts val="0"/>
                        </a:spcAft>
                      </a:pPr>
                      <a:r>
                        <a:rPr lang="en-US" sz="1300" kern="100" dirty="0">
                          <a:latin typeface="Times New Roman"/>
                          <a:ea typeface="Times New Roman"/>
                        </a:rPr>
                        <a:t>20</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dirty="0">
                          <a:latin typeface="Times New Roman"/>
                          <a:ea typeface="Times New Roman"/>
                        </a:rPr>
                        <a:t>2.16</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a:latin typeface="Times New Roman"/>
                          <a:ea typeface="Times New Roman"/>
                        </a:rPr>
                        <a:t>293.76</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a:latin typeface="Times New Roman"/>
                          <a:ea typeface="Times New Roman"/>
                        </a:rPr>
                        <a:t>294.84</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dirty="0">
                          <a:latin typeface="Times New Roman"/>
                          <a:ea typeface="Times New Roman"/>
                        </a:rPr>
                        <a:t>295.92</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r>
              <a:tr h="191621">
                <a:tc>
                  <a:txBody>
                    <a:bodyPr/>
                    <a:lstStyle/>
                    <a:p>
                      <a:pPr algn="ctr">
                        <a:spcAft>
                          <a:spcPts val="0"/>
                        </a:spcAft>
                      </a:pPr>
                      <a:r>
                        <a:rPr lang="en-US" sz="1300" kern="100" dirty="0">
                          <a:latin typeface="Times New Roman"/>
                          <a:ea typeface="Times New Roman"/>
                        </a:rPr>
                        <a:t>21</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dirty="0">
                          <a:latin typeface="Times New Roman"/>
                          <a:ea typeface="Times New Roman"/>
                        </a:rPr>
                        <a:t>2.16</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dirty="0">
                          <a:latin typeface="Times New Roman"/>
                          <a:ea typeface="Times New Roman"/>
                        </a:rPr>
                        <a:t>295.92</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dirty="0">
                          <a:latin typeface="Times New Roman"/>
                          <a:ea typeface="Times New Roman"/>
                        </a:rPr>
                        <a:t>297</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dirty="0">
                          <a:latin typeface="Times New Roman"/>
                          <a:ea typeface="Times New Roman"/>
                        </a:rPr>
                        <a:t>298.08</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1621">
                <a:tc>
                  <a:txBody>
                    <a:bodyPr/>
                    <a:lstStyle/>
                    <a:p>
                      <a:pPr algn="ctr">
                        <a:spcAft>
                          <a:spcPts val="0"/>
                        </a:spcAft>
                      </a:pPr>
                      <a:r>
                        <a:rPr lang="en-US" sz="1300" kern="100" dirty="0">
                          <a:latin typeface="Times New Roman"/>
                          <a:ea typeface="Times New Roman"/>
                        </a:rPr>
                        <a:t>26</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dirty="0">
                          <a:latin typeface="Times New Roman"/>
                          <a:ea typeface="Times New Roman"/>
                        </a:rPr>
                        <a:t>2.16</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a:latin typeface="Times New Roman"/>
                          <a:ea typeface="Times New Roman"/>
                        </a:rPr>
                        <a:t>306.72</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a:latin typeface="Times New Roman"/>
                          <a:ea typeface="Times New Roman"/>
                        </a:rPr>
                        <a:t>307.8</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a:latin typeface="Times New Roman"/>
                          <a:ea typeface="Times New Roman"/>
                        </a:rPr>
                        <a:t>308.88</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r>
              <a:tr h="191621">
                <a:tc>
                  <a:txBody>
                    <a:bodyPr/>
                    <a:lstStyle/>
                    <a:p>
                      <a:pPr algn="ctr">
                        <a:spcAft>
                          <a:spcPts val="0"/>
                        </a:spcAft>
                      </a:pPr>
                      <a:r>
                        <a:rPr lang="en-US" sz="1300" kern="100">
                          <a:latin typeface="Times New Roman"/>
                          <a:ea typeface="Times New Roman"/>
                        </a:rPr>
                        <a:t>27</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dirty="0">
                          <a:latin typeface="Times New Roman"/>
                          <a:ea typeface="Times New Roman"/>
                        </a:rPr>
                        <a:t>2.16</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dirty="0">
                          <a:latin typeface="Times New Roman"/>
                          <a:ea typeface="Times New Roman"/>
                        </a:rPr>
                        <a:t>308.88</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dirty="0">
                          <a:latin typeface="Times New Roman"/>
                          <a:ea typeface="Times New Roman"/>
                        </a:rPr>
                        <a:t>309.96</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dirty="0">
                          <a:latin typeface="Times New Roman"/>
                          <a:ea typeface="Times New Roman"/>
                        </a:rPr>
                        <a:t>311.04</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r>
              <a:tr h="191621">
                <a:tc>
                  <a:txBody>
                    <a:bodyPr/>
                    <a:lstStyle/>
                    <a:p>
                      <a:pPr algn="ctr">
                        <a:spcAft>
                          <a:spcPts val="0"/>
                        </a:spcAft>
                      </a:pPr>
                      <a:r>
                        <a:rPr lang="en-US" sz="1300" kern="100">
                          <a:latin typeface="Times New Roman"/>
                          <a:ea typeface="Times New Roman"/>
                        </a:rPr>
                        <a:t>40</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a:latin typeface="Times New Roman"/>
                          <a:ea typeface="Times New Roman"/>
                        </a:rPr>
                        <a:t>4.32</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dirty="0">
                          <a:latin typeface="Times New Roman"/>
                          <a:ea typeface="Times New Roman"/>
                        </a:rPr>
                        <a:t>282.96</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dirty="0">
                          <a:latin typeface="Times New Roman"/>
                          <a:ea typeface="Times New Roman"/>
                        </a:rPr>
                        <a:t>285.12</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dirty="0">
                          <a:latin typeface="Times New Roman"/>
                          <a:ea typeface="Times New Roman"/>
                        </a:rPr>
                        <a:t>287.28</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1621">
                <a:tc>
                  <a:txBody>
                    <a:bodyPr/>
                    <a:lstStyle/>
                    <a:p>
                      <a:pPr algn="ctr">
                        <a:spcAft>
                          <a:spcPts val="0"/>
                        </a:spcAft>
                      </a:pPr>
                      <a:r>
                        <a:rPr lang="en-US" sz="1300" kern="100" dirty="0">
                          <a:latin typeface="Times New Roman"/>
                          <a:ea typeface="Times New Roman"/>
                        </a:rPr>
                        <a:t>41</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dirty="0">
                          <a:latin typeface="Times New Roman"/>
                          <a:ea typeface="Times New Roman"/>
                        </a:rPr>
                        <a:t>4.32</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a:latin typeface="Times New Roman"/>
                          <a:ea typeface="Times New Roman"/>
                        </a:rPr>
                        <a:t>287.28</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a:latin typeface="Times New Roman"/>
                          <a:ea typeface="Times New Roman"/>
                        </a:rPr>
                        <a:t>289.44</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dirty="0">
                          <a:latin typeface="Times New Roman"/>
                          <a:ea typeface="Times New Roman"/>
                        </a:rPr>
                        <a:t>291.6</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r>
              <a:tr h="191621">
                <a:tc>
                  <a:txBody>
                    <a:bodyPr/>
                    <a:lstStyle/>
                    <a:p>
                      <a:pPr algn="ctr">
                        <a:spcAft>
                          <a:spcPts val="0"/>
                        </a:spcAft>
                      </a:pPr>
                      <a:r>
                        <a:rPr lang="en-US" sz="1300" kern="100">
                          <a:latin typeface="Times New Roman"/>
                          <a:ea typeface="Times New Roman"/>
                        </a:rPr>
                        <a:t>42</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dirty="0">
                          <a:latin typeface="Times New Roman"/>
                          <a:ea typeface="Times New Roman"/>
                        </a:rPr>
                        <a:t>4.32</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dirty="0">
                          <a:latin typeface="Times New Roman"/>
                          <a:ea typeface="Times New Roman"/>
                        </a:rPr>
                        <a:t>291.6</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a:latin typeface="Times New Roman"/>
                          <a:ea typeface="Times New Roman"/>
                        </a:rPr>
                        <a:t>293.76</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dirty="0">
                          <a:latin typeface="Times New Roman"/>
                          <a:ea typeface="Times New Roman"/>
                        </a:rPr>
                        <a:t>295.92</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r>
              <a:tr h="191621">
                <a:tc>
                  <a:txBody>
                    <a:bodyPr/>
                    <a:lstStyle/>
                    <a:p>
                      <a:pPr algn="ctr">
                        <a:spcAft>
                          <a:spcPts val="0"/>
                        </a:spcAft>
                      </a:pPr>
                      <a:r>
                        <a:rPr lang="en-US" sz="1300" kern="100">
                          <a:latin typeface="Times New Roman"/>
                          <a:ea typeface="Times New Roman"/>
                        </a:rPr>
                        <a:t>43</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a:latin typeface="Times New Roman"/>
                          <a:ea typeface="Times New Roman"/>
                        </a:rPr>
                        <a:t>4.32</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dirty="0">
                          <a:latin typeface="Times New Roman"/>
                          <a:ea typeface="Times New Roman"/>
                        </a:rPr>
                        <a:t>295.92</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dirty="0">
                          <a:latin typeface="Times New Roman"/>
                          <a:ea typeface="Times New Roman"/>
                        </a:rPr>
                        <a:t>298.08</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dirty="0">
                          <a:latin typeface="Times New Roman"/>
                          <a:ea typeface="Times New Roman"/>
                        </a:rPr>
                        <a:t>300.24</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1621">
                <a:tc>
                  <a:txBody>
                    <a:bodyPr/>
                    <a:lstStyle/>
                    <a:p>
                      <a:pPr algn="ctr">
                        <a:spcAft>
                          <a:spcPts val="0"/>
                        </a:spcAft>
                      </a:pPr>
                      <a:r>
                        <a:rPr lang="en-US" sz="1300" kern="100">
                          <a:latin typeface="Times New Roman"/>
                          <a:ea typeface="Times New Roman"/>
                        </a:rPr>
                        <a:t>52</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a:latin typeface="Times New Roman"/>
                          <a:ea typeface="Times New Roman"/>
                        </a:rPr>
                        <a:t>8.64</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a:latin typeface="Times New Roman"/>
                          <a:ea typeface="Times New Roman"/>
                        </a:rPr>
                        <a:t>278.64</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dirty="0">
                          <a:latin typeface="Times New Roman"/>
                          <a:ea typeface="Times New Roman"/>
                        </a:rPr>
                        <a:t>282.96</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dirty="0">
                          <a:latin typeface="Times New Roman"/>
                          <a:ea typeface="Times New Roman"/>
                        </a:rPr>
                        <a:t>287.28</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1621">
                <a:tc>
                  <a:txBody>
                    <a:bodyPr/>
                    <a:lstStyle/>
                    <a:p>
                      <a:pPr algn="ctr">
                        <a:spcAft>
                          <a:spcPts val="0"/>
                        </a:spcAft>
                      </a:pPr>
                      <a:r>
                        <a:rPr lang="en-US" sz="1300" kern="100" dirty="0">
                          <a:latin typeface="Times New Roman"/>
                          <a:ea typeface="Times New Roman"/>
                        </a:rPr>
                        <a:t>53</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dirty="0">
                          <a:latin typeface="Times New Roman"/>
                          <a:ea typeface="Times New Roman"/>
                        </a:rPr>
                        <a:t>8.64</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dirty="0">
                          <a:latin typeface="Times New Roman"/>
                          <a:ea typeface="Times New Roman"/>
                        </a:rPr>
                        <a:t>287.28</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dirty="0">
                          <a:latin typeface="Times New Roman"/>
                          <a:ea typeface="Times New Roman"/>
                        </a:rPr>
                        <a:t>291.6</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c>
                  <a:txBody>
                    <a:bodyPr/>
                    <a:lstStyle/>
                    <a:p>
                      <a:pPr algn="ctr">
                        <a:spcAft>
                          <a:spcPts val="0"/>
                        </a:spcAft>
                      </a:pPr>
                      <a:r>
                        <a:rPr lang="en-US" sz="1300" kern="100" dirty="0">
                          <a:latin typeface="Times New Roman"/>
                          <a:ea typeface="Times New Roman"/>
                        </a:rPr>
                        <a:t>295.92</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alpha val="27000"/>
                      </a:srgbClr>
                    </a:solidFill>
                  </a:tcPr>
                </a:tc>
              </a:tr>
              <a:tr h="191621">
                <a:tc>
                  <a:txBody>
                    <a:bodyPr/>
                    <a:lstStyle/>
                    <a:p>
                      <a:pPr algn="ctr">
                        <a:spcAft>
                          <a:spcPts val="0"/>
                        </a:spcAft>
                      </a:pPr>
                      <a:r>
                        <a:rPr lang="en-US" sz="1300" kern="100">
                          <a:latin typeface="Times New Roman"/>
                          <a:ea typeface="Times New Roman"/>
                        </a:rPr>
                        <a:t>54</a:t>
                      </a:r>
                      <a:endParaRPr lang="de-DE" sz="1200" kern="10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dirty="0">
                          <a:latin typeface="Times New Roman"/>
                          <a:ea typeface="Times New Roman"/>
                        </a:rPr>
                        <a:t>8.64</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dirty="0">
                          <a:latin typeface="Times New Roman"/>
                          <a:ea typeface="Times New Roman"/>
                        </a:rPr>
                        <a:t>295.92</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dirty="0">
                          <a:latin typeface="Times New Roman"/>
                          <a:ea typeface="Times New Roman"/>
                        </a:rPr>
                        <a:t>300.24</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dirty="0">
                          <a:latin typeface="Times New Roman"/>
                          <a:ea typeface="Times New Roman"/>
                        </a:rPr>
                        <a:t>304.56</a:t>
                      </a:r>
                      <a:endParaRPr lang="de-DE" sz="1200" kern="100" dirty="0">
                        <a:latin typeface="Times New Roman"/>
                        <a:ea typeface="Times New Roman"/>
                      </a:endParaRPr>
                    </a:p>
                  </a:txBody>
                  <a:tcPr marL="82123" marR="82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 name="Textfeld 10"/>
          <p:cNvSpPr txBox="1"/>
          <p:nvPr/>
        </p:nvSpPr>
        <p:spPr>
          <a:xfrm>
            <a:off x="1261531" y="1879594"/>
            <a:ext cx="2739853" cy="338554"/>
          </a:xfrm>
          <a:prstGeom prst="rect">
            <a:avLst/>
          </a:prstGeom>
          <a:noFill/>
        </p:spPr>
        <p:txBody>
          <a:bodyPr wrap="none" rtlCol="0">
            <a:spAutoFit/>
          </a:bodyPr>
          <a:lstStyle/>
          <a:p>
            <a:r>
              <a:rPr lang="de-DE" sz="1600" b="1" dirty="0" err="1" smtClean="0"/>
              <a:t>Excerpt</a:t>
            </a:r>
            <a:r>
              <a:rPr lang="de-DE" sz="1600" b="1" dirty="0" smtClean="0"/>
              <a:t> of </a:t>
            </a:r>
            <a:r>
              <a:rPr lang="de-DE" sz="1600" b="1" dirty="0" err="1" smtClean="0"/>
              <a:t>the</a:t>
            </a:r>
            <a:r>
              <a:rPr lang="de-DE" sz="1600" b="1" dirty="0" smtClean="0"/>
              <a:t> Channel Plan:</a:t>
            </a:r>
            <a:endParaRPr lang="de-DE" sz="1600" b="1" dirty="0"/>
          </a:p>
        </p:txBody>
      </p:sp>
      <p:sp>
        <p:nvSpPr>
          <p:cNvPr id="13" name="Textfeld 12"/>
          <p:cNvSpPr txBox="1"/>
          <p:nvPr/>
        </p:nvSpPr>
        <p:spPr>
          <a:xfrm>
            <a:off x="1244595" y="5918184"/>
            <a:ext cx="5695277" cy="338554"/>
          </a:xfrm>
          <a:prstGeom prst="rect">
            <a:avLst/>
          </a:prstGeom>
          <a:noFill/>
        </p:spPr>
        <p:txBody>
          <a:bodyPr wrap="none" rtlCol="0">
            <a:spAutoFit/>
          </a:bodyPr>
          <a:lstStyle/>
          <a:p>
            <a:r>
              <a:rPr lang="de-DE" sz="1600" b="1" dirty="0" smtClean="0"/>
              <a:t>Channels </a:t>
            </a:r>
            <a:r>
              <a:rPr lang="de-DE" sz="1600" b="1" dirty="0" err="1" smtClean="0"/>
              <a:t>marked</a:t>
            </a:r>
            <a:r>
              <a:rPr lang="de-DE" sz="1600" b="1" dirty="0" smtClean="0"/>
              <a:t> </a:t>
            </a:r>
            <a:r>
              <a:rPr lang="de-DE" sz="1600" b="1" dirty="0" err="1" smtClean="0"/>
              <a:t>as</a:t>
            </a:r>
            <a:r>
              <a:rPr lang="de-DE" sz="1600" b="1" dirty="0" smtClean="0"/>
              <a:t> </a:t>
            </a:r>
            <a:r>
              <a:rPr lang="de-DE" sz="1600" b="1" dirty="0" err="1" smtClean="0"/>
              <a:t>green</a:t>
            </a:r>
            <a:r>
              <a:rPr lang="de-DE" sz="1600" b="1" dirty="0" smtClean="0"/>
              <a:t> do not </a:t>
            </a:r>
            <a:r>
              <a:rPr lang="de-DE" sz="1600" b="1" dirty="0" err="1" smtClean="0"/>
              <a:t>overlap</a:t>
            </a:r>
            <a:r>
              <a:rPr lang="de-DE" sz="1600" b="1" dirty="0" smtClean="0"/>
              <a:t> </a:t>
            </a:r>
            <a:r>
              <a:rPr lang="de-DE" sz="1600" b="1" dirty="0" err="1" smtClean="0"/>
              <a:t>with</a:t>
            </a:r>
            <a:r>
              <a:rPr lang="de-DE" sz="1600" b="1" dirty="0" smtClean="0"/>
              <a:t> EESS </a:t>
            </a:r>
            <a:r>
              <a:rPr lang="de-DE" sz="1600" b="1" dirty="0" err="1" smtClean="0"/>
              <a:t>spectrum</a:t>
            </a:r>
            <a:endParaRPr lang="de-DE" sz="16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Assessment</a:t>
            </a:r>
            <a:r>
              <a:rPr lang="de-DE" dirty="0" smtClean="0"/>
              <a:t> of </a:t>
            </a:r>
            <a:r>
              <a:rPr lang="de-DE" dirty="0" err="1" smtClean="0"/>
              <a:t>the</a:t>
            </a:r>
            <a:r>
              <a:rPr lang="de-DE" dirty="0" smtClean="0"/>
              <a:t> </a:t>
            </a:r>
            <a:r>
              <a:rPr lang="de-DE" dirty="0" err="1" smtClean="0"/>
              <a:t>remaining</a:t>
            </a:r>
            <a:r>
              <a:rPr lang="de-DE" dirty="0" smtClean="0"/>
              <a:t> </a:t>
            </a:r>
            <a:r>
              <a:rPr lang="de-DE" dirty="0" err="1" smtClean="0"/>
              <a:t>Possibilities</a:t>
            </a:r>
            <a:endParaRPr lang="de-DE" dirty="0"/>
          </a:p>
        </p:txBody>
      </p:sp>
      <p:sp>
        <p:nvSpPr>
          <p:cNvPr id="5" name="Foliennummernplatzhalter 4"/>
          <p:cNvSpPr>
            <a:spLocks noGrp="1"/>
          </p:cNvSpPr>
          <p:nvPr>
            <p:ph type="sldNum" sz="quarter" idx="12"/>
          </p:nvPr>
        </p:nvSpPr>
        <p:spPr/>
        <p:txBody>
          <a:bodyPr/>
          <a:lstStyle/>
          <a:p>
            <a:r>
              <a:rPr lang="en-US" smtClean="0"/>
              <a:t>Slide </a:t>
            </a:r>
            <a:fld id="{D8E7F6C2-DF2F-4116-8D71-DCDEFB590920}" type="slidenum">
              <a:rPr lang="en-US" smtClean="0"/>
              <a:pPr/>
              <a:t>6</a:t>
            </a:fld>
            <a:endParaRPr lang="en-US"/>
          </a:p>
        </p:txBody>
      </p:sp>
      <p:sp>
        <p:nvSpPr>
          <p:cNvPr id="6" name="Datumsplatzhalter 5"/>
          <p:cNvSpPr>
            <a:spLocks noGrp="1"/>
          </p:cNvSpPr>
          <p:nvPr>
            <p:ph type="dt" sz="half" idx="10"/>
          </p:nvPr>
        </p:nvSpPr>
        <p:spPr/>
        <p:txBody>
          <a:bodyPr/>
          <a:lstStyle/>
          <a:p>
            <a:r>
              <a:rPr lang="en-US" dirty="0" smtClean="0"/>
              <a:t>November 2016</a:t>
            </a:r>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
        <p:nvSpPr>
          <p:cNvPr id="14" name="Inhaltsplatzhalter 2"/>
          <p:cNvSpPr>
            <a:spLocks noGrp="1"/>
          </p:cNvSpPr>
          <p:nvPr>
            <p:ph idx="1"/>
          </p:nvPr>
        </p:nvSpPr>
        <p:spPr>
          <a:xfrm>
            <a:off x="736600" y="2503705"/>
            <a:ext cx="7772400" cy="925286"/>
          </a:xfrm>
        </p:spPr>
        <p:txBody>
          <a:bodyPr/>
          <a:lstStyle/>
          <a:p>
            <a:r>
              <a:rPr lang="de-DE" sz="2000" dirty="0" err="1" smtClean="0"/>
              <a:t>Among</a:t>
            </a:r>
            <a:r>
              <a:rPr lang="de-DE" sz="2000" dirty="0" smtClean="0"/>
              <a:t> </a:t>
            </a:r>
            <a:r>
              <a:rPr lang="de-DE" sz="2000" dirty="0" err="1" smtClean="0"/>
              <a:t>the</a:t>
            </a:r>
            <a:r>
              <a:rPr lang="de-DE" sz="2000" dirty="0" smtClean="0"/>
              <a:t> </a:t>
            </a:r>
            <a:r>
              <a:rPr lang="de-DE" sz="2000" dirty="0" err="1" smtClean="0"/>
              <a:t>possible</a:t>
            </a:r>
            <a:r>
              <a:rPr lang="de-DE" sz="2000" dirty="0" smtClean="0"/>
              <a:t> </a:t>
            </a:r>
            <a:r>
              <a:rPr lang="de-DE" sz="2000" dirty="0" err="1" smtClean="0"/>
              <a:t>channels</a:t>
            </a:r>
            <a:r>
              <a:rPr lang="de-DE" sz="2000" dirty="0" smtClean="0"/>
              <a:t> </a:t>
            </a:r>
            <a:r>
              <a:rPr lang="de-DE" sz="2000" dirty="0" err="1" smtClean="0"/>
              <a:t>the</a:t>
            </a:r>
            <a:r>
              <a:rPr lang="de-DE" sz="2000" dirty="0" smtClean="0"/>
              <a:t> </a:t>
            </a:r>
            <a:r>
              <a:rPr lang="de-DE" sz="2000" dirty="0" err="1" smtClean="0"/>
              <a:t>channels</a:t>
            </a:r>
            <a:r>
              <a:rPr lang="de-DE" sz="2000" dirty="0" smtClean="0"/>
              <a:t> </a:t>
            </a:r>
            <a:r>
              <a:rPr lang="de-DE" sz="2000" dirty="0" err="1" smtClean="0"/>
              <a:t>with</a:t>
            </a:r>
            <a:r>
              <a:rPr lang="de-DE" sz="2000" dirty="0" smtClean="0"/>
              <a:t> CHNL_ID 41 and 42 </a:t>
            </a:r>
            <a:r>
              <a:rPr lang="de-DE" sz="2000" dirty="0" err="1" smtClean="0"/>
              <a:t>h</a:t>
            </a:r>
            <a:r>
              <a:rPr lang="de-DE" sz="2000" dirty="0" err="1" smtClean="0"/>
              <a:t>ave</a:t>
            </a:r>
            <a:r>
              <a:rPr lang="de-DE" sz="2000" dirty="0" smtClean="0"/>
              <a:t> a </a:t>
            </a:r>
            <a:r>
              <a:rPr lang="de-DE" sz="2000" dirty="0" err="1" smtClean="0"/>
              <a:t>bandwidth</a:t>
            </a:r>
            <a:r>
              <a:rPr lang="de-DE" sz="2000" dirty="0" smtClean="0"/>
              <a:t> of 4,32 GHz</a:t>
            </a:r>
            <a:endParaRPr lang="de-DE" sz="1600" dirty="0" smtClean="0"/>
          </a:p>
          <a:p>
            <a:r>
              <a:rPr lang="de-DE" sz="2000" dirty="0" smtClean="0"/>
              <a:t>The </a:t>
            </a:r>
            <a:r>
              <a:rPr lang="de-DE" sz="2000" dirty="0" err="1" smtClean="0"/>
              <a:t>minimum</a:t>
            </a:r>
            <a:r>
              <a:rPr lang="de-DE" sz="2000" dirty="0" smtClean="0"/>
              <a:t> </a:t>
            </a:r>
            <a:r>
              <a:rPr lang="de-DE" sz="2000" dirty="0" err="1" smtClean="0"/>
              <a:t>separation</a:t>
            </a:r>
            <a:r>
              <a:rPr lang="de-DE" sz="2000" dirty="0" smtClean="0"/>
              <a:t> </a:t>
            </a:r>
            <a:r>
              <a:rPr lang="de-DE" sz="2000" dirty="0" err="1" smtClean="0"/>
              <a:t>from</a:t>
            </a:r>
            <a:r>
              <a:rPr lang="de-DE" sz="2000" dirty="0" smtClean="0"/>
              <a:t> </a:t>
            </a:r>
            <a:r>
              <a:rPr lang="de-DE" sz="2000" dirty="0" err="1" smtClean="0"/>
              <a:t>protected</a:t>
            </a:r>
            <a:r>
              <a:rPr lang="de-DE" sz="2000" dirty="0" smtClean="0"/>
              <a:t> EESS </a:t>
            </a:r>
            <a:r>
              <a:rPr lang="de-DE" sz="2000" dirty="0" err="1" smtClean="0"/>
              <a:t>bands</a:t>
            </a:r>
            <a:r>
              <a:rPr lang="de-DE" sz="2000" dirty="0" smtClean="0"/>
              <a:t> </a:t>
            </a:r>
            <a:r>
              <a:rPr lang="de-DE" sz="2000" dirty="0" err="1" smtClean="0"/>
              <a:t>is</a:t>
            </a:r>
            <a:r>
              <a:rPr lang="de-DE" sz="2000" dirty="0" smtClean="0"/>
              <a:t> 1,28 GHz </a:t>
            </a:r>
            <a:r>
              <a:rPr lang="de-DE" sz="2000" dirty="0" err="1" smtClean="0"/>
              <a:t>for</a:t>
            </a:r>
            <a:r>
              <a:rPr lang="de-DE" sz="2000" dirty="0" smtClean="0"/>
              <a:t> </a:t>
            </a:r>
            <a:r>
              <a:rPr lang="de-DE" sz="2000" dirty="0" err="1" smtClean="0"/>
              <a:t>the</a:t>
            </a:r>
            <a:r>
              <a:rPr lang="de-DE" sz="2000" dirty="0" smtClean="0"/>
              <a:t> </a:t>
            </a:r>
            <a:r>
              <a:rPr lang="de-DE" sz="2000" dirty="0" err="1" smtClean="0"/>
              <a:t>channel</a:t>
            </a:r>
            <a:r>
              <a:rPr lang="de-DE" sz="2000" dirty="0" smtClean="0"/>
              <a:t> </a:t>
            </a:r>
            <a:r>
              <a:rPr lang="de-DE" sz="2000" dirty="0" err="1" smtClean="0"/>
              <a:t>with</a:t>
            </a:r>
            <a:r>
              <a:rPr lang="de-DE" sz="2000" dirty="0" smtClean="0"/>
              <a:t> CHNL_ID 41 (</a:t>
            </a:r>
            <a:r>
              <a:rPr lang="de-DE" sz="2000" dirty="0" err="1" smtClean="0"/>
              <a:t>at</a:t>
            </a:r>
            <a:r>
              <a:rPr lang="de-DE" sz="2000" dirty="0" smtClean="0"/>
              <a:t> </a:t>
            </a:r>
            <a:r>
              <a:rPr lang="de-DE" sz="2000" dirty="0" err="1" smtClean="0"/>
              <a:t>the</a:t>
            </a:r>
            <a:r>
              <a:rPr lang="de-DE" sz="2000" dirty="0" smtClean="0"/>
              <a:t> </a:t>
            </a:r>
            <a:r>
              <a:rPr lang="de-DE" sz="2000" dirty="0" err="1" smtClean="0"/>
              <a:t>ower</a:t>
            </a:r>
            <a:r>
              <a:rPr lang="de-DE" sz="2000" dirty="0" smtClean="0"/>
              <a:t> end) and 0.08 GHz </a:t>
            </a:r>
            <a:r>
              <a:rPr lang="de-DE" sz="2000" dirty="0" err="1" smtClean="0"/>
              <a:t>for</a:t>
            </a:r>
            <a:r>
              <a:rPr lang="de-DE" sz="2000" dirty="0" smtClean="0"/>
              <a:t> </a:t>
            </a:r>
            <a:r>
              <a:rPr lang="de-DE" sz="2000" dirty="0" err="1" smtClean="0"/>
              <a:t>the</a:t>
            </a:r>
            <a:r>
              <a:rPr lang="de-DE" sz="2000" dirty="0" smtClean="0"/>
              <a:t> </a:t>
            </a:r>
            <a:r>
              <a:rPr lang="de-DE" sz="2000" dirty="0" err="1" smtClean="0"/>
              <a:t>channel</a:t>
            </a:r>
            <a:r>
              <a:rPr lang="de-DE" sz="2000" dirty="0" smtClean="0"/>
              <a:t> </a:t>
            </a:r>
            <a:r>
              <a:rPr lang="de-DE" sz="2000" dirty="0" err="1" smtClean="0"/>
              <a:t>with</a:t>
            </a:r>
            <a:r>
              <a:rPr lang="de-DE" sz="2000" dirty="0" smtClean="0"/>
              <a:t> CHNL_ID 42  (</a:t>
            </a:r>
            <a:r>
              <a:rPr lang="de-DE" sz="2000" dirty="0" err="1" smtClean="0"/>
              <a:t>at</a:t>
            </a:r>
            <a:r>
              <a:rPr lang="de-DE" sz="2000" dirty="0" smtClean="0"/>
              <a:t> </a:t>
            </a:r>
            <a:r>
              <a:rPr lang="de-DE" sz="2000" dirty="0" err="1" smtClean="0"/>
              <a:t>the</a:t>
            </a:r>
            <a:r>
              <a:rPr lang="de-DE" sz="2000" dirty="0" smtClean="0"/>
              <a:t> </a:t>
            </a:r>
            <a:r>
              <a:rPr lang="de-DE" sz="2000" dirty="0" err="1" smtClean="0"/>
              <a:t>upper</a:t>
            </a:r>
            <a:r>
              <a:rPr lang="de-DE" sz="2000" dirty="0" smtClean="0"/>
              <a:t> end)</a:t>
            </a:r>
          </a:p>
          <a:p>
            <a:r>
              <a:rPr lang="de-DE" sz="2000" dirty="0" smtClean="0"/>
              <a:t>The </a:t>
            </a:r>
            <a:r>
              <a:rPr lang="de-DE" sz="2000" dirty="0" err="1" smtClean="0"/>
              <a:t>channel</a:t>
            </a:r>
            <a:r>
              <a:rPr lang="de-DE" sz="2000" dirty="0" smtClean="0"/>
              <a:t> </a:t>
            </a:r>
            <a:r>
              <a:rPr lang="de-DE" sz="2000" dirty="0" err="1" smtClean="0"/>
              <a:t>with</a:t>
            </a:r>
            <a:r>
              <a:rPr lang="de-DE" sz="2000" dirty="0" smtClean="0"/>
              <a:t> </a:t>
            </a:r>
            <a:r>
              <a:rPr lang="de-DE" sz="2000" b="1" dirty="0" smtClean="0">
                <a:solidFill>
                  <a:srgbClr val="FF0000"/>
                </a:solidFill>
              </a:rPr>
              <a:t>CHNL_ID 41 </a:t>
            </a:r>
            <a:r>
              <a:rPr lang="de-DE" sz="2000" dirty="0" err="1" smtClean="0"/>
              <a:t>is</a:t>
            </a:r>
            <a:r>
              <a:rPr lang="de-DE" sz="2000" dirty="0" smtClean="0"/>
              <a:t> </a:t>
            </a:r>
            <a:r>
              <a:rPr lang="de-DE" sz="2000" dirty="0" err="1" smtClean="0"/>
              <a:t>proposed</a:t>
            </a:r>
            <a:r>
              <a:rPr lang="de-DE" sz="2000" dirty="0" smtClean="0"/>
              <a:t> </a:t>
            </a:r>
            <a:r>
              <a:rPr lang="de-DE" sz="2000" dirty="0" err="1" smtClean="0"/>
              <a:t>as</a:t>
            </a:r>
            <a:r>
              <a:rPr lang="de-DE" sz="2000" dirty="0" smtClean="0"/>
              <a:t> </a:t>
            </a:r>
            <a:r>
              <a:rPr lang="de-DE" sz="2000" dirty="0" err="1" smtClean="0"/>
              <a:t>the</a:t>
            </a:r>
            <a:r>
              <a:rPr lang="de-DE" sz="2000" dirty="0" smtClean="0"/>
              <a:t> </a:t>
            </a:r>
            <a:r>
              <a:rPr lang="de-DE" sz="2000" dirty="0" err="1" smtClean="0"/>
              <a:t>default</a:t>
            </a:r>
            <a:r>
              <a:rPr lang="de-DE" sz="2000" dirty="0" smtClean="0"/>
              <a:t> </a:t>
            </a:r>
            <a:r>
              <a:rPr lang="de-DE" sz="2000" b="1" dirty="0" err="1" smtClean="0">
                <a:solidFill>
                  <a:srgbClr val="FF0000"/>
                </a:solidFill>
              </a:rPr>
              <a:t>channel</a:t>
            </a:r>
            <a:endParaRPr lang="de-DE" sz="2800" b="1" dirty="0" smtClean="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453</Words>
  <Application>Microsoft Office PowerPoint</Application>
  <PresentationFormat>Bildschirmpräsentation (4:3)</PresentationFormat>
  <Paragraphs>143</Paragraphs>
  <Slides>6</Slides>
  <Notes>0</Notes>
  <HiddenSlides>0</HiddenSlides>
  <MMClips>0</MMClips>
  <ScaleCrop>false</ScaleCrop>
  <HeadingPairs>
    <vt:vector size="4" baseType="variant">
      <vt:variant>
        <vt:lpstr>Design</vt:lpstr>
      </vt:variant>
      <vt:variant>
        <vt:i4>1</vt:i4>
      </vt:variant>
      <vt:variant>
        <vt:lpstr>Folientitel</vt:lpstr>
      </vt:variant>
      <vt:variant>
        <vt:i4>6</vt:i4>
      </vt:variant>
    </vt:vector>
  </HeadingPairs>
  <TitlesOfParts>
    <vt:vector size="7" baseType="lpstr">
      <vt:lpstr>IEEE-P802_15</vt:lpstr>
      <vt:lpstr>Folie 1</vt:lpstr>
      <vt:lpstr>Proposal for a Default Channel in IEEE P802.15.3d</vt:lpstr>
      <vt:lpstr>Requirements and Boundary Conditions</vt:lpstr>
      <vt:lpstr>Possible Spectrum Parts based on FN 5.565 of the Radio Regulations</vt:lpstr>
      <vt:lpstr>Possibilities within the Proposed TG3d Channel Plan</vt:lpstr>
      <vt:lpstr>Assessment of the remaining Possibilities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Alexander Fricke</dc:creator>
  <dc:description>&lt;doc#&gt;</dc:description>
  <cp:lastModifiedBy>Thomas Kuerner</cp:lastModifiedBy>
  <cp:revision>294</cp:revision>
  <cp:lastPrinted>1998-02-10T13:28:06Z</cp:lastPrinted>
  <dcterms:created xsi:type="dcterms:W3CDTF">2012-11-14T22:04:21Z</dcterms:created>
  <dcterms:modified xsi:type="dcterms:W3CDTF">2016-11-10T00:37:57Z</dcterms:modified>
</cp:coreProperties>
</file>