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5" r:id="rId3"/>
    <p:sldId id="270" r:id="rId4"/>
    <p:sldId id="267" r:id="rId5"/>
    <p:sldId id="268" r:id="rId6"/>
    <p:sldId id="271" r:id="rId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FF"/>
    <a:srgbClr val="00FF00"/>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Mittlere Formatvorlage 3 - Akz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0672" autoAdjust="0"/>
  </p:normalViewPr>
  <p:slideViewPr>
    <p:cSldViewPr snapToGrid="0">
      <p:cViewPr>
        <p:scale>
          <a:sx n="90" d="100"/>
          <a:sy n="90" d="100"/>
        </p:scale>
        <p:origin x="-854" y="67"/>
      </p:cViewPr>
      <p:guideLst>
        <p:guide orient="horz" pos="2160"/>
        <p:guide pos="2880"/>
      </p:guideLst>
    </p:cSldViewPr>
  </p:slideViewPr>
  <p:outlineViewPr>
    <p:cViewPr>
      <p:scale>
        <a:sx n="33" d="100"/>
        <a:sy n="33" d="100"/>
      </p:scale>
      <p:origin x="0" y="49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dirty="0"/>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
        <p:nvSpPr>
          <p:cNvPr id="7" name="Datumsplatzhalter 3"/>
          <p:cNvSpPr>
            <a:spLocks noGrp="1"/>
          </p:cNvSpPr>
          <p:nvPr>
            <p:ph type="dt" sz="half" idx="10"/>
          </p:nvPr>
        </p:nvSpPr>
        <p:spPr>
          <a:xfrm>
            <a:off x="685800" y="378281"/>
            <a:ext cx="1600200" cy="215444"/>
          </a:xfrm>
        </p:spPr>
        <p:txBody>
          <a:bodyPr/>
          <a:lstStyle>
            <a:lvl1pPr>
              <a:defRPr/>
            </a:lvl1pPr>
          </a:lstStyle>
          <a:p>
            <a:r>
              <a:rPr lang="en-US"/>
              <a:t>&lt;month year&gt;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
        <p:nvSpPr>
          <p:cNvPr id="5" name="Datumsplatzhalter 3"/>
          <p:cNvSpPr>
            <a:spLocks noGrp="1"/>
          </p:cNvSpPr>
          <p:nvPr>
            <p:ph type="dt" sz="half" idx="10"/>
          </p:nvPr>
        </p:nvSpPr>
        <p:spPr>
          <a:xfrm>
            <a:off x="685800" y="378281"/>
            <a:ext cx="1600200" cy="215444"/>
          </a:xfrm>
        </p:spPr>
        <p:txBody>
          <a:bodyPr/>
          <a:lstStyle>
            <a:lvl1pPr>
              <a:defRPr/>
            </a:lvl1pPr>
          </a:lstStyle>
          <a:p>
            <a:r>
              <a:rPr lang="en-US"/>
              <a:t>&lt;month year&gt;</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dirty="0" smtClean="0"/>
              <a:t>Titelmasterformat durch Klicken bearbeiten</a:t>
            </a:r>
            <a:endParaRPr 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November 2016</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362608" y="394156"/>
            <a:ext cx="8095594" cy="215444"/>
          </a:xfrm>
          <a:prstGeom prst="rect">
            <a:avLst/>
          </a:prstGeom>
          <a:noFill/>
          <a:ln w="9525">
            <a:noFill/>
            <a:miter lim="800000"/>
            <a:headEnd/>
            <a:tailEnd/>
          </a:ln>
          <a:effectLst/>
        </p:spPr>
        <p:txBody>
          <a:bodyPr wrap="square" lIns="0" tIns="0" rIns="0" bIns="0" anchor="b">
            <a:spAutoFit/>
          </a:bodyPr>
          <a:lstStyle/>
          <a:p>
            <a:pPr marL="982663" marR="0" lvl="4" indent="0" algn="r" defTabSz="914400" rtl="0" eaLnBrk="0" fontAlgn="base" latinLnBrk="0" hangingPunct="0">
              <a:lnSpc>
                <a:spcPct val="100000"/>
              </a:lnSpc>
              <a:spcBef>
                <a:spcPct val="0"/>
              </a:spcBef>
              <a:spcAft>
                <a:spcPct val="0"/>
              </a:spcAft>
              <a:buClrTx/>
              <a:buSzTx/>
              <a:buFontTx/>
              <a:buNone/>
              <a:tabLst/>
              <a:defRPr/>
            </a:pPr>
            <a:r>
              <a:rPr lang="en-US" sz="1400" b="1" dirty="0"/>
              <a:t>doc.: IEEE </a:t>
            </a:r>
            <a:r>
              <a:rPr lang="en-US" sz="1400" b="1" dirty="0" smtClean="0"/>
              <a:t>802. </a:t>
            </a:r>
            <a:r>
              <a:rPr lang="en-US" sz="1400" b="1" dirty="0" smtClean="0"/>
              <a:t>15-16-0811-00-003d </a:t>
            </a:r>
            <a:r>
              <a:rPr lang="en-US" sz="1400" b="1" baseline="0" dirty="0" smtClean="0"/>
              <a:t> </a:t>
            </a:r>
            <a:r>
              <a:rPr lang="en-US" sz="1400" b="1" baseline="0" dirty="0" err="1" smtClean="0"/>
              <a:t>proposal_for_a_default_channel</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5139869"/>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de-DE" sz="1600" dirty="0" err="1" smtClean="0">
                <a:solidFill>
                  <a:schemeClr val="tx2"/>
                </a:solidFill>
              </a:rPr>
              <a:t>Proposal</a:t>
            </a:r>
            <a:r>
              <a:rPr lang="de-DE" sz="1600" dirty="0" smtClean="0">
                <a:solidFill>
                  <a:schemeClr val="tx2"/>
                </a:solidFill>
              </a:rPr>
              <a:t> </a:t>
            </a:r>
            <a:r>
              <a:rPr lang="de-DE" sz="1600" dirty="0" err="1" smtClean="0">
                <a:solidFill>
                  <a:schemeClr val="tx2"/>
                </a:solidFill>
              </a:rPr>
              <a:t>for</a:t>
            </a:r>
            <a:r>
              <a:rPr lang="de-DE" sz="1600" dirty="0" smtClean="0">
                <a:solidFill>
                  <a:schemeClr val="tx2"/>
                </a:solidFill>
              </a:rPr>
              <a:t> a Default Channel in IEEE P802.15.3d</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 </a:t>
            </a:r>
            <a:r>
              <a:rPr lang="en-US" sz="1600" dirty="0" smtClean="0">
                <a:solidFill>
                  <a:schemeClr val="tx2"/>
                </a:solidFill>
              </a:rPr>
              <a:t>09 </a:t>
            </a:r>
            <a:r>
              <a:rPr lang="en-US" sz="1600" dirty="0" smtClean="0">
                <a:solidFill>
                  <a:schemeClr val="tx2"/>
                </a:solidFill>
              </a:rPr>
              <a:t>November 2016</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	 Thomas Kürner, TU Braunschweig</a:t>
            </a:r>
            <a:endParaRPr lang="en-US" sz="1600" dirty="0">
              <a:solidFill>
                <a:schemeClr val="tx2"/>
              </a:solidFill>
            </a:endParaRPr>
          </a:p>
          <a:p>
            <a:endParaRPr lang="en-US" sz="1600" dirty="0" smtClean="0">
              <a:solidFill>
                <a:schemeClr val="tx2"/>
              </a:solidFill>
            </a:endParaRPr>
          </a:p>
          <a:p>
            <a:r>
              <a:rPr lang="en-US" sz="1600" dirty="0" smtClean="0">
                <a:solidFill>
                  <a:schemeClr val="tx2"/>
                </a:solidFill>
              </a:rPr>
              <a:t>E-Mail: 	kuerner@ifn.ing.tu-bs.de</a:t>
            </a:r>
            <a:r>
              <a:rPr lang="en-US" sz="1600" dirty="0">
                <a:solidFill>
                  <a:schemeClr val="tx2"/>
                </a:solidFill>
              </a:rPr>
              <a:t>	</a:t>
            </a:r>
            <a:endParaRPr lang="en-US" sz="1600" dirty="0" smtClean="0">
              <a:solidFill>
                <a:schemeClr val="tx2"/>
              </a:solidFill>
            </a:endParaRPr>
          </a:p>
          <a:p>
            <a:pPr>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This document </a:t>
            </a:r>
            <a:r>
              <a:rPr lang="en-US" sz="1600" dirty="0" smtClean="0">
                <a:solidFill>
                  <a:schemeClr val="tx2"/>
                </a:solidFill>
              </a:rPr>
              <a:t>provides a proposal for a default channel for inclusion in the draft standard IEEE 802.15.3d</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Discussion document for the </a:t>
            </a:r>
            <a:r>
              <a:rPr lang="en-US" sz="1600" dirty="0" smtClean="0">
                <a:solidFill>
                  <a:schemeClr val="tx2"/>
                </a:solidFill>
              </a:rPr>
              <a:t>TG 3d</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solidFill>
                  <a:schemeClr val="tx2"/>
                </a:solidFill>
              </a:rPr>
              <a:t>.</a:t>
            </a:r>
          </a:p>
          <a:p>
            <a:r>
              <a:rPr lang="en-US" sz="1600" b="1" dirty="0" smtClean="0">
                <a:solidFill>
                  <a:schemeClr val="tx2"/>
                </a:solidFill>
              </a:rPr>
              <a:t>Release</a:t>
            </a:r>
            <a:r>
              <a:rPr lang="en-US" sz="1600" b="1" dirty="0">
                <a:solidFill>
                  <a:schemeClr val="tx2"/>
                </a:solidFill>
              </a:rPr>
              <a:t>:</a:t>
            </a:r>
            <a:r>
              <a:rPr lang="en-US" sz="1600" dirty="0">
                <a:solidFill>
                  <a:schemeClr val="tx2"/>
                </a:solidFill>
              </a:rPr>
              <a:t>	The contributor acknowledges and accepts that this contribution becomes the property of IEEE and may be made publicly available by P802.15.	</a:t>
            </a:r>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Alexander Fricke (TU Braunschweig)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569243"/>
            <a:ext cx="7772400" cy="1470025"/>
          </a:xfrm>
        </p:spPr>
        <p:txBody>
          <a:bodyPr/>
          <a:lstStyle/>
          <a:p>
            <a:r>
              <a:rPr lang="de-DE" dirty="0" err="1" smtClean="0"/>
              <a:t>Proposal</a:t>
            </a:r>
            <a:r>
              <a:rPr lang="de-DE" dirty="0" smtClean="0"/>
              <a:t> </a:t>
            </a:r>
            <a:r>
              <a:rPr lang="de-DE" dirty="0" err="1" smtClean="0"/>
              <a:t>for</a:t>
            </a:r>
            <a:r>
              <a:rPr lang="de-DE" dirty="0" smtClean="0"/>
              <a:t> a Default Channel in IEEE P802.15.3d</a:t>
            </a:r>
            <a:endParaRPr lang="de-DE" dirty="0"/>
          </a:p>
        </p:txBody>
      </p:sp>
      <p:sp>
        <p:nvSpPr>
          <p:cNvPr id="3" name="Untertitel 2"/>
          <p:cNvSpPr>
            <a:spLocks noGrp="1"/>
          </p:cNvSpPr>
          <p:nvPr>
            <p:ph type="subTitle" idx="1"/>
          </p:nvPr>
        </p:nvSpPr>
        <p:spPr>
          <a:xfrm>
            <a:off x="444063" y="3426279"/>
            <a:ext cx="8166537" cy="1215390"/>
          </a:xfrm>
        </p:spPr>
        <p:txBody>
          <a:bodyPr/>
          <a:lstStyle/>
          <a:p>
            <a:r>
              <a:rPr lang="de-DE" sz="2400" dirty="0" smtClean="0"/>
              <a:t>Thomas Kürner</a:t>
            </a:r>
          </a:p>
          <a:p>
            <a:r>
              <a:rPr lang="de-DE" sz="2400" dirty="0" smtClean="0"/>
              <a:t>TU Braunschweig</a:t>
            </a:r>
          </a:p>
          <a:p>
            <a:endParaRPr lang="de-DE" sz="2400" dirty="0"/>
          </a:p>
        </p:txBody>
      </p:sp>
      <p:sp>
        <p:nvSpPr>
          <p:cNvPr id="5" name="Foliennummernplatzhalter 5"/>
          <p:cNvSpPr>
            <a:spLocks noGrp="1"/>
          </p:cNvSpPr>
          <p:nvPr>
            <p:ph type="sldNum" sz="quarter" idx="12"/>
          </p:nvPr>
        </p:nvSpPr>
        <p:spPr>
          <a:xfrm>
            <a:off x="4344988" y="6475413"/>
            <a:ext cx="530225" cy="182562"/>
          </a:xfrm>
        </p:spPr>
        <p:txBody>
          <a:bodyPr/>
          <a:lstStyle/>
          <a:p>
            <a:r>
              <a:rPr lang="en-US" dirty="0" smtClean="0"/>
              <a:t>Slide </a:t>
            </a:r>
            <a:fld id="{D8E7F6C2-DF2F-4116-8D71-DCDEFB590920}" type="slidenum">
              <a:rPr lang="en-US" smtClean="0"/>
              <a:pPr/>
              <a:t>2</a:t>
            </a:fld>
            <a:endParaRPr lang="en-US" dirty="0"/>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8" name="Datumsplatzhalter 1"/>
          <p:cNvSpPr>
            <a:spLocks noGrp="1"/>
          </p:cNvSpPr>
          <p:nvPr>
            <p:ph type="dt" sz="half" idx="10"/>
          </p:nvPr>
        </p:nvSpPr>
        <p:spPr>
          <a:xfrm>
            <a:off x="667544" y="378281"/>
            <a:ext cx="1600200" cy="215444"/>
          </a:xfrm>
        </p:spPr>
        <p:txBody>
          <a:bodyPr/>
          <a:lstStyle/>
          <a:p>
            <a:r>
              <a:rPr lang="en-US" dirty="0" smtClean="0"/>
              <a:t>November 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Requirements</a:t>
            </a:r>
            <a:r>
              <a:rPr lang="de-DE" dirty="0" smtClean="0"/>
              <a:t> and </a:t>
            </a:r>
            <a:r>
              <a:rPr lang="de-DE" dirty="0" err="1" smtClean="0"/>
              <a:t>Boundary</a:t>
            </a:r>
            <a:r>
              <a:rPr lang="de-DE" dirty="0" smtClean="0"/>
              <a:t> </a:t>
            </a:r>
            <a:r>
              <a:rPr lang="de-DE" dirty="0" err="1" smtClean="0"/>
              <a:t>Conditions</a:t>
            </a:r>
            <a:endParaRPr lang="de-DE" dirty="0"/>
          </a:p>
        </p:txBody>
      </p:sp>
      <p:sp>
        <p:nvSpPr>
          <p:cNvPr id="3" name="Inhaltsplatzhalter 2"/>
          <p:cNvSpPr>
            <a:spLocks noGrp="1"/>
          </p:cNvSpPr>
          <p:nvPr>
            <p:ph idx="1"/>
          </p:nvPr>
        </p:nvSpPr>
        <p:spPr>
          <a:xfrm>
            <a:off x="685800" y="1904997"/>
            <a:ext cx="7772400" cy="4114800"/>
          </a:xfrm>
        </p:spPr>
        <p:txBody>
          <a:bodyPr/>
          <a:lstStyle/>
          <a:p>
            <a:r>
              <a:rPr lang="de-DE" sz="2000" dirty="0" err="1" smtClean="0"/>
              <a:t>For</a:t>
            </a:r>
            <a:r>
              <a:rPr lang="de-DE" sz="2000" dirty="0" smtClean="0"/>
              <a:t> </a:t>
            </a:r>
            <a:r>
              <a:rPr lang="de-DE" sz="2000" dirty="0" err="1" smtClean="0"/>
              <a:t>the</a:t>
            </a:r>
            <a:r>
              <a:rPr lang="de-DE" sz="2000" dirty="0" smtClean="0"/>
              <a:t> THZ PHY </a:t>
            </a:r>
            <a:r>
              <a:rPr lang="de-DE" sz="2000" dirty="0" err="1" smtClean="0"/>
              <a:t>channelization</a:t>
            </a:r>
            <a:r>
              <a:rPr lang="de-DE" sz="2000" dirty="0" smtClean="0"/>
              <a:t> plan a </a:t>
            </a:r>
            <a:r>
              <a:rPr lang="de-DE" sz="2000" dirty="0" err="1" smtClean="0"/>
              <a:t>default</a:t>
            </a:r>
            <a:r>
              <a:rPr lang="de-DE" sz="2000" dirty="0" smtClean="0"/>
              <a:t> </a:t>
            </a:r>
            <a:r>
              <a:rPr lang="de-DE" sz="2000" dirty="0" err="1" smtClean="0"/>
              <a:t>channel</a:t>
            </a:r>
            <a:r>
              <a:rPr lang="de-DE" sz="2000" dirty="0" smtClean="0"/>
              <a:t> </a:t>
            </a:r>
            <a:r>
              <a:rPr lang="de-DE" sz="2000" dirty="0" err="1" smtClean="0"/>
              <a:t>has</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defined</a:t>
            </a:r>
            <a:endParaRPr lang="de-DE" sz="2000" dirty="0" smtClean="0"/>
          </a:p>
          <a:p>
            <a:r>
              <a:rPr lang="de-DE" sz="2000" dirty="0" smtClean="0"/>
              <a:t>The </a:t>
            </a:r>
            <a:r>
              <a:rPr lang="de-DE" sz="2000" dirty="0" err="1" smtClean="0"/>
              <a:t>default</a:t>
            </a:r>
            <a:r>
              <a:rPr lang="de-DE" sz="2000" dirty="0" smtClean="0"/>
              <a:t> </a:t>
            </a:r>
            <a:r>
              <a:rPr lang="de-DE" sz="2000" dirty="0" err="1" smtClean="0"/>
              <a:t>channel</a:t>
            </a:r>
            <a:r>
              <a:rPr lang="de-DE" sz="2000" dirty="0" smtClean="0"/>
              <a:t> </a:t>
            </a:r>
            <a:r>
              <a:rPr lang="de-DE" sz="2000" dirty="0" err="1" smtClean="0"/>
              <a:t>should</a:t>
            </a:r>
            <a:r>
              <a:rPr lang="de-DE" sz="2000" dirty="0" smtClean="0"/>
              <a:t> </a:t>
            </a:r>
            <a:r>
              <a:rPr lang="de-DE" sz="2000" dirty="0" err="1" smtClean="0"/>
              <a:t>be</a:t>
            </a:r>
            <a:r>
              <a:rPr lang="de-DE" sz="2000" dirty="0" smtClean="0"/>
              <a:t> </a:t>
            </a:r>
            <a:r>
              <a:rPr lang="de-DE" sz="2000" dirty="0" err="1" smtClean="0"/>
              <a:t>available</a:t>
            </a:r>
            <a:r>
              <a:rPr lang="de-DE" sz="2000" dirty="0" smtClean="0"/>
              <a:t> </a:t>
            </a:r>
            <a:r>
              <a:rPr lang="de-DE" sz="2000" dirty="0" err="1" smtClean="0"/>
              <a:t>for</a:t>
            </a:r>
            <a:r>
              <a:rPr lang="de-DE" sz="2000" dirty="0" smtClean="0"/>
              <a:t> all </a:t>
            </a:r>
            <a:r>
              <a:rPr lang="de-DE" sz="2000" dirty="0" err="1" smtClean="0"/>
              <a:t>use</a:t>
            </a:r>
            <a:r>
              <a:rPr lang="de-DE" sz="2000" dirty="0" smtClean="0"/>
              <a:t> </a:t>
            </a:r>
            <a:r>
              <a:rPr lang="de-DE" sz="2000" dirty="0" err="1" smtClean="0"/>
              <a:t>cases</a:t>
            </a:r>
            <a:r>
              <a:rPr lang="de-DE" sz="2000" dirty="0" smtClean="0"/>
              <a:t> in all </a:t>
            </a:r>
            <a:r>
              <a:rPr lang="de-DE" sz="2000" dirty="0" err="1" smtClean="0"/>
              <a:t>regions</a:t>
            </a:r>
            <a:r>
              <a:rPr lang="de-DE" sz="2000" dirty="0" smtClean="0"/>
              <a:t> of </a:t>
            </a:r>
            <a:r>
              <a:rPr lang="de-DE" sz="2000" dirty="0" err="1" smtClean="0"/>
              <a:t>the</a:t>
            </a:r>
            <a:r>
              <a:rPr lang="de-DE" sz="2000" dirty="0" smtClean="0"/>
              <a:t> </a:t>
            </a:r>
            <a:r>
              <a:rPr lang="de-DE" sz="2000" dirty="0" err="1" smtClean="0"/>
              <a:t>world</a:t>
            </a:r>
            <a:endParaRPr lang="de-DE" sz="2000" dirty="0" smtClean="0"/>
          </a:p>
          <a:p>
            <a:r>
              <a:rPr lang="de-DE" sz="2000" dirty="0" err="1" smtClean="0"/>
              <a:t>If</a:t>
            </a:r>
            <a:r>
              <a:rPr lang="de-DE" sz="2000" dirty="0" smtClean="0"/>
              <a:t> </a:t>
            </a:r>
            <a:r>
              <a:rPr lang="de-DE" sz="2000" dirty="0" err="1" smtClean="0"/>
              <a:t>possible</a:t>
            </a:r>
            <a:r>
              <a:rPr lang="de-DE" sz="2000" dirty="0" smtClean="0"/>
              <a:t> </a:t>
            </a:r>
            <a:r>
              <a:rPr lang="de-DE" sz="2000" dirty="0" err="1" smtClean="0"/>
              <a:t>the</a:t>
            </a:r>
            <a:r>
              <a:rPr lang="de-DE" sz="2000" dirty="0" smtClean="0"/>
              <a:t> </a:t>
            </a:r>
            <a:r>
              <a:rPr lang="de-DE" sz="2000" dirty="0" err="1" smtClean="0"/>
              <a:t>bandwidth</a:t>
            </a:r>
            <a:r>
              <a:rPr lang="de-DE" sz="2000" dirty="0" smtClean="0"/>
              <a:t> of </a:t>
            </a:r>
            <a:r>
              <a:rPr lang="de-DE" sz="2000" dirty="0" err="1" smtClean="0"/>
              <a:t>the</a:t>
            </a:r>
            <a:r>
              <a:rPr lang="de-DE" sz="2000" dirty="0" smtClean="0"/>
              <a:t> </a:t>
            </a:r>
            <a:r>
              <a:rPr lang="de-DE" sz="2000" dirty="0" err="1" smtClean="0"/>
              <a:t>default</a:t>
            </a:r>
            <a:r>
              <a:rPr lang="de-DE" sz="2000" dirty="0" smtClean="0"/>
              <a:t> </a:t>
            </a:r>
            <a:r>
              <a:rPr lang="de-DE" sz="2000" dirty="0" err="1" smtClean="0"/>
              <a:t>channel</a:t>
            </a:r>
            <a:r>
              <a:rPr lang="de-DE" sz="2000" dirty="0" smtClean="0"/>
              <a:t> </a:t>
            </a:r>
            <a:r>
              <a:rPr lang="de-DE" sz="2000" dirty="0" err="1" smtClean="0"/>
              <a:t>should</a:t>
            </a:r>
            <a:r>
              <a:rPr lang="de-DE" sz="2000" dirty="0" smtClean="0"/>
              <a:t> </a:t>
            </a:r>
            <a:r>
              <a:rPr lang="de-DE" sz="2000" dirty="0" err="1" smtClean="0"/>
              <a:t>be</a:t>
            </a:r>
            <a:r>
              <a:rPr lang="de-DE" sz="2000" dirty="0" smtClean="0"/>
              <a:t> 4.32 GHz</a:t>
            </a:r>
          </a:p>
          <a:p>
            <a:r>
              <a:rPr lang="de-DE" sz="2000" dirty="0" smtClean="0"/>
              <a:t>The </a:t>
            </a:r>
            <a:r>
              <a:rPr lang="de-DE" sz="2000" dirty="0" err="1" smtClean="0"/>
              <a:t>default</a:t>
            </a:r>
            <a:r>
              <a:rPr lang="de-DE" sz="2000" dirty="0" smtClean="0"/>
              <a:t> </a:t>
            </a:r>
            <a:r>
              <a:rPr lang="de-DE" sz="2000" dirty="0" err="1" smtClean="0"/>
              <a:t>channel</a:t>
            </a:r>
            <a:r>
              <a:rPr lang="de-DE" sz="2000" dirty="0" smtClean="0"/>
              <a:t> </a:t>
            </a:r>
            <a:r>
              <a:rPr lang="de-DE" sz="2000" dirty="0" err="1" smtClean="0"/>
              <a:t>should</a:t>
            </a:r>
            <a:r>
              <a:rPr lang="de-DE" sz="2000" dirty="0" smtClean="0"/>
              <a:t> </a:t>
            </a:r>
            <a:r>
              <a:rPr lang="de-DE" sz="2000" dirty="0" err="1" smtClean="0"/>
              <a:t>should</a:t>
            </a:r>
            <a:r>
              <a:rPr lang="de-DE" sz="2000" dirty="0" smtClean="0"/>
              <a:t> </a:t>
            </a:r>
            <a:r>
              <a:rPr lang="de-DE" sz="2000" dirty="0" err="1" smtClean="0"/>
              <a:t>selected</a:t>
            </a:r>
            <a:r>
              <a:rPr lang="de-DE" sz="2000" dirty="0" smtClean="0"/>
              <a:t> in such a </a:t>
            </a:r>
            <a:r>
              <a:rPr lang="de-DE" sz="2000" dirty="0" err="1" smtClean="0"/>
              <a:t>way</a:t>
            </a:r>
            <a:r>
              <a:rPr lang="de-DE" sz="2000" dirty="0" smtClean="0"/>
              <a:t>, </a:t>
            </a:r>
            <a:r>
              <a:rPr lang="de-DE" sz="2000" dirty="0" err="1" smtClean="0"/>
              <a:t>that</a:t>
            </a:r>
            <a:r>
              <a:rPr lang="de-DE" sz="2000" dirty="0" smtClean="0"/>
              <a:t> </a:t>
            </a:r>
            <a:r>
              <a:rPr lang="de-DE" sz="2000" dirty="0" err="1" smtClean="0"/>
              <a:t>the</a:t>
            </a:r>
            <a:r>
              <a:rPr lang="de-DE" sz="2000" dirty="0" smtClean="0"/>
              <a:t> </a:t>
            </a:r>
            <a:r>
              <a:rPr lang="de-DE" sz="2000" dirty="0" err="1" smtClean="0"/>
              <a:t>overlap</a:t>
            </a:r>
            <a:r>
              <a:rPr lang="de-DE" sz="2000" dirty="0" smtClean="0"/>
              <a:t> </a:t>
            </a:r>
            <a:r>
              <a:rPr lang="de-DE" sz="2000" dirty="0" err="1" smtClean="0"/>
              <a:t>with</a:t>
            </a:r>
            <a:r>
              <a:rPr lang="de-DE" sz="2000" dirty="0" smtClean="0"/>
              <a:t> </a:t>
            </a:r>
            <a:r>
              <a:rPr lang="de-DE" sz="2000" dirty="0" err="1" smtClean="0"/>
              <a:t>the</a:t>
            </a:r>
            <a:r>
              <a:rPr lang="de-DE" sz="2000" dirty="0" smtClean="0"/>
              <a:t> </a:t>
            </a:r>
            <a:r>
              <a:rPr lang="de-DE" sz="2000" dirty="0" err="1" smtClean="0"/>
              <a:t>spectrum</a:t>
            </a:r>
            <a:r>
              <a:rPr lang="de-DE" sz="2000" dirty="0" smtClean="0"/>
              <a:t> </a:t>
            </a:r>
            <a:r>
              <a:rPr lang="de-DE" sz="2000" dirty="0" err="1" smtClean="0"/>
              <a:t>used</a:t>
            </a:r>
            <a:r>
              <a:rPr lang="de-DE" sz="2000" dirty="0" smtClean="0"/>
              <a:t> </a:t>
            </a:r>
            <a:r>
              <a:rPr lang="de-DE" sz="2000" dirty="0" err="1" smtClean="0"/>
              <a:t>by</a:t>
            </a:r>
            <a:r>
              <a:rPr lang="de-DE" sz="2000" dirty="0" smtClean="0"/>
              <a:t> passive </a:t>
            </a:r>
            <a:r>
              <a:rPr lang="de-DE" sz="2000" dirty="0" err="1" smtClean="0"/>
              <a:t>services</a:t>
            </a:r>
            <a:r>
              <a:rPr lang="de-DE" sz="2000" dirty="0" smtClean="0"/>
              <a:t> </a:t>
            </a:r>
            <a:r>
              <a:rPr lang="de-DE" sz="2000" dirty="0" err="1" smtClean="0"/>
              <a:t>is</a:t>
            </a:r>
            <a:r>
              <a:rPr lang="de-DE" sz="2000" dirty="0" smtClean="0"/>
              <a:t> </a:t>
            </a:r>
            <a:r>
              <a:rPr lang="de-DE" sz="2000" dirty="0" err="1" smtClean="0"/>
              <a:t>minimum</a:t>
            </a:r>
            <a:r>
              <a:rPr lang="de-DE" sz="2000" dirty="0" smtClean="0"/>
              <a:t>:</a:t>
            </a:r>
          </a:p>
          <a:p>
            <a:pPr lvl="1"/>
            <a:r>
              <a:rPr lang="de-DE" sz="1600" dirty="0" err="1" smtClean="0"/>
              <a:t>Overlap</a:t>
            </a:r>
            <a:r>
              <a:rPr lang="de-DE" sz="1600" dirty="0" smtClean="0"/>
              <a:t> </a:t>
            </a:r>
            <a:r>
              <a:rPr lang="de-DE" sz="1600" dirty="0" err="1" smtClean="0"/>
              <a:t>with</a:t>
            </a:r>
            <a:r>
              <a:rPr lang="de-DE" sz="1600" dirty="0" smtClean="0"/>
              <a:t> </a:t>
            </a:r>
            <a:r>
              <a:rPr lang="de-DE" sz="1600" dirty="0" err="1" smtClean="0"/>
              <a:t>spectrum</a:t>
            </a:r>
            <a:r>
              <a:rPr lang="de-DE" sz="1600" dirty="0" smtClean="0"/>
              <a:t> </a:t>
            </a:r>
            <a:r>
              <a:rPr lang="de-DE" sz="1600" dirty="0" err="1" smtClean="0"/>
              <a:t>from</a:t>
            </a:r>
            <a:r>
              <a:rPr lang="de-DE" sz="1600" dirty="0" smtClean="0"/>
              <a:t> Radio </a:t>
            </a:r>
            <a:r>
              <a:rPr lang="de-DE" sz="1600" dirty="0" err="1" smtClean="0"/>
              <a:t>Astronomy</a:t>
            </a:r>
            <a:r>
              <a:rPr lang="de-DE" sz="1600" dirty="0" smtClean="0"/>
              <a:t> </a:t>
            </a:r>
            <a:r>
              <a:rPr lang="de-DE" sz="1600" dirty="0" err="1" smtClean="0"/>
              <a:t>is</a:t>
            </a:r>
            <a:r>
              <a:rPr lang="de-DE" sz="1600" dirty="0" smtClean="0"/>
              <a:t> </a:t>
            </a:r>
            <a:r>
              <a:rPr lang="de-DE" sz="1600" dirty="0" err="1" smtClean="0"/>
              <a:t>less</a:t>
            </a:r>
            <a:r>
              <a:rPr lang="de-DE" sz="1600" dirty="0" smtClean="0"/>
              <a:t> </a:t>
            </a:r>
            <a:r>
              <a:rPr lang="de-DE" sz="1600" dirty="0" err="1" smtClean="0"/>
              <a:t>critical</a:t>
            </a:r>
            <a:r>
              <a:rPr lang="de-DE" sz="1600" dirty="0" smtClean="0"/>
              <a:t>, due </a:t>
            </a:r>
            <a:r>
              <a:rPr lang="de-DE" sz="1600" dirty="0" err="1" smtClean="0"/>
              <a:t>to</a:t>
            </a:r>
            <a:r>
              <a:rPr lang="de-DE" sz="1600" dirty="0" smtClean="0"/>
              <a:t> </a:t>
            </a:r>
            <a:r>
              <a:rPr lang="de-DE" sz="1600" dirty="0" err="1" smtClean="0"/>
              <a:t>the</a:t>
            </a:r>
            <a:r>
              <a:rPr lang="de-DE" sz="1600" dirty="0" smtClean="0"/>
              <a:t> </a:t>
            </a:r>
            <a:r>
              <a:rPr lang="de-DE" sz="1600" dirty="0" err="1" smtClean="0"/>
              <a:t>operations</a:t>
            </a:r>
            <a:r>
              <a:rPr lang="de-DE" sz="1600" dirty="0" smtClean="0"/>
              <a:t> of </a:t>
            </a:r>
            <a:r>
              <a:rPr lang="de-DE" sz="1600" dirty="0" err="1" smtClean="0"/>
              <a:t>radio</a:t>
            </a:r>
            <a:r>
              <a:rPr lang="de-DE" sz="1600" dirty="0" smtClean="0"/>
              <a:t> </a:t>
            </a:r>
            <a:r>
              <a:rPr lang="de-DE" sz="1600" dirty="0" err="1" smtClean="0"/>
              <a:t>telescopes</a:t>
            </a:r>
            <a:r>
              <a:rPr lang="de-DE" sz="1600" dirty="0" smtClean="0"/>
              <a:t> in a </a:t>
            </a:r>
            <a:r>
              <a:rPr lang="de-DE" sz="1600" dirty="0" err="1" smtClean="0"/>
              <a:t>very</a:t>
            </a:r>
            <a:r>
              <a:rPr lang="de-DE" sz="1600" dirty="0" smtClean="0"/>
              <a:t> </a:t>
            </a:r>
            <a:r>
              <a:rPr lang="de-DE" sz="1600" dirty="0" err="1" smtClean="0"/>
              <a:t>view</a:t>
            </a:r>
            <a:r>
              <a:rPr lang="de-DE" sz="1600" dirty="0" smtClean="0"/>
              <a:t> remote </a:t>
            </a:r>
            <a:r>
              <a:rPr lang="de-DE" sz="1600" dirty="0" err="1" smtClean="0"/>
              <a:t>areas</a:t>
            </a:r>
            <a:r>
              <a:rPr lang="de-DE" sz="1600" dirty="0" smtClean="0"/>
              <a:t>, </a:t>
            </a:r>
            <a:r>
              <a:rPr lang="de-DE" sz="1600" dirty="0" err="1" smtClean="0"/>
              <a:t>where</a:t>
            </a:r>
            <a:r>
              <a:rPr lang="de-DE" sz="1600" dirty="0" smtClean="0"/>
              <a:t> </a:t>
            </a:r>
            <a:r>
              <a:rPr lang="de-DE" sz="1600" dirty="0" err="1" smtClean="0"/>
              <a:t>the</a:t>
            </a:r>
            <a:r>
              <a:rPr lang="de-DE" sz="1600" dirty="0" smtClean="0"/>
              <a:t> </a:t>
            </a:r>
            <a:r>
              <a:rPr lang="de-DE" sz="1600" dirty="0" err="1" smtClean="0"/>
              <a:t>use</a:t>
            </a:r>
            <a:r>
              <a:rPr lang="de-DE" sz="1600" dirty="0" smtClean="0"/>
              <a:t> of </a:t>
            </a:r>
            <a:r>
              <a:rPr lang="de-DE" sz="1600" dirty="0" err="1" smtClean="0"/>
              <a:t>device</a:t>
            </a:r>
            <a:r>
              <a:rPr lang="de-DE" sz="1600" dirty="0" smtClean="0"/>
              <a:t> </a:t>
            </a:r>
            <a:r>
              <a:rPr lang="de-DE" sz="1600" dirty="0" err="1" smtClean="0"/>
              <a:t>operating</a:t>
            </a:r>
            <a:r>
              <a:rPr lang="de-DE" sz="1600" dirty="0" smtClean="0"/>
              <a:t> in </a:t>
            </a:r>
            <a:r>
              <a:rPr lang="de-DE" sz="1600" dirty="0" err="1" smtClean="0"/>
              <a:t>that</a:t>
            </a:r>
            <a:r>
              <a:rPr lang="de-DE" sz="1600" dirty="0" smtClean="0"/>
              <a:t> </a:t>
            </a:r>
            <a:r>
              <a:rPr lang="de-DE" sz="1600" dirty="0" err="1" smtClean="0"/>
              <a:t>freqeuncy</a:t>
            </a:r>
            <a:r>
              <a:rPr lang="de-DE" sz="1600" dirty="0" smtClean="0"/>
              <a:t> band </a:t>
            </a:r>
            <a:r>
              <a:rPr lang="de-DE" sz="1600" dirty="0" err="1" smtClean="0"/>
              <a:t>can</a:t>
            </a:r>
            <a:r>
              <a:rPr lang="de-DE" sz="1600" dirty="0" smtClean="0"/>
              <a:t> </a:t>
            </a:r>
            <a:r>
              <a:rPr lang="de-DE" sz="1600" dirty="0" err="1" smtClean="0"/>
              <a:t>be</a:t>
            </a:r>
            <a:r>
              <a:rPr lang="de-DE" sz="1600" dirty="0" smtClean="0"/>
              <a:t> </a:t>
            </a:r>
            <a:r>
              <a:rPr lang="de-DE" sz="1600" dirty="0" err="1" smtClean="0"/>
              <a:t>prohibited</a:t>
            </a:r>
            <a:r>
              <a:rPr lang="de-DE" sz="1600" dirty="0" smtClean="0"/>
              <a:t>.</a:t>
            </a:r>
          </a:p>
          <a:p>
            <a:pPr lvl="1"/>
            <a:r>
              <a:rPr lang="de-DE" sz="1600" dirty="0" err="1" smtClean="0"/>
              <a:t>Overlap</a:t>
            </a:r>
            <a:r>
              <a:rPr lang="de-DE" sz="1600" dirty="0" smtClean="0"/>
              <a:t> </a:t>
            </a:r>
            <a:r>
              <a:rPr lang="de-DE" sz="1600" dirty="0" err="1" smtClean="0"/>
              <a:t>with</a:t>
            </a:r>
            <a:r>
              <a:rPr lang="de-DE" sz="1600" dirty="0" smtClean="0"/>
              <a:t> Earth Exploration </a:t>
            </a:r>
            <a:r>
              <a:rPr lang="de-DE" sz="1600" dirty="0" err="1" smtClean="0"/>
              <a:t>Satellite</a:t>
            </a:r>
            <a:r>
              <a:rPr lang="de-DE" sz="1600" dirty="0" smtClean="0"/>
              <a:t> Services (EESS) </a:t>
            </a:r>
            <a:r>
              <a:rPr lang="de-DE" sz="1600" dirty="0" err="1" smtClean="0"/>
              <a:t>may</a:t>
            </a:r>
            <a:r>
              <a:rPr lang="de-DE" sz="1600" dirty="0" smtClean="0"/>
              <a:t> </a:t>
            </a:r>
            <a:r>
              <a:rPr lang="de-DE" sz="1600" dirty="0" err="1" smtClean="0"/>
              <a:t>be</a:t>
            </a:r>
            <a:r>
              <a:rPr lang="de-DE" sz="1600" dirty="0" smtClean="0"/>
              <a:t> </a:t>
            </a:r>
            <a:r>
              <a:rPr lang="de-DE" sz="1600" dirty="0" err="1" smtClean="0"/>
              <a:t>critical</a:t>
            </a:r>
            <a:r>
              <a:rPr lang="de-DE" sz="1600" dirty="0" smtClean="0"/>
              <a:t>. To </a:t>
            </a:r>
            <a:r>
              <a:rPr lang="de-DE" sz="1600" dirty="0" err="1" smtClean="0"/>
              <a:t>avoid</a:t>
            </a:r>
            <a:r>
              <a:rPr lang="de-DE" sz="1600" dirty="0" smtClean="0"/>
              <a:t> </a:t>
            </a:r>
            <a:r>
              <a:rPr lang="de-DE" sz="1600" dirty="0" err="1" smtClean="0"/>
              <a:t>any</a:t>
            </a:r>
            <a:r>
              <a:rPr lang="de-DE" sz="1600" dirty="0" smtClean="0"/>
              <a:t> </a:t>
            </a:r>
            <a:r>
              <a:rPr lang="de-DE" sz="1600" dirty="0" err="1" smtClean="0"/>
              <a:t>possible</a:t>
            </a:r>
            <a:r>
              <a:rPr lang="de-DE" sz="1600" dirty="0" smtClean="0"/>
              <a:t> </a:t>
            </a:r>
            <a:r>
              <a:rPr lang="de-DE" sz="1600" dirty="0" err="1" smtClean="0"/>
              <a:t>restrictions</a:t>
            </a:r>
            <a:r>
              <a:rPr lang="de-DE" sz="1600" dirty="0" smtClean="0"/>
              <a:t>, </a:t>
            </a:r>
            <a:r>
              <a:rPr lang="de-DE" sz="1600" dirty="0" err="1" smtClean="0"/>
              <a:t>the</a:t>
            </a:r>
            <a:r>
              <a:rPr lang="de-DE" sz="1600" dirty="0" smtClean="0"/>
              <a:t> </a:t>
            </a:r>
            <a:r>
              <a:rPr lang="de-DE" sz="1600" dirty="0" err="1" smtClean="0"/>
              <a:t>c</a:t>
            </a:r>
            <a:r>
              <a:rPr lang="de-DE" sz="1600" dirty="0" err="1" smtClean="0"/>
              <a:t>hannel</a:t>
            </a:r>
            <a:r>
              <a:rPr lang="de-DE" sz="1600" dirty="0" smtClean="0"/>
              <a:t> </a:t>
            </a:r>
            <a:r>
              <a:rPr lang="de-DE" sz="1600" dirty="0" err="1" smtClean="0"/>
              <a:t>should</a:t>
            </a:r>
            <a:r>
              <a:rPr lang="de-DE" sz="1600" dirty="0" smtClean="0"/>
              <a:t> </a:t>
            </a:r>
            <a:r>
              <a:rPr lang="de-DE" sz="1600" dirty="0" err="1" smtClean="0"/>
              <a:t>be</a:t>
            </a:r>
            <a:r>
              <a:rPr lang="de-DE" sz="1600" dirty="0" smtClean="0"/>
              <a:t> in </a:t>
            </a:r>
            <a:r>
              <a:rPr lang="de-DE" sz="1600" dirty="0" err="1" smtClean="0"/>
              <a:t>spectrum</a:t>
            </a:r>
            <a:r>
              <a:rPr lang="de-DE" sz="1600" dirty="0" smtClean="0"/>
              <a:t> </a:t>
            </a:r>
            <a:r>
              <a:rPr lang="de-DE" sz="1600" dirty="0" err="1" smtClean="0"/>
              <a:t>regions</a:t>
            </a:r>
            <a:r>
              <a:rPr lang="de-DE" sz="1600" dirty="0" smtClean="0"/>
              <a:t>, </a:t>
            </a:r>
            <a:r>
              <a:rPr lang="de-DE" sz="1600" dirty="0" err="1" smtClean="0"/>
              <a:t>where</a:t>
            </a:r>
            <a:r>
              <a:rPr lang="de-DE" sz="1600" dirty="0" smtClean="0"/>
              <a:t> </a:t>
            </a:r>
            <a:r>
              <a:rPr lang="de-DE" sz="1600" dirty="0" err="1" smtClean="0"/>
              <a:t>no</a:t>
            </a:r>
            <a:r>
              <a:rPr lang="de-DE" sz="1600" dirty="0" smtClean="0"/>
              <a:t> </a:t>
            </a:r>
            <a:r>
              <a:rPr lang="de-DE" sz="1600" dirty="0" err="1" smtClean="0"/>
              <a:t>sharing</a:t>
            </a:r>
            <a:r>
              <a:rPr lang="de-DE" sz="1600" dirty="0" smtClean="0"/>
              <a:t> </a:t>
            </a:r>
            <a:r>
              <a:rPr lang="de-DE" sz="1600" dirty="0" err="1" smtClean="0"/>
              <a:t>with</a:t>
            </a:r>
            <a:r>
              <a:rPr lang="de-DE" sz="1600" dirty="0" smtClean="0"/>
              <a:t> EESS </a:t>
            </a:r>
            <a:r>
              <a:rPr lang="de-DE" sz="1600" dirty="0" err="1" smtClean="0"/>
              <a:t>is</a:t>
            </a:r>
            <a:r>
              <a:rPr lang="de-DE" sz="1600" dirty="0" smtClean="0"/>
              <a:t> </a:t>
            </a:r>
            <a:r>
              <a:rPr lang="de-DE" sz="1600" dirty="0" err="1" smtClean="0"/>
              <a:t>necessary</a:t>
            </a:r>
            <a:endParaRPr lang="de-DE" sz="1600" dirty="0" smtClean="0"/>
          </a:p>
          <a:p>
            <a:pPr lvl="1"/>
            <a:endParaRPr lang="de-DE" sz="1800" dirty="0"/>
          </a:p>
        </p:txBody>
      </p:sp>
      <p:sp>
        <p:nvSpPr>
          <p:cNvPr id="5" name="Foliennummernplatzhalter 4"/>
          <p:cNvSpPr>
            <a:spLocks noGrp="1"/>
          </p:cNvSpPr>
          <p:nvPr>
            <p:ph type="sldNum" sz="quarter" idx="12"/>
          </p:nvPr>
        </p:nvSpPr>
        <p:spPr/>
        <p:txBody>
          <a:bodyPr/>
          <a:lstStyle/>
          <a:p>
            <a:r>
              <a:rPr lang="en-US" smtClean="0"/>
              <a:t>Slide </a:t>
            </a:r>
            <a:fld id="{D8E7F6C2-DF2F-4116-8D71-DCDEFB590920}" type="slidenum">
              <a:rPr lang="en-US" smtClean="0"/>
              <a:pPr/>
              <a:t>3</a:t>
            </a:fld>
            <a:endParaRPr lang="en-US"/>
          </a:p>
        </p:txBody>
      </p:sp>
      <p:sp>
        <p:nvSpPr>
          <p:cNvPr id="6" name="Datumsplatzhalter 5"/>
          <p:cNvSpPr>
            <a:spLocks noGrp="1"/>
          </p:cNvSpPr>
          <p:nvPr>
            <p:ph type="dt" sz="half" idx="10"/>
          </p:nvPr>
        </p:nvSpPr>
        <p:spPr/>
        <p:txBody>
          <a:bodyPr/>
          <a:lstStyle/>
          <a:p>
            <a:r>
              <a:rPr lang="en-US" dirty="0" smtClean="0"/>
              <a:t>November 2016</a:t>
            </a:r>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Possible</a:t>
            </a:r>
            <a:r>
              <a:rPr lang="de-DE" dirty="0" smtClean="0"/>
              <a:t> </a:t>
            </a:r>
            <a:r>
              <a:rPr lang="de-DE" dirty="0" err="1" smtClean="0"/>
              <a:t>Spectrum</a:t>
            </a:r>
            <a:r>
              <a:rPr lang="de-DE" dirty="0" smtClean="0"/>
              <a:t> Parts </a:t>
            </a:r>
            <a:r>
              <a:rPr lang="de-DE" dirty="0" err="1" smtClean="0"/>
              <a:t>based</a:t>
            </a:r>
            <a:r>
              <a:rPr lang="de-DE" dirty="0" smtClean="0"/>
              <a:t> on FN 5.565 of </a:t>
            </a:r>
            <a:r>
              <a:rPr lang="de-DE" dirty="0" err="1" smtClean="0"/>
              <a:t>the</a:t>
            </a:r>
            <a:r>
              <a:rPr lang="de-DE" dirty="0" smtClean="0"/>
              <a:t> Radio </a:t>
            </a:r>
            <a:r>
              <a:rPr lang="de-DE" dirty="0" err="1" smtClean="0"/>
              <a:t>Regulations</a:t>
            </a:r>
            <a:endParaRPr lang="de-DE" dirty="0"/>
          </a:p>
        </p:txBody>
      </p:sp>
      <p:sp>
        <p:nvSpPr>
          <p:cNvPr id="3" name="Inhaltsplatzhalter 2"/>
          <p:cNvSpPr>
            <a:spLocks noGrp="1"/>
          </p:cNvSpPr>
          <p:nvPr>
            <p:ph idx="1"/>
          </p:nvPr>
        </p:nvSpPr>
        <p:spPr>
          <a:xfrm>
            <a:off x="685800" y="4865926"/>
            <a:ext cx="7772400" cy="925286"/>
          </a:xfrm>
        </p:spPr>
        <p:txBody>
          <a:bodyPr/>
          <a:lstStyle/>
          <a:p>
            <a:r>
              <a:rPr lang="de-DE" sz="1600" dirty="0" smtClean="0"/>
              <a:t>In </a:t>
            </a:r>
            <a:r>
              <a:rPr lang="de-DE" sz="1600" dirty="0" err="1" smtClean="0"/>
              <a:t>the</a:t>
            </a:r>
            <a:r>
              <a:rPr lang="de-DE" sz="1600" dirty="0" smtClean="0"/>
              <a:t> </a:t>
            </a:r>
            <a:r>
              <a:rPr lang="de-DE" sz="1600" dirty="0" err="1" smtClean="0"/>
              <a:t>frequency</a:t>
            </a:r>
            <a:r>
              <a:rPr lang="de-DE" sz="1600" dirty="0" smtClean="0"/>
              <a:t> band 275-321 GHz </a:t>
            </a:r>
            <a:r>
              <a:rPr lang="de-DE" sz="1600" dirty="0" err="1" smtClean="0"/>
              <a:t>the</a:t>
            </a:r>
            <a:r>
              <a:rPr lang="de-DE" sz="1600" dirty="0" smtClean="0"/>
              <a:t> </a:t>
            </a:r>
            <a:r>
              <a:rPr lang="de-DE" sz="1600" dirty="0" err="1" smtClean="0"/>
              <a:t>following</a:t>
            </a:r>
            <a:r>
              <a:rPr lang="de-DE" sz="1600" dirty="0" smtClean="0"/>
              <a:t> </a:t>
            </a:r>
            <a:r>
              <a:rPr lang="de-DE" sz="1600" dirty="0" err="1" smtClean="0"/>
              <a:t>bands</a:t>
            </a:r>
            <a:r>
              <a:rPr lang="de-DE" sz="1600" dirty="0" smtClean="0"/>
              <a:t> do not </a:t>
            </a:r>
            <a:r>
              <a:rPr lang="de-DE" sz="1600" dirty="0" err="1" smtClean="0"/>
              <a:t>have</a:t>
            </a:r>
            <a:r>
              <a:rPr lang="de-DE" sz="1600" dirty="0" smtClean="0"/>
              <a:t> </a:t>
            </a:r>
            <a:r>
              <a:rPr lang="de-DE" sz="1600" dirty="0" err="1" smtClean="0"/>
              <a:t>to</a:t>
            </a:r>
            <a:r>
              <a:rPr lang="de-DE" sz="1600" dirty="0" smtClean="0"/>
              <a:t> </a:t>
            </a:r>
            <a:r>
              <a:rPr lang="de-DE" sz="1600" dirty="0" err="1" smtClean="0"/>
              <a:t>be</a:t>
            </a:r>
            <a:r>
              <a:rPr lang="de-DE" sz="1600" dirty="0" smtClean="0"/>
              <a:t> </a:t>
            </a:r>
            <a:r>
              <a:rPr lang="de-DE" sz="1600" dirty="0" err="1" smtClean="0"/>
              <a:t>shared</a:t>
            </a:r>
            <a:r>
              <a:rPr lang="de-DE" sz="1600" dirty="0" smtClean="0"/>
              <a:t> </a:t>
            </a:r>
            <a:r>
              <a:rPr lang="de-DE" sz="1600" dirty="0" err="1" smtClean="0"/>
              <a:t>with</a:t>
            </a:r>
            <a:r>
              <a:rPr lang="de-DE" sz="1600" dirty="0" smtClean="0"/>
              <a:t> EESS:</a:t>
            </a:r>
          </a:p>
          <a:p>
            <a:pPr lvl="1"/>
            <a:r>
              <a:rPr lang="de-DE" sz="1200" dirty="0" smtClean="0"/>
              <a:t>286-296 GHz</a:t>
            </a:r>
          </a:p>
          <a:p>
            <a:pPr lvl="1"/>
            <a:r>
              <a:rPr lang="de-DE" sz="1200" dirty="0" smtClean="0"/>
              <a:t>306-313 GHz</a:t>
            </a:r>
            <a:endParaRPr lang="de-DE" sz="1200" dirty="0" smtClean="0"/>
          </a:p>
        </p:txBody>
      </p:sp>
      <p:sp>
        <p:nvSpPr>
          <p:cNvPr id="5" name="Foliennummernplatzhalter 4"/>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
        <p:nvSpPr>
          <p:cNvPr id="6" name="Datumsplatzhalter 5"/>
          <p:cNvSpPr>
            <a:spLocks noGrp="1"/>
          </p:cNvSpPr>
          <p:nvPr>
            <p:ph type="dt" sz="half" idx="10"/>
          </p:nvPr>
        </p:nvSpPr>
        <p:spPr/>
        <p:txBody>
          <a:bodyPr/>
          <a:lstStyle/>
          <a:p>
            <a:r>
              <a:rPr lang="en-US" dirty="0" smtClean="0"/>
              <a:t>November 2016</a:t>
            </a:r>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8" name="Inhaltsplatzhalter 2"/>
          <p:cNvSpPr txBox="1">
            <a:spLocks/>
          </p:cNvSpPr>
          <p:nvPr/>
        </p:nvSpPr>
        <p:spPr bwMode="auto">
          <a:xfrm>
            <a:off x="707572" y="2149324"/>
            <a:ext cx="7772400" cy="269284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r>
              <a:rPr lang="en-GB" sz="1100" b="1" dirty="0" smtClean="0"/>
              <a:t>5.565 	</a:t>
            </a:r>
            <a:r>
              <a:rPr lang="en-GB" sz="1100" dirty="0" smtClean="0"/>
              <a:t>The </a:t>
            </a:r>
            <a:r>
              <a:rPr lang="en-GB" sz="1100" dirty="0" smtClean="0"/>
              <a:t>following frequency bands in the range 275-1 000 GHz are identified for use by administrations for passive service  </a:t>
            </a:r>
            <a:r>
              <a:rPr lang="en-GB" sz="1100" dirty="0" smtClean="0"/>
              <a:t>	applications</a:t>
            </a:r>
            <a:r>
              <a:rPr lang="en-GB" sz="1100" dirty="0" smtClean="0"/>
              <a:t>:</a:t>
            </a:r>
            <a:endParaRPr lang="de-DE" sz="1100" dirty="0" smtClean="0"/>
          </a:p>
          <a:p>
            <a:r>
              <a:rPr lang="en-GB" sz="1100" dirty="0" smtClean="0"/>
              <a:t>	</a:t>
            </a:r>
            <a:r>
              <a:rPr lang="en-GB" sz="1100" dirty="0" smtClean="0"/>
              <a:t>– radio </a:t>
            </a:r>
            <a:r>
              <a:rPr lang="en-GB" sz="1100" dirty="0" smtClean="0"/>
              <a:t>astronomy service: </a:t>
            </a:r>
            <a:r>
              <a:rPr lang="en-GB" sz="1100" b="1" dirty="0" smtClean="0">
                <a:solidFill>
                  <a:srgbClr val="FF0000"/>
                </a:solidFill>
              </a:rPr>
              <a:t>275-323 GHz</a:t>
            </a:r>
            <a:r>
              <a:rPr lang="en-GB" sz="1100" dirty="0" smtClean="0"/>
              <a:t>, 327-371 GHz, 388-424 GHz, 426-442 GHz, </a:t>
            </a:r>
            <a:br>
              <a:rPr lang="en-GB" sz="1100" dirty="0" smtClean="0"/>
            </a:br>
            <a:r>
              <a:rPr lang="en-GB" sz="1100" dirty="0" smtClean="0"/>
              <a:t>	453-510</a:t>
            </a:r>
            <a:r>
              <a:rPr lang="en-GB" sz="1100" dirty="0" smtClean="0"/>
              <a:t> GHz, 623-711 GHz, 795-909 GHz and 926-945 GHz;</a:t>
            </a:r>
            <a:endParaRPr lang="de-DE" sz="1100" dirty="0" smtClean="0"/>
          </a:p>
          <a:p>
            <a:r>
              <a:rPr lang="en-GB" sz="1100" dirty="0" smtClean="0"/>
              <a:t>	</a:t>
            </a:r>
            <a:r>
              <a:rPr lang="en-GB" sz="1100" dirty="0" smtClean="0"/>
              <a:t>– Earth </a:t>
            </a:r>
            <a:r>
              <a:rPr lang="en-GB" sz="1100" dirty="0" smtClean="0"/>
              <a:t>exploration-satellite service (passive) and space research service (passive</a:t>
            </a:r>
            <a:r>
              <a:rPr lang="en-GB" sz="1100" dirty="0" smtClean="0"/>
              <a:t>): </a:t>
            </a:r>
            <a:r>
              <a:rPr lang="en-GB" sz="1100" b="1" dirty="0" smtClean="0">
                <a:solidFill>
                  <a:srgbClr val="FF0000"/>
                </a:solidFill>
              </a:rPr>
              <a:t>275-286</a:t>
            </a:r>
            <a:r>
              <a:rPr lang="en-GB" sz="1100" b="1" dirty="0" smtClean="0"/>
              <a:t> </a:t>
            </a:r>
            <a:r>
              <a:rPr lang="en-GB" sz="1100" b="1" dirty="0" smtClean="0">
                <a:solidFill>
                  <a:srgbClr val="FF0000"/>
                </a:solidFill>
              </a:rPr>
              <a:t>GHz</a:t>
            </a:r>
            <a:r>
              <a:rPr lang="en-GB" sz="1100" dirty="0" smtClean="0">
                <a:solidFill>
                  <a:srgbClr val="FF0000"/>
                </a:solidFill>
              </a:rPr>
              <a:t>,</a:t>
            </a:r>
            <a:r>
              <a:rPr lang="en-GB" sz="1100" dirty="0" smtClean="0"/>
              <a:t> </a:t>
            </a:r>
            <a:r>
              <a:rPr lang="en-GB" sz="1100" b="1" dirty="0" smtClean="0">
                <a:solidFill>
                  <a:srgbClr val="FF0000"/>
                </a:solidFill>
              </a:rPr>
              <a:t>296-</a:t>
            </a:r>
            <a:r>
              <a:rPr lang="en-GB" sz="1100" dirty="0" smtClean="0"/>
              <a:t>	</a:t>
            </a:r>
            <a:r>
              <a:rPr lang="en-GB" sz="1100" b="1" dirty="0" smtClean="0">
                <a:solidFill>
                  <a:srgbClr val="FF0000"/>
                </a:solidFill>
              </a:rPr>
              <a:t>306 GHz</a:t>
            </a:r>
            <a:r>
              <a:rPr lang="en-GB" sz="1100" dirty="0" smtClean="0"/>
              <a:t>, </a:t>
            </a:r>
            <a:r>
              <a:rPr lang="en-GB" sz="1100" b="1" dirty="0" smtClean="0">
                <a:solidFill>
                  <a:srgbClr val="FF0000"/>
                </a:solidFill>
              </a:rPr>
              <a:t>313-356 GHz</a:t>
            </a:r>
            <a:r>
              <a:rPr lang="en-GB" sz="1100" dirty="0" smtClean="0"/>
              <a:t>, </a:t>
            </a:r>
            <a:r>
              <a:rPr lang="en-GB" sz="1100" dirty="0" smtClean="0"/>
              <a:t>361-365 GHz, 369-392 GHz, 397-399 GHz, 409-411 GHz, 416-434 GHz, 439-467 GHz, </a:t>
            </a:r>
            <a:r>
              <a:rPr lang="en-GB" sz="1100" dirty="0" smtClean="0"/>
              <a:t>	477-502</a:t>
            </a:r>
            <a:r>
              <a:rPr lang="en-GB" sz="1100" dirty="0" smtClean="0"/>
              <a:t> GHz, </a:t>
            </a:r>
            <a:r>
              <a:rPr lang="en-GB" sz="1100" dirty="0" smtClean="0"/>
              <a:t>523-527</a:t>
            </a:r>
            <a:r>
              <a:rPr lang="en-GB" sz="1100" dirty="0" smtClean="0"/>
              <a:t> GHz, 538-581 GHz, 611-630 GHz, 634-654 GHz, 657-692 GHz, 713-718 GHz, 729-733 GHz, </a:t>
            </a:r>
            <a:r>
              <a:rPr lang="en-GB" sz="1100" dirty="0" smtClean="0"/>
              <a:t>	750-754</a:t>
            </a:r>
            <a:r>
              <a:rPr lang="en-GB" sz="1100" dirty="0" smtClean="0"/>
              <a:t> GHz, 771-776 GHz, 823-846 GHz, 850-854 GHz, 857-862 GHz, 866-882 GHz, 905-928 GHz, 951-956 GHz, </a:t>
            </a:r>
            <a:r>
              <a:rPr lang="en-GB" sz="1100" dirty="0" smtClean="0"/>
              <a:t>	968-973</a:t>
            </a:r>
            <a:r>
              <a:rPr lang="en-GB" sz="1100" dirty="0" smtClean="0"/>
              <a:t> GHz and 985-990 GHz.</a:t>
            </a:r>
            <a:endParaRPr lang="de-DE" sz="1100" dirty="0" smtClean="0"/>
          </a:p>
          <a:p>
            <a:endParaRPr lang="en-GB" sz="1100" dirty="0" smtClean="0"/>
          </a:p>
          <a:p>
            <a:r>
              <a:rPr lang="en-GB" sz="1100" dirty="0" smtClean="0"/>
              <a:t>The </a:t>
            </a:r>
            <a:r>
              <a:rPr lang="en-GB" sz="1100" dirty="0" smtClean="0"/>
              <a:t>use of the range 275-1 000 GHz by the passive services does not preclude use of this range by active services. Administrations wishing to make frequencies in the 275-1 000 GHz range available for active service applications are urged to take all practicable steps to protect these passive services from harmful interference until the date when the Table of Frequency Allocations is established in the above-mentioned 275-1 000 GHz frequency range. </a:t>
            </a:r>
            <a:endParaRPr lang="de-DE" sz="1100" dirty="0" smtClean="0"/>
          </a:p>
          <a:p>
            <a:r>
              <a:rPr lang="en-GB" sz="1100" dirty="0" smtClean="0"/>
              <a:t>All </a:t>
            </a:r>
            <a:r>
              <a:rPr lang="en-GB" sz="1100" dirty="0" smtClean="0"/>
              <a:t>frequencies in the range 1 000-3 000 GHz may be used by both active and passive services.    (WRC‑12</a:t>
            </a:r>
            <a:r>
              <a:rPr lang="en-GB" sz="1100" dirty="0" smtClean="0"/>
              <a:t>)</a:t>
            </a:r>
            <a:endParaRPr lang="de-DE" sz="11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Possibilities</a:t>
            </a:r>
            <a:r>
              <a:rPr lang="de-DE" dirty="0" smtClean="0"/>
              <a:t> </a:t>
            </a:r>
            <a:r>
              <a:rPr lang="de-DE" dirty="0" err="1" smtClean="0"/>
              <a:t>within</a:t>
            </a:r>
            <a:r>
              <a:rPr lang="de-DE" dirty="0" smtClean="0"/>
              <a:t> </a:t>
            </a:r>
            <a:r>
              <a:rPr lang="de-DE" dirty="0" err="1" smtClean="0"/>
              <a:t>the</a:t>
            </a:r>
            <a:r>
              <a:rPr lang="de-DE" dirty="0" smtClean="0"/>
              <a:t> </a:t>
            </a:r>
            <a:r>
              <a:rPr lang="de-DE" dirty="0" err="1" smtClean="0"/>
              <a:t>Proposed</a:t>
            </a:r>
            <a:r>
              <a:rPr lang="de-DE" dirty="0" smtClean="0"/>
              <a:t> TG3d Channel Plan</a:t>
            </a:r>
            <a:endParaRPr lang="de-DE" dirty="0"/>
          </a:p>
        </p:txBody>
      </p:sp>
      <p:sp>
        <p:nvSpPr>
          <p:cNvPr id="5" name="Foliennummernplatzhalter 4"/>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6" name="Datumsplatzhalter 5"/>
          <p:cNvSpPr>
            <a:spLocks noGrp="1"/>
          </p:cNvSpPr>
          <p:nvPr>
            <p:ph type="dt" sz="half" idx="10"/>
          </p:nvPr>
        </p:nvSpPr>
        <p:spPr/>
        <p:txBody>
          <a:bodyPr/>
          <a:lstStyle/>
          <a:p>
            <a:r>
              <a:rPr lang="en-US" dirty="0" smtClean="0"/>
              <a:t>November 2016</a:t>
            </a:r>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graphicFrame>
        <p:nvGraphicFramePr>
          <p:cNvPr id="10" name="Tabelle 9"/>
          <p:cNvGraphicFramePr>
            <a:graphicFrameLocks noGrp="1"/>
          </p:cNvGraphicFramePr>
          <p:nvPr/>
        </p:nvGraphicFramePr>
        <p:xfrm>
          <a:off x="1335913" y="2364313"/>
          <a:ext cx="6980473" cy="3368040"/>
        </p:xfrm>
        <a:graphic>
          <a:graphicData uri="http://schemas.openxmlformats.org/drawingml/2006/table">
            <a:tbl>
              <a:tblPr/>
              <a:tblGrid>
                <a:gridCol w="1298763"/>
                <a:gridCol w="1169495"/>
                <a:gridCol w="1394574"/>
                <a:gridCol w="1527644"/>
                <a:gridCol w="1589997"/>
              </a:tblGrid>
              <a:tr h="191621">
                <a:tc>
                  <a:txBody>
                    <a:bodyPr/>
                    <a:lstStyle/>
                    <a:p>
                      <a:pPr algn="ctr">
                        <a:spcAft>
                          <a:spcPts val="0"/>
                        </a:spcAft>
                      </a:pPr>
                      <a:r>
                        <a:rPr lang="en-US" sz="1300" b="1" kern="100" dirty="0">
                          <a:latin typeface="Times New Roman"/>
                          <a:ea typeface="Times New Roman"/>
                        </a:rPr>
                        <a:t>CHNL_ID</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b="1" kern="100">
                          <a:latin typeface="Times New Roman"/>
                          <a:ea typeface="Times New Roman"/>
                        </a:rPr>
                        <a:t>Bandwidth</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b="1" kern="100">
                          <a:latin typeface="Times New Roman"/>
                          <a:ea typeface="Times New Roman"/>
                        </a:rPr>
                        <a:t>Start frequency</a:t>
                      </a:r>
                      <a:r>
                        <a:rPr lang="en-US" sz="1300" b="1" kern="100" baseline="30000">
                          <a:latin typeface="Times New Roman"/>
                          <a:ea typeface="Times New Roman"/>
                        </a:rPr>
                        <a:t>a</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b="1" kern="100">
                          <a:latin typeface="Times New Roman"/>
                          <a:ea typeface="Times New Roman"/>
                        </a:rPr>
                        <a:t>Center frequency</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b="1" kern="100">
                          <a:latin typeface="Times New Roman"/>
                          <a:ea typeface="Times New Roman"/>
                        </a:rPr>
                        <a:t>Stop frequency</a:t>
                      </a:r>
                      <a:r>
                        <a:rPr lang="en-US" sz="1300" b="1" kern="100" baseline="30000">
                          <a:latin typeface="Times New Roman"/>
                          <a:ea typeface="Times New Roman"/>
                        </a:rPr>
                        <a:t>a</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621">
                <a:tc>
                  <a:txBody>
                    <a:bodyPr/>
                    <a:lstStyle/>
                    <a:p>
                      <a:pPr algn="ctr">
                        <a:spcAft>
                          <a:spcPts val="0"/>
                        </a:spcAft>
                      </a:pPr>
                      <a:r>
                        <a:rPr lang="en-US" sz="1300" kern="100">
                          <a:latin typeface="Times New Roman"/>
                          <a:ea typeface="Times New Roman"/>
                        </a:rPr>
                        <a:t>15</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a:latin typeface="Times New Roman"/>
                          <a:ea typeface="Times New Roman"/>
                        </a:rPr>
                        <a:t>2.16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a:latin typeface="Times New Roman"/>
                          <a:ea typeface="Times New Roman"/>
                        </a:rPr>
                        <a:t>282.96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a:latin typeface="Times New Roman"/>
                          <a:ea typeface="Times New Roman"/>
                        </a:rPr>
                        <a:t>284.04</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a:latin typeface="Times New Roman"/>
                          <a:ea typeface="Times New Roman"/>
                        </a:rPr>
                        <a:t>285.12</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621">
                <a:tc>
                  <a:txBody>
                    <a:bodyPr/>
                    <a:lstStyle/>
                    <a:p>
                      <a:pPr algn="ctr">
                        <a:spcAft>
                          <a:spcPts val="0"/>
                        </a:spcAft>
                      </a:pPr>
                      <a:r>
                        <a:rPr lang="en-US" sz="1300" kern="100">
                          <a:latin typeface="Times New Roman"/>
                          <a:ea typeface="Times New Roman"/>
                        </a:rPr>
                        <a:t>16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a:latin typeface="Times New Roman"/>
                          <a:ea typeface="Times New Roman"/>
                        </a:rPr>
                        <a:t>2.16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285.12</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a:latin typeface="Times New Roman"/>
                          <a:ea typeface="Times New Roman"/>
                        </a:rPr>
                        <a:t>286.2</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a:latin typeface="Times New Roman"/>
                          <a:ea typeface="Times New Roman"/>
                        </a:rPr>
                        <a:t>287.28</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621">
                <a:tc>
                  <a:txBody>
                    <a:bodyPr/>
                    <a:lstStyle/>
                    <a:p>
                      <a:pPr algn="ctr">
                        <a:spcAft>
                          <a:spcPts val="0"/>
                        </a:spcAft>
                      </a:pPr>
                      <a:r>
                        <a:rPr lang="en-US" sz="1300" kern="100" dirty="0">
                          <a:latin typeface="Times New Roman"/>
                          <a:ea typeface="Times New Roman"/>
                        </a:rPr>
                        <a:t>17</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2.16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287.28</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288.36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289.44</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r>
              <a:tr h="191621">
                <a:tc>
                  <a:txBody>
                    <a:bodyPr/>
                    <a:lstStyle/>
                    <a:p>
                      <a:pPr algn="ctr">
                        <a:spcAft>
                          <a:spcPts val="0"/>
                        </a:spcAft>
                      </a:pPr>
                      <a:r>
                        <a:rPr lang="en-US" sz="1300" kern="100" dirty="0">
                          <a:latin typeface="Times New Roman"/>
                          <a:ea typeface="Times New Roman"/>
                        </a:rPr>
                        <a:t>18</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2.16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289.44</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290.52</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291.6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r>
              <a:tr h="191621">
                <a:tc>
                  <a:txBody>
                    <a:bodyPr/>
                    <a:lstStyle/>
                    <a:p>
                      <a:pPr algn="ctr">
                        <a:spcAft>
                          <a:spcPts val="0"/>
                        </a:spcAft>
                      </a:pPr>
                      <a:r>
                        <a:rPr lang="en-US" sz="1300" kern="100" dirty="0">
                          <a:latin typeface="Times New Roman"/>
                          <a:ea typeface="Times New Roman"/>
                        </a:rPr>
                        <a:t>19</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2.16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291.6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292.68</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293.76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r>
              <a:tr h="191621">
                <a:tc>
                  <a:txBody>
                    <a:bodyPr/>
                    <a:lstStyle/>
                    <a:p>
                      <a:pPr algn="ctr">
                        <a:spcAft>
                          <a:spcPts val="0"/>
                        </a:spcAft>
                      </a:pPr>
                      <a:r>
                        <a:rPr lang="en-US" sz="1300" kern="100" dirty="0">
                          <a:latin typeface="Times New Roman"/>
                          <a:ea typeface="Times New Roman"/>
                        </a:rPr>
                        <a:t>20</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2.16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293.76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294.84</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295.92</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r>
              <a:tr h="191621">
                <a:tc>
                  <a:txBody>
                    <a:bodyPr/>
                    <a:lstStyle/>
                    <a:p>
                      <a:pPr algn="ctr">
                        <a:spcAft>
                          <a:spcPts val="0"/>
                        </a:spcAft>
                      </a:pPr>
                      <a:r>
                        <a:rPr lang="en-US" sz="1300" kern="100" dirty="0">
                          <a:latin typeface="Times New Roman"/>
                          <a:ea typeface="Times New Roman"/>
                        </a:rPr>
                        <a:t>21</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2.16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295.92</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297</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298.08</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621">
                <a:tc>
                  <a:txBody>
                    <a:bodyPr/>
                    <a:lstStyle/>
                    <a:p>
                      <a:pPr algn="ctr">
                        <a:spcAft>
                          <a:spcPts val="0"/>
                        </a:spcAft>
                      </a:pPr>
                      <a:r>
                        <a:rPr lang="en-US" sz="1300" kern="100" dirty="0">
                          <a:latin typeface="Times New Roman"/>
                          <a:ea typeface="Times New Roman"/>
                        </a:rPr>
                        <a:t>26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2.16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306.72</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307.8</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308.88</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r>
              <a:tr h="191621">
                <a:tc>
                  <a:txBody>
                    <a:bodyPr/>
                    <a:lstStyle/>
                    <a:p>
                      <a:pPr algn="ctr">
                        <a:spcAft>
                          <a:spcPts val="0"/>
                        </a:spcAft>
                      </a:pPr>
                      <a:r>
                        <a:rPr lang="en-US" sz="1300" kern="100">
                          <a:latin typeface="Times New Roman"/>
                          <a:ea typeface="Times New Roman"/>
                        </a:rPr>
                        <a:t>27</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2.16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308.88</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309.96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311.04</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r>
              <a:tr h="191621">
                <a:tc>
                  <a:txBody>
                    <a:bodyPr/>
                    <a:lstStyle/>
                    <a:p>
                      <a:pPr algn="ctr">
                        <a:spcAft>
                          <a:spcPts val="0"/>
                        </a:spcAft>
                      </a:pPr>
                      <a:r>
                        <a:rPr lang="en-US" sz="1300" kern="100">
                          <a:latin typeface="Times New Roman"/>
                          <a:ea typeface="Times New Roman"/>
                        </a:rPr>
                        <a:t>40</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a:latin typeface="Times New Roman"/>
                          <a:ea typeface="Times New Roman"/>
                        </a:rPr>
                        <a:t>4.32</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282.96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285.12</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287.28</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621">
                <a:tc>
                  <a:txBody>
                    <a:bodyPr/>
                    <a:lstStyle/>
                    <a:p>
                      <a:pPr algn="ctr">
                        <a:spcAft>
                          <a:spcPts val="0"/>
                        </a:spcAft>
                      </a:pPr>
                      <a:r>
                        <a:rPr lang="en-US" sz="1300" kern="100" dirty="0">
                          <a:latin typeface="Times New Roman"/>
                          <a:ea typeface="Times New Roman"/>
                        </a:rPr>
                        <a:t>41</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4.32</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287.28</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289.44</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291.6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r>
              <a:tr h="191621">
                <a:tc>
                  <a:txBody>
                    <a:bodyPr/>
                    <a:lstStyle/>
                    <a:p>
                      <a:pPr algn="ctr">
                        <a:spcAft>
                          <a:spcPts val="0"/>
                        </a:spcAft>
                      </a:pPr>
                      <a:r>
                        <a:rPr lang="en-US" sz="1300" kern="100">
                          <a:latin typeface="Times New Roman"/>
                          <a:ea typeface="Times New Roman"/>
                        </a:rPr>
                        <a:t>42</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4.32</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291.6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a:latin typeface="Times New Roman"/>
                          <a:ea typeface="Times New Roman"/>
                        </a:rPr>
                        <a:t>293.76</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295.92</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r>
              <a:tr h="191621">
                <a:tc>
                  <a:txBody>
                    <a:bodyPr/>
                    <a:lstStyle/>
                    <a:p>
                      <a:pPr algn="ctr">
                        <a:spcAft>
                          <a:spcPts val="0"/>
                        </a:spcAft>
                      </a:pPr>
                      <a:r>
                        <a:rPr lang="en-US" sz="1300" kern="100">
                          <a:latin typeface="Times New Roman"/>
                          <a:ea typeface="Times New Roman"/>
                        </a:rPr>
                        <a:t>43</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a:latin typeface="Times New Roman"/>
                          <a:ea typeface="Times New Roman"/>
                        </a:rPr>
                        <a:t>4.32</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295.92</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298.08</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300.24</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621">
                <a:tc>
                  <a:txBody>
                    <a:bodyPr/>
                    <a:lstStyle/>
                    <a:p>
                      <a:pPr algn="ctr">
                        <a:spcAft>
                          <a:spcPts val="0"/>
                        </a:spcAft>
                      </a:pPr>
                      <a:r>
                        <a:rPr lang="en-US" sz="1300" kern="100">
                          <a:latin typeface="Times New Roman"/>
                          <a:ea typeface="Times New Roman"/>
                        </a:rPr>
                        <a:t>52</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a:latin typeface="Times New Roman"/>
                          <a:ea typeface="Times New Roman"/>
                        </a:rPr>
                        <a:t>8.64</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a:latin typeface="Times New Roman"/>
                          <a:ea typeface="Times New Roman"/>
                        </a:rPr>
                        <a:t>278.64</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282.96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287.28</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621">
                <a:tc>
                  <a:txBody>
                    <a:bodyPr/>
                    <a:lstStyle/>
                    <a:p>
                      <a:pPr algn="ctr">
                        <a:spcAft>
                          <a:spcPts val="0"/>
                        </a:spcAft>
                      </a:pPr>
                      <a:r>
                        <a:rPr lang="en-US" sz="1300" kern="100" dirty="0">
                          <a:latin typeface="Times New Roman"/>
                          <a:ea typeface="Times New Roman"/>
                        </a:rPr>
                        <a:t>53</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8.64</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287.28</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291.6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c>
                  <a:txBody>
                    <a:bodyPr/>
                    <a:lstStyle/>
                    <a:p>
                      <a:pPr algn="ctr">
                        <a:spcAft>
                          <a:spcPts val="0"/>
                        </a:spcAft>
                      </a:pPr>
                      <a:r>
                        <a:rPr lang="en-US" sz="1300" kern="100" dirty="0">
                          <a:latin typeface="Times New Roman"/>
                          <a:ea typeface="Times New Roman"/>
                        </a:rPr>
                        <a:t>295.92</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alpha val="27000"/>
                      </a:srgbClr>
                    </a:solidFill>
                  </a:tcPr>
                </a:tc>
              </a:tr>
              <a:tr h="191621">
                <a:tc>
                  <a:txBody>
                    <a:bodyPr/>
                    <a:lstStyle/>
                    <a:p>
                      <a:pPr algn="ctr">
                        <a:spcAft>
                          <a:spcPts val="0"/>
                        </a:spcAft>
                      </a:pPr>
                      <a:r>
                        <a:rPr lang="en-US" sz="1300" kern="100">
                          <a:latin typeface="Times New Roman"/>
                          <a:ea typeface="Times New Roman"/>
                        </a:rPr>
                        <a:t>54</a:t>
                      </a:r>
                      <a:endParaRPr lang="de-DE" sz="1200" kern="10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8.64</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295.92</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300.24</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latin typeface="Times New Roman"/>
                          <a:ea typeface="Times New Roman"/>
                        </a:rPr>
                        <a:t>304.56</a:t>
                      </a:r>
                      <a:endParaRPr lang="de-DE" sz="1200" kern="100" dirty="0">
                        <a:latin typeface="Times New Roman"/>
                        <a:ea typeface="Times New Roman"/>
                      </a:endParaRPr>
                    </a:p>
                  </a:txBody>
                  <a:tcPr marL="82123" marR="821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Textfeld 10"/>
          <p:cNvSpPr txBox="1"/>
          <p:nvPr/>
        </p:nvSpPr>
        <p:spPr>
          <a:xfrm>
            <a:off x="1261531" y="1879594"/>
            <a:ext cx="2739853" cy="338554"/>
          </a:xfrm>
          <a:prstGeom prst="rect">
            <a:avLst/>
          </a:prstGeom>
          <a:noFill/>
        </p:spPr>
        <p:txBody>
          <a:bodyPr wrap="none" rtlCol="0">
            <a:spAutoFit/>
          </a:bodyPr>
          <a:lstStyle/>
          <a:p>
            <a:r>
              <a:rPr lang="de-DE" sz="1600" b="1" dirty="0" err="1" smtClean="0"/>
              <a:t>Excerpt</a:t>
            </a:r>
            <a:r>
              <a:rPr lang="de-DE" sz="1600" b="1" dirty="0" smtClean="0"/>
              <a:t> of </a:t>
            </a:r>
            <a:r>
              <a:rPr lang="de-DE" sz="1600" b="1" dirty="0" err="1" smtClean="0"/>
              <a:t>the</a:t>
            </a:r>
            <a:r>
              <a:rPr lang="de-DE" sz="1600" b="1" dirty="0" smtClean="0"/>
              <a:t> Channel Plan:</a:t>
            </a:r>
            <a:endParaRPr lang="de-DE" sz="1600" b="1" dirty="0"/>
          </a:p>
        </p:txBody>
      </p:sp>
      <p:sp>
        <p:nvSpPr>
          <p:cNvPr id="13" name="Textfeld 12"/>
          <p:cNvSpPr txBox="1"/>
          <p:nvPr/>
        </p:nvSpPr>
        <p:spPr>
          <a:xfrm>
            <a:off x="1244595" y="5918184"/>
            <a:ext cx="5695277" cy="338554"/>
          </a:xfrm>
          <a:prstGeom prst="rect">
            <a:avLst/>
          </a:prstGeom>
          <a:noFill/>
        </p:spPr>
        <p:txBody>
          <a:bodyPr wrap="none" rtlCol="0">
            <a:spAutoFit/>
          </a:bodyPr>
          <a:lstStyle/>
          <a:p>
            <a:r>
              <a:rPr lang="de-DE" sz="1600" b="1" dirty="0" smtClean="0"/>
              <a:t>Channels </a:t>
            </a:r>
            <a:r>
              <a:rPr lang="de-DE" sz="1600" b="1" dirty="0" err="1" smtClean="0"/>
              <a:t>marked</a:t>
            </a:r>
            <a:r>
              <a:rPr lang="de-DE" sz="1600" b="1" dirty="0" smtClean="0"/>
              <a:t> </a:t>
            </a:r>
            <a:r>
              <a:rPr lang="de-DE" sz="1600" b="1" dirty="0" err="1" smtClean="0"/>
              <a:t>as</a:t>
            </a:r>
            <a:r>
              <a:rPr lang="de-DE" sz="1600" b="1" dirty="0" smtClean="0"/>
              <a:t> </a:t>
            </a:r>
            <a:r>
              <a:rPr lang="de-DE" sz="1600" b="1" dirty="0" err="1" smtClean="0"/>
              <a:t>green</a:t>
            </a:r>
            <a:r>
              <a:rPr lang="de-DE" sz="1600" b="1" dirty="0" smtClean="0"/>
              <a:t> do not </a:t>
            </a:r>
            <a:r>
              <a:rPr lang="de-DE" sz="1600" b="1" dirty="0" err="1" smtClean="0"/>
              <a:t>overlap</a:t>
            </a:r>
            <a:r>
              <a:rPr lang="de-DE" sz="1600" b="1" dirty="0" smtClean="0"/>
              <a:t> </a:t>
            </a:r>
            <a:r>
              <a:rPr lang="de-DE" sz="1600" b="1" dirty="0" err="1" smtClean="0"/>
              <a:t>with</a:t>
            </a:r>
            <a:r>
              <a:rPr lang="de-DE" sz="1600" b="1" dirty="0" smtClean="0"/>
              <a:t> EESS </a:t>
            </a:r>
            <a:r>
              <a:rPr lang="de-DE" sz="1600" b="1" dirty="0" err="1" smtClean="0"/>
              <a:t>spectrum</a:t>
            </a:r>
            <a:endParaRPr lang="de-DE" sz="16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Assessment</a:t>
            </a:r>
            <a:r>
              <a:rPr lang="de-DE" dirty="0" smtClean="0"/>
              <a:t> of </a:t>
            </a:r>
            <a:r>
              <a:rPr lang="de-DE" dirty="0" err="1" smtClean="0"/>
              <a:t>the</a:t>
            </a:r>
            <a:r>
              <a:rPr lang="de-DE" dirty="0" smtClean="0"/>
              <a:t> </a:t>
            </a:r>
            <a:r>
              <a:rPr lang="de-DE" dirty="0" err="1" smtClean="0"/>
              <a:t>remaining</a:t>
            </a:r>
            <a:r>
              <a:rPr lang="de-DE" dirty="0" smtClean="0"/>
              <a:t> </a:t>
            </a:r>
            <a:r>
              <a:rPr lang="de-DE" dirty="0" err="1" smtClean="0"/>
              <a:t>Possibilities</a:t>
            </a:r>
            <a:endParaRPr lang="de-DE" dirty="0"/>
          </a:p>
        </p:txBody>
      </p:sp>
      <p:sp>
        <p:nvSpPr>
          <p:cNvPr id="5" name="Foliennummernplatzhalter 4"/>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
        <p:nvSpPr>
          <p:cNvPr id="6" name="Datumsplatzhalter 5"/>
          <p:cNvSpPr>
            <a:spLocks noGrp="1"/>
          </p:cNvSpPr>
          <p:nvPr>
            <p:ph type="dt" sz="half" idx="10"/>
          </p:nvPr>
        </p:nvSpPr>
        <p:spPr/>
        <p:txBody>
          <a:bodyPr/>
          <a:lstStyle/>
          <a:p>
            <a:r>
              <a:rPr lang="en-US" dirty="0" smtClean="0"/>
              <a:t>November 2016</a:t>
            </a:r>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14" name="Inhaltsplatzhalter 2"/>
          <p:cNvSpPr>
            <a:spLocks noGrp="1"/>
          </p:cNvSpPr>
          <p:nvPr>
            <p:ph idx="1"/>
          </p:nvPr>
        </p:nvSpPr>
        <p:spPr>
          <a:xfrm>
            <a:off x="736600" y="2503705"/>
            <a:ext cx="7772400" cy="925286"/>
          </a:xfrm>
        </p:spPr>
        <p:txBody>
          <a:bodyPr/>
          <a:lstStyle/>
          <a:p>
            <a:r>
              <a:rPr lang="de-DE" sz="2000" dirty="0" err="1" smtClean="0"/>
              <a:t>Among</a:t>
            </a:r>
            <a:r>
              <a:rPr lang="de-DE" sz="2000" dirty="0" smtClean="0"/>
              <a:t> </a:t>
            </a:r>
            <a:r>
              <a:rPr lang="de-DE" sz="2000" dirty="0" err="1" smtClean="0"/>
              <a:t>the</a:t>
            </a:r>
            <a:r>
              <a:rPr lang="de-DE" sz="2000" dirty="0" smtClean="0"/>
              <a:t> </a:t>
            </a:r>
            <a:r>
              <a:rPr lang="de-DE" sz="2000" dirty="0" err="1" smtClean="0"/>
              <a:t>possible</a:t>
            </a:r>
            <a:r>
              <a:rPr lang="de-DE" sz="2000" dirty="0" smtClean="0"/>
              <a:t> </a:t>
            </a:r>
            <a:r>
              <a:rPr lang="de-DE" sz="2000" dirty="0" err="1" smtClean="0"/>
              <a:t>channels</a:t>
            </a:r>
            <a:r>
              <a:rPr lang="de-DE" sz="2000" dirty="0" smtClean="0"/>
              <a:t> </a:t>
            </a:r>
            <a:r>
              <a:rPr lang="de-DE" sz="2000" dirty="0" err="1" smtClean="0"/>
              <a:t>the</a:t>
            </a:r>
            <a:r>
              <a:rPr lang="de-DE" sz="2000" dirty="0" smtClean="0"/>
              <a:t> </a:t>
            </a:r>
            <a:r>
              <a:rPr lang="de-DE" sz="2000" dirty="0" err="1" smtClean="0"/>
              <a:t>channels</a:t>
            </a:r>
            <a:r>
              <a:rPr lang="de-DE" sz="2000" dirty="0" smtClean="0"/>
              <a:t> </a:t>
            </a:r>
            <a:r>
              <a:rPr lang="de-DE" sz="2000" dirty="0" err="1" smtClean="0"/>
              <a:t>with</a:t>
            </a:r>
            <a:r>
              <a:rPr lang="de-DE" sz="2000" dirty="0" smtClean="0"/>
              <a:t> CHNL_ID 41 and 42 </a:t>
            </a:r>
            <a:r>
              <a:rPr lang="de-DE" sz="2000" dirty="0" err="1" smtClean="0"/>
              <a:t>h</a:t>
            </a:r>
            <a:r>
              <a:rPr lang="de-DE" sz="2000" dirty="0" err="1" smtClean="0"/>
              <a:t>ave</a:t>
            </a:r>
            <a:r>
              <a:rPr lang="de-DE" sz="2000" dirty="0" smtClean="0"/>
              <a:t> a </a:t>
            </a:r>
            <a:r>
              <a:rPr lang="de-DE" sz="2000" dirty="0" err="1" smtClean="0"/>
              <a:t>bandwidth</a:t>
            </a:r>
            <a:r>
              <a:rPr lang="de-DE" sz="2000" dirty="0" smtClean="0"/>
              <a:t> of 4,32 GHz</a:t>
            </a:r>
            <a:endParaRPr lang="de-DE" sz="1600" dirty="0" smtClean="0"/>
          </a:p>
          <a:p>
            <a:r>
              <a:rPr lang="de-DE" sz="2000" dirty="0" smtClean="0"/>
              <a:t>The </a:t>
            </a:r>
            <a:r>
              <a:rPr lang="de-DE" sz="2000" dirty="0" err="1" smtClean="0"/>
              <a:t>minimum</a:t>
            </a:r>
            <a:r>
              <a:rPr lang="de-DE" sz="2000" dirty="0" smtClean="0"/>
              <a:t> </a:t>
            </a:r>
            <a:r>
              <a:rPr lang="de-DE" sz="2000" dirty="0" err="1" smtClean="0"/>
              <a:t>separation</a:t>
            </a:r>
            <a:r>
              <a:rPr lang="de-DE" sz="2000" dirty="0" smtClean="0"/>
              <a:t> </a:t>
            </a:r>
            <a:r>
              <a:rPr lang="de-DE" sz="2000" dirty="0" err="1" smtClean="0"/>
              <a:t>from</a:t>
            </a:r>
            <a:r>
              <a:rPr lang="de-DE" sz="2000" dirty="0" smtClean="0"/>
              <a:t> </a:t>
            </a:r>
            <a:r>
              <a:rPr lang="de-DE" sz="2000" dirty="0" err="1" smtClean="0"/>
              <a:t>protected</a:t>
            </a:r>
            <a:r>
              <a:rPr lang="de-DE" sz="2000" dirty="0" smtClean="0"/>
              <a:t> EESS </a:t>
            </a:r>
            <a:r>
              <a:rPr lang="de-DE" sz="2000" dirty="0" err="1" smtClean="0"/>
              <a:t>bands</a:t>
            </a:r>
            <a:r>
              <a:rPr lang="de-DE" sz="2000" dirty="0" smtClean="0"/>
              <a:t> </a:t>
            </a:r>
            <a:r>
              <a:rPr lang="de-DE" sz="2000" dirty="0" err="1" smtClean="0"/>
              <a:t>is</a:t>
            </a:r>
            <a:r>
              <a:rPr lang="de-DE" sz="2000" dirty="0" smtClean="0"/>
              <a:t> 1,28 GHz </a:t>
            </a:r>
            <a:r>
              <a:rPr lang="de-DE" sz="2000" dirty="0" err="1" smtClean="0"/>
              <a:t>for</a:t>
            </a:r>
            <a:r>
              <a:rPr lang="de-DE" sz="2000" dirty="0" smtClean="0"/>
              <a:t> </a:t>
            </a:r>
            <a:r>
              <a:rPr lang="de-DE" sz="2000" dirty="0" err="1" smtClean="0"/>
              <a:t>the</a:t>
            </a:r>
            <a:r>
              <a:rPr lang="de-DE" sz="2000" dirty="0" smtClean="0"/>
              <a:t> </a:t>
            </a:r>
            <a:r>
              <a:rPr lang="de-DE" sz="2000" dirty="0" err="1" smtClean="0"/>
              <a:t>channel</a:t>
            </a:r>
            <a:r>
              <a:rPr lang="de-DE" sz="2000" dirty="0" smtClean="0"/>
              <a:t> </a:t>
            </a:r>
            <a:r>
              <a:rPr lang="de-DE" sz="2000" dirty="0" err="1" smtClean="0"/>
              <a:t>with</a:t>
            </a:r>
            <a:r>
              <a:rPr lang="de-DE" sz="2000" dirty="0" smtClean="0"/>
              <a:t> CHNL_ID 41 (</a:t>
            </a:r>
            <a:r>
              <a:rPr lang="de-DE" sz="2000" dirty="0" err="1" smtClean="0"/>
              <a:t>at</a:t>
            </a:r>
            <a:r>
              <a:rPr lang="de-DE" sz="2000" dirty="0" smtClean="0"/>
              <a:t> </a:t>
            </a:r>
            <a:r>
              <a:rPr lang="de-DE" sz="2000" dirty="0" err="1" smtClean="0"/>
              <a:t>the</a:t>
            </a:r>
            <a:r>
              <a:rPr lang="de-DE" sz="2000" dirty="0" smtClean="0"/>
              <a:t> </a:t>
            </a:r>
            <a:r>
              <a:rPr lang="de-DE" sz="2000" dirty="0" err="1" smtClean="0"/>
              <a:t>ower</a:t>
            </a:r>
            <a:r>
              <a:rPr lang="de-DE" sz="2000" dirty="0" smtClean="0"/>
              <a:t> end) and 0.08 GHz </a:t>
            </a:r>
            <a:r>
              <a:rPr lang="de-DE" sz="2000" dirty="0" err="1" smtClean="0"/>
              <a:t>for</a:t>
            </a:r>
            <a:r>
              <a:rPr lang="de-DE" sz="2000" dirty="0" smtClean="0"/>
              <a:t> </a:t>
            </a:r>
            <a:r>
              <a:rPr lang="de-DE" sz="2000" dirty="0" err="1" smtClean="0"/>
              <a:t>the</a:t>
            </a:r>
            <a:r>
              <a:rPr lang="de-DE" sz="2000" dirty="0" smtClean="0"/>
              <a:t> </a:t>
            </a:r>
            <a:r>
              <a:rPr lang="de-DE" sz="2000" dirty="0" err="1" smtClean="0"/>
              <a:t>channel</a:t>
            </a:r>
            <a:r>
              <a:rPr lang="de-DE" sz="2000" dirty="0" smtClean="0"/>
              <a:t> </a:t>
            </a:r>
            <a:r>
              <a:rPr lang="de-DE" sz="2000" dirty="0" err="1" smtClean="0"/>
              <a:t>with</a:t>
            </a:r>
            <a:r>
              <a:rPr lang="de-DE" sz="2000" dirty="0" smtClean="0"/>
              <a:t> CHNL_ID 42  (</a:t>
            </a:r>
            <a:r>
              <a:rPr lang="de-DE" sz="2000" dirty="0" err="1" smtClean="0"/>
              <a:t>at</a:t>
            </a:r>
            <a:r>
              <a:rPr lang="de-DE" sz="2000" dirty="0" smtClean="0"/>
              <a:t> </a:t>
            </a:r>
            <a:r>
              <a:rPr lang="de-DE" sz="2000" dirty="0" err="1" smtClean="0"/>
              <a:t>the</a:t>
            </a:r>
            <a:r>
              <a:rPr lang="de-DE" sz="2000" dirty="0" smtClean="0"/>
              <a:t> </a:t>
            </a:r>
            <a:r>
              <a:rPr lang="de-DE" sz="2000" dirty="0" err="1" smtClean="0"/>
              <a:t>upper</a:t>
            </a:r>
            <a:r>
              <a:rPr lang="de-DE" sz="2000" dirty="0" smtClean="0"/>
              <a:t> end)</a:t>
            </a:r>
          </a:p>
          <a:p>
            <a:r>
              <a:rPr lang="de-DE" sz="2000" dirty="0" smtClean="0"/>
              <a:t>The </a:t>
            </a:r>
            <a:r>
              <a:rPr lang="de-DE" sz="2000" dirty="0" err="1" smtClean="0"/>
              <a:t>channel</a:t>
            </a:r>
            <a:r>
              <a:rPr lang="de-DE" sz="2000" dirty="0" smtClean="0"/>
              <a:t> </a:t>
            </a:r>
            <a:r>
              <a:rPr lang="de-DE" sz="2000" dirty="0" err="1" smtClean="0"/>
              <a:t>with</a:t>
            </a:r>
            <a:r>
              <a:rPr lang="de-DE" sz="2000" dirty="0" smtClean="0"/>
              <a:t> </a:t>
            </a:r>
            <a:r>
              <a:rPr lang="de-DE" sz="2000" b="1" dirty="0" smtClean="0">
                <a:solidFill>
                  <a:srgbClr val="FF0000"/>
                </a:solidFill>
              </a:rPr>
              <a:t>CHNL_ID 41 </a:t>
            </a:r>
            <a:r>
              <a:rPr lang="de-DE" sz="2000" dirty="0" err="1" smtClean="0"/>
              <a:t>is</a:t>
            </a:r>
            <a:r>
              <a:rPr lang="de-DE" sz="2000" dirty="0" smtClean="0"/>
              <a:t> </a:t>
            </a:r>
            <a:r>
              <a:rPr lang="de-DE" sz="2000" dirty="0" err="1" smtClean="0"/>
              <a:t>proposed</a:t>
            </a:r>
            <a:r>
              <a:rPr lang="de-DE" sz="2000" dirty="0" smtClean="0"/>
              <a:t> </a:t>
            </a:r>
            <a:r>
              <a:rPr lang="de-DE" sz="2000" dirty="0" err="1" smtClean="0"/>
              <a:t>as</a:t>
            </a:r>
            <a:r>
              <a:rPr lang="de-DE" sz="2000" dirty="0" smtClean="0"/>
              <a:t> </a:t>
            </a:r>
            <a:r>
              <a:rPr lang="de-DE" sz="2000" dirty="0" err="1" smtClean="0"/>
              <a:t>the</a:t>
            </a:r>
            <a:r>
              <a:rPr lang="de-DE" sz="2000" dirty="0" smtClean="0"/>
              <a:t> </a:t>
            </a:r>
            <a:r>
              <a:rPr lang="de-DE" sz="2000" dirty="0" err="1" smtClean="0"/>
              <a:t>default</a:t>
            </a:r>
            <a:r>
              <a:rPr lang="de-DE" sz="2000" dirty="0" smtClean="0"/>
              <a:t> </a:t>
            </a:r>
            <a:r>
              <a:rPr lang="de-DE" sz="2000" b="1" dirty="0" err="1" smtClean="0">
                <a:solidFill>
                  <a:srgbClr val="FF0000"/>
                </a:solidFill>
              </a:rPr>
              <a:t>channel</a:t>
            </a:r>
            <a:endParaRPr lang="de-DE" sz="2800" b="1" dirty="0" smtClean="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453</Words>
  <Application>Microsoft Office PowerPoint</Application>
  <PresentationFormat>Bildschirmpräsentation (4:3)</PresentationFormat>
  <Paragraphs>143</Paragraphs>
  <Slides>6</Slides>
  <Notes>0</Notes>
  <HiddenSlides>0</HiddenSlides>
  <MMClips>0</MMClips>
  <ScaleCrop>false</ScaleCrop>
  <HeadingPairs>
    <vt:vector size="4" baseType="variant">
      <vt:variant>
        <vt:lpstr>Design</vt:lpstr>
      </vt:variant>
      <vt:variant>
        <vt:i4>1</vt:i4>
      </vt:variant>
      <vt:variant>
        <vt:lpstr>Folientitel</vt:lpstr>
      </vt:variant>
      <vt:variant>
        <vt:i4>6</vt:i4>
      </vt:variant>
    </vt:vector>
  </HeadingPairs>
  <TitlesOfParts>
    <vt:vector size="7" baseType="lpstr">
      <vt:lpstr>IEEE-P802_15</vt:lpstr>
      <vt:lpstr>Folie 1</vt:lpstr>
      <vt:lpstr>Proposal for a Default Channel in IEEE P802.15.3d</vt:lpstr>
      <vt:lpstr>Requirements and Boundary Conditions</vt:lpstr>
      <vt:lpstr>Possible Spectrum Parts based on FN 5.565 of the Radio Regulations</vt:lpstr>
      <vt:lpstr>Possibilities within the Proposed TG3d Channel Plan</vt:lpstr>
      <vt:lpstr>Assessment of the remaining Possibilities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Alexander Fricke</dc:creator>
  <dc:description>&lt;doc#&gt;</dc:description>
  <cp:lastModifiedBy>Thomas Kuerner</cp:lastModifiedBy>
  <cp:revision>294</cp:revision>
  <cp:lastPrinted>1998-02-10T13:28:06Z</cp:lastPrinted>
  <dcterms:created xsi:type="dcterms:W3CDTF">2012-11-14T22:04:21Z</dcterms:created>
  <dcterms:modified xsi:type="dcterms:W3CDTF">2016-11-10T00:37:57Z</dcterms:modified>
</cp:coreProperties>
</file>