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handoutMasterIdLst>
    <p:handoutMasterId r:id="rId13"/>
  </p:handoutMasterIdLst>
  <p:sldIdLst>
    <p:sldId id="308" r:id="rId2"/>
    <p:sldId id="309" r:id="rId3"/>
    <p:sldId id="315" r:id="rId4"/>
    <p:sldId id="310" r:id="rId5"/>
    <p:sldId id="316" r:id="rId6"/>
    <p:sldId id="312" r:id="rId7"/>
    <p:sldId id="317" r:id="rId8"/>
    <p:sldId id="313" r:id="rId9"/>
    <p:sldId id="314" r:id="rId10"/>
    <p:sldId id="294"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567" autoAdjust="0"/>
    <p:restoredTop sz="95179" autoAdjust="0"/>
  </p:normalViewPr>
  <p:slideViewPr>
    <p:cSldViewPr>
      <p:cViewPr varScale="1">
        <p:scale>
          <a:sx n="82" d="100"/>
          <a:sy n="82" d="100"/>
        </p:scale>
        <p:origin x="90" y="30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6" d="100"/>
          <a:sy n="56" d="100"/>
        </p:scale>
        <p:origin x="-2868"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15-13/0083r0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3EA90AA9-3F44-CA43-8734-385D9CB6D159}"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3685399614"/>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15-13/0083r0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2474B621-0683-2C49-85C4-D962E663A1EC}"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182595239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96913" y="685800"/>
            <a:ext cx="7772400" cy="1066800"/>
          </a:xfrm>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696913" y="332601"/>
            <a:ext cx="1541128" cy="276999"/>
          </a:xfrm>
        </p:spPr>
        <p:txBody>
          <a:bodyPr/>
          <a:lstStyle>
            <a:lvl1pPr>
              <a:defRPr/>
            </a:lvl1pPr>
          </a:lstStyle>
          <a:p>
            <a:r>
              <a:rPr lang="en-US" dirty="0" smtClean="0"/>
              <a:t>November 2016</a:t>
            </a:r>
            <a:endParaRPr lang="en-US" dirty="0"/>
          </a:p>
        </p:txBody>
      </p:sp>
      <p:sp>
        <p:nvSpPr>
          <p:cNvPr id="5" name="Footer Placeholder 4"/>
          <p:cNvSpPr>
            <a:spLocks noGrp="1"/>
          </p:cNvSpPr>
          <p:nvPr>
            <p:ph type="ftr" sz="quarter" idx="11"/>
          </p:nvPr>
        </p:nvSpPr>
        <p:spPr>
          <a:xfrm>
            <a:off x="7037102" y="6475413"/>
            <a:ext cx="1506823" cy="184666"/>
          </a:xfrm>
        </p:spPr>
        <p:txBody>
          <a:bodyPr/>
          <a:lstStyle>
            <a:lvl1pPr>
              <a:defRPr/>
            </a:lvl1pPr>
          </a:lstStyle>
          <a:p>
            <a:r>
              <a:rPr lang="en-US" dirty="0" smtClean="0"/>
              <a:t>Jay Holcomb, Itron, Inc.</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AA8A01DF-F7FD-444B-8432-819BBAFADCAE}" type="slidenum">
              <a:rPr lang="en-US"/>
              <a:pPr/>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dirty="0" smtClean="0"/>
              <a:t>November 2016</a:t>
            </a:r>
            <a:endParaRPr lang="en-US" dirty="0"/>
          </a:p>
        </p:txBody>
      </p:sp>
      <p:sp>
        <p:nvSpPr>
          <p:cNvPr id="1029" name="Rectangle 5"/>
          <p:cNvSpPr>
            <a:spLocks noGrp="1" noChangeArrowheads="1"/>
          </p:cNvSpPr>
          <p:nvPr>
            <p:ph type="ftr" sz="quarter" idx="3"/>
          </p:nvPr>
        </p:nvSpPr>
        <p:spPr bwMode="auto">
          <a:xfrm>
            <a:off x="7037102" y="6475413"/>
            <a:ext cx="150682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dirty="0" smtClean="0"/>
              <a:t>Jay Holcomb, Itron, Inc.</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BC99DE0B-716D-1C46-81CF-44A5EF85A93A}" type="slidenum">
              <a:rPr lang="en-US"/>
              <a:pPr/>
              <a:t>‹#›</a:t>
            </a:fld>
            <a:endParaRPr lang="en-US"/>
          </a:p>
        </p:txBody>
      </p:sp>
      <p:sp>
        <p:nvSpPr>
          <p:cNvPr id="1031" name="Rectangle 7"/>
          <p:cNvSpPr>
            <a:spLocks noChangeArrowheads="1"/>
          </p:cNvSpPr>
          <p:nvPr userDrawn="1"/>
        </p:nvSpPr>
        <p:spPr bwMode="auto">
          <a:xfrm>
            <a:off x="5715000" y="332601"/>
            <a:ext cx="2743200" cy="276999"/>
          </a:xfrm>
          <a:prstGeom prst="rect">
            <a:avLst/>
          </a:prstGeom>
          <a:noFill/>
          <a:ln w="9525">
            <a:noFill/>
            <a:miter lim="800000"/>
            <a:headEnd/>
            <a:tailEnd/>
          </a:ln>
          <a:effectLst/>
        </p:spPr>
        <p:txBody>
          <a:bodyPr wrap="square" lIns="0" tIns="0" rIns="0" bIns="0" anchor="b">
            <a:prstTxWarp prst="textNoShape">
              <a:avLst/>
            </a:prstTxWarp>
            <a:spAutoFit/>
          </a:bodyPr>
          <a:lstStyle/>
          <a:p>
            <a:pPr marL="457200" lvl="4" algn="r"/>
            <a:r>
              <a:rPr lang="en-US" sz="1800" b="1" dirty="0" smtClean="0"/>
              <a:t>doc: 15-16/0797r00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2016</a:t>
            </a:r>
            <a:endParaRPr lang="en-US" dirty="0"/>
          </a:p>
        </p:txBody>
      </p:sp>
      <p:sp>
        <p:nvSpPr>
          <p:cNvPr id="5" name="Footer Placeholder 4"/>
          <p:cNvSpPr>
            <a:spLocks noGrp="1"/>
          </p:cNvSpPr>
          <p:nvPr>
            <p:ph type="ftr" sz="quarter" idx="11"/>
          </p:nvPr>
        </p:nvSpPr>
        <p:spPr/>
        <p:txBody>
          <a:bodyPr/>
          <a:lstStyle/>
          <a:p>
            <a:r>
              <a:rPr lang="en-US" smtClean="0"/>
              <a:t>Jay Holcomb, Itron, Inc.</a:t>
            </a:r>
            <a:endParaRPr lang="en-US" dirty="0"/>
          </a:p>
        </p:txBody>
      </p:sp>
      <p:sp>
        <p:nvSpPr>
          <p:cNvPr id="6" name="Slide Number Placeholder 5"/>
          <p:cNvSpPr>
            <a:spLocks noGrp="1"/>
          </p:cNvSpPr>
          <p:nvPr>
            <p:ph type="sldNum" sz="quarter" idx="12"/>
          </p:nvPr>
        </p:nvSpPr>
        <p:spPr/>
        <p:txBody>
          <a:bodyPr/>
          <a:lstStyle/>
          <a:p>
            <a:r>
              <a:rPr lang="en-US" smtClean="0"/>
              <a:t>Slide </a:t>
            </a:r>
            <a:fld id="{AA8A01DF-F7FD-444B-8432-819BBAFADCAE}" type="slidenum">
              <a:rPr lang="en-US" smtClean="0"/>
              <a:pPr/>
              <a:t>1</a:t>
            </a:fld>
            <a:endParaRPr lang="en-US"/>
          </a:p>
        </p:txBody>
      </p:sp>
      <p:sp>
        <p:nvSpPr>
          <p:cNvPr id="7" name="Title 1"/>
          <p:cNvSpPr>
            <a:spLocks noGrp="1"/>
          </p:cNvSpPr>
          <p:nvPr>
            <p:ph type="title"/>
          </p:nvPr>
        </p:nvSpPr>
        <p:spPr>
          <a:xfrm>
            <a:off x="495300" y="914400"/>
            <a:ext cx="8229600" cy="377825"/>
          </a:xfrm>
        </p:spPr>
        <p:txBody>
          <a:bodyPr/>
          <a:lstStyle/>
          <a:p>
            <a:r>
              <a:rPr lang="en-US" altLang="en-US" sz="1600" u="sng" dirty="0">
                <a:effectLst>
                  <a:outerShdw blurRad="38100" dist="38100" dir="2700000" algn="tl">
                    <a:srgbClr val="C0C0C0"/>
                  </a:outerShdw>
                </a:effectLst>
              </a:rPr>
              <a:t>Project: IEEE P802.15 Working Group for Wireless Personal Area Networks (WPANs)</a:t>
            </a:r>
            <a:r>
              <a:rPr lang="en-US" altLang="en-US" dirty="0"/>
              <a:t/>
            </a:r>
            <a:br>
              <a:rPr lang="en-US" altLang="en-US" dirty="0"/>
            </a:br>
            <a:endParaRPr lang="en-US" dirty="0"/>
          </a:p>
        </p:txBody>
      </p:sp>
      <p:sp>
        <p:nvSpPr>
          <p:cNvPr id="8" name="Content Placeholder 2"/>
          <p:cNvSpPr>
            <a:spLocks noGrp="1"/>
          </p:cNvSpPr>
          <p:nvPr>
            <p:ph idx="1"/>
          </p:nvPr>
        </p:nvSpPr>
        <p:spPr>
          <a:xfrm>
            <a:off x="685800" y="1217216"/>
            <a:ext cx="7772400" cy="5181600"/>
          </a:xfrm>
        </p:spPr>
        <p:txBody>
          <a:bodyPr/>
          <a:lstStyle/>
          <a:p>
            <a:r>
              <a:rPr lang="en-US" altLang="en-US" sz="1600" dirty="0">
                <a:solidFill>
                  <a:schemeClr val="tx2"/>
                </a:solidFill>
              </a:rPr>
              <a:t>Submission Title: [</a:t>
            </a:r>
            <a:r>
              <a:rPr lang="en-US" altLang="en-US" sz="1600" dirty="0">
                <a:solidFill>
                  <a:srgbClr val="FF0000"/>
                </a:solidFill>
              </a:rPr>
              <a:t>Liaison Report on 802.18 for </a:t>
            </a:r>
            <a:r>
              <a:rPr lang="en-US" altLang="en-US" sz="1600" dirty="0" smtClean="0">
                <a:solidFill>
                  <a:srgbClr val="FF0000"/>
                </a:solidFill>
              </a:rPr>
              <a:t>November </a:t>
            </a:r>
            <a:r>
              <a:rPr lang="en-US" altLang="en-US" sz="1600" dirty="0">
                <a:solidFill>
                  <a:srgbClr val="FF0000"/>
                </a:solidFill>
              </a:rPr>
              <a:t>2016</a:t>
            </a:r>
            <a:r>
              <a:rPr lang="en-US" altLang="en-US" sz="1600" dirty="0">
                <a:solidFill>
                  <a:schemeClr val="tx2"/>
                </a:solidFill>
              </a:rPr>
              <a:t>]	</a:t>
            </a:r>
          </a:p>
          <a:p>
            <a:r>
              <a:rPr lang="en-US" altLang="en-US" sz="1600" dirty="0">
                <a:solidFill>
                  <a:schemeClr val="tx2"/>
                </a:solidFill>
              </a:rPr>
              <a:t>Date Submitted: </a:t>
            </a:r>
            <a:r>
              <a:rPr lang="en-US" altLang="en-US" sz="1600" dirty="0" smtClean="0">
                <a:solidFill>
                  <a:schemeClr val="tx2"/>
                </a:solidFill>
              </a:rPr>
              <a:t>	 [</a:t>
            </a:r>
            <a:r>
              <a:rPr lang="en-US" altLang="en-US" sz="1600" dirty="0" smtClean="0">
                <a:solidFill>
                  <a:srgbClr val="FF0000"/>
                </a:solidFill>
              </a:rPr>
              <a:t>10 November, 2016</a:t>
            </a:r>
            <a:r>
              <a:rPr lang="en-US" altLang="en-US" sz="1600" dirty="0"/>
              <a:t>]</a:t>
            </a:r>
            <a:r>
              <a:rPr lang="en-US" altLang="en-US" sz="1600" dirty="0">
                <a:solidFill>
                  <a:srgbClr val="FF0000"/>
                </a:solidFill>
              </a:rPr>
              <a:t> </a:t>
            </a:r>
            <a:r>
              <a:rPr lang="en-US" altLang="en-US" sz="1600" dirty="0">
                <a:solidFill>
                  <a:schemeClr val="tx2"/>
                </a:solidFill>
              </a:rPr>
              <a:t>	</a:t>
            </a:r>
          </a:p>
          <a:p>
            <a:r>
              <a:rPr lang="en-US" altLang="en-US" sz="1600" dirty="0">
                <a:solidFill>
                  <a:schemeClr val="tx2"/>
                </a:solidFill>
              </a:rPr>
              <a:t>Source: </a:t>
            </a:r>
            <a:r>
              <a:rPr lang="en-US" altLang="en-US" sz="1600" dirty="0" smtClean="0">
                <a:solidFill>
                  <a:schemeClr val="tx2"/>
                </a:solidFill>
              </a:rPr>
              <a:t>	 [</a:t>
            </a:r>
            <a:r>
              <a:rPr lang="en-US" altLang="en-US" sz="1600" dirty="0">
                <a:solidFill>
                  <a:srgbClr val="FF0000"/>
                </a:solidFill>
              </a:rPr>
              <a:t>Jay Holcomb 802.18</a:t>
            </a:r>
            <a:r>
              <a:rPr lang="en-US" altLang="en-US" sz="1600" dirty="0">
                <a:solidFill>
                  <a:schemeClr val="tx2"/>
                </a:solidFill>
              </a:rPr>
              <a:t>] Company [</a:t>
            </a:r>
            <a:r>
              <a:rPr lang="en-US" altLang="en-US" sz="1600" dirty="0">
                <a:solidFill>
                  <a:srgbClr val="FF0000"/>
                </a:solidFill>
              </a:rPr>
              <a:t>Itron, Inc.</a:t>
            </a:r>
            <a:r>
              <a:rPr lang="en-US" altLang="en-US" sz="1600" dirty="0">
                <a:solidFill>
                  <a:schemeClr val="tx2"/>
                </a:solidFill>
              </a:rPr>
              <a:t>]</a:t>
            </a:r>
          </a:p>
          <a:p>
            <a:r>
              <a:rPr lang="en-US" altLang="en-US" sz="1600" dirty="0">
                <a:solidFill>
                  <a:schemeClr val="tx2"/>
                </a:solidFill>
              </a:rPr>
              <a:t>Address </a:t>
            </a:r>
            <a:r>
              <a:rPr lang="en-US" altLang="en-US" sz="1600" dirty="0" smtClean="0">
                <a:solidFill>
                  <a:schemeClr val="tx2"/>
                </a:solidFill>
              </a:rPr>
              <a:t>	 [</a:t>
            </a:r>
            <a:r>
              <a:rPr lang="en-US" altLang="en-US" sz="1600" dirty="0">
                <a:solidFill>
                  <a:srgbClr val="FF0000"/>
                </a:solidFill>
              </a:rPr>
              <a:t>Liberty Lake (Spokane), WA 99019</a:t>
            </a:r>
            <a:r>
              <a:rPr lang="en-US" altLang="en-US" sz="1600" dirty="0">
                <a:solidFill>
                  <a:schemeClr val="tx2"/>
                </a:solidFill>
              </a:rPr>
              <a:t>]</a:t>
            </a:r>
          </a:p>
          <a:p>
            <a:r>
              <a:rPr lang="en-US" altLang="en-US" sz="1600" dirty="0">
                <a:solidFill>
                  <a:schemeClr val="tx2"/>
                </a:solidFill>
              </a:rPr>
              <a:t>Voice</a:t>
            </a:r>
            <a:r>
              <a:rPr lang="en-US" altLang="en-US" sz="1600" dirty="0" smtClean="0">
                <a:solidFill>
                  <a:schemeClr val="tx2"/>
                </a:solidFill>
              </a:rPr>
              <a:t>: 	 [</a:t>
            </a:r>
            <a:r>
              <a:rPr lang="en-US" altLang="en-US" sz="1600" dirty="0">
                <a:solidFill>
                  <a:srgbClr val="FF0000"/>
                </a:solidFill>
              </a:rPr>
              <a:t>509-891-3281</a:t>
            </a:r>
            <a:r>
              <a:rPr lang="en-US" altLang="en-US" sz="1600" dirty="0">
                <a:solidFill>
                  <a:schemeClr val="tx2"/>
                </a:solidFill>
              </a:rPr>
              <a:t>], FAX: [</a:t>
            </a:r>
            <a:r>
              <a:rPr lang="en-US" altLang="en-US" sz="1600" dirty="0">
                <a:solidFill>
                  <a:srgbClr val="FF0000"/>
                </a:solidFill>
              </a:rPr>
              <a:t>509-891-3896</a:t>
            </a:r>
            <a:r>
              <a:rPr lang="en-US" altLang="en-US" sz="1600" dirty="0">
                <a:solidFill>
                  <a:schemeClr val="tx2"/>
                </a:solidFill>
              </a:rPr>
              <a:t>], </a:t>
            </a:r>
            <a:endParaRPr lang="en-US" altLang="en-US" sz="1600" dirty="0" smtClean="0">
              <a:solidFill>
                <a:schemeClr val="tx2"/>
              </a:solidFill>
            </a:endParaRPr>
          </a:p>
          <a:p>
            <a:r>
              <a:rPr lang="en-US" altLang="en-US" sz="1600" dirty="0" smtClean="0">
                <a:solidFill>
                  <a:schemeClr val="tx2"/>
                </a:solidFill>
              </a:rPr>
              <a:t>E-Mail:	 [</a:t>
            </a:r>
            <a:r>
              <a:rPr lang="en-US" altLang="en-US" sz="1600" dirty="0">
                <a:solidFill>
                  <a:srgbClr val="FF0000"/>
                </a:solidFill>
              </a:rPr>
              <a:t>jay.holcomb@itron.com </a:t>
            </a:r>
            <a:r>
              <a:rPr lang="en-US" altLang="en-US" sz="1600" dirty="0">
                <a:solidFill>
                  <a:schemeClr val="tx2"/>
                </a:solidFill>
              </a:rPr>
              <a:t>]	</a:t>
            </a:r>
          </a:p>
          <a:p>
            <a:pPr>
              <a:spcBef>
                <a:spcPts val="600"/>
              </a:spcBef>
              <a:spcAft>
                <a:spcPts val="600"/>
              </a:spcAft>
            </a:pPr>
            <a:r>
              <a:rPr lang="en-US" altLang="en-US" sz="1600" dirty="0">
                <a:solidFill>
                  <a:schemeClr val="tx2"/>
                </a:solidFill>
              </a:rPr>
              <a:t>Re: </a:t>
            </a:r>
            <a:r>
              <a:rPr lang="en-US" altLang="en-US" sz="1600" dirty="0" smtClean="0">
                <a:solidFill>
                  <a:schemeClr val="tx2"/>
                </a:solidFill>
              </a:rPr>
              <a:t>		 [</a:t>
            </a:r>
            <a:r>
              <a:rPr lang="en-US" altLang="en-US" sz="1600" dirty="0">
                <a:solidFill>
                  <a:srgbClr val="FF0000"/>
                </a:solidFill>
              </a:rPr>
              <a:t>Liaison Report on 802.18 for </a:t>
            </a:r>
            <a:r>
              <a:rPr lang="en-US" altLang="en-US" sz="1600" dirty="0" smtClean="0">
                <a:solidFill>
                  <a:srgbClr val="FF0000"/>
                </a:solidFill>
              </a:rPr>
              <a:t>November, </a:t>
            </a:r>
            <a:r>
              <a:rPr lang="en-US" altLang="en-US" sz="1600" dirty="0">
                <a:solidFill>
                  <a:srgbClr val="FF0000"/>
                </a:solidFill>
              </a:rPr>
              <a:t>2016</a:t>
            </a:r>
            <a:r>
              <a:rPr lang="en-US" altLang="en-US" sz="1600" dirty="0">
                <a:solidFill>
                  <a:schemeClr val="tx2"/>
                </a:solidFill>
              </a:rPr>
              <a:t>]</a:t>
            </a:r>
          </a:p>
          <a:p>
            <a:pPr>
              <a:spcBef>
                <a:spcPts val="600"/>
              </a:spcBef>
              <a:spcAft>
                <a:spcPts val="600"/>
              </a:spcAft>
            </a:pPr>
            <a:r>
              <a:rPr lang="en-US" altLang="en-US" sz="1600" dirty="0" smtClean="0">
                <a:solidFill>
                  <a:schemeClr val="tx2"/>
                </a:solidFill>
              </a:rPr>
              <a:t>Abstract</a:t>
            </a:r>
            <a:r>
              <a:rPr lang="en-US" altLang="en-US" sz="1600" dirty="0">
                <a:solidFill>
                  <a:schemeClr val="tx2"/>
                </a:solidFill>
              </a:rPr>
              <a:t>:	</a:t>
            </a:r>
            <a:r>
              <a:rPr lang="en-US" altLang="en-US" sz="1600" dirty="0" smtClean="0">
                <a:solidFill>
                  <a:schemeClr val="tx2"/>
                </a:solidFill>
              </a:rPr>
              <a:t> [</a:t>
            </a:r>
            <a:r>
              <a:rPr lang="en-US" altLang="en-US" sz="1600" dirty="0">
                <a:solidFill>
                  <a:srgbClr val="FF0000"/>
                </a:solidFill>
              </a:rPr>
              <a:t>Liaison Report on 802.18 </a:t>
            </a:r>
            <a:r>
              <a:rPr lang="en-US" altLang="en-US" sz="1600" dirty="0" smtClean="0">
                <a:solidFill>
                  <a:srgbClr val="FF0000"/>
                </a:solidFill>
              </a:rPr>
              <a:t>for November, </a:t>
            </a:r>
            <a:r>
              <a:rPr lang="en-US" altLang="en-US" sz="1600" dirty="0">
                <a:solidFill>
                  <a:srgbClr val="FF0000"/>
                </a:solidFill>
              </a:rPr>
              <a:t>2016.</a:t>
            </a:r>
            <a:r>
              <a:rPr lang="en-US" altLang="en-US" sz="1600" dirty="0">
                <a:solidFill>
                  <a:schemeClr val="tx2"/>
                </a:solidFill>
              </a:rPr>
              <a:t>]</a:t>
            </a:r>
          </a:p>
          <a:p>
            <a:pPr>
              <a:spcBef>
                <a:spcPts val="600"/>
              </a:spcBef>
              <a:spcAft>
                <a:spcPts val="600"/>
              </a:spcAft>
            </a:pPr>
            <a:r>
              <a:rPr lang="en-US" altLang="en-US" sz="1600" dirty="0">
                <a:solidFill>
                  <a:schemeClr val="tx2"/>
                </a:solidFill>
              </a:rPr>
              <a:t>Purpose:	</a:t>
            </a:r>
            <a:r>
              <a:rPr lang="en-US" altLang="en-US" sz="1600" dirty="0" smtClean="0">
                <a:solidFill>
                  <a:schemeClr val="tx2"/>
                </a:solidFill>
              </a:rPr>
              <a:t> [</a:t>
            </a:r>
            <a:r>
              <a:rPr lang="en-US" altLang="en-US" sz="1600" dirty="0">
                <a:solidFill>
                  <a:srgbClr val="FF0000"/>
                </a:solidFill>
              </a:rPr>
              <a:t>Informative</a:t>
            </a:r>
            <a:r>
              <a:rPr lang="en-US" altLang="en-US" sz="1600" dirty="0">
                <a:solidFill>
                  <a:schemeClr val="tx2"/>
                </a:solidFill>
              </a:rPr>
              <a:t>]</a:t>
            </a:r>
          </a:p>
          <a:p>
            <a:r>
              <a:rPr lang="en-US" altLang="en-US" sz="1600" dirty="0">
                <a:solidFill>
                  <a:schemeClr val="tx2"/>
                </a:solidFill>
              </a:rPr>
              <a:t>Notice:	</a:t>
            </a:r>
            <a:r>
              <a:rPr lang="en-US" altLang="en-US" sz="1600" dirty="0" smtClean="0">
                <a:solidFill>
                  <a:schemeClr val="tx2"/>
                </a:solidFill>
              </a:rPr>
              <a:t> This </a:t>
            </a:r>
            <a:r>
              <a:rPr lang="en-US" altLang="en-US" sz="1600" dirty="0">
                <a:solidFill>
                  <a:schemeClr val="tx2"/>
                </a:solidFill>
              </a:rPr>
              <a:t>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altLang="en-US" sz="1600" dirty="0" smtClean="0">
              <a:solidFill>
                <a:schemeClr val="tx2"/>
              </a:solidFill>
            </a:endParaRPr>
          </a:p>
          <a:p>
            <a:r>
              <a:rPr lang="en-US" altLang="en-US" sz="1600" dirty="0" smtClean="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a:t>
            </a:r>
            <a:endParaRPr lang="en-US" sz="1600" dirty="0"/>
          </a:p>
        </p:txBody>
      </p:sp>
    </p:spTree>
    <p:extLst>
      <p:ext uri="{BB962C8B-B14F-4D97-AF65-F5344CB8AC3E}">
        <p14:creationId xmlns:p14="http://schemas.microsoft.com/office/powerpoint/2010/main" val="39842168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534400" cy="1066800"/>
          </a:xfrm>
        </p:spPr>
        <p:txBody>
          <a:bodyPr/>
          <a:lstStyle/>
          <a:p>
            <a:r>
              <a:rPr lang="en-US" altLang="en-US" sz="1600" u="sng" dirty="0">
                <a:effectLst>
                  <a:outerShdw blurRad="38100" dist="38100" dir="2700000" algn="tl">
                    <a:srgbClr val="C0C0C0"/>
                  </a:outerShdw>
                </a:effectLst>
              </a:rPr>
              <a:t>Project: IEEE P802.15 Working Group for Wireless Personal Area Networks (WPANs)</a:t>
            </a:r>
            <a:r>
              <a:rPr lang="en-US" altLang="en-US" dirty="0"/>
              <a:t/>
            </a:r>
            <a:br>
              <a:rPr lang="en-US" altLang="en-US" dirty="0"/>
            </a:br>
            <a:endParaRPr lang="en-US" dirty="0"/>
          </a:p>
        </p:txBody>
      </p:sp>
      <p:sp>
        <p:nvSpPr>
          <p:cNvPr id="3" name="Content Placeholder 2"/>
          <p:cNvSpPr>
            <a:spLocks noGrp="1"/>
          </p:cNvSpPr>
          <p:nvPr>
            <p:ph idx="1"/>
          </p:nvPr>
        </p:nvSpPr>
        <p:spPr>
          <a:xfrm>
            <a:off x="228600" y="1142998"/>
            <a:ext cx="8686800" cy="5257801"/>
          </a:xfrm>
        </p:spPr>
        <p:txBody>
          <a:bodyPr/>
          <a:lstStyle/>
          <a:p>
            <a:r>
              <a:rPr lang="en-US" altLang="en-US" sz="1400" dirty="0">
                <a:solidFill>
                  <a:schemeClr val="tx2"/>
                </a:solidFill>
              </a:rPr>
              <a:t>Submission Title: [</a:t>
            </a:r>
            <a:r>
              <a:rPr lang="en-US" altLang="en-US" sz="1400" dirty="0">
                <a:solidFill>
                  <a:srgbClr val="FF0000"/>
                </a:solidFill>
              </a:rPr>
              <a:t>Liaison Report on 802.18 for </a:t>
            </a:r>
            <a:r>
              <a:rPr lang="en-US" altLang="en-US" sz="1400" dirty="0" smtClean="0">
                <a:solidFill>
                  <a:srgbClr val="FF0000"/>
                </a:solidFill>
              </a:rPr>
              <a:t>May </a:t>
            </a:r>
            <a:r>
              <a:rPr lang="en-US" altLang="en-US" sz="1400" dirty="0">
                <a:solidFill>
                  <a:srgbClr val="FF0000"/>
                </a:solidFill>
              </a:rPr>
              <a:t>2016</a:t>
            </a:r>
            <a:r>
              <a:rPr lang="en-US" altLang="en-US" sz="1400" dirty="0">
                <a:solidFill>
                  <a:schemeClr val="tx2"/>
                </a:solidFill>
              </a:rPr>
              <a:t>]	</a:t>
            </a:r>
          </a:p>
          <a:p>
            <a:r>
              <a:rPr lang="en-US" altLang="en-US" sz="1400" dirty="0">
                <a:solidFill>
                  <a:schemeClr val="tx2"/>
                </a:solidFill>
              </a:rPr>
              <a:t>Date Submitted: [</a:t>
            </a:r>
            <a:r>
              <a:rPr lang="en-US" altLang="en-US" sz="1400" dirty="0" smtClean="0">
                <a:solidFill>
                  <a:srgbClr val="FF0000"/>
                </a:solidFill>
              </a:rPr>
              <a:t>19 May, </a:t>
            </a:r>
            <a:r>
              <a:rPr lang="en-US" altLang="en-US" sz="1400" dirty="0">
                <a:solidFill>
                  <a:srgbClr val="FF0000"/>
                </a:solidFill>
              </a:rPr>
              <a:t>2016</a:t>
            </a:r>
            <a:r>
              <a:rPr lang="en-US" altLang="en-US" sz="1400" dirty="0"/>
              <a:t>]</a:t>
            </a:r>
            <a:r>
              <a:rPr lang="en-US" altLang="en-US" sz="1400" dirty="0">
                <a:solidFill>
                  <a:srgbClr val="FF0000"/>
                </a:solidFill>
              </a:rPr>
              <a:t> </a:t>
            </a:r>
            <a:r>
              <a:rPr lang="en-US" altLang="en-US" sz="1400" dirty="0">
                <a:solidFill>
                  <a:schemeClr val="tx2"/>
                </a:solidFill>
              </a:rPr>
              <a:t>	</a:t>
            </a:r>
          </a:p>
          <a:p>
            <a:r>
              <a:rPr lang="en-US" altLang="en-US" sz="1400" dirty="0">
                <a:solidFill>
                  <a:schemeClr val="tx2"/>
                </a:solidFill>
              </a:rPr>
              <a:t>Source: [</a:t>
            </a:r>
            <a:r>
              <a:rPr lang="en-US" altLang="en-US" sz="1400" dirty="0">
                <a:solidFill>
                  <a:srgbClr val="FF0000"/>
                </a:solidFill>
              </a:rPr>
              <a:t>Jay Holcomb </a:t>
            </a:r>
            <a:r>
              <a:rPr lang="en-US" altLang="en-US" sz="1400" dirty="0" smtClean="0">
                <a:solidFill>
                  <a:srgbClr val="FF0000"/>
                </a:solidFill>
              </a:rPr>
              <a:t>802.18</a:t>
            </a:r>
            <a:r>
              <a:rPr lang="en-US" altLang="en-US" sz="1400" dirty="0">
                <a:solidFill>
                  <a:schemeClr val="tx2"/>
                </a:solidFill>
              </a:rPr>
              <a:t>] Company [</a:t>
            </a:r>
            <a:r>
              <a:rPr lang="en-US" altLang="en-US" sz="1400" dirty="0">
                <a:solidFill>
                  <a:srgbClr val="FF0000"/>
                </a:solidFill>
              </a:rPr>
              <a:t>Itron, Inc.</a:t>
            </a:r>
            <a:r>
              <a:rPr lang="en-US" altLang="en-US" sz="1400" dirty="0">
                <a:solidFill>
                  <a:schemeClr val="tx2"/>
                </a:solidFill>
              </a:rPr>
              <a:t>]</a:t>
            </a:r>
          </a:p>
          <a:p>
            <a:r>
              <a:rPr lang="en-US" altLang="en-US" sz="1400" dirty="0">
                <a:solidFill>
                  <a:schemeClr val="tx2"/>
                </a:solidFill>
              </a:rPr>
              <a:t>Address [</a:t>
            </a:r>
            <a:r>
              <a:rPr lang="en-US" altLang="en-US" sz="1400" dirty="0">
                <a:solidFill>
                  <a:srgbClr val="FF0000"/>
                </a:solidFill>
              </a:rPr>
              <a:t>Liberty Lake (Spokane), WA 99019</a:t>
            </a:r>
            <a:r>
              <a:rPr lang="en-US" altLang="en-US" sz="1400" dirty="0">
                <a:solidFill>
                  <a:schemeClr val="tx2"/>
                </a:solidFill>
              </a:rPr>
              <a:t>]</a:t>
            </a:r>
          </a:p>
          <a:p>
            <a:r>
              <a:rPr lang="en-US" altLang="en-US" sz="1400" dirty="0">
                <a:solidFill>
                  <a:schemeClr val="tx2"/>
                </a:solidFill>
              </a:rPr>
              <a:t>Voice:[</a:t>
            </a:r>
            <a:r>
              <a:rPr lang="en-US" altLang="en-US" sz="1400" dirty="0" smtClean="0">
                <a:solidFill>
                  <a:srgbClr val="FF0000"/>
                </a:solidFill>
              </a:rPr>
              <a:t>509-891-3281</a:t>
            </a:r>
            <a:r>
              <a:rPr lang="en-US" altLang="en-US" sz="1400" dirty="0" smtClean="0">
                <a:solidFill>
                  <a:schemeClr val="tx2"/>
                </a:solidFill>
              </a:rPr>
              <a:t>], </a:t>
            </a:r>
            <a:r>
              <a:rPr lang="en-US" altLang="en-US" sz="1400" dirty="0">
                <a:solidFill>
                  <a:schemeClr val="tx2"/>
                </a:solidFill>
              </a:rPr>
              <a:t>FAX: [</a:t>
            </a:r>
            <a:r>
              <a:rPr lang="en-US" altLang="en-US" sz="1400" dirty="0">
                <a:solidFill>
                  <a:srgbClr val="FF0000"/>
                </a:solidFill>
              </a:rPr>
              <a:t>509-891-3896</a:t>
            </a:r>
            <a:r>
              <a:rPr lang="en-US" altLang="en-US" sz="1400" dirty="0">
                <a:solidFill>
                  <a:schemeClr val="tx2"/>
                </a:solidFill>
              </a:rPr>
              <a:t>], E-Mail:[</a:t>
            </a:r>
            <a:r>
              <a:rPr lang="en-US" altLang="en-US" sz="1400" dirty="0">
                <a:solidFill>
                  <a:srgbClr val="FF0000"/>
                </a:solidFill>
              </a:rPr>
              <a:t>jay.holcomb@itron.com </a:t>
            </a:r>
            <a:r>
              <a:rPr lang="en-US" altLang="en-US" sz="1400" dirty="0">
                <a:solidFill>
                  <a:schemeClr val="tx2"/>
                </a:solidFill>
              </a:rPr>
              <a:t>]	</a:t>
            </a:r>
          </a:p>
          <a:p>
            <a:pPr>
              <a:spcBef>
                <a:spcPts val="600"/>
              </a:spcBef>
              <a:spcAft>
                <a:spcPts val="600"/>
              </a:spcAft>
            </a:pPr>
            <a:r>
              <a:rPr lang="en-US" altLang="en-US" sz="1400" dirty="0">
                <a:solidFill>
                  <a:schemeClr val="tx2"/>
                </a:solidFill>
              </a:rPr>
              <a:t>Re: [</a:t>
            </a:r>
            <a:r>
              <a:rPr lang="en-US" altLang="en-US" sz="1400" dirty="0">
                <a:solidFill>
                  <a:srgbClr val="FF0000"/>
                </a:solidFill>
              </a:rPr>
              <a:t>Liaison Report on 802.18 for </a:t>
            </a:r>
            <a:r>
              <a:rPr lang="en-US" altLang="en-US" sz="1400" dirty="0" smtClean="0">
                <a:solidFill>
                  <a:srgbClr val="FF0000"/>
                </a:solidFill>
              </a:rPr>
              <a:t>May, </a:t>
            </a:r>
            <a:r>
              <a:rPr lang="en-US" altLang="en-US" sz="1400" dirty="0">
                <a:solidFill>
                  <a:srgbClr val="FF0000"/>
                </a:solidFill>
              </a:rPr>
              <a:t>2016</a:t>
            </a:r>
            <a:r>
              <a:rPr lang="en-US" altLang="en-US" sz="1400" dirty="0">
                <a:solidFill>
                  <a:schemeClr val="tx2"/>
                </a:solidFill>
              </a:rPr>
              <a:t>]</a:t>
            </a:r>
          </a:p>
          <a:p>
            <a:pPr>
              <a:spcBef>
                <a:spcPts val="100"/>
              </a:spcBef>
              <a:spcAft>
                <a:spcPts val="100"/>
              </a:spcAft>
            </a:pPr>
            <a:r>
              <a:rPr lang="en-US" altLang="en-US" sz="1400" dirty="0">
                <a:solidFill>
                  <a:schemeClr val="accent2"/>
                </a:solidFill>
              </a:rPr>
              <a:t>[If this is a response to a Call for Contributions, cite the name and date of the Call for Contributions to which this document responds, as well as the relevant item number in the Call for Contributions.]</a:t>
            </a:r>
          </a:p>
          <a:p>
            <a:r>
              <a:rPr lang="en-US" altLang="en-US" sz="1400" dirty="0">
                <a:solidFill>
                  <a:schemeClr val="accent2"/>
                </a:solidFill>
              </a:rPr>
              <a:t>[Note: Contributions that are not responsive to this section of the template, and contributions which do</a:t>
            </a:r>
          </a:p>
          <a:p>
            <a:r>
              <a:rPr lang="en-US" altLang="en-US" sz="1400" dirty="0">
                <a:solidFill>
                  <a:schemeClr val="accent2"/>
                </a:solidFill>
              </a:rPr>
              <a:t>not address the topic under which they are submitted, may be refused or consigned to the “General Contributions” area.]	</a:t>
            </a:r>
            <a:endParaRPr lang="en-US" altLang="en-US" sz="1400" dirty="0">
              <a:solidFill>
                <a:schemeClr val="tx2"/>
              </a:solidFill>
            </a:endParaRPr>
          </a:p>
          <a:p>
            <a:pPr>
              <a:spcBef>
                <a:spcPts val="600"/>
              </a:spcBef>
              <a:spcAft>
                <a:spcPts val="600"/>
              </a:spcAft>
            </a:pPr>
            <a:r>
              <a:rPr lang="en-US" altLang="en-US" sz="1400" dirty="0">
                <a:solidFill>
                  <a:schemeClr val="tx2"/>
                </a:solidFill>
              </a:rPr>
              <a:t>Abstract:	[</a:t>
            </a:r>
            <a:r>
              <a:rPr lang="en-US" altLang="en-US" sz="1400" dirty="0">
                <a:solidFill>
                  <a:srgbClr val="FF0000"/>
                </a:solidFill>
              </a:rPr>
              <a:t>Liaison Report on 802.18 for </a:t>
            </a:r>
            <a:r>
              <a:rPr lang="en-US" altLang="en-US" sz="1400" dirty="0" smtClean="0">
                <a:solidFill>
                  <a:srgbClr val="FF0000"/>
                </a:solidFill>
              </a:rPr>
              <a:t>May, </a:t>
            </a:r>
            <a:r>
              <a:rPr lang="en-US" altLang="en-US" sz="1400" dirty="0">
                <a:solidFill>
                  <a:srgbClr val="FF0000"/>
                </a:solidFill>
              </a:rPr>
              <a:t>2016.</a:t>
            </a:r>
            <a:r>
              <a:rPr lang="en-US" altLang="en-US" sz="1400" dirty="0">
                <a:solidFill>
                  <a:schemeClr val="tx2"/>
                </a:solidFill>
              </a:rPr>
              <a:t>]</a:t>
            </a:r>
          </a:p>
          <a:p>
            <a:pPr>
              <a:spcBef>
                <a:spcPts val="600"/>
              </a:spcBef>
              <a:spcAft>
                <a:spcPts val="600"/>
              </a:spcAft>
            </a:pPr>
            <a:r>
              <a:rPr lang="en-US" altLang="en-US" sz="1400" dirty="0">
                <a:solidFill>
                  <a:schemeClr val="tx2"/>
                </a:solidFill>
              </a:rPr>
              <a:t>Purpose:	[</a:t>
            </a:r>
            <a:r>
              <a:rPr lang="en-US" altLang="en-US" sz="1400" dirty="0">
                <a:solidFill>
                  <a:srgbClr val="FF0000"/>
                </a:solidFill>
              </a:rPr>
              <a:t>Informative</a:t>
            </a:r>
            <a:r>
              <a:rPr lang="en-US" altLang="en-US" sz="1400" dirty="0">
                <a:solidFill>
                  <a:schemeClr val="tx2"/>
                </a:solidFill>
              </a:rPr>
              <a:t>]</a:t>
            </a:r>
          </a:p>
          <a:p>
            <a:r>
              <a:rPr lang="en-US" altLang="en-US" sz="1400" dirty="0">
                <a:solidFill>
                  <a:schemeClr val="tx2"/>
                </a:solidFill>
              </a:rPr>
              <a:t>Notice: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400" dirty="0">
                <a:solidFill>
                  <a:schemeClr val="tx2"/>
                </a:solidFill>
              </a:rPr>
              <a:t>Release:	The contributor acknowledges and accepts that this contribution becomes the property of IEEE and may be made publicly available by P802.15.	</a:t>
            </a:r>
          </a:p>
          <a:p>
            <a:endParaRPr lang="en-US" sz="1200" dirty="0"/>
          </a:p>
        </p:txBody>
      </p:sp>
      <p:sp>
        <p:nvSpPr>
          <p:cNvPr id="5" name="Footer Placeholder 4"/>
          <p:cNvSpPr>
            <a:spLocks noGrp="1"/>
          </p:cNvSpPr>
          <p:nvPr>
            <p:ph type="ftr" sz="quarter" idx="11"/>
          </p:nvPr>
        </p:nvSpPr>
        <p:spPr/>
        <p:txBody>
          <a:bodyPr/>
          <a:lstStyle/>
          <a:p>
            <a:r>
              <a:rPr lang="en-US" smtClean="0"/>
              <a:t>Jay Holcomb, Itron, Inc.</a:t>
            </a:r>
            <a:endParaRPr lang="en-US" dirty="0"/>
          </a:p>
        </p:txBody>
      </p:sp>
      <p:sp>
        <p:nvSpPr>
          <p:cNvPr id="6" name="Slide Number Placeholder 5"/>
          <p:cNvSpPr>
            <a:spLocks noGrp="1"/>
          </p:cNvSpPr>
          <p:nvPr>
            <p:ph type="sldNum" sz="quarter" idx="12"/>
          </p:nvPr>
        </p:nvSpPr>
        <p:spPr/>
        <p:txBody>
          <a:bodyPr/>
          <a:lstStyle/>
          <a:p>
            <a:r>
              <a:rPr lang="en-US" smtClean="0"/>
              <a:t>Slide </a:t>
            </a:r>
            <a:fld id="{AA8A01DF-F7FD-444B-8432-819BBAFADCAE}" type="slidenum">
              <a:rPr lang="en-US" smtClean="0"/>
              <a:pPr/>
              <a:t>10</a:t>
            </a:fld>
            <a:endParaRPr lang="en-US"/>
          </a:p>
        </p:txBody>
      </p:sp>
      <p:sp>
        <p:nvSpPr>
          <p:cNvPr id="9" name="Rectangle 2"/>
          <p:cNvSpPr>
            <a:spLocks noChangeArrowheads="1"/>
          </p:cNvSpPr>
          <p:nvPr/>
        </p:nvSpPr>
        <p:spPr bwMode="auto">
          <a:xfrm>
            <a:off x="280987" y="6208713"/>
            <a:ext cx="8582025" cy="533400"/>
          </a:xfrm>
          <a:prstGeom prst="rect">
            <a:avLst/>
          </a:prstGeom>
          <a:solidFill>
            <a:schemeClr val="bg1"/>
          </a:solidFill>
          <a:ln w="12700">
            <a:solidFill>
              <a:schemeClr val="accent2"/>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400" dirty="0">
                <a:solidFill>
                  <a:schemeClr val="accent2"/>
                </a:solidFill>
              </a:rPr>
              <a:t>NOTE: Update all </a:t>
            </a:r>
            <a:r>
              <a:rPr lang="en-US" altLang="en-US" sz="1400" dirty="0">
                <a:solidFill>
                  <a:srgbClr val="FF0000"/>
                </a:solidFill>
              </a:rPr>
              <a:t>red</a:t>
            </a:r>
            <a:r>
              <a:rPr lang="en-US" altLang="en-US" sz="1400" dirty="0">
                <a:solidFill>
                  <a:schemeClr val="accent2"/>
                </a:solidFill>
              </a:rPr>
              <a:t> fields replacing with your information; they are required. This is a manual update in appropriate</a:t>
            </a:r>
          </a:p>
          <a:p>
            <a:pPr algn="ctr"/>
            <a:r>
              <a:rPr lang="en-US" altLang="en-US" sz="1400" dirty="0">
                <a:solidFill>
                  <a:schemeClr val="accent2"/>
                </a:solidFill>
              </a:rPr>
              <a:t>fields.  All Blue fields are informational and are to be deleted. </a:t>
            </a:r>
            <a:r>
              <a:rPr lang="en-US" altLang="en-US" sz="1400" dirty="0">
                <a:solidFill>
                  <a:schemeClr val="tx2"/>
                </a:solidFill>
              </a:rPr>
              <a:t>Black</a:t>
            </a:r>
            <a:r>
              <a:rPr lang="en-US" altLang="en-US" sz="1400" dirty="0">
                <a:solidFill>
                  <a:schemeClr val="accent2"/>
                </a:solidFill>
              </a:rPr>
              <a:t> stays. After updating delete this box/paragraph.</a:t>
            </a:r>
          </a:p>
        </p:txBody>
      </p:sp>
    </p:spTree>
    <p:extLst>
      <p:ext uri="{BB962C8B-B14F-4D97-AF65-F5344CB8AC3E}">
        <p14:creationId xmlns:p14="http://schemas.microsoft.com/office/powerpoint/2010/main" val="18371535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2016</a:t>
            </a:r>
            <a:endParaRPr lang="en-US" dirty="0"/>
          </a:p>
        </p:txBody>
      </p:sp>
      <p:sp>
        <p:nvSpPr>
          <p:cNvPr id="5" name="Footer Placeholder 4"/>
          <p:cNvSpPr>
            <a:spLocks noGrp="1"/>
          </p:cNvSpPr>
          <p:nvPr>
            <p:ph type="ftr" sz="quarter" idx="11"/>
          </p:nvPr>
        </p:nvSpPr>
        <p:spPr/>
        <p:txBody>
          <a:bodyPr/>
          <a:lstStyle/>
          <a:p>
            <a:r>
              <a:rPr lang="en-US" smtClean="0"/>
              <a:t>Jay Holcomb, Itron, Inc.</a:t>
            </a:r>
            <a:endParaRPr lang="en-US" dirty="0"/>
          </a:p>
        </p:txBody>
      </p:sp>
      <p:sp>
        <p:nvSpPr>
          <p:cNvPr id="6" name="Slide Number Placeholder 5"/>
          <p:cNvSpPr>
            <a:spLocks noGrp="1"/>
          </p:cNvSpPr>
          <p:nvPr>
            <p:ph type="sldNum" sz="quarter" idx="12"/>
          </p:nvPr>
        </p:nvSpPr>
        <p:spPr/>
        <p:txBody>
          <a:bodyPr/>
          <a:lstStyle/>
          <a:p>
            <a:r>
              <a:rPr lang="en-US" smtClean="0"/>
              <a:t>Slide </a:t>
            </a:r>
            <a:fld id="{AA8A01DF-F7FD-444B-8432-819BBAFADCAE}" type="slidenum">
              <a:rPr lang="en-US" smtClean="0"/>
              <a:pPr/>
              <a:t>2</a:t>
            </a:fld>
            <a:endParaRPr lang="en-US"/>
          </a:p>
        </p:txBody>
      </p:sp>
      <p:sp>
        <p:nvSpPr>
          <p:cNvPr id="7" name="Title 1"/>
          <p:cNvSpPr>
            <a:spLocks noGrp="1"/>
          </p:cNvSpPr>
          <p:nvPr>
            <p:ph type="title"/>
          </p:nvPr>
        </p:nvSpPr>
        <p:spPr>
          <a:xfrm>
            <a:off x="696913" y="471100"/>
            <a:ext cx="7772400" cy="1066800"/>
          </a:xfrm>
        </p:spPr>
        <p:txBody>
          <a:bodyPr/>
          <a:lstStyle/>
          <a:p>
            <a:r>
              <a:rPr lang="en-GB" dirty="0"/>
              <a:t>Items </a:t>
            </a:r>
            <a:r>
              <a:rPr lang="en-GB" dirty="0" smtClean="0"/>
              <a:t>Reviewed/Discussed in the RR-TAG</a:t>
            </a:r>
            <a:endParaRPr lang="en-US" dirty="0"/>
          </a:p>
        </p:txBody>
      </p:sp>
      <p:sp>
        <p:nvSpPr>
          <p:cNvPr id="8" name="Content Placeholder 2"/>
          <p:cNvSpPr>
            <a:spLocks noGrp="1"/>
          </p:cNvSpPr>
          <p:nvPr>
            <p:ph idx="1"/>
          </p:nvPr>
        </p:nvSpPr>
        <p:spPr>
          <a:xfrm>
            <a:off x="696913" y="1600200"/>
            <a:ext cx="8077200" cy="4114800"/>
          </a:xfrm>
        </p:spPr>
        <p:txBody>
          <a:bodyPr/>
          <a:lstStyle/>
          <a:p>
            <a:pPr>
              <a:spcBef>
                <a:spcPts val="1200"/>
              </a:spcBef>
            </a:pPr>
            <a:r>
              <a:rPr lang="en-US" altLang="en-US" dirty="0" smtClean="0"/>
              <a:t>ETSI </a:t>
            </a:r>
            <a:r>
              <a:rPr lang="en-US" altLang="en-US" dirty="0"/>
              <a:t>BRAN and ERM TG11 </a:t>
            </a:r>
            <a:r>
              <a:rPr lang="en-US" altLang="en-US" dirty="0" smtClean="0"/>
              <a:t>standards updates</a:t>
            </a:r>
            <a:endParaRPr lang="en-US" altLang="en-US" dirty="0"/>
          </a:p>
          <a:p>
            <a:pPr>
              <a:spcBef>
                <a:spcPts val="1200"/>
              </a:spcBef>
            </a:pPr>
            <a:r>
              <a:rPr lang="en-US" altLang="en-US" dirty="0"/>
              <a:t>FCC WRC-19 Advisory Committee (WAC)</a:t>
            </a:r>
          </a:p>
          <a:p>
            <a:pPr>
              <a:spcBef>
                <a:spcPts val="1200"/>
              </a:spcBef>
            </a:pPr>
            <a:r>
              <a:rPr lang="en-US" altLang="en-US" dirty="0"/>
              <a:t>CEPT CPG </a:t>
            </a:r>
            <a:r>
              <a:rPr lang="en-US" altLang="en-US" dirty="0" smtClean="0"/>
              <a:t>PT-D (WRC-19 prep)</a:t>
            </a:r>
          </a:p>
          <a:p>
            <a:pPr>
              <a:spcBef>
                <a:spcPts val="1200"/>
              </a:spcBef>
            </a:pPr>
            <a:r>
              <a:rPr lang="en-US" altLang="en-US" dirty="0"/>
              <a:t>Developing IEEE 802 position paper for WRC-19</a:t>
            </a:r>
            <a:endParaRPr lang="en-US" altLang="en-US" dirty="0" smtClean="0"/>
          </a:p>
          <a:p>
            <a:pPr>
              <a:spcBef>
                <a:spcPts val="1200"/>
              </a:spcBef>
            </a:pPr>
            <a:endParaRPr lang="en-US" altLang="en-US" dirty="0" smtClean="0"/>
          </a:p>
          <a:p>
            <a:pPr>
              <a:spcBef>
                <a:spcPts val="1200"/>
              </a:spcBef>
            </a:pPr>
            <a:r>
              <a:rPr lang="en-US" altLang="en-US" dirty="0" smtClean="0"/>
              <a:t>U-NII-4 (DSRC) Prototype Testing Open House</a:t>
            </a:r>
          </a:p>
          <a:p>
            <a:pPr>
              <a:spcBef>
                <a:spcPts val="1200"/>
              </a:spcBef>
            </a:pPr>
            <a:r>
              <a:rPr lang="en-US" dirty="0" smtClean="0"/>
              <a:t>FCC </a:t>
            </a:r>
            <a:r>
              <a:rPr lang="en-US" dirty="0"/>
              <a:t>16-149 2016 Biennial Review</a:t>
            </a:r>
          </a:p>
          <a:p>
            <a:pPr>
              <a:spcBef>
                <a:spcPts val="1200"/>
              </a:spcBef>
            </a:pPr>
            <a:endParaRPr lang="en-US" altLang="en-US" dirty="0" smtClean="0"/>
          </a:p>
          <a:p>
            <a:pPr>
              <a:spcBef>
                <a:spcPts val="1200"/>
              </a:spcBef>
            </a:pPr>
            <a:r>
              <a:rPr lang="en-US" altLang="en-US" dirty="0" smtClean="0"/>
              <a:t>EU </a:t>
            </a:r>
            <a:r>
              <a:rPr lang="en-US" altLang="en-US" dirty="0"/>
              <a:t>Radio Equipment Directive </a:t>
            </a:r>
            <a:r>
              <a:rPr lang="en-US" altLang="en-US" dirty="0" smtClean="0"/>
              <a:t>(R ED)Implications</a:t>
            </a:r>
            <a:endParaRPr lang="en-US" altLang="en-US" dirty="0"/>
          </a:p>
        </p:txBody>
      </p:sp>
    </p:spTree>
    <p:extLst>
      <p:ext uri="{BB962C8B-B14F-4D97-AF65-F5344CB8AC3E}">
        <p14:creationId xmlns:p14="http://schemas.microsoft.com/office/powerpoint/2010/main" val="41626753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2016</a:t>
            </a:r>
            <a:endParaRPr lang="en-US" dirty="0"/>
          </a:p>
        </p:txBody>
      </p:sp>
      <p:sp>
        <p:nvSpPr>
          <p:cNvPr id="5" name="Footer Placeholder 4"/>
          <p:cNvSpPr>
            <a:spLocks noGrp="1"/>
          </p:cNvSpPr>
          <p:nvPr>
            <p:ph type="ftr" sz="quarter" idx="11"/>
          </p:nvPr>
        </p:nvSpPr>
        <p:spPr/>
        <p:txBody>
          <a:bodyPr/>
          <a:lstStyle/>
          <a:p>
            <a:r>
              <a:rPr lang="en-US" smtClean="0"/>
              <a:t>Jay Holcomb, Itron, Inc.</a:t>
            </a:r>
            <a:endParaRPr lang="en-US" dirty="0"/>
          </a:p>
        </p:txBody>
      </p:sp>
      <p:sp>
        <p:nvSpPr>
          <p:cNvPr id="6" name="Slide Number Placeholder 5"/>
          <p:cNvSpPr>
            <a:spLocks noGrp="1"/>
          </p:cNvSpPr>
          <p:nvPr>
            <p:ph type="sldNum" sz="quarter" idx="12"/>
          </p:nvPr>
        </p:nvSpPr>
        <p:spPr/>
        <p:txBody>
          <a:bodyPr/>
          <a:lstStyle/>
          <a:p>
            <a:r>
              <a:rPr lang="en-US" smtClean="0"/>
              <a:t>Slide </a:t>
            </a:r>
            <a:fld id="{AA8A01DF-F7FD-444B-8432-819BBAFADCAE}" type="slidenum">
              <a:rPr lang="en-US" smtClean="0"/>
              <a:pPr/>
              <a:t>3</a:t>
            </a:fld>
            <a:endParaRPr lang="en-US"/>
          </a:p>
        </p:txBody>
      </p:sp>
      <p:sp>
        <p:nvSpPr>
          <p:cNvPr id="7" name="Title 1"/>
          <p:cNvSpPr>
            <a:spLocks noGrp="1"/>
          </p:cNvSpPr>
          <p:nvPr>
            <p:ph type="title"/>
          </p:nvPr>
        </p:nvSpPr>
        <p:spPr>
          <a:xfrm>
            <a:off x="696913" y="685800"/>
            <a:ext cx="7772400" cy="1066800"/>
          </a:xfrm>
        </p:spPr>
        <p:txBody>
          <a:bodyPr/>
          <a:lstStyle/>
          <a:p>
            <a:r>
              <a:rPr lang="en-GB" dirty="0" smtClean="0"/>
              <a:t>Ad </a:t>
            </a:r>
            <a:r>
              <a:rPr lang="en-GB" dirty="0"/>
              <a:t>Hoc meeting – Wed</a:t>
            </a:r>
            <a:endParaRPr lang="en-US" dirty="0"/>
          </a:p>
        </p:txBody>
      </p:sp>
      <p:sp>
        <p:nvSpPr>
          <p:cNvPr id="8" name="Content Placeholder 2"/>
          <p:cNvSpPr>
            <a:spLocks noGrp="1"/>
          </p:cNvSpPr>
          <p:nvPr>
            <p:ph idx="1"/>
          </p:nvPr>
        </p:nvSpPr>
        <p:spPr>
          <a:xfrm>
            <a:off x="685800" y="1981200"/>
            <a:ext cx="7772400" cy="4114800"/>
          </a:xfrm>
        </p:spPr>
        <p:txBody>
          <a:bodyPr/>
          <a:lstStyle/>
          <a:p>
            <a:r>
              <a:rPr lang="en-US" altLang="en-US" dirty="0" smtClean="0"/>
              <a:t> </a:t>
            </a:r>
            <a:r>
              <a:rPr lang="en-US" dirty="0"/>
              <a:t>Not needed this week</a:t>
            </a:r>
            <a:r>
              <a:rPr lang="en-US" dirty="0" smtClean="0"/>
              <a:t>.</a:t>
            </a:r>
          </a:p>
          <a:p>
            <a:endParaRPr lang="en-US" dirty="0" smtClean="0"/>
          </a:p>
          <a:p>
            <a:endParaRPr lang="en-US" dirty="0" smtClean="0"/>
          </a:p>
          <a:p>
            <a:endParaRPr lang="en-US" dirty="0"/>
          </a:p>
        </p:txBody>
      </p:sp>
    </p:spTree>
    <p:extLst>
      <p:ext uri="{BB962C8B-B14F-4D97-AF65-F5344CB8AC3E}">
        <p14:creationId xmlns:p14="http://schemas.microsoft.com/office/powerpoint/2010/main" val="5705659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2016</a:t>
            </a:r>
            <a:endParaRPr lang="en-US" dirty="0"/>
          </a:p>
        </p:txBody>
      </p:sp>
      <p:sp>
        <p:nvSpPr>
          <p:cNvPr id="5" name="Footer Placeholder 4"/>
          <p:cNvSpPr>
            <a:spLocks noGrp="1"/>
          </p:cNvSpPr>
          <p:nvPr>
            <p:ph type="ftr" sz="quarter" idx="11"/>
          </p:nvPr>
        </p:nvSpPr>
        <p:spPr/>
        <p:txBody>
          <a:bodyPr/>
          <a:lstStyle/>
          <a:p>
            <a:r>
              <a:rPr lang="en-US" smtClean="0"/>
              <a:t>Jay Holcomb, Itron, Inc.</a:t>
            </a:r>
            <a:endParaRPr lang="en-US" dirty="0"/>
          </a:p>
        </p:txBody>
      </p:sp>
      <p:sp>
        <p:nvSpPr>
          <p:cNvPr id="6" name="Slide Number Placeholder 5"/>
          <p:cNvSpPr>
            <a:spLocks noGrp="1"/>
          </p:cNvSpPr>
          <p:nvPr>
            <p:ph type="sldNum" sz="quarter" idx="12"/>
          </p:nvPr>
        </p:nvSpPr>
        <p:spPr/>
        <p:txBody>
          <a:bodyPr/>
          <a:lstStyle/>
          <a:p>
            <a:r>
              <a:rPr lang="en-US" smtClean="0"/>
              <a:t>Slide </a:t>
            </a:r>
            <a:fld id="{AA8A01DF-F7FD-444B-8432-819BBAFADCAE}" type="slidenum">
              <a:rPr lang="en-US" smtClean="0"/>
              <a:pPr/>
              <a:t>4</a:t>
            </a:fld>
            <a:endParaRPr lang="en-US"/>
          </a:p>
        </p:txBody>
      </p:sp>
      <p:sp>
        <p:nvSpPr>
          <p:cNvPr id="7" name="Title 1"/>
          <p:cNvSpPr>
            <a:spLocks noGrp="1"/>
          </p:cNvSpPr>
          <p:nvPr>
            <p:ph type="title"/>
          </p:nvPr>
        </p:nvSpPr>
        <p:spPr>
          <a:xfrm>
            <a:off x="696913" y="685800"/>
            <a:ext cx="7772400" cy="1066800"/>
          </a:xfrm>
        </p:spPr>
        <p:txBody>
          <a:bodyPr/>
          <a:lstStyle/>
          <a:p>
            <a:r>
              <a:rPr lang="en-GB" dirty="0" smtClean="0"/>
              <a:t>Of Note</a:t>
            </a:r>
            <a:endParaRPr lang="en-US" dirty="0"/>
          </a:p>
        </p:txBody>
      </p:sp>
      <p:sp>
        <p:nvSpPr>
          <p:cNvPr id="8" name="Content Placeholder 2"/>
          <p:cNvSpPr>
            <a:spLocks noGrp="1"/>
          </p:cNvSpPr>
          <p:nvPr>
            <p:ph idx="1"/>
          </p:nvPr>
        </p:nvSpPr>
        <p:spPr>
          <a:xfrm>
            <a:off x="685800" y="1981200"/>
            <a:ext cx="7772400" cy="4114800"/>
          </a:xfrm>
        </p:spPr>
        <p:txBody>
          <a:bodyPr/>
          <a:lstStyle/>
          <a:p>
            <a:r>
              <a:rPr lang="en-US" altLang="en-US" dirty="0"/>
              <a:t>EU Radio Equipment Directive </a:t>
            </a:r>
            <a:r>
              <a:rPr lang="en-US" altLang="en-US" dirty="0" smtClean="0"/>
              <a:t>(R ED) Implications</a:t>
            </a:r>
            <a:endParaRPr lang="en-US" altLang="en-US" dirty="0"/>
          </a:p>
          <a:p>
            <a:pPr lvl="1"/>
            <a:endParaRPr lang="en-US" altLang="en-US" dirty="0" smtClean="0"/>
          </a:p>
          <a:p>
            <a:pPr lvl="1"/>
            <a:r>
              <a:rPr lang="en-US" altLang="en-US" dirty="0" smtClean="0"/>
              <a:t>No </a:t>
            </a:r>
            <a:r>
              <a:rPr lang="en-US" altLang="en-US" dirty="0"/>
              <a:t>clear path today to </a:t>
            </a:r>
            <a:r>
              <a:rPr lang="en-US" altLang="en-US" dirty="0" smtClean="0"/>
              <a:t>have the needed updated ETSI standards in place in time to approve equipment to comply to the new directive, and be able to ship product in the EU after 13 June, 2017. </a:t>
            </a:r>
          </a:p>
          <a:p>
            <a:pPr lvl="1"/>
            <a:r>
              <a:rPr lang="en-US" altLang="en-US" dirty="0" smtClean="0"/>
              <a:t>Remember no grandfathering.  </a:t>
            </a:r>
            <a:endParaRPr lang="en-US" altLang="en-US" dirty="0"/>
          </a:p>
          <a:p>
            <a:endParaRPr lang="en-US" dirty="0" smtClean="0"/>
          </a:p>
          <a:p>
            <a:pPr marL="0" indent="0">
              <a:buNone/>
            </a:pPr>
            <a:endParaRPr lang="en-US" dirty="0"/>
          </a:p>
        </p:txBody>
      </p:sp>
    </p:spTree>
    <p:extLst>
      <p:ext uri="{BB962C8B-B14F-4D97-AF65-F5344CB8AC3E}">
        <p14:creationId xmlns:p14="http://schemas.microsoft.com/office/powerpoint/2010/main" val="3233346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2016</a:t>
            </a:r>
            <a:endParaRPr lang="en-US" dirty="0"/>
          </a:p>
        </p:txBody>
      </p:sp>
      <p:sp>
        <p:nvSpPr>
          <p:cNvPr id="5" name="Footer Placeholder 4"/>
          <p:cNvSpPr>
            <a:spLocks noGrp="1"/>
          </p:cNvSpPr>
          <p:nvPr>
            <p:ph type="ftr" sz="quarter" idx="11"/>
          </p:nvPr>
        </p:nvSpPr>
        <p:spPr/>
        <p:txBody>
          <a:bodyPr/>
          <a:lstStyle/>
          <a:p>
            <a:r>
              <a:rPr lang="en-US" smtClean="0"/>
              <a:t>Jay Holcomb, Itron, Inc.</a:t>
            </a:r>
            <a:endParaRPr lang="en-US" dirty="0"/>
          </a:p>
        </p:txBody>
      </p:sp>
      <p:sp>
        <p:nvSpPr>
          <p:cNvPr id="6" name="Slide Number Placeholder 5"/>
          <p:cNvSpPr>
            <a:spLocks noGrp="1"/>
          </p:cNvSpPr>
          <p:nvPr>
            <p:ph type="sldNum" sz="quarter" idx="12"/>
          </p:nvPr>
        </p:nvSpPr>
        <p:spPr/>
        <p:txBody>
          <a:bodyPr/>
          <a:lstStyle/>
          <a:p>
            <a:r>
              <a:rPr lang="en-US" smtClean="0"/>
              <a:t>Slide </a:t>
            </a:r>
            <a:fld id="{AA8A01DF-F7FD-444B-8432-819BBAFADCAE}" type="slidenum">
              <a:rPr lang="en-US" smtClean="0"/>
              <a:pPr/>
              <a:t>5</a:t>
            </a:fld>
            <a:endParaRPr lang="en-US"/>
          </a:p>
        </p:txBody>
      </p:sp>
      <p:sp>
        <p:nvSpPr>
          <p:cNvPr id="7" name="Title 1"/>
          <p:cNvSpPr>
            <a:spLocks noGrp="1"/>
          </p:cNvSpPr>
          <p:nvPr>
            <p:ph type="title"/>
          </p:nvPr>
        </p:nvSpPr>
        <p:spPr>
          <a:xfrm>
            <a:off x="696913" y="685800"/>
            <a:ext cx="7772400" cy="1066800"/>
          </a:xfrm>
        </p:spPr>
        <p:txBody>
          <a:bodyPr/>
          <a:lstStyle/>
          <a:p>
            <a:r>
              <a:rPr lang="en-GB" dirty="0" smtClean="0"/>
              <a:t>Other</a:t>
            </a:r>
            <a:endParaRPr lang="en-US" dirty="0"/>
          </a:p>
        </p:txBody>
      </p:sp>
      <p:sp>
        <p:nvSpPr>
          <p:cNvPr id="8" name="Content Placeholder 2"/>
          <p:cNvSpPr>
            <a:spLocks noGrp="1"/>
          </p:cNvSpPr>
          <p:nvPr>
            <p:ph idx="1"/>
          </p:nvPr>
        </p:nvSpPr>
        <p:spPr>
          <a:xfrm>
            <a:off x="728143" y="1524000"/>
            <a:ext cx="7772400" cy="4114800"/>
          </a:xfrm>
        </p:spPr>
        <p:txBody>
          <a:bodyPr/>
          <a:lstStyle/>
          <a:p>
            <a:r>
              <a:rPr lang="en-US" altLang="en-US" dirty="0" smtClean="0"/>
              <a:t>The 802-11/15 regulatory Standing Committee had their last meeting this week, after 7 years. </a:t>
            </a:r>
          </a:p>
          <a:p>
            <a:pPr lvl="1"/>
            <a:r>
              <a:rPr lang="en-US" altLang="en-US" sz="1400" dirty="0" smtClean="0"/>
              <a:t>All spectrum regulatory matters will now be done in the RR-TAG, 802.18</a:t>
            </a:r>
          </a:p>
          <a:p>
            <a:pPr marL="457200" lvl="1" indent="0">
              <a:buNone/>
            </a:pPr>
            <a:endParaRPr lang="en-US" altLang="en-US" sz="1400" dirty="0" smtClean="0"/>
          </a:p>
          <a:p>
            <a:pPr lvl="1"/>
            <a:r>
              <a:rPr lang="en-US" altLang="en-US" sz="1400" dirty="0" smtClean="0"/>
              <a:t> 802-11 is confirming to be sure no processes used in 802.11 with the Reg. SC will be lost. </a:t>
            </a:r>
          </a:p>
          <a:p>
            <a:pPr lvl="2"/>
            <a:r>
              <a:rPr lang="en-US" altLang="en-US" sz="1400" dirty="0" smtClean="0"/>
              <a:t>For example will look to be sure a liaison role is in place between 802.11 and 802.18.  </a:t>
            </a:r>
            <a:endParaRPr lang="en-US" altLang="en-US" sz="1400" dirty="0"/>
          </a:p>
          <a:p>
            <a:pPr lvl="2"/>
            <a:r>
              <a:rPr lang="en-US" altLang="en-US" sz="1400" dirty="0" smtClean="0"/>
              <a:t>(note:  the RR-TAG chair is bringing up in the EC to remind them that all WGs are to provide a liaison to the RR-TAG) </a:t>
            </a:r>
          </a:p>
          <a:p>
            <a:endParaRPr lang="en-US" altLang="en-US" sz="1400" dirty="0" smtClean="0"/>
          </a:p>
          <a:p>
            <a:r>
              <a:rPr lang="en-US" altLang="en-US" dirty="0" err="1" smtClean="0"/>
              <a:t>Globalstar</a:t>
            </a:r>
            <a:r>
              <a:rPr lang="en-US" altLang="en-US" dirty="0" smtClean="0"/>
              <a:t> surrender?</a:t>
            </a:r>
          </a:p>
          <a:p>
            <a:pPr lvl="1"/>
            <a:r>
              <a:rPr lang="en-US" altLang="en-US" dirty="0" smtClean="0"/>
              <a:t>They just sent a letter to the FCC pulling out the 2.4 GHz ISM range from their request.  </a:t>
            </a:r>
          </a:p>
          <a:p>
            <a:pPr lvl="1"/>
            <a:r>
              <a:rPr lang="en-US" altLang="en-US" dirty="0" smtClean="0"/>
              <a:t>This has been a 4 </a:t>
            </a:r>
            <a:r>
              <a:rPr lang="en-US" altLang="en-US" smtClean="0"/>
              <a:t>year battle. </a:t>
            </a:r>
            <a:endParaRPr lang="en-US" altLang="en-US" dirty="0" smtClean="0"/>
          </a:p>
          <a:p>
            <a:pPr marL="0" indent="0">
              <a:buNone/>
            </a:pPr>
            <a:endParaRPr lang="en-US" dirty="0"/>
          </a:p>
        </p:txBody>
      </p:sp>
    </p:spTree>
    <p:extLst>
      <p:ext uri="{BB962C8B-B14F-4D97-AF65-F5344CB8AC3E}">
        <p14:creationId xmlns:p14="http://schemas.microsoft.com/office/powerpoint/2010/main" val="6085762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2016</a:t>
            </a:r>
            <a:endParaRPr lang="en-US" dirty="0"/>
          </a:p>
        </p:txBody>
      </p:sp>
      <p:sp>
        <p:nvSpPr>
          <p:cNvPr id="5" name="Footer Placeholder 4"/>
          <p:cNvSpPr>
            <a:spLocks noGrp="1"/>
          </p:cNvSpPr>
          <p:nvPr>
            <p:ph type="ftr" sz="quarter" idx="11"/>
          </p:nvPr>
        </p:nvSpPr>
        <p:spPr/>
        <p:txBody>
          <a:bodyPr/>
          <a:lstStyle/>
          <a:p>
            <a:r>
              <a:rPr lang="en-US" smtClean="0"/>
              <a:t>Jay Holcomb, Itron, Inc.</a:t>
            </a:r>
            <a:endParaRPr lang="en-US" dirty="0"/>
          </a:p>
        </p:txBody>
      </p:sp>
      <p:sp>
        <p:nvSpPr>
          <p:cNvPr id="6" name="Slide Number Placeholder 5"/>
          <p:cNvSpPr>
            <a:spLocks noGrp="1"/>
          </p:cNvSpPr>
          <p:nvPr>
            <p:ph type="sldNum" sz="quarter" idx="12"/>
          </p:nvPr>
        </p:nvSpPr>
        <p:spPr/>
        <p:txBody>
          <a:bodyPr/>
          <a:lstStyle/>
          <a:p>
            <a:r>
              <a:rPr lang="en-US" smtClean="0"/>
              <a:t>Slide </a:t>
            </a:r>
            <a:fld id="{AA8A01DF-F7FD-444B-8432-819BBAFADCAE}" type="slidenum">
              <a:rPr lang="en-US" smtClean="0"/>
              <a:pPr/>
              <a:t>6</a:t>
            </a:fld>
            <a:endParaRPr lang="en-US"/>
          </a:p>
        </p:txBody>
      </p:sp>
      <p:sp>
        <p:nvSpPr>
          <p:cNvPr id="7" name="Title 1"/>
          <p:cNvSpPr>
            <a:spLocks noGrp="1"/>
          </p:cNvSpPr>
          <p:nvPr>
            <p:ph type="title"/>
          </p:nvPr>
        </p:nvSpPr>
        <p:spPr>
          <a:xfrm>
            <a:off x="696913" y="685800"/>
            <a:ext cx="7772400" cy="1066800"/>
          </a:xfrm>
        </p:spPr>
        <p:txBody>
          <a:bodyPr/>
          <a:lstStyle/>
          <a:p>
            <a:r>
              <a:rPr lang="en-GB" dirty="0"/>
              <a:t>Documents Approved</a:t>
            </a:r>
            <a:endParaRPr lang="en-US" dirty="0"/>
          </a:p>
        </p:txBody>
      </p:sp>
      <p:sp>
        <p:nvSpPr>
          <p:cNvPr id="8" name="Content Placeholder 2"/>
          <p:cNvSpPr>
            <a:spLocks noGrp="1"/>
          </p:cNvSpPr>
          <p:nvPr>
            <p:ph idx="1"/>
          </p:nvPr>
        </p:nvSpPr>
        <p:spPr>
          <a:xfrm>
            <a:off x="686027" y="1752600"/>
            <a:ext cx="7772400" cy="4494213"/>
          </a:xfrm>
        </p:spPr>
        <p:txBody>
          <a:bodyPr/>
          <a:lstStyle/>
          <a:p>
            <a:r>
              <a:rPr lang="en-US" sz="2000" dirty="0"/>
              <a:t>Minutes for </a:t>
            </a:r>
            <a:r>
              <a:rPr lang="en-US" sz="2000" dirty="0" smtClean="0"/>
              <a:t>Warsaw 18-16/0079r00 </a:t>
            </a:r>
            <a:endParaRPr lang="en-US" sz="2000" dirty="0"/>
          </a:p>
          <a:p>
            <a:pPr marL="0" indent="0">
              <a:buNone/>
            </a:pPr>
            <a:endParaRPr lang="en-US" sz="2000" dirty="0" smtClean="0"/>
          </a:p>
        </p:txBody>
      </p:sp>
    </p:spTree>
    <p:extLst>
      <p:ext uri="{BB962C8B-B14F-4D97-AF65-F5344CB8AC3E}">
        <p14:creationId xmlns:p14="http://schemas.microsoft.com/office/powerpoint/2010/main" val="31853952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2016</a:t>
            </a:r>
            <a:endParaRPr lang="en-US" dirty="0"/>
          </a:p>
        </p:txBody>
      </p:sp>
      <p:sp>
        <p:nvSpPr>
          <p:cNvPr id="5" name="Footer Placeholder 4"/>
          <p:cNvSpPr>
            <a:spLocks noGrp="1"/>
          </p:cNvSpPr>
          <p:nvPr>
            <p:ph type="ftr" sz="quarter" idx="11"/>
          </p:nvPr>
        </p:nvSpPr>
        <p:spPr/>
        <p:txBody>
          <a:bodyPr/>
          <a:lstStyle/>
          <a:p>
            <a:r>
              <a:rPr lang="en-US" smtClean="0"/>
              <a:t>Jay Holcomb, Itron, Inc.</a:t>
            </a:r>
            <a:endParaRPr lang="en-US" dirty="0"/>
          </a:p>
        </p:txBody>
      </p:sp>
      <p:sp>
        <p:nvSpPr>
          <p:cNvPr id="6" name="Slide Number Placeholder 5"/>
          <p:cNvSpPr>
            <a:spLocks noGrp="1"/>
          </p:cNvSpPr>
          <p:nvPr>
            <p:ph type="sldNum" sz="quarter" idx="12"/>
          </p:nvPr>
        </p:nvSpPr>
        <p:spPr/>
        <p:txBody>
          <a:bodyPr/>
          <a:lstStyle/>
          <a:p>
            <a:r>
              <a:rPr lang="en-US" smtClean="0"/>
              <a:t>Slide </a:t>
            </a:r>
            <a:fld id="{AA8A01DF-F7FD-444B-8432-819BBAFADCAE}" type="slidenum">
              <a:rPr lang="en-US" smtClean="0"/>
              <a:pPr/>
              <a:t>7</a:t>
            </a:fld>
            <a:endParaRPr lang="en-US"/>
          </a:p>
        </p:txBody>
      </p:sp>
      <p:sp>
        <p:nvSpPr>
          <p:cNvPr id="7" name="Title 1"/>
          <p:cNvSpPr>
            <a:spLocks noGrp="1"/>
          </p:cNvSpPr>
          <p:nvPr>
            <p:ph type="title"/>
          </p:nvPr>
        </p:nvSpPr>
        <p:spPr>
          <a:xfrm>
            <a:off x="696913" y="685800"/>
            <a:ext cx="7772400" cy="1066800"/>
          </a:xfrm>
        </p:spPr>
        <p:txBody>
          <a:bodyPr/>
          <a:lstStyle/>
          <a:p>
            <a:r>
              <a:rPr lang="en-GB" dirty="0" smtClean="0"/>
              <a:t>Next</a:t>
            </a:r>
            <a:endParaRPr lang="en-US" dirty="0"/>
          </a:p>
        </p:txBody>
      </p:sp>
      <p:sp>
        <p:nvSpPr>
          <p:cNvPr id="8" name="Content Placeholder 2"/>
          <p:cNvSpPr>
            <a:spLocks noGrp="1"/>
          </p:cNvSpPr>
          <p:nvPr>
            <p:ph idx="1"/>
          </p:nvPr>
        </p:nvSpPr>
        <p:spPr>
          <a:xfrm>
            <a:off x="696913" y="1524000"/>
            <a:ext cx="7772400" cy="4114800"/>
          </a:xfrm>
        </p:spPr>
        <p:txBody>
          <a:bodyPr/>
          <a:lstStyle/>
          <a:p>
            <a:r>
              <a:rPr lang="en-US" altLang="en-US" dirty="0" smtClean="0"/>
              <a:t>Developing </a:t>
            </a:r>
            <a:r>
              <a:rPr lang="en-US" altLang="en-US" dirty="0"/>
              <a:t>IEEE 802 </a:t>
            </a:r>
            <a:r>
              <a:rPr lang="en-US" altLang="en-US" dirty="0" smtClean="0"/>
              <a:t>position paper </a:t>
            </a:r>
            <a:r>
              <a:rPr lang="en-US" altLang="en-US" dirty="0"/>
              <a:t>for WRC-19</a:t>
            </a:r>
          </a:p>
          <a:p>
            <a:endParaRPr lang="en-US" dirty="0" smtClean="0"/>
          </a:p>
          <a:p>
            <a:r>
              <a:rPr lang="en-US" dirty="0" smtClean="0"/>
              <a:t>FCC </a:t>
            </a:r>
            <a:r>
              <a:rPr lang="en-US" dirty="0"/>
              <a:t>16-149 2016 Biennial </a:t>
            </a:r>
            <a:r>
              <a:rPr lang="en-US" dirty="0" smtClean="0"/>
              <a:t>Review</a:t>
            </a:r>
          </a:p>
          <a:p>
            <a:pPr lvl="1"/>
            <a:r>
              <a:rPr lang="en-US" dirty="0" smtClean="0"/>
              <a:t>Comments due 05 Dec 16</a:t>
            </a:r>
          </a:p>
          <a:p>
            <a:pPr lvl="1"/>
            <a:r>
              <a:rPr lang="en-US" dirty="0" smtClean="0"/>
              <a:t>Reply comments due 03 Jan 17</a:t>
            </a:r>
          </a:p>
          <a:p>
            <a:pPr lvl="1"/>
            <a:r>
              <a:rPr lang="en-US" dirty="0" smtClean="0"/>
              <a:t>This is the formal process for the FCC to obtain input from the market place where rules and regulations should be reviewed and possibly modified to keep up with technology progress. </a:t>
            </a:r>
          </a:p>
          <a:p>
            <a:endParaRPr lang="en-US" dirty="0"/>
          </a:p>
          <a:p>
            <a:r>
              <a:rPr lang="en-US" dirty="0" smtClean="0"/>
              <a:t>Build up a regulatory calendar, e.g. R ED, WRC-19, etc. </a:t>
            </a:r>
          </a:p>
        </p:txBody>
      </p:sp>
    </p:spTree>
    <p:extLst>
      <p:ext uri="{BB962C8B-B14F-4D97-AF65-F5344CB8AC3E}">
        <p14:creationId xmlns:p14="http://schemas.microsoft.com/office/powerpoint/2010/main" val="12605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2016</a:t>
            </a:r>
            <a:endParaRPr lang="en-US" dirty="0"/>
          </a:p>
        </p:txBody>
      </p:sp>
      <p:sp>
        <p:nvSpPr>
          <p:cNvPr id="5" name="Footer Placeholder 4"/>
          <p:cNvSpPr>
            <a:spLocks noGrp="1"/>
          </p:cNvSpPr>
          <p:nvPr>
            <p:ph type="ftr" sz="quarter" idx="11"/>
          </p:nvPr>
        </p:nvSpPr>
        <p:spPr/>
        <p:txBody>
          <a:bodyPr/>
          <a:lstStyle/>
          <a:p>
            <a:r>
              <a:rPr lang="en-US" smtClean="0"/>
              <a:t>Jay Holcomb, Itron, Inc.</a:t>
            </a:r>
            <a:endParaRPr lang="en-US" dirty="0"/>
          </a:p>
        </p:txBody>
      </p:sp>
      <p:sp>
        <p:nvSpPr>
          <p:cNvPr id="6" name="Slide Number Placeholder 5"/>
          <p:cNvSpPr>
            <a:spLocks noGrp="1"/>
          </p:cNvSpPr>
          <p:nvPr>
            <p:ph type="sldNum" sz="quarter" idx="12"/>
          </p:nvPr>
        </p:nvSpPr>
        <p:spPr/>
        <p:txBody>
          <a:bodyPr/>
          <a:lstStyle/>
          <a:p>
            <a:r>
              <a:rPr lang="en-US" smtClean="0"/>
              <a:t>Slide </a:t>
            </a:r>
            <a:fld id="{AA8A01DF-F7FD-444B-8432-819BBAFADCAE}" type="slidenum">
              <a:rPr lang="en-US" smtClean="0"/>
              <a:pPr/>
              <a:t>8</a:t>
            </a:fld>
            <a:endParaRPr lang="en-US"/>
          </a:p>
        </p:txBody>
      </p:sp>
      <p:sp>
        <p:nvSpPr>
          <p:cNvPr id="9" name="Title 1"/>
          <p:cNvSpPr>
            <a:spLocks noGrp="1"/>
          </p:cNvSpPr>
          <p:nvPr>
            <p:ph type="title"/>
          </p:nvPr>
        </p:nvSpPr>
        <p:spPr>
          <a:xfrm>
            <a:off x="696913" y="685800"/>
            <a:ext cx="7772400" cy="1066800"/>
          </a:xfrm>
        </p:spPr>
        <p:txBody>
          <a:bodyPr/>
          <a:lstStyle/>
          <a:p>
            <a:r>
              <a:rPr lang="en-GB" dirty="0"/>
              <a:t>802.18 Meeting Close</a:t>
            </a:r>
            <a:endParaRPr lang="en-US" dirty="0"/>
          </a:p>
        </p:txBody>
      </p:sp>
      <p:sp>
        <p:nvSpPr>
          <p:cNvPr id="10" name="Content Placeholder 2"/>
          <p:cNvSpPr>
            <a:spLocks noGrp="1"/>
          </p:cNvSpPr>
          <p:nvPr>
            <p:ph idx="1"/>
          </p:nvPr>
        </p:nvSpPr>
        <p:spPr>
          <a:xfrm>
            <a:off x="696913" y="1524000"/>
            <a:ext cx="7772400" cy="4114800"/>
          </a:xfrm>
        </p:spPr>
        <p:txBody>
          <a:bodyPr/>
          <a:lstStyle/>
          <a:p>
            <a:pPr marL="457200" lvl="1" indent="0">
              <a:buNone/>
            </a:pPr>
            <a:endParaRPr lang="en-US" sz="1400" dirty="0"/>
          </a:p>
          <a:p>
            <a:r>
              <a:rPr lang="en-US" sz="2000" dirty="0" smtClean="0"/>
              <a:t>The </a:t>
            </a:r>
            <a:r>
              <a:rPr lang="en-US" sz="2000" dirty="0"/>
              <a:t>RR-TAG adjourned in </a:t>
            </a:r>
            <a:r>
              <a:rPr lang="en-US" sz="2000" dirty="0" smtClean="0"/>
              <a:t>AM</a:t>
            </a:r>
            <a:r>
              <a:rPr lang="en-US" sz="2000" dirty="0"/>
              <a:t>1</a:t>
            </a:r>
            <a:r>
              <a:rPr lang="en-US" sz="2000" dirty="0" smtClean="0"/>
              <a:t> </a:t>
            </a:r>
            <a:r>
              <a:rPr lang="en-US" sz="2000" dirty="0"/>
              <a:t>on Thursday. </a:t>
            </a:r>
          </a:p>
          <a:p>
            <a:endParaRPr lang="en-US" sz="2000" b="0" dirty="0"/>
          </a:p>
          <a:p>
            <a:r>
              <a:rPr lang="en-US" sz="2000" dirty="0"/>
              <a:t>Will hold weekly, as needed, teleconferences, </a:t>
            </a:r>
            <a:r>
              <a:rPr lang="en-US" sz="2000" dirty="0" smtClean="0"/>
              <a:t>14:30 ET </a:t>
            </a:r>
            <a:r>
              <a:rPr lang="en-US" sz="2000" dirty="0"/>
              <a:t>Thursdays</a:t>
            </a:r>
            <a:r>
              <a:rPr lang="en-US" sz="2000" dirty="0" smtClean="0"/>
              <a:t>.</a:t>
            </a:r>
          </a:p>
          <a:p>
            <a:pPr lvl="1"/>
            <a:r>
              <a:rPr lang="en-US" dirty="0" smtClean="0"/>
              <a:t>Scheduled through 04 </a:t>
            </a:r>
            <a:r>
              <a:rPr lang="en-US" dirty="0" smtClean="0"/>
              <a:t>May 17</a:t>
            </a:r>
            <a:r>
              <a:rPr lang="en-US" dirty="0" smtClean="0"/>
              <a:t>.  </a:t>
            </a:r>
          </a:p>
          <a:p>
            <a:pPr lvl="1"/>
            <a:r>
              <a:rPr lang="en-US" dirty="0" smtClean="0"/>
              <a:t>First teleconference planed 01 Dec 16. </a:t>
            </a:r>
          </a:p>
          <a:p>
            <a:pPr lvl="1"/>
            <a:r>
              <a:rPr lang="en-US" dirty="0" smtClean="0"/>
              <a:t>All notices are sent through the 802.18 list server reflector. </a:t>
            </a:r>
            <a:endParaRPr lang="en-US" dirty="0"/>
          </a:p>
          <a:p>
            <a:endParaRPr lang="en-US" sz="2000" b="0" dirty="0"/>
          </a:p>
          <a:p>
            <a:pPr algn="just"/>
            <a:r>
              <a:rPr lang="en-US" sz="2000" dirty="0"/>
              <a:t>The next face to face meeting of the 802.15 WG will be the </a:t>
            </a:r>
            <a:r>
              <a:rPr lang="en-GB" sz="2000" dirty="0"/>
              <a:t>Interim 15 – 19 January 2017 at the </a:t>
            </a:r>
            <a:r>
              <a:rPr lang="en-US" sz="2000" dirty="0"/>
              <a:t>Grand Hyatt in Buckhead</a:t>
            </a:r>
            <a:r>
              <a:rPr lang="en-GB" sz="2000" dirty="0"/>
              <a:t>, Atlanta, GA, USA</a:t>
            </a:r>
            <a:endParaRPr lang="en-US" sz="2000" dirty="0"/>
          </a:p>
        </p:txBody>
      </p:sp>
    </p:spTree>
    <p:extLst>
      <p:ext uri="{BB962C8B-B14F-4D97-AF65-F5344CB8AC3E}">
        <p14:creationId xmlns:p14="http://schemas.microsoft.com/office/powerpoint/2010/main" val="34491438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2016</a:t>
            </a:r>
            <a:endParaRPr lang="en-US" dirty="0"/>
          </a:p>
        </p:txBody>
      </p:sp>
      <p:sp>
        <p:nvSpPr>
          <p:cNvPr id="5" name="Footer Placeholder 4"/>
          <p:cNvSpPr>
            <a:spLocks noGrp="1"/>
          </p:cNvSpPr>
          <p:nvPr>
            <p:ph type="ftr" sz="quarter" idx="11"/>
          </p:nvPr>
        </p:nvSpPr>
        <p:spPr/>
        <p:txBody>
          <a:bodyPr/>
          <a:lstStyle/>
          <a:p>
            <a:r>
              <a:rPr lang="en-US" smtClean="0"/>
              <a:t>Jay Holcomb, Itron, Inc.</a:t>
            </a:r>
            <a:endParaRPr lang="en-US" dirty="0"/>
          </a:p>
        </p:txBody>
      </p:sp>
      <p:sp>
        <p:nvSpPr>
          <p:cNvPr id="6" name="Slide Number Placeholder 5"/>
          <p:cNvSpPr>
            <a:spLocks noGrp="1"/>
          </p:cNvSpPr>
          <p:nvPr>
            <p:ph type="sldNum" sz="quarter" idx="12"/>
          </p:nvPr>
        </p:nvSpPr>
        <p:spPr/>
        <p:txBody>
          <a:bodyPr/>
          <a:lstStyle/>
          <a:p>
            <a:r>
              <a:rPr lang="en-US" smtClean="0"/>
              <a:t>Slide </a:t>
            </a:r>
            <a:fld id="{AA8A01DF-F7FD-444B-8432-819BBAFADCAE}" type="slidenum">
              <a:rPr lang="en-US" smtClean="0"/>
              <a:pPr/>
              <a:t>9</a:t>
            </a:fld>
            <a:endParaRPr lang="en-US"/>
          </a:p>
        </p:txBody>
      </p:sp>
      <p:sp>
        <p:nvSpPr>
          <p:cNvPr id="7" name="Title 1"/>
          <p:cNvSpPr>
            <a:spLocks noGrp="1"/>
          </p:cNvSpPr>
          <p:nvPr>
            <p:ph type="title"/>
          </p:nvPr>
        </p:nvSpPr>
        <p:spPr>
          <a:xfrm>
            <a:off x="696913" y="685800"/>
            <a:ext cx="7772400" cy="1066800"/>
          </a:xfrm>
        </p:spPr>
        <p:txBody>
          <a:bodyPr/>
          <a:lstStyle/>
          <a:p>
            <a:r>
              <a:rPr lang="en-US" dirty="0" smtClean="0"/>
              <a:t>Back up slides</a:t>
            </a:r>
            <a:endParaRPr lang="en-US" dirty="0"/>
          </a:p>
        </p:txBody>
      </p:sp>
    </p:spTree>
    <p:extLst>
      <p:ext uri="{BB962C8B-B14F-4D97-AF65-F5344CB8AC3E}">
        <p14:creationId xmlns:p14="http://schemas.microsoft.com/office/powerpoint/2010/main" val="3607354801"/>
      </p:ext>
    </p:extLst>
  </p:cSld>
  <p:clrMapOvr>
    <a:masterClrMapping/>
  </p:clrMapOvr>
</p:sld>
</file>

<file path=ppt/theme/theme1.xml><?xml version="1.0" encoding="utf-8"?>
<a:theme xmlns:a="http://schemas.openxmlformats.org/drawingml/2006/main" name="802-18-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802-18-Submission.pot</Template>
  <TotalTime>1520</TotalTime>
  <Words>608</Words>
  <Application>Microsoft Office PowerPoint</Application>
  <PresentationFormat>On-screen Show (4:3)</PresentationFormat>
  <Paragraphs>109</Paragraphs>
  <Slides>10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ＭＳ Ｐゴシック</vt:lpstr>
      <vt:lpstr>Times New Roman</vt:lpstr>
      <vt:lpstr>802-18-Submission</vt:lpstr>
      <vt:lpstr>Project: IEEE P802.15 Working Group for Wireless Personal Area Networks (WPANs) </vt:lpstr>
      <vt:lpstr>Items Reviewed/Discussed in the RR-TAG</vt:lpstr>
      <vt:lpstr>Ad Hoc meeting – Wed</vt:lpstr>
      <vt:lpstr>Of Note</vt:lpstr>
      <vt:lpstr>Other</vt:lpstr>
      <vt:lpstr>Documents Approved</vt:lpstr>
      <vt:lpstr>Next</vt:lpstr>
      <vt:lpstr>802.18 Meeting Close</vt:lpstr>
      <vt:lpstr>Back up slides</vt:lpstr>
      <vt:lpstr>Project: IEEE P802.15 Working Group for Wireless Personal Area Networks (WPANs) </vt:lpstr>
    </vt:vector>
  </TitlesOfParts>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Liaison Report from 802.18</dc:title>
  <dc:creator>John H Notor</dc:creator>
  <cp:keywords>November 2016</cp:keywords>
  <cp:lastModifiedBy>Holcomb, Jay</cp:lastModifiedBy>
  <cp:revision>419</cp:revision>
  <cp:lastPrinted>2012-05-17T14:33:36Z</cp:lastPrinted>
  <dcterms:created xsi:type="dcterms:W3CDTF">2012-05-17T18:49:07Z</dcterms:created>
  <dcterms:modified xsi:type="dcterms:W3CDTF">2016-11-11T00:54:50Z</dcterms:modified>
</cp:coreProperties>
</file>