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77" r:id="rId3"/>
    <p:sldId id="258" r:id="rId4"/>
    <p:sldId id="267" r:id="rId5"/>
    <p:sldId id="266" r:id="rId6"/>
    <p:sldId id="268" r:id="rId7"/>
    <p:sldId id="271" r:id="rId8"/>
    <p:sldId id="272" r:id="rId9"/>
    <p:sldId id="274"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6" d="100"/>
          <a:sy n="86" d="100"/>
        </p:scale>
        <p:origin x="1262"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B73FDC-E279-4AB9-84AB-6C1D3745FBC5}"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865051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B068860-1E97-432D-A604-03A04B23E270}"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762837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BB068860-1E97-432D-A604-03A04B23E270}" type="slidenum">
              <a:rPr lang="en-US" altLang="en-US" smtClean="0"/>
              <a:pPr/>
              <a:t>1</a:t>
            </a:fld>
            <a:endParaRPr lang="en-US" altLang="en-US"/>
          </a:p>
        </p:txBody>
      </p:sp>
    </p:spTree>
    <p:extLst>
      <p:ext uri="{BB962C8B-B14F-4D97-AF65-F5344CB8AC3E}">
        <p14:creationId xmlns:p14="http://schemas.microsoft.com/office/powerpoint/2010/main" val="2579860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39123D8D-2178-41F9-B29A-4D6646251154}" type="slidenum">
              <a:rPr lang="en-US" altLang="en-US"/>
              <a:pPr/>
              <a:t>‹#›</a:t>
            </a:fld>
            <a:endParaRPr lang="en-US" altLang="en-US"/>
          </a:p>
        </p:txBody>
      </p:sp>
    </p:spTree>
    <p:extLst>
      <p:ext uri="{BB962C8B-B14F-4D97-AF65-F5344CB8AC3E}">
        <p14:creationId xmlns:p14="http://schemas.microsoft.com/office/powerpoint/2010/main" val="4051476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D3879642-A79D-4A1B-9333-00D408BFC5D5}" type="slidenum">
              <a:rPr lang="en-US" altLang="en-US"/>
              <a:pPr/>
              <a:t>‹#›</a:t>
            </a:fld>
            <a:endParaRPr lang="en-US" altLang="en-US"/>
          </a:p>
        </p:txBody>
      </p:sp>
    </p:spTree>
    <p:extLst>
      <p:ext uri="{BB962C8B-B14F-4D97-AF65-F5344CB8AC3E}">
        <p14:creationId xmlns:p14="http://schemas.microsoft.com/office/powerpoint/2010/main" val="20038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92B31CEB-2770-486F-9D91-C0017718E96B}" type="slidenum">
              <a:rPr lang="en-US" altLang="en-US"/>
              <a:pPr/>
              <a:t>‹#›</a:t>
            </a:fld>
            <a:endParaRPr lang="en-US" altLang="en-US"/>
          </a:p>
        </p:txBody>
      </p:sp>
    </p:spTree>
    <p:extLst>
      <p:ext uri="{BB962C8B-B14F-4D97-AF65-F5344CB8AC3E}">
        <p14:creationId xmlns:p14="http://schemas.microsoft.com/office/powerpoint/2010/main" val="248727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EDF98EF6-1A30-4827-A6DA-4A247C952268}" type="slidenum">
              <a:rPr lang="en-US" altLang="en-US"/>
              <a:pPr/>
              <a:t>‹#›</a:t>
            </a:fld>
            <a:endParaRPr lang="en-US" altLang="en-US"/>
          </a:p>
        </p:txBody>
      </p:sp>
    </p:spTree>
    <p:extLst>
      <p:ext uri="{BB962C8B-B14F-4D97-AF65-F5344CB8AC3E}">
        <p14:creationId xmlns:p14="http://schemas.microsoft.com/office/powerpoint/2010/main" val="611001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67548E9E-A898-420C-9548-16ACBD16B309}" type="slidenum">
              <a:rPr lang="en-US" altLang="en-US"/>
              <a:pPr/>
              <a:t>‹#›</a:t>
            </a:fld>
            <a:endParaRPr lang="en-US" altLang="en-US"/>
          </a:p>
        </p:txBody>
      </p:sp>
    </p:spTree>
    <p:extLst>
      <p:ext uri="{BB962C8B-B14F-4D97-AF65-F5344CB8AC3E}">
        <p14:creationId xmlns:p14="http://schemas.microsoft.com/office/powerpoint/2010/main" val="43745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November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41A56D5D-5CEC-42DF-8C69-87807017F4AC}" type="slidenum">
              <a:rPr lang="en-US" altLang="en-US"/>
              <a:pPr/>
              <a:t>‹#›</a:t>
            </a:fld>
            <a:endParaRPr lang="en-US" altLang="en-US"/>
          </a:p>
        </p:txBody>
      </p:sp>
    </p:spTree>
    <p:extLst>
      <p:ext uri="{BB962C8B-B14F-4D97-AF65-F5344CB8AC3E}">
        <p14:creationId xmlns:p14="http://schemas.microsoft.com/office/powerpoint/2010/main" val="3250433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November 2016</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F77CF84D-A650-47CD-90A7-66DEC581381A}" type="slidenum">
              <a:rPr lang="en-US" altLang="en-US"/>
              <a:pPr/>
              <a:t>‹#›</a:t>
            </a:fld>
            <a:endParaRPr lang="en-US" altLang="en-US"/>
          </a:p>
        </p:txBody>
      </p:sp>
    </p:spTree>
    <p:extLst>
      <p:ext uri="{BB962C8B-B14F-4D97-AF65-F5344CB8AC3E}">
        <p14:creationId xmlns:p14="http://schemas.microsoft.com/office/powerpoint/2010/main" val="4058371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smtClean="0"/>
              <a:t>November 2016</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735E595B-9C49-4890-A3CB-814FE795B47D}" type="slidenum">
              <a:rPr lang="en-US" altLang="en-US"/>
              <a:pPr/>
              <a:t>‹#›</a:t>
            </a:fld>
            <a:endParaRPr lang="en-US" altLang="en-US"/>
          </a:p>
        </p:txBody>
      </p:sp>
    </p:spTree>
    <p:extLst>
      <p:ext uri="{BB962C8B-B14F-4D97-AF65-F5344CB8AC3E}">
        <p14:creationId xmlns:p14="http://schemas.microsoft.com/office/powerpoint/2010/main" val="31508969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November 2016</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BC754FA1-6E32-4DED-92EC-24AE463BEAAD}" type="slidenum">
              <a:rPr lang="en-US" altLang="en-US"/>
              <a:pPr/>
              <a:t>‹#›</a:t>
            </a:fld>
            <a:endParaRPr lang="en-US" altLang="en-US"/>
          </a:p>
        </p:txBody>
      </p:sp>
    </p:spTree>
    <p:extLst>
      <p:ext uri="{BB962C8B-B14F-4D97-AF65-F5344CB8AC3E}">
        <p14:creationId xmlns:p14="http://schemas.microsoft.com/office/powerpoint/2010/main" val="3723512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November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6F979CB-7056-4098-B179-17CB8463709B}" type="slidenum">
              <a:rPr lang="en-US" altLang="en-US"/>
              <a:pPr/>
              <a:t>‹#›</a:t>
            </a:fld>
            <a:endParaRPr lang="en-US" altLang="en-US"/>
          </a:p>
        </p:txBody>
      </p:sp>
    </p:spTree>
    <p:extLst>
      <p:ext uri="{BB962C8B-B14F-4D97-AF65-F5344CB8AC3E}">
        <p14:creationId xmlns:p14="http://schemas.microsoft.com/office/powerpoint/2010/main" val="46028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November 2016</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Rick Roberts, Intel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A52D965-5DA3-4D85-9ECF-97704D3C117B}" type="slidenum">
              <a:rPr lang="en-US" altLang="en-US"/>
              <a:pPr/>
              <a:t>‹#›</a:t>
            </a:fld>
            <a:endParaRPr lang="en-US" altLang="en-US"/>
          </a:p>
        </p:txBody>
      </p:sp>
    </p:spTree>
    <p:extLst>
      <p:ext uri="{BB962C8B-B14F-4D97-AF65-F5344CB8AC3E}">
        <p14:creationId xmlns:p14="http://schemas.microsoft.com/office/powerpoint/2010/main" val="65656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November 2016</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Rick Roberts, Intel</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D4EB05F8-C85C-47FC-BFB1-C173A6468BD2}" type="slidenum">
              <a:rPr lang="en-US" altLang="en-US"/>
              <a:pPr/>
              <a:t>‹#›</a:t>
            </a:fld>
            <a:endParaRPr lang="en-US" altLang="en-US"/>
          </a:p>
        </p:txBody>
      </p:sp>
      <p:sp>
        <p:nvSpPr>
          <p:cNvPr id="1031" name="Rectangle 7"/>
          <p:cNvSpPr>
            <a:spLocks noChangeArrowheads="1"/>
          </p:cNvSpPr>
          <p:nvPr/>
        </p:nvSpPr>
        <p:spPr bwMode="auto">
          <a:xfrm>
            <a:off x="3733800" y="394156"/>
            <a:ext cx="4724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dirty="0" smtClean="0"/>
              <a:t>802.15-16-0784-00-007a</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November 2016</a:t>
            </a:r>
            <a:endParaRPr lang="en-US" altLang="en-US"/>
          </a:p>
        </p:txBody>
      </p:sp>
      <p:sp>
        <p:nvSpPr>
          <p:cNvPr id="5" name="Footer Placeholder 2"/>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3"/>
          <p:cNvSpPr>
            <a:spLocks noGrp="1"/>
          </p:cNvSpPr>
          <p:nvPr>
            <p:ph type="sldNum" sz="quarter" idx="12"/>
          </p:nvPr>
        </p:nvSpPr>
        <p:spPr/>
        <p:txBody>
          <a:bodyPr/>
          <a:lstStyle/>
          <a:p>
            <a:r>
              <a:rPr lang="en-US" altLang="en-US"/>
              <a:t>Slide </a:t>
            </a:r>
            <a:fld id="{32DC3FC7-D4CF-4F9E-A0B7-C311426E1D22}" type="slidenum">
              <a:rPr lang="en-US" altLang="en-US"/>
              <a:pPr/>
              <a:t>1</a:t>
            </a:fld>
            <a:endParaRPr lang="en-US" altLang="en-US"/>
          </a:p>
        </p:txBody>
      </p:sp>
      <p:sp>
        <p:nvSpPr>
          <p:cNvPr id="27651"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Intel D1 Observations</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November 2016</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smtClean="0">
                <a:solidFill>
                  <a:schemeClr val="tx2"/>
                </a:solidFill>
              </a:rPr>
              <a:t>Rick Roberts 	Company Intel Corporation</a:t>
            </a:r>
            <a:endParaRPr lang="en-US" altLang="en-US" sz="1600" dirty="0">
              <a:solidFill>
                <a:schemeClr val="tx2"/>
              </a:solidFill>
            </a:endParaRPr>
          </a:p>
          <a:p>
            <a:r>
              <a:rPr lang="en-US" altLang="en-US" sz="1600" dirty="0" smtClean="0">
                <a:solidFill>
                  <a:schemeClr val="tx2"/>
                </a:solidFill>
              </a:rPr>
              <a:t>Address</a:t>
            </a:r>
            <a:endParaRPr lang="en-US" altLang="en-US" sz="1600" dirty="0">
              <a:solidFill>
                <a:schemeClr val="tx2"/>
              </a:solidFill>
            </a:endParaRPr>
          </a:p>
          <a:p>
            <a:r>
              <a:rPr lang="en-US" altLang="en-US" sz="1600" dirty="0">
                <a:solidFill>
                  <a:schemeClr val="tx2"/>
                </a:solidFill>
              </a:rPr>
              <a:t>Voice</a:t>
            </a:r>
            <a:r>
              <a:rPr lang="en-US" altLang="en-US" sz="1600" dirty="0" smtClean="0">
                <a:solidFill>
                  <a:schemeClr val="tx2"/>
                </a:solidFill>
              </a:rPr>
              <a:t>: 503-929-5624, E-Mail: richard.d.Roberts@intel.com</a:t>
            </a:r>
            <a:r>
              <a:rPr lang="en-US" altLang="en-US" sz="1600" dirty="0">
                <a:solidFill>
                  <a:schemeClr val="tx2"/>
                </a:solidFill>
              </a:rPr>
              <a:t>	</a:t>
            </a:r>
          </a:p>
          <a:p>
            <a:pPr>
              <a:spcBef>
                <a:spcPts val="600"/>
              </a:spcBef>
              <a:spcAft>
                <a:spcPts val="6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en-US" smtClean="0"/>
              <a:t>November 2016</a:t>
            </a:r>
            <a:endParaRPr lang="en-US" altLang="en-US"/>
          </a:p>
        </p:txBody>
      </p:sp>
      <p:sp>
        <p:nvSpPr>
          <p:cNvPr id="3" name="Footer Placeholder 2"/>
          <p:cNvSpPr>
            <a:spLocks noGrp="1"/>
          </p:cNvSpPr>
          <p:nvPr>
            <p:ph type="ftr" sz="quarter" idx="11"/>
          </p:nvPr>
        </p:nvSpPr>
        <p:spPr/>
        <p:txBody>
          <a:bodyPr/>
          <a:lstStyle/>
          <a:p>
            <a:r>
              <a:rPr lang="en-US" altLang="en-US" smtClean="0"/>
              <a:t>Rick Roberts, Intel</a:t>
            </a:r>
            <a:endParaRPr lang="en-US" altLang="en-US"/>
          </a:p>
        </p:txBody>
      </p:sp>
      <p:sp>
        <p:nvSpPr>
          <p:cNvPr id="4" name="Slide Number Placeholder 3"/>
          <p:cNvSpPr>
            <a:spLocks noGrp="1"/>
          </p:cNvSpPr>
          <p:nvPr>
            <p:ph type="sldNum" sz="quarter" idx="12"/>
          </p:nvPr>
        </p:nvSpPr>
        <p:spPr/>
        <p:txBody>
          <a:bodyPr/>
          <a:lstStyle/>
          <a:p>
            <a:r>
              <a:rPr lang="en-US" altLang="en-US" smtClean="0"/>
              <a:t>Slide </a:t>
            </a:r>
            <a:fld id="{BC754FA1-6E32-4DED-92EC-24AE463BEAAD}" type="slidenum">
              <a:rPr lang="en-US" altLang="en-US" smtClean="0"/>
              <a:pPr/>
              <a:t>2</a:t>
            </a:fld>
            <a:endParaRPr lang="en-US" altLang="en-US"/>
          </a:p>
        </p:txBody>
      </p:sp>
      <p:sp>
        <p:nvSpPr>
          <p:cNvPr id="5" name="TextBox 4"/>
          <p:cNvSpPr txBox="1"/>
          <p:nvPr/>
        </p:nvSpPr>
        <p:spPr>
          <a:xfrm>
            <a:off x="533401" y="838200"/>
            <a:ext cx="8229599" cy="4401205"/>
          </a:xfrm>
          <a:prstGeom prst="rect">
            <a:avLst/>
          </a:prstGeom>
          <a:noFill/>
        </p:spPr>
        <p:txBody>
          <a:bodyPr wrap="square" rtlCol="0">
            <a:spAutoFit/>
          </a:bodyPr>
          <a:lstStyle/>
          <a:p>
            <a:r>
              <a:rPr lang="en-US" sz="2000" u="sng" dirty="0" smtClean="0"/>
              <a:t>Background information from Intel’s perspective</a:t>
            </a:r>
          </a:p>
          <a:p>
            <a:endParaRPr lang="en-US" sz="2000" u="sng" dirty="0" smtClean="0"/>
          </a:p>
          <a:p>
            <a:pPr marL="457200" indent="-457200">
              <a:buFont typeface="Wingdings" panose="05000000000000000000" pitchFamily="2" charset="2"/>
              <a:buChar char="q"/>
            </a:pPr>
            <a:r>
              <a:rPr lang="en-US" sz="2000" dirty="0" smtClean="0"/>
              <a:t>IG started 2013 to add OCC PHY to 15.7-2011</a:t>
            </a:r>
          </a:p>
          <a:p>
            <a:pPr marL="914400" lvl="1" indent="-457200">
              <a:buFont typeface="Wingdings" panose="05000000000000000000" pitchFamily="2" charset="2"/>
              <a:buChar char="ü"/>
            </a:pPr>
            <a:r>
              <a:rPr lang="en-US" sz="2000" dirty="0" smtClean="0"/>
              <a:t>At the time was worried 15.7 MAC was too heavy weight</a:t>
            </a:r>
          </a:p>
          <a:p>
            <a:pPr marL="1257300" lvl="2" indent="-342900">
              <a:buFont typeface="Courier New" panose="02070309020205020404" pitchFamily="49" charset="0"/>
              <a:buChar char="o"/>
            </a:pPr>
            <a:r>
              <a:rPr lang="en-US" sz="2000" dirty="0"/>
              <a:t>802.15.7-2011 </a:t>
            </a:r>
            <a:r>
              <a:rPr lang="en-US" sz="2000" dirty="0">
                <a:sym typeface="Wingdings" panose="05000000000000000000" pitchFamily="2" charset="2"/>
              </a:rPr>
              <a:t> 309 pages </a:t>
            </a:r>
            <a:r>
              <a:rPr lang="en-US" sz="2000" dirty="0"/>
              <a:t>; 802.15.7m-D1 </a:t>
            </a:r>
            <a:r>
              <a:rPr lang="en-US" sz="2000" dirty="0">
                <a:sym typeface="Wingdings" panose="05000000000000000000" pitchFamily="2" charset="2"/>
              </a:rPr>
              <a:t></a:t>
            </a:r>
            <a:r>
              <a:rPr lang="en-US" sz="2000" dirty="0"/>
              <a:t> 634 </a:t>
            </a:r>
            <a:r>
              <a:rPr lang="en-US" sz="2000" dirty="0" smtClean="0"/>
              <a:t>pages</a:t>
            </a:r>
          </a:p>
          <a:p>
            <a:pPr marL="914400" lvl="1" indent="-457200">
              <a:buFont typeface="Wingdings" panose="05000000000000000000" pitchFamily="2" charset="2"/>
              <a:buChar char="ü"/>
            </a:pPr>
            <a:r>
              <a:rPr lang="en-US" sz="2000" dirty="0" smtClean="0"/>
              <a:t>Considered standardizing in Communications Society</a:t>
            </a:r>
          </a:p>
          <a:p>
            <a:pPr marL="1257300" lvl="2" indent="-342900">
              <a:buFont typeface="Courier New" panose="02070309020205020404" pitchFamily="49" charset="0"/>
              <a:buChar char="o"/>
            </a:pPr>
            <a:r>
              <a:rPr lang="en-US" sz="2000" dirty="0" smtClean="0"/>
              <a:t>802.15 had standardization infrastructure</a:t>
            </a:r>
          </a:p>
          <a:p>
            <a:pPr marL="457200" indent="-457200">
              <a:buFont typeface="Wingdings" panose="05000000000000000000" pitchFamily="2" charset="2"/>
              <a:buChar char="q"/>
            </a:pPr>
            <a:r>
              <a:rPr lang="en-US" sz="2000" dirty="0" smtClean="0"/>
              <a:t>Initial OCC PHYs of interest</a:t>
            </a:r>
          </a:p>
          <a:p>
            <a:pPr marL="914400" lvl="1" indent="-457200">
              <a:buFont typeface="Wingdings" panose="05000000000000000000" pitchFamily="2" charset="2"/>
              <a:buChar char="ü"/>
            </a:pPr>
            <a:r>
              <a:rPr lang="en-US" sz="2000" dirty="0" smtClean="0"/>
              <a:t>PHY A: work with either Global Shutter or Rolling Shutter</a:t>
            </a:r>
          </a:p>
          <a:p>
            <a:pPr marL="914400" lvl="1" indent="-457200">
              <a:buFont typeface="Wingdings" panose="05000000000000000000" pitchFamily="2" charset="2"/>
              <a:buChar char="ü"/>
            </a:pPr>
            <a:r>
              <a:rPr lang="en-US" sz="2000" dirty="0" smtClean="0"/>
              <a:t>PHY B: work only with Rolling Shutter</a:t>
            </a:r>
          </a:p>
          <a:p>
            <a:pPr marL="457200" indent="-457200">
              <a:buFont typeface="Wingdings" panose="05000000000000000000" pitchFamily="2" charset="2"/>
              <a:buChar char="q"/>
            </a:pPr>
            <a:r>
              <a:rPr lang="en-US" sz="2000" dirty="0" smtClean="0"/>
              <a:t>Had to do a revision because of work “visible” in the title</a:t>
            </a:r>
          </a:p>
          <a:p>
            <a:pPr marL="914400" lvl="1" indent="-457200">
              <a:buFont typeface="Wingdings" panose="05000000000000000000" pitchFamily="2" charset="2"/>
              <a:buChar char="ü"/>
            </a:pPr>
            <a:r>
              <a:rPr lang="en-US" sz="2000" dirty="0" err="1" smtClean="0"/>
              <a:t>LiFi</a:t>
            </a:r>
            <a:r>
              <a:rPr lang="en-US" sz="2000" dirty="0" smtClean="0"/>
              <a:t> folks invited to participate</a:t>
            </a:r>
          </a:p>
          <a:p>
            <a:pPr marL="457200" indent="-457200">
              <a:buFont typeface="Wingdings" panose="05000000000000000000" pitchFamily="2" charset="2"/>
              <a:buChar char="q"/>
            </a:pPr>
            <a:r>
              <a:rPr lang="en-US" sz="2000" dirty="0" smtClean="0"/>
              <a:t>Never dreamed </a:t>
            </a:r>
            <a:r>
              <a:rPr lang="en-US" sz="2000" dirty="0" err="1" smtClean="0"/>
              <a:t>LiFi</a:t>
            </a:r>
            <a:r>
              <a:rPr lang="en-US" sz="2000" dirty="0" smtClean="0"/>
              <a:t> folks would introduce significant MAC revisions</a:t>
            </a:r>
          </a:p>
          <a:p>
            <a:pPr marL="914400" lvl="1" indent="-457200">
              <a:buFont typeface="Wingdings" panose="05000000000000000000" pitchFamily="2" charset="2"/>
              <a:buChar char="ü"/>
            </a:pPr>
            <a:r>
              <a:rPr lang="en-US" sz="2000" dirty="0" smtClean="0"/>
              <a:t>Understand why </a:t>
            </a:r>
            <a:r>
              <a:rPr lang="en-US" sz="2000" dirty="0" err="1" smtClean="0"/>
              <a:t>LiFi</a:t>
            </a:r>
            <a:r>
              <a:rPr lang="en-US" sz="2000" dirty="0" smtClean="0"/>
              <a:t> changed MAC … different deployment</a:t>
            </a:r>
          </a:p>
        </p:txBody>
      </p:sp>
    </p:spTree>
    <p:extLst>
      <p:ext uri="{BB962C8B-B14F-4D97-AF65-F5344CB8AC3E}">
        <p14:creationId xmlns:p14="http://schemas.microsoft.com/office/powerpoint/2010/main" val="473964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3</a:t>
            </a:fld>
            <a:endParaRPr lang="en-US" altLang="en-US"/>
          </a:p>
        </p:txBody>
      </p:sp>
      <p:sp>
        <p:nvSpPr>
          <p:cNvPr id="3" name="TextBox 2"/>
          <p:cNvSpPr txBox="1"/>
          <p:nvPr/>
        </p:nvSpPr>
        <p:spPr>
          <a:xfrm>
            <a:off x="457201" y="762000"/>
            <a:ext cx="8305799" cy="5478423"/>
          </a:xfrm>
          <a:prstGeom prst="rect">
            <a:avLst/>
          </a:prstGeom>
          <a:noFill/>
        </p:spPr>
        <p:txBody>
          <a:bodyPr wrap="square" rtlCol="0">
            <a:spAutoFit/>
          </a:bodyPr>
          <a:lstStyle/>
          <a:p>
            <a:pPr>
              <a:spcAft>
                <a:spcPts val="1200"/>
              </a:spcAft>
            </a:pPr>
            <a:r>
              <a:rPr lang="en-US" sz="2000" u="sng" dirty="0" smtClean="0"/>
              <a:t>On the impact of removing </a:t>
            </a:r>
            <a:r>
              <a:rPr lang="en-US" sz="2000" u="sng" dirty="0" err="1" smtClean="0"/>
              <a:t>LiFi</a:t>
            </a:r>
            <a:r>
              <a:rPr lang="en-US" sz="2000" u="sng" dirty="0" smtClean="0"/>
              <a:t> from the draft standard </a:t>
            </a:r>
          </a:p>
          <a:p>
            <a:pPr marL="457200" indent="-457200">
              <a:buFont typeface="Wingdings" panose="05000000000000000000" pitchFamily="2" charset="2"/>
              <a:buChar char="q"/>
            </a:pPr>
            <a:r>
              <a:rPr lang="en-US" sz="2000" dirty="0" smtClean="0"/>
              <a:t>The </a:t>
            </a:r>
            <a:r>
              <a:rPr lang="en-US" sz="2000" dirty="0" err="1" smtClean="0"/>
              <a:t>LiFi</a:t>
            </a:r>
            <a:r>
              <a:rPr lang="en-US" sz="2000" dirty="0" smtClean="0"/>
              <a:t> folks have been professional and technically excellent</a:t>
            </a:r>
          </a:p>
          <a:p>
            <a:pPr marL="914400" lvl="1" indent="-457200">
              <a:buFont typeface="Wingdings" panose="05000000000000000000" pitchFamily="2" charset="2"/>
              <a:buChar char="ü"/>
            </a:pPr>
            <a:r>
              <a:rPr lang="en-US" sz="2000" dirty="0" smtClean="0"/>
              <a:t>Intel is neutral to </a:t>
            </a:r>
            <a:r>
              <a:rPr lang="en-US" sz="2000" dirty="0" err="1" smtClean="0"/>
              <a:t>LiFi</a:t>
            </a:r>
            <a:r>
              <a:rPr lang="en-US" sz="2000" dirty="0" smtClean="0"/>
              <a:t> … wish them well</a:t>
            </a:r>
          </a:p>
          <a:p>
            <a:pPr marL="914400" lvl="1" indent="-457200">
              <a:buFont typeface="Wingdings" panose="05000000000000000000" pitchFamily="2" charset="2"/>
              <a:buChar char="ü"/>
            </a:pPr>
            <a:r>
              <a:rPr lang="en-US" sz="2000" dirty="0" smtClean="0"/>
              <a:t>See market pull for OCC … do not see market pull for </a:t>
            </a:r>
            <a:r>
              <a:rPr lang="en-US" sz="2000" dirty="0" err="1" smtClean="0"/>
              <a:t>LiFi</a:t>
            </a:r>
            <a:endParaRPr lang="en-US" sz="2000" dirty="0" smtClean="0"/>
          </a:p>
          <a:p>
            <a:pPr marL="914400" lvl="1" indent="-457200">
              <a:buFont typeface="Wingdings" panose="05000000000000000000" pitchFamily="2" charset="2"/>
              <a:buChar char="ü"/>
            </a:pPr>
            <a:r>
              <a:rPr lang="en-US" sz="2000" dirty="0" smtClean="0"/>
              <a:t>Intel now feels 802.15.7m needs to split … i) OCC TG, ii) </a:t>
            </a:r>
            <a:r>
              <a:rPr lang="en-US" sz="2000" dirty="0" err="1" smtClean="0"/>
              <a:t>LiFi</a:t>
            </a:r>
            <a:r>
              <a:rPr lang="en-US" sz="2000" dirty="0" smtClean="0"/>
              <a:t> TG</a:t>
            </a:r>
          </a:p>
          <a:p>
            <a:pPr marL="1371600" lvl="2" indent="-457200">
              <a:buFont typeface="Courier New" panose="02070309020205020404" pitchFamily="49" charset="0"/>
              <a:buChar char="o"/>
            </a:pPr>
            <a:r>
              <a:rPr lang="en-US" sz="2000" dirty="0" smtClean="0"/>
              <a:t>Move </a:t>
            </a:r>
            <a:r>
              <a:rPr lang="en-US" sz="2000" dirty="0" err="1" smtClean="0"/>
              <a:t>LiFi</a:t>
            </a:r>
            <a:r>
              <a:rPr lang="en-US" sz="2000" dirty="0" smtClean="0"/>
              <a:t> to 802.11 or open an 802.15 task group</a:t>
            </a:r>
          </a:p>
          <a:p>
            <a:pPr marL="1828800" lvl="3" indent="-457200">
              <a:buFont typeface="Wingdings" panose="05000000000000000000" pitchFamily="2" charset="2"/>
              <a:buChar char="§"/>
            </a:pPr>
            <a:r>
              <a:rPr lang="en-US" sz="2000" dirty="0" smtClean="0"/>
              <a:t>As an 802.15 TG, </a:t>
            </a:r>
            <a:r>
              <a:rPr lang="en-US" sz="2000" dirty="0" err="1" smtClean="0"/>
              <a:t>LiFi</a:t>
            </a:r>
            <a:r>
              <a:rPr lang="en-US" sz="2000" dirty="0" smtClean="0"/>
              <a:t> can write a new MAC &amp; </a:t>
            </a:r>
            <a:r>
              <a:rPr lang="en-US" sz="2000" dirty="0" smtClean="0"/>
              <a:t>PHY</a:t>
            </a:r>
          </a:p>
          <a:p>
            <a:pPr marL="1828800" lvl="3" indent="-457200">
              <a:buFont typeface="Wingdings" panose="05000000000000000000" pitchFamily="2" charset="2"/>
              <a:buChar char="§"/>
            </a:pPr>
            <a:r>
              <a:rPr lang="en-US" sz="2000" dirty="0" smtClean="0"/>
              <a:t>As an 802.15 TG, </a:t>
            </a:r>
            <a:r>
              <a:rPr lang="en-US" sz="2000" dirty="0" err="1" smtClean="0"/>
              <a:t>LiFi</a:t>
            </a:r>
            <a:r>
              <a:rPr lang="en-US" sz="2000" dirty="0" smtClean="0"/>
              <a:t> moving to 802.11 is less disruptive</a:t>
            </a:r>
            <a:endParaRPr lang="en-US" sz="2000" dirty="0" smtClean="0"/>
          </a:p>
          <a:p>
            <a:pPr marL="457200" indent="-457200">
              <a:buFont typeface="Wingdings" panose="05000000000000000000" pitchFamily="2" charset="2"/>
              <a:buChar char="q"/>
            </a:pPr>
            <a:r>
              <a:rPr lang="en-US" sz="2000" dirty="0" smtClean="0"/>
              <a:t>Assuming an 802.11 SG/TG is formed, hoping for prompt </a:t>
            </a:r>
            <a:r>
              <a:rPr lang="en-US" sz="2000" dirty="0" err="1" smtClean="0"/>
              <a:t>LiFi</a:t>
            </a:r>
            <a:r>
              <a:rPr lang="en-US" sz="2000" dirty="0" smtClean="0"/>
              <a:t> withdraw</a:t>
            </a:r>
          </a:p>
          <a:p>
            <a:pPr marL="914400" lvl="1" indent="-457200">
              <a:buFont typeface="Wingdings" panose="05000000000000000000" pitchFamily="2" charset="2"/>
              <a:buChar char="ü"/>
            </a:pPr>
            <a:r>
              <a:rPr lang="en-US" sz="2000" dirty="0" smtClean="0"/>
              <a:t>Will initially slow things down (removing text).</a:t>
            </a:r>
          </a:p>
          <a:p>
            <a:pPr marL="914400" lvl="1" indent="-457200">
              <a:buFont typeface="Wingdings" panose="05000000000000000000" pitchFamily="2" charset="2"/>
              <a:buChar char="ü"/>
            </a:pPr>
            <a:r>
              <a:rPr lang="en-US" sz="2000" dirty="0" smtClean="0"/>
              <a:t>Will ultimately speed things up (no more </a:t>
            </a:r>
            <a:r>
              <a:rPr lang="en-US" sz="2000" dirty="0" err="1" smtClean="0"/>
              <a:t>LiFi</a:t>
            </a:r>
            <a:r>
              <a:rPr lang="en-US" sz="2000" dirty="0" smtClean="0"/>
              <a:t> comments).</a:t>
            </a:r>
          </a:p>
          <a:p>
            <a:pPr marL="914400" lvl="1" indent="-457200">
              <a:buFont typeface="Wingdings" panose="05000000000000000000" pitchFamily="2" charset="2"/>
              <a:buChar char="ü"/>
            </a:pPr>
            <a:r>
              <a:rPr lang="en-US" sz="2000" dirty="0" smtClean="0"/>
              <a:t>Remove </a:t>
            </a:r>
            <a:r>
              <a:rPr lang="en-US" sz="2000" dirty="0" err="1" smtClean="0"/>
              <a:t>LiFi</a:t>
            </a:r>
            <a:r>
              <a:rPr lang="en-US" sz="2000" dirty="0" smtClean="0"/>
              <a:t> text via the comment submittal process.</a:t>
            </a:r>
          </a:p>
          <a:p>
            <a:pPr marL="914400" lvl="1" indent="-457200">
              <a:buFont typeface="Wingdings" panose="05000000000000000000" pitchFamily="2" charset="2"/>
              <a:buChar char="ü"/>
            </a:pPr>
            <a:r>
              <a:rPr lang="en-US" sz="2000" dirty="0" smtClean="0"/>
              <a:t>Want these comments prior to the January meeting.  </a:t>
            </a:r>
          </a:p>
          <a:p>
            <a:pPr marL="914400" lvl="1" indent="-457200">
              <a:buFont typeface="Wingdings" panose="05000000000000000000" pitchFamily="2" charset="2"/>
              <a:buChar char="ü"/>
            </a:pPr>
            <a:r>
              <a:rPr lang="en-US" sz="2000" dirty="0" smtClean="0"/>
              <a:t>Waiting until after January meeting to collect </a:t>
            </a:r>
            <a:r>
              <a:rPr lang="en-US" sz="2000" dirty="0" err="1" smtClean="0"/>
              <a:t>LiFi</a:t>
            </a:r>
            <a:r>
              <a:rPr lang="en-US" sz="2000" dirty="0" smtClean="0"/>
              <a:t> removal comments cost us 2 months schedule</a:t>
            </a:r>
            <a:r>
              <a:rPr lang="en-US" sz="2000" dirty="0" smtClean="0"/>
              <a:t>.</a:t>
            </a:r>
            <a:endParaRPr lang="en-US" sz="2000" dirty="0"/>
          </a:p>
          <a:p>
            <a:pPr marL="457200" indent="-457200">
              <a:buFont typeface="Wingdings" panose="05000000000000000000" pitchFamily="2" charset="2"/>
              <a:buChar char="q"/>
            </a:pPr>
            <a:r>
              <a:rPr lang="en-US" sz="2000" dirty="0" smtClean="0"/>
              <a:t>Win-Win split … </a:t>
            </a:r>
            <a:r>
              <a:rPr lang="en-US" sz="2000" dirty="0" err="1" smtClean="0"/>
              <a:t>LiFi</a:t>
            </a:r>
            <a:r>
              <a:rPr lang="en-US" sz="2000" dirty="0" smtClean="0"/>
              <a:t> can take draft D1 text with them</a:t>
            </a:r>
            <a:endParaRPr lang="en-US" sz="2000" dirty="0"/>
          </a:p>
          <a:p>
            <a:pPr marL="914400" lvl="1" indent="-457200">
              <a:buFont typeface="Wingdings" panose="05000000000000000000" pitchFamily="2" charset="2"/>
              <a:buChar char="ü"/>
            </a:pPr>
            <a:r>
              <a:rPr lang="en-US" sz="2000" dirty="0" smtClean="0"/>
              <a:t>Both groups can focus and move faster</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4</a:t>
            </a:fld>
            <a:endParaRPr lang="en-US" altLang="en-US"/>
          </a:p>
        </p:txBody>
      </p:sp>
      <p:sp>
        <p:nvSpPr>
          <p:cNvPr id="3" name="TextBox 2"/>
          <p:cNvSpPr txBox="1"/>
          <p:nvPr/>
        </p:nvSpPr>
        <p:spPr>
          <a:xfrm>
            <a:off x="76201" y="914400"/>
            <a:ext cx="8229599" cy="2554545"/>
          </a:xfrm>
          <a:prstGeom prst="rect">
            <a:avLst/>
          </a:prstGeom>
          <a:noFill/>
        </p:spPr>
        <p:txBody>
          <a:bodyPr wrap="square" rtlCol="0">
            <a:spAutoFit/>
          </a:bodyPr>
          <a:lstStyle/>
          <a:p>
            <a:r>
              <a:rPr lang="en-US" sz="2000" u="sng" dirty="0" smtClean="0"/>
              <a:t>On using DME for OCC device configuration …</a:t>
            </a:r>
          </a:p>
          <a:p>
            <a:endParaRPr lang="en-US" sz="2000" u="sng" dirty="0" smtClean="0"/>
          </a:p>
          <a:p>
            <a:pPr marL="457200" indent="-457200">
              <a:buFont typeface="Wingdings" panose="05000000000000000000" pitchFamily="2" charset="2"/>
              <a:buChar char="q"/>
            </a:pPr>
            <a:r>
              <a:rPr lang="en-US" sz="2000" dirty="0" smtClean="0"/>
              <a:t>Need to configure OCC PHY/MAC prior to use</a:t>
            </a:r>
          </a:p>
          <a:p>
            <a:pPr marL="457200" indent="-457200">
              <a:buFont typeface="Wingdings" panose="05000000000000000000" pitchFamily="2" charset="2"/>
              <a:buChar char="q"/>
            </a:pPr>
            <a:r>
              <a:rPr lang="en-US" sz="2000" dirty="0"/>
              <a:t>No “over-the-air” </a:t>
            </a:r>
            <a:r>
              <a:rPr lang="en-US" sz="2000" dirty="0" smtClean="0"/>
              <a:t>configuration</a:t>
            </a:r>
          </a:p>
          <a:p>
            <a:pPr marL="914400" lvl="1" indent="-457200">
              <a:buFont typeface="Wingdings" panose="05000000000000000000" pitchFamily="2" charset="2"/>
              <a:buChar char="ü"/>
            </a:pPr>
            <a:r>
              <a:rPr lang="en-US" sz="2000" dirty="0"/>
              <a:t>No common mode for </a:t>
            </a:r>
            <a:r>
              <a:rPr lang="en-US" sz="2000" dirty="0" smtClean="0"/>
              <a:t>OCC</a:t>
            </a:r>
          </a:p>
          <a:p>
            <a:pPr marL="457200" indent="-457200">
              <a:buFont typeface="Wingdings" panose="05000000000000000000" pitchFamily="2" charset="2"/>
              <a:buChar char="q"/>
            </a:pPr>
            <a:r>
              <a:rPr lang="en-US" sz="2000" dirty="0" smtClean="0"/>
              <a:t>OCC will be associated with APPs</a:t>
            </a:r>
          </a:p>
          <a:p>
            <a:pPr marL="914400" lvl="1" indent="-457200">
              <a:buFont typeface="Wingdings" panose="05000000000000000000" pitchFamily="2" charset="2"/>
              <a:buChar char="ü"/>
            </a:pPr>
            <a:r>
              <a:rPr lang="en-US" sz="2000" dirty="0" smtClean="0"/>
              <a:t>APP configures via DME &amp; PIBs</a:t>
            </a:r>
          </a:p>
          <a:p>
            <a:pPr marL="457200" indent="-457200">
              <a:buFont typeface="Wingdings" panose="05000000000000000000" pitchFamily="2" charset="2"/>
              <a:buChar char="q"/>
            </a:pPr>
            <a:r>
              <a:rPr lang="en-US" sz="2000" dirty="0" smtClean="0"/>
              <a:t>PHY &amp; MAC configured via PIBs</a:t>
            </a:r>
          </a:p>
        </p:txBody>
      </p:sp>
      <p:pic>
        <p:nvPicPr>
          <p:cNvPr id="2" name="Picture 1"/>
          <p:cNvPicPr>
            <a:picLocks noChangeAspect="1"/>
          </p:cNvPicPr>
          <p:nvPr/>
        </p:nvPicPr>
        <p:blipFill rotWithShape="1">
          <a:blip r:embed="rId2"/>
          <a:srcRect l="34333" t="13407" r="21417" b="9556"/>
          <a:stretch/>
        </p:blipFill>
        <p:spPr>
          <a:xfrm>
            <a:off x="4611357" y="2027981"/>
            <a:ext cx="4465321" cy="4372819"/>
          </a:xfrm>
          <a:prstGeom prst="rect">
            <a:avLst/>
          </a:prstGeom>
          <a:ln w="38100">
            <a:solidFill>
              <a:schemeClr val="bg1">
                <a:lumMod val="75000"/>
              </a:schemeClr>
            </a:solidFill>
          </a:ln>
        </p:spPr>
      </p:pic>
      <p:pic>
        <p:nvPicPr>
          <p:cNvPr id="7" name="Picture 6"/>
          <p:cNvPicPr>
            <a:picLocks noChangeAspect="1"/>
          </p:cNvPicPr>
          <p:nvPr/>
        </p:nvPicPr>
        <p:blipFill rotWithShape="1">
          <a:blip r:embed="rId3"/>
          <a:srcRect l="30250" t="23629" r="17917" b="39778"/>
          <a:stretch/>
        </p:blipFill>
        <p:spPr>
          <a:xfrm>
            <a:off x="82706" y="4038600"/>
            <a:ext cx="4221542" cy="1676400"/>
          </a:xfrm>
          <a:prstGeom prst="rect">
            <a:avLst/>
          </a:prstGeom>
          <a:ln w="38100">
            <a:solidFill>
              <a:schemeClr val="bg1">
                <a:lumMod val="75000"/>
              </a:schemeClr>
            </a:solidFill>
          </a:ln>
        </p:spPr>
      </p:pic>
    </p:spTree>
    <p:extLst>
      <p:ext uri="{BB962C8B-B14F-4D97-AF65-F5344CB8AC3E}">
        <p14:creationId xmlns:p14="http://schemas.microsoft.com/office/powerpoint/2010/main" val="2668453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5</a:t>
            </a:fld>
            <a:endParaRPr lang="en-US" altLang="en-US"/>
          </a:p>
        </p:txBody>
      </p:sp>
      <p:sp>
        <p:nvSpPr>
          <p:cNvPr id="3" name="TextBox 2"/>
          <p:cNvSpPr txBox="1"/>
          <p:nvPr/>
        </p:nvSpPr>
        <p:spPr>
          <a:xfrm>
            <a:off x="381000" y="838200"/>
            <a:ext cx="8458199" cy="3785652"/>
          </a:xfrm>
          <a:prstGeom prst="rect">
            <a:avLst/>
          </a:prstGeom>
          <a:noFill/>
        </p:spPr>
        <p:txBody>
          <a:bodyPr wrap="square" rtlCol="0">
            <a:spAutoFit/>
          </a:bodyPr>
          <a:lstStyle/>
          <a:p>
            <a:r>
              <a:rPr lang="en-US" sz="2000" u="sng" dirty="0" smtClean="0"/>
              <a:t>On the issue of interoperability and coexistence …</a:t>
            </a:r>
          </a:p>
          <a:p>
            <a:endParaRPr lang="en-US" sz="2000" u="sng" dirty="0" smtClean="0"/>
          </a:p>
          <a:p>
            <a:pPr marL="457200" indent="-457200">
              <a:buFont typeface="Wingdings" panose="05000000000000000000" pitchFamily="2" charset="2"/>
              <a:buChar char="q"/>
            </a:pPr>
            <a:r>
              <a:rPr lang="en-US" sz="2000" dirty="0" smtClean="0"/>
              <a:t>OCC involves the intentional pointing of a camera at a light source</a:t>
            </a:r>
          </a:p>
          <a:p>
            <a:pPr marL="914400" lvl="1" indent="-457200">
              <a:buFont typeface="Wingdings" panose="05000000000000000000" pitchFamily="2" charset="2"/>
              <a:buChar char="ü"/>
            </a:pPr>
            <a:r>
              <a:rPr lang="en-US" sz="2000" dirty="0" smtClean="0"/>
              <a:t>Camera lenses offer excellent spatial resolution and spatial multiplexing</a:t>
            </a:r>
          </a:p>
          <a:p>
            <a:pPr marL="914400" lvl="1" indent="-457200">
              <a:buFont typeface="Wingdings" panose="05000000000000000000" pitchFamily="2" charset="2"/>
              <a:buChar char="ü"/>
            </a:pPr>
            <a:r>
              <a:rPr lang="en-US" sz="2000" dirty="0" smtClean="0"/>
              <a:t>Spatial multiplexing is an excellent coexistence mechanism</a:t>
            </a:r>
          </a:p>
          <a:p>
            <a:pPr marL="914400" lvl="1" indent="-457200">
              <a:buFont typeface="Wingdings" panose="05000000000000000000" pitchFamily="2" charset="2"/>
              <a:buChar char="ü"/>
            </a:pPr>
            <a:endParaRPr lang="en-US" sz="2000" dirty="0"/>
          </a:p>
          <a:p>
            <a:pPr marL="457200" indent="-457200">
              <a:buFont typeface="Wingdings" panose="05000000000000000000" pitchFamily="2" charset="2"/>
              <a:buChar char="q"/>
            </a:pPr>
            <a:r>
              <a:rPr lang="en-US" sz="2000" dirty="0" smtClean="0"/>
              <a:t>Low Rate PD and </a:t>
            </a:r>
            <a:r>
              <a:rPr lang="en-US" sz="2000" dirty="0" err="1" smtClean="0"/>
              <a:t>LiFi</a:t>
            </a:r>
            <a:r>
              <a:rPr lang="en-US" sz="2000" dirty="0" smtClean="0"/>
              <a:t> coexistence</a:t>
            </a:r>
          </a:p>
          <a:p>
            <a:pPr marL="914400" lvl="1" indent="-457200">
              <a:buFont typeface="Wingdings" panose="05000000000000000000" pitchFamily="2" charset="2"/>
              <a:buChar char="ü"/>
            </a:pPr>
            <a:r>
              <a:rPr lang="en-US" sz="2000" dirty="0" smtClean="0"/>
              <a:t>The electrical spectrum at the output of the photodetector allows simple frequency division multiplexing (i.e. high pass filtering– low pass filtering) providing coexistence</a:t>
            </a:r>
          </a:p>
          <a:p>
            <a:pPr marL="914400" lvl="1" indent="-457200">
              <a:buFont typeface="Wingdings" panose="05000000000000000000" pitchFamily="2" charset="2"/>
              <a:buChar char="ü"/>
            </a:pPr>
            <a:endParaRPr lang="en-US" sz="2000" dirty="0"/>
          </a:p>
          <a:p>
            <a:pPr marL="457200" indent="-457200">
              <a:buFont typeface="Wingdings" panose="05000000000000000000" pitchFamily="2" charset="2"/>
              <a:buChar char="q"/>
            </a:pPr>
            <a:r>
              <a:rPr lang="en-US" sz="2000" dirty="0" smtClean="0"/>
              <a:t>There is no need for interoperability between OCC modes</a:t>
            </a:r>
          </a:p>
        </p:txBody>
      </p:sp>
    </p:spTree>
    <p:extLst>
      <p:ext uri="{BB962C8B-B14F-4D97-AF65-F5344CB8AC3E}">
        <p14:creationId xmlns:p14="http://schemas.microsoft.com/office/powerpoint/2010/main" val="287500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6</a:t>
            </a:fld>
            <a:endParaRPr lang="en-US" altLang="en-US"/>
          </a:p>
        </p:txBody>
      </p:sp>
      <p:sp>
        <p:nvSpPr>
          <p:cNvPr id="3" name="TextBox 2"/>
          <p:cNvSpPr txBox="1"/>
          <p:nvPr/>
        </p:nvSpPr>
        <p:spPr>
          <a:xfrm>
            <a:off x="533401" y="838200"/>
            <a:ext cx="8229599" cy="4093428"/>
          </a:xfrm>
          <a:prstGeom prst="rect">
            <a:avLst/>
          </a:prstGeom>
          <a:noFill/>
        </p:spPr>
        <p:txBody>
          <a:bodyPr wrap="square" rtlCol="0">
            <a:spAutoFit/>
          </a:bodyPr>
          <a:lstStyle/>
          <a:p>
            <a:r>
              <a:rPr lang="en-US" sz="2000" u="sng" dirty="0" smtClean="0"/>
              <a:t>On the issue of MAC frame format …</a:t>
            </a:r>
          </a:p>
          <a:p>
            <a:endParaRPr lang="en-US" sz="2000" u="sng" dirty="0" smtClean="0"/>
          </a:p>
          <a:p>
            <a:pPr marL="457200" indent="-457200">
              <a:buFont typeface="Wingdings" panose="05000000000000000000" pitchFamily="2" charset="2"/>
              <a:buChar char="q"/>
            </a:pPr>
            <a:r>
              <a:rPr lang="en-US" sz="2000" dirty="0" smtClean="0"/>
              <a:t>Draft D1 general MAC frame format is too long for OCC</a:t>
            </a:r>
          </a:p>
          <a:p>
            <a:pPr marL="914400" lvl="1" indent="-457200">
              <a:buFont typeface="Wingdings" panose="05000000000000000000" pitchFamily="2" charset="2"/>
              <a:buChar char="ü"/>
            </a:pPr>
            <a:r>
              <a:rPr lang="en-US" sz="2000" dirty="0" smtClean="0"/>
              <a:t>The MHR (medium-access-control header) length</a:t>
            </a:r>
          </a:p>
          <a:p>
            <a:pPr marL="1371600" lvl="2" indent="-457200">
              <a:buFont typeface="Courier New" panose="02070309020205020404" pitchFamily="49" charset="0"/>
              <a:buChar char="o"/>
            </a:pPr>
            <a:r>
              <a:rPr lang="en-US" sz="2000" dirty="0" smtClean="0"/>
              <a:t>Minimum: 3 bytes (1.6 secs TX time @ 15 bps)</a:t>
            </a:r>
          </a:p>
          <a:p>
            <a:pPr marL="1371600" lvl="2" indent="-457200">
              <a:buFont typeface="Courier New" panose="02070309020205020404" pitchFamily="49" charset="0"/>
              <a:buChar char="o"/>
            </a:pPr>
            <a:r>
              <a:rPr lang="en-US" sz="2000" dirty="0" smtClean="0"/>
              <a:t>Maximum: 54 bytes (29 secs TX time @ 15bps)</a:t>
            </a:r>
          </a:p>
          <a:p>
            <a:pPr marL="914400" lvl="1" indent="-457200">
              <a:buFont typeface="Wingdings" panose="05000000000000000000" pitchFamily="2" charset="2"/>
              <a:buChar char="ü"/>
            </a:pPr>
            <a:r>
              <a:rPr lang="en-US" sz="2000" dirty="0" smtClean="0"/>
              <a:t>Some OCC information broadcasts needs no MAC</a:t>
            </a:r>
          </a:p>
          <a:p>
            <a:pPr marL="1371600" lvl="2" indent="-457200">
              <a:buFont typeface="Courier New" panose="02070309020205020404" pitchFamily="49" charset="0"/>
              <a:buChar char="o"/>
            </a:pPr>
            <a:r>
              <a:rPr lang="en-US" sz="2000" dirty="0" smtClean="0"/>
              <a:t>Want option to set MHR to zero</a:t>
            </a:r>
          </a:p>
          <a:p>
            <a:pPr marL="1371600" lvl="2" indent="-457200">
              <a:buFont typeface="Courier New" panose="02070309020205020404" pitchFamily="49" charset="0"/>
              <a:buChar char="o"/>
            </a:pPr>
            <a:endParaRPr lang="en-US" sz="2000" dirty="0"/>
          </a:p>
          <a:p>
            <a:pPr marL="457200" indent="-457200">
              <a:buFont typeface="Wingdings" panose="05000000000000000000" pitchFamily="2" charset="2"/>
              <a:buChar char="q"/>
            </a:pPr>
            <a:r>
              <a:rPr lang="en-US" sz="2000" dirty="0" smtClean="0"/>
              <a:t>Much of the OCC fields shown in clause 5 MAC frame formats actually belongs in clause 8 PPDU format</a:t>
            </a:r>
          </a:p>
          <a:p>
            <a:pPr marL="914400" lvl="1" indent="-457200">
              <a:buFont typeface="Wingdings" panose="05000000000000000000" pitchFamily="2" charset="2"/>
              <a:buChar char="ü"/>
            </a:pPr>
            <a:r>
              <a:rPr lang="en-US" sz="2000" dirty="0"/>
              <a:t>PPDU SHR (synchronization </a:t>
            </a:r>
            <a:r>
              <a:rPr lang="en-US" sz="2000" dirty="0" smtClean="0"/>
              <a:t>header)</a:t>
            </a:r>
          </a:p>
          <a:p>
            <a:pPr marL="914400" lvl="1" indent="-457200">
              <a:buFont typeface="Wingdings" panose="05000000000000000000" pitchFamily="2" charset="2"/>
              <a:buChar char="ü"/>
            </a:pPr>
            <a:r>
              <a:rPr lang="en-US" sz="2000" dirty="0"/>
              <a:t>PPDU PHR (physical-layer </a:t>
            </a:r>
            <a:r>
              <a:rPr lang="en-US" sz="2000" dirty="0" smtClean="0"/>
              <a:t>header)</a:t>
            </a:r>
          </a:p>
        </p:txBody>
      </p:sp>
    </p:spTree>
    <p:extLst>
      <p:ext uri="{BB962C8B-B14F-4D97-AF65-F5344CB8AC3E}">
        <p14:creationId xmlns:p14="http://schemas.microsoft.com/office/powerpoint/2010/main" val="65067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7</a:t>
            </a:fld>
            <a:endParaRPr lang="en-US" altLang="en-US"/>
          </a:p>
        </p:txBody>
      </p:sp>
      <p:sp>
        <p:nvSpPr>
          <p:cNvPr id="3" name="TextBox 2"/>
          <p:cNvSpPr txBox="1"/>
          <p:nvPr/>
        </p:nvSpPr>
        <p:spPr>
          <a:xfrm>
            <a:off x="533401" y="838200"/>
            <a:ext cx="8229599" cy="2246769"/>
          </a:xfrm>
          <a:prstGeom prst="rect">
            <a:avLst/>
          </a:prstGeom>
          <a:noFill/>
        </p:spPr>
        <p:txBody>
          <a:bodyPr wrap="square" rtlCol="0">
            <a:spAutoFit/>
          </a:bodyPr>
          <a:lstStyle/>
          <a:p>
            <a:r>
              <a:rPr lang="en-US" sz="2000" u="sng" dirty="0" smtClean="0"/>
              <a:t>On the issue of Dimming and Flicker Mitigation …</a:t>
            </a:r>
          </a:p>
          <a:p>
            <a:endParaRPr lang="en-US" sz="2000" u="sng" dirty="0" smtClean="0"/>
          </a:p>
          <a:p>
            <a:pPr marL="457200" indent="-457200">
              <a:buFont typeface="Wingdings" panose="05000000000000000000" pitchFamily="2" charset="2"/>
              <a:buChar char="q"/>
            </a:pPr>
            <a:r>
              <a:rPr lang="en-US" sz="2000" dirty="0" smtClean="0"/>
              <a:t>The dimming clauses are scattered throughout the document and are mixed up</a:t>
            </a:r>
          </a:p>
          <a:p>
            <a:pPr marL="914400" lvl="1" indent="-457200">
              <a:buFont typeface="Wingdings" panose="05000000000000000000" pitchFamily="2" charset="2"/>
              <a:buChar char="ü"/>
            </a:pPr>
            <a:r>
              <a:rPr lang="en-US" sz="2000" dirty="0" smtClean="0"/>
              <a:t>Clause 4 is informative text and introduces dimming concepts</a:t>
            </a:r>
          </a:p>
          <a:p>
            <a:pPr marL="914400" lvl="1" indent="-457200">
              <a:buFont typeface="Wingdings" panose="05000000000000000000" pitchFamily="2" charset="2"/>
              <a:buChar char="ü"/>
            </a:pPr>
            <a:r>
              <a:rPr lang="en-US" sz="2000" dirty="0" smtClean="0"/>
              <a:t>Clause 8 is normative text which specifies the dimming</a:t>
            </a:r>
          </a:p>
          <a:p>
            <a:pPr marL="914400" lvl="1" indent="-457200">
              <a:buFont typeface="Wingdings" panose="05000000000000000000" pitchFamily="2" charset="2"/>
              <a:buChar char="ü"/>
            </a:pPr>
            <a:r>
              <a:rPr lang="en-US" sz="2000" dirty="0" smtClean="0"/>
              <a:t>There is some dimming still in the PHY specification clauses</a:t>
            </a:r>
          </a:p>
        </p:txBody>
      </p:sp>
    </p:spTree>
    <p:extLst>
      <p:ext uri="{BB962C8B-B14F-4D97-AF65-F5344CB8AC3E}">
        <p14:creationId xmlns:p14="http://schemas.microsoft.com/office/powerpoint/2010/main" val="304958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8</a:t>
            </a:fld>
            <a:endParaRPr lang="en-US" altLang="en-US"/>
          </a:p>
        </p:txBody>
      </p:sp>
      <p:sp>
        <p:nvSpPr>
          <p:cNvPr id="3" name="TextBox 2"/>
          <p:cNvSpPr txBox="1"/>
          <p:nvPr/>
        </p:nvSpPr>
        <p:spPr>
          <a:xfrm>
            <a:off x="533401" y="838200"/>
            <a:ext cx="8229599" cy="1323439"/>
          </a:xfrm>
          <a:prstGeom prst="rect">
            <a:avLst/>
          </a:prstGeom>
          <a:noFill/>
        </p:spPr>
        <p:txBody>
          <a:bodyPr wrap="square" rtlCol="0">
            <a:spAutoFit/>
          </a:bodyPr>
          <a:lstStyle/>
          <a:p>
            <a:r>
              <a:rPr lang="en-US" sz="2000" u="sng" dirty="0" smtClean="0"/>
              <a:t>On the issue of PPDU format …</a:t>
            </a:r>
          </a:p>
          <a:p>
            <a:endParaRPr lang="en-US" sz="2000" u="sng" dirty="0" smtClean="0"/>
          </a:p>
          <a:p>
            <a:pPr marL="457200" indent="-457200">
              <a:buFont typeface="Wingdings" panose="05000000000000000000" pitchFamily="2" charset="2"/>
              <a:buChar char="q"/>
            </a:pPr>
            <a:r>
              <a:rPr lang="en-US" sz="2000" dirty="0" smtClean="0"/>
              <a:t>Need to come up with a configurable PPDU format that accommodates all surviving PHY modes</a:t>
            </a:r>
          </a:p>
        </p:txBody>
      </p:sp>
    </p:spTree>
    <p:extLst>
      <p:ext uri="{BB962C8B-B14F-4D97-AF65-F5344CB8AC3E}">
        <p14:creationId xmlns:p14="http://schemas.microsoft.com/office/powerpoint/2010/main" val="167210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smtClean="0"/>
              <a:t>November 2016</a:t>
            </a:r>
            <a:endParaRPr lang="en-US" altLang="en-US"/>
          </a:p>
        </p:txBody>
      </p:sp>
      <p:sp>
        <p:nvSpPr>
          <p:cNvPr id="5" name="Footer Placeholder 4"/>
          <p:cNvSpPr>
            <a:spLocks noGrp="1"/>
          </p:cNvSpPr>
          <p:nvPr>
            <p:ph type="ftr" sz="quarter" idx="11"/>
          </p:nvPr>
        </p:nvSpPr>
        <p:spPr/>
        <p:txBody>
          <a:bodyPr/>
          <a:lstStyle/>
          <a:p>
            <a:r>
              <a:rPr lang="en-US" altLang="en-US" smtClean="0"/>
              <a:t>Rick Roberts, Intel</a:t>
            </a:r>
            <a:endParaRPr lang="en-US" altLang="en-US"/>
          </a:p>
        </p:txBody>
      </p:sp>
      <p:sp>
        <p:nvSpPr>
          <p:cNvPr id="6" name="Slide Number Placeholder 5"/>
          <p:cNvSpPr>
            <a:spLocks noGrp="1"/>
          </p:cNvSpPr>
          <p:nvPr>
            <p:ph type="sldNum" sz="quarter" idx="12"/>
          </p:nvPr>
        </p:nvSpPr>
        <p:spPr/>
        <p:txBody>
          <a:bodyPr/>
          <a:lstStyle/>
          <a:p>
            <a:r>
              <a:rPr lang="en-US" altLang="en-US"/>
              <a:t>Slide </a:t>
            </a:r>
            <a:fld id="{FCF7F388-B6C6-40D1-8FC2-DF46D954BFBD}" type="slidenum">
              <a:rPr lang="en-US" altLang="en-US"/>
              <a:pPr/>
              <a:t>9</a:t>
            </a:fld>
            <a:endParaRPr lang="en-US" altLang="en-US"/>
          </a:p>
        </p:txBody>
      </p:sp>
      <p:sp>
        <p:nvSpPr>
          <p:cNvPr id="3" name="TextBox 2"/>
          <p:cNvSpPr txBox="1"/>
          <p:nvPr/>
        </p:nvSpPr>
        <p:spPr>
          <a:xfrm>
            <a:off x="533401" y="838200"/>
            <a:ext cx="8229599" cy="5324535"/>
          </a:xfrm>
          <a:prstGeom prst="rect">
            <a:avLst/>
          </a:prstGeom>
          <a:noFill/>
        </p:spPr>
        <p:txBody>
          <a:bodyPr wrap="square" rtlCol="0">
            <a:spAutoFit/>
          </a:bodyPr>
          <a:lstStyle/>
          <a:p>
            <a:r>
              <a:rPr lang="en-US" sz="2000" u="sng" dirty="0" smtClean="0"/>
              <a:t>On the issue of PHY modes and specifications …</a:t>
            </a:r>
          </a:p>
          <a:p>
            <a:endParaRPr lang="en-US" sz="2000" u="sng" dirty="0" smtClean="0"/>
          </a:p>
          <a:p>
            <a:pPr marL="457200" indent="-457200">
              <a:buFont typeface="Wingdings" panose="05000000000000000000" pitchFamily="2" charset="2"/>
              <a:buChar char="q"/>
            </a:pPr>
            <a:r>
              <a:rPr lang="en-US" sz="2000" dirty="0" smtClean="0"/>
              <a:t>Currently Intel feels there are too many PHY operational modes.</a:t>
            </a:r>
          </a:p>
          <a:p>
            <a:pPr marL="914400" lvl="1" indent="-457200">
              <a:buFont typeface="Wingdings" panose="05000000000000000000" pitchFamily="2" charset="2"/>
              <a:buChar char="ü"/>
            </a:pPr>
            <a:r>
              <a:rPr lang="en-US" sz="2000" dirty="0" smtClean="0"/>
              <a:t>Currently 11 PHY IV modes</a:t>
            </a:r>
          </a:p>
          <a:p>
            <a:pPr marL="914400" lvl="1" indent="-457200">
              <a:buFont typeface="Wingdings" panose="05000000000000000000" pitchFamily="2" charset="2"/>
              <a:buChar char="ü"/>
            </a:pPr>
            <a:r>
              <a:rPr lang="en-US" sz="2000" dirty="0"/>
              <a:t>Currently 8 PHY V modes</a:t>
            </a:r>
          </a:p>
          <a:p>
            <a:pPr marL="914400" lvl="1" indent="-457200">
              <a:buFont typeface="Wingdings" panose="05000000000000000000" pitchFamily="2" charset="2"/>
              <a:buChar char="ü"/>
            </a:pPr>
            <a:r>
              <a:rPr lang="en-US" sz="2000" dirty="0" smtClean="0"/>
              <a:t>Currently </a:t>
            </a:r>
            <a:r>
              <a:rPr lang="en-US" sz="2000" dirty="0"/>
              <a:t>23 PHY VI </a:t>
            </a:r>
            <a:r>
              <a:rPr lang="en-US" sz="2000" dirty="0" smtClean="0"/>
              <a:t>modes</a:t>
            </a:r>
            <a:endParaRPr lang="en-US" sz="2000" dirty="0"/>
          </a:p>
          <a:p>
            <a:pPr marL="914400" lvl="1" indent="-457200">
              <a:buFont typeface="Wingdings" panose="05000000000000000000" pitchFamily="2" charset="2"/>
              <a:buChar char="ü"/>
            </a:pPr>
            <a:endParaRPr lang="en-US" sz="2000" dirty="0" smtClean="0"/>
          </a:p>
          <a:p>
            <a:pPr marL="457200" indent="-457200">
              <a:buFont typeface="Wingdings" panose="05000000000000000000" pitchFamily="2" charset="2"/>
              <a:buChar char="q"/>
            </a:pPr>
            <a:r>
              <a:rPr lang="en-US" sz="2000" dirty="0" smtClean="0"/>
              <a:t>Should keep only the best waveform that addresses a unique operational use case</a:t>
            </a:r>
          </a:p>
          <a:p>
            <a:pPr marL="914400" lvl="1" indent="-457200">
              <a:buFont typeface="Wingdings" panose="05000000000000000000" pitchFamily="2" charset="2"/>
              <a:buChar char="ü"/>
            </a:pPr>
            <a:endParaRPr lang="en-US" sz="2000" dirty="0"/>
          </a:p>
          <a:p>
            <a:pPr marL="457200" indent="-457200">
              <a:buFont typeface="Wingdings" panose="05000000000000000000" pitchFamily="2" charset="2"/>
              <a:buChar char="q"/>
            </a:pPr>
            <a:r>
              <a:rPr lang="en-US" sz="2000" dirty="0" smtClean="0"/>
              <a:t>Using a matrix contrast the PHY modes with the use cases as shown in the TCD (</a:t>
            </a:r>
            <a:r>
              <a:rPr lang="en-US" sz="2000" dirty="0"/>
              <a:t>doc </a:t>
            </a:r>
            <a:r>
              <a:rPr lang="en-US" sz="2000" dirty="0" smtClean="0"/>
              <a:t>15-15-0492-05-007a)</a:t>
            </a:r>
          </a:p>
          <a:p>
            <a:pPr marL="914400" lvl="1" indent="-457200">
              <a:buFont typeface="Wingdings" panose="05000000000000000000" pitchFamily="2" charset="2"/>
              <a:buChar char="ü"/>
            </a:pPr>
            <a:r>
              <a:rPr lang="en-US" sz="2000" dirty="0" smtClean="0"/>
              <a:t>For duplicate modes, keep only the best mode</a:t>
            </a:r>
          </a:p>
          <a:p>
            <a:pPr marL="914400" lvl="1" indent="-457200">
              <a:buFont typeface="Wingdings" panose="05000000000000000000" pitchFamily="2" charset="2"/>
              <a:buChar char="ü"/>
            </a:pPr>
            <a:r>
              <a:rPr lang="en-US" sz="2000" dirty="0" smtClean="0"/>
              <a:t>Proposers might have to shown performance data to make choice</a:t>
            </a:r>
          </a:p>
          <a:p>
            <a:pPr marL="914400" lvl="1" indent="-457200">
              <a:buFont typeface="Wingdings" panose="05000000000000000000" pitchFamily="2" charset="2"/>
              <a:buChar char="ü"/>
            </a:pPr>
            <a:endParaRPr lang="en-US" sz="2000" dirty="0"/>
          </a:p>
          <a:p>
            <a:pPr marL="457200" indent="-457200">
              <a:buFont typeface="Wingdings" panose="05000000000000000000" pitchFamily="2" charset="2"/>
              <a:buChar char="q"/>
            </a:pPr>
            <a:r>
              <a:rPr lang="en-US" sz="2000" dirty="0" smtClean="0"/>
              <a:t>Attempt to merge the surviving modes</a:t>
            </a:r>
          </a:p>
          <a:p>
            <a:pPr marL="914400" lvl="1" indent="-457200">
              <a:buFont typeface="Wingdings" panose="05000000000000000000" pitchFamily="2" charset="2"/>
              <a:buChar char="ü"/>
            </a:pPr>
            <a:r>
              <a:rPr lang="en-US" sz="2000" dirty="0" smtClean="0"/>
              <a:t>Generate a configurable mode if possible </a:t>
            </a:r>
          </a:p>
        </p:txBody>
      </p:sp>
    </p:spTree>
    <p:extLst>
      <p:ext uri="{BB962C8B-B14F-4D97-AF65-F5344CB8AC3E}">
        <p14:creationId xmlns:p14="http://schemas.microsoft.com/office/powerpoint/2010/main" val="34757855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366</TotalTime>
  <Words>779</Words>
  <Application>Microsoft Office PowerPoint</Application>
  <PresentationFormat>On-screen Show (4:3)</PresentationFormat>
  <Paragraphs>127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Roberts, Richard D</dc:creator>
  <cp:keywords/>
  <dc:description>&lt;doc#&gt;</dc:description>
  <cp:lastModifiedBy>Roberts, Richard D</cp:lastModifiedBy>
  <cp:revision>59</cp:revision>
  <cp:lastPrinted>1998-02-10T13:28:06Z</cp:lastPrinted>
  <dcterms:created xsi:type="dcterms:W3CDTF">2016-11-05T13:21:33Z</dcterms:created>
  <dcterms:modified xsi:type="dcterms:W3CDTF">2016-11-09T13:29:56Z</dcterms:modified>
</cp:coreProperties>
</file>