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71" r:id="rId4"/>
    <p:sldId id="272" r:id="rId5"/>
    <p:sldId id="275" r:id="rId6"/>
    <p:sldId id="273" r:id="rId7"/>
    <p:sldId id="274" r:id="rId8"/>
    <p:sldId id="276" r:id="rId9"/>
    <p:sldId id="277" r:id="rId10"/>
    <p:sldId id="278"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1" autoAdjust="0"/>
    <p:restoredTop sz="94660"/>
  </p:normalViewPr>
  <p:slideViewPr>
    <p:cSldViewPr showGuides="1">
      <p:cViewPr varScale="1">
        <p:scale>
          <a:sx n="65" d="100"/>
          <a:sy n="65"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dirty="0"/>
              <a:t>November 2016</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a:t>Shoichi Kitazawa, ATR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a:t>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a:t>November 2016</a:t>
            </a:r>
          </a:p>
        </p:txBody>
      </p:sp>
    </p:spTree>
    <p:extLst>
      <p:ext uri="{BB962C8B-B14F-4D97-AF65-F5344CB8AC3E}">
        <p14:creationId xmlns:p14="http://schemas.microsoft.com/office/powerpoint/2010/main"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dirty="0"/>
              <a:t>November 2016</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a:t>Hidetoshi Yokota </a:t>
            </a:r>
            <a:r>
              <a:rPr lang="en-US" altLang="ja-JP" dirty="0" err="1"/>
              <a:t>Landis&amp;Gyr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802. 15-16-0779-01-004s</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dirty="0"/>
              <a:t>November 2016</a:t>
            </a:r>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en-US" altLang="ja-JP" dirty="0"/>
              <a:t>Hidetoshi Yokota </a:t>
            </a:r>
            <a:r>
              <a:rPr lang="en-US" altLang="ja-JP" dirty="0" err="1"/>
              <a:t>Landis&amp;Gyr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Opening Information for November 2016</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a:solidFill>
                  <a:schemeClr val="tx2"/>
                </a:solidFill>
                <a:ea typeface="ＭＳ Ｐゴシック" charset="-128"/>
              </a:rPr>
              <a:t>[7 November </a:t>
            </a:r>
            <a:r>
              <a:rPr lang="en-US" altLang="ja-JP" sz="1600" dirty="0">
                <a:ea typeface="ＭＳ Ｐゴシック" charset="-128"/>
              </a:rPr>
              <a:t>2016</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 Hidetoshi Yokota] Company [ATR / </a:t>
            </a:r>
            <a:r>
              <a:rPr lang="en-US" altLang="ja-JP" sz="1600" dirty="0" err="1">
                <a:solidFill>
                  <a:schemeClr val="tx2"/>
                </a:solidFill>
                <a:ea typeface="ＭＳ Ｐゴシック" charset="-128"/>
              </a:rPr>
              <a:t>Landis&amp;Gyr</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[Hikaridai, Seika, Kyoto JAPAN / Tokyo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 / +81 3-5532-7455</a:t>
            </a:r>
            <a:r>
              <a:rPr lang="en-US" altLang="ja-JP" sz="1600" dirty="0">
                <a:solidFill>
                  <a:schemeClr val="tx2"/>
                </a:solidFill>
                <a:ea typeface="ＭＳ Ｐゴシック" charset="-128"/>
              </a:rPr>
              <a:t>], FAX: [],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E-Mail:[kitazawa@ieee.org / hidetoshi.yokota@landisgyr.com]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[Opening information for the TG4s </a:t>
            </a:r>
            <a:r>
              <a:rPr lang="en-US" altLang="ja-JP" sz="1600" dirty="0">
                <a:latin typeface="+mj-ea"/>
              </a:rPr>
              <a:t>November 2016</a:t>
            </a:r>
            <a:r>
              <a:rPr lang="en-US" altLang="ja-JP" sz="1600" dirty="0">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[Opening information.]</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WG Motion #1</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GB" altLang="ja-JP" sz="2000" b="1" dirty="0">
                <a:solidFill>
                  <a:schemeClr val="tx1"/>
                </a:solidFill>
              </a:rPr>
              <a:t>Motion for WG Approval to Form a TG4s BRC.</a:t>
            </a:r>
            <a:endParaRPr lang="en-US" altLang="en-US" sz="2000" dirty="0"/>
          </a:p>
          <a:p>
            <a:r>
              <a:rPr lang="en-US" altLang="en-US" sz="2000" i="1" dirty="0">
                <a:latin typeface="Times New Roman" panose="02020603050405020304" pitchFamily="18" charset="0"/>
              </a:rPr>
              <a:t>Move that 802.15 WG approve the formation of a Ballot Resolution Committee (BRC) for the WG balloting of the P802.15.4s-D01 with the following membership: Shoichi Kitazawa, Hidetoshi Yokota, and Shusaku Shimada. The 802.15.4s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latin typeface="Times New Roman" panose="02020603050405020304" pitchFamily="18" charset="0"/>
              </a:rPr>
              <a:t>Moved By:</a:t>
            </a:r>
          </a:p>
          <a:p>
            <a:r>
              <a:rPr lang="en-US" altLang="en-US" sz="2000" i="1" dirty="0">
                <a:latin typeface="Times New Roman" panose="02020603050405020304" pitchFamily="18" charset="0"/>
              </a:rPr>
              <a:t>Seconded By</a:t>
            </a:r>
          </a:p>
          <a:p>
            <a:endParaRPr kumimoji="1" lang="ja-JP" altLang="en-US" sz="2000" dirty="0"/>
          </a:p>
        </p:txBody>
      </p:sp>
      <p:sp>
        <p:nvSpPr>
          <p:cNvPr id="4" name="日付プレースホルダー 3"/>
          <p:cNvSpPr>
            <a:spLocks noGrp="1"/>
          </p:cNvSpPr>
          <p:nvPr>
            <p:ph type="dt" sz="half" idx="10"/>
          </p:nvPr>
        </p:nvSpPr>
        <p:spPr/>
        <p:txBody>
          <a:bodyPr/>
          <a:lstStyle/>
          <a:p>
            <a:r>
              <a:rPr lang="en-US" altLang="ja-JP"/>
              <a:t>&lt;month year&gt;</a:t>
            </a:r>
          </a:p>
        </p:txBody>
      </p:sp>
      <p:sp>
        <p:nvSpPr>
          <p:cNvPr id="5" name="フッター プレースホルダー 4"/>
          <p:cNvSpPr>
            <a:spLocks noGrp="1"/>
          </p:cNvSpPr>
          <p:nvPr>
            <p:ph type="ftr" sz="quarter" idx="11"/>
          </p:nvPr>
        </p:nvSpPr>
        <p:spPr/>
        <p:txBody>
          <a:body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10</a:t>
            </a:fld>
            <a:endParaRPr lang="en-US" altLang="ja-JP"/>
          </a:p>
        </p:txBody>
      </p:sp>
    </p:spTree>
    <p:extLst>
      <p:ext uri="{BB962C8B-B14F-4D97-AF65-F5344CB8AC3E}">
        <p14:creationId xmlns:p14="http://schemas.microsoft.com/office/powerpoint/2010/main" val="1235137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dirty="0"/>
              <a:t>November 2016</a:t>
            </a:r>
          </a:p>
        </p:txBody>
      </p:sp>
      <p:sp>
        <p:nvSpPr>
          <p:cNvPr id="3075" name="フッター プレースホルダー 4"/>
          <p:cNvSpPr>
            <a:spLocks noGrp="1"/>
          </p:cNvSpPr>
          <p:nvPr>
            <p:ph type="ftr" sz="quarter" idx="11"/>
          </p:nvPr>
        </p:nvSpPr>
        <p:spPr>
          <a:xfrm>
            <a:off x="5486400" y="6475413"/>
            <a:ext cx="3124200" cy="184666"/>
          </a:xfrm>
          <a:noFill/>
          <a:ln>
            <a:miter lim="800000"/>
            <a:headEnd/>
            <a:tailEnd/>
          </a:ln>
        </p:spPr>
        <p:txBody>
          <a:bodyPr/>
          <a:lstStyle/>
          <a:p>
            <a:r>
              <a:rPr lang="en-US" altLang="ja-JP" dirty="0"/>
              <a:t>Hidetoshi Yokota </a:t>
            </a:r>
            <a:r>
              <a:rPr lang="en-US" altLang="ja-JP" dirty="0" err="1"/>
              <a:t>Landis&amp;Gyr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Opening Information for November 2016</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a:ea typeface="ＭＳ Ｐゴシック" charset="-128"/>
              </a:rPr>
              <a:t>Shoichi Kitazawa</a:t>
            </a:r>
          </a:p>
          <a:p>
            <a:r>
              <a:rPr lang="en-US" altLang="ja-JP" dirty="0">
                <a:ea typeface="ＭＳ Ｐゴシック" charset="-128"/>
              </a:rPr>
              <a:t>Hidetoshi Yokota</a:t>
            </a:r>
            <a:endParaRPr lang="ja-JP" altLang="ja-JP" dirty="0">
              <a:ea typeface="ＭＳ Ｐゴシック"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IEEE Patent 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dirty="0"/>
              <a:t>November 2016</a:t>
            </a:r>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en-US" altLang="ja-JP" dirty="0"/>
              <a:t>Hidetoshi Yokota </a:t>
            </a:r>
            <a:r>
              <a:rPr lang="en-US" altLang="ja-JP" dirty="0" err="1"/>
              <a:t>Landis&amp;Gyr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3</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mc:AlternateContent xmlns:mc="http://schemas.openxmlformats.org/markup-compatibility/2006">
              <mc:Choice xmlns:v="urn:schemas-microsoft-com:vml" Requires="v">
                <p:oleObj spid="_x0000_s1077" name="プレゼンテーション" showAsIcon="1" r:id="rId4" imgW="914400" imgH="857250" progId="PowerPoint.Show.8">
                  <p:embed/>
                </p:oleObj>
              </mc:Choice>
              <mc:Fallback>
                <p:oleObj name="プレゼンテーション" showAsIcon="1" r:id="rId4" imgW="914400" imgH="857250" progId="PowerPoint.Show.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000375"/>
                        <a:ext cx="914400" cy="857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24588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3795609884"/>
              </p:ext>
            </p:extLst>
          </p:nvPr>
        </p:nvGraphicFramePr>
        <p:xfrm>
          <a:off x="755576" y="2060848"/>
          <a:ext cx="7702624" cy="3456760"/>
        </p:xfrm>
        <a:graphic>
          <a:graphicData uri="http://schemas.openxmlformats.org/drawingml/2006/table">
            <a:tbl>
              <a:tblPr firstRow="1" bandRow="1">
                <a:tableStyleId>{93296810-A885-4BE3-A3E7-6D5BEEA58F35}</a:tableStyleId>
              </a:tblPr>
              <a:tblGrid>
                <a:gridCol w="1121741">
                  <a:extLst>
                    <a:ext uri="{9D8B030D-6E8A-4147-A177-3AD203B41FA5}">
                      <a16:colId xmlns:a16="http://schemas.microsoft.com/office/drawing/2014/main" val="20000"/>
                    </a:ext>
                  </a:extLst>
                </a:gridCol>
                <a:gridCol w="1795110">
                  <a:extLst>
                    <a:ext uri="{9D8B030D-6E8A-4147-A177-3AD203B41FA5}">
                      <a16:colId xmlns:a16="http://schemas.microsoft.com/office/drawing/2014/main" val="20001"/>
                    </a:ext>
                  </a:extLst>
                </a:gridCol>
                <a:gridCol w="1331621">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gridCol w="1869976">
                  <a:extLst>
                    <a:ext uri="{9D8B030D-6E8A-4147-A177-3AD203B41FA5}">
                      <a16:colId xmlns:a16="http://schemas.microsoft.com/office/drawing/2014/main"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Presidio B, 3rd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Presidio C, 3rd</a:t>
                      </a: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Independence, 3rd</a:t>
                      </a:r>
                    </a:p>
                  </a:txBody>
                  <a:tcPr marL="36000" marR="36000" marT="36000" marB="36000" anchor="ctr"/>
                </a:tc>
                <a:extLst>
                  <a:ext uri="{0D108BD9-81ED-4DB2-BD59-A6C34878D82A}">
                    <a16:rowId xmlns:a16="http://schemas.microsoft.com/office/drawing/2014/main"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TG4s</a:t>
                      </a:r>
                      <a:r>
                        <a:rPr kumimoji="1" lang="en-US" altLang="ja-JP" baseline="0" dirty="0"/>
                        <a:t>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Independence, 3rd</a:t>
                      </a:r>
                    </a:p>
                  </a:txBody>
                  <a:tcPr marL="36000" marR="36000" marT="36000" marB="36000" anchor="ctr"/>
                </a:tc>
                <a:extLst>
                  <a:ext uri="{0D108BD9-81ED-4DB2-BD59-A6C34878D82A}">
                    <a16:rowId xmlns:a16="http://schemas.microsoft.com/office/drawing/2014/main"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3"/>
                  </a:ext>
                </a:extLst>
              </a:tr>
              <a:tr h="648000">
                <a:tc>
                  <a:txBody>
                    <a:bodyPr/>
                    <a:lstStyle/>
                    <a:p>
                      <a:pPr algn="ctr"/>
                      <a:r>
                        <a:rPr kumimoji="1" lang="en-US" altLang="ja-JP" dirty="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a:t>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November 2016</a:t>
            </a:r>
          </a:p>
        </p:txBody>
      </p:sp>
    </p:spTree>
    <p:extLst>
      <p:ext uri="{BB962C8B-B14F-4D97-AF65-F5344CB8AC3E}">
        <p14:creationId xmlns:p14="http://schemas.microsoft.com/office/powerpoint/2010/main" val="1424290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a:t>November 2016</a:t>
            </a:r>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ja-JP" dirty="0"/>
              <a:t>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WAW and BRC Teleconference meeting minutes</a:t>
            </a:r>
          </a:p>
          <a:p>
            <a:pPr>
              <a:lnSpc>
                <a:spcPct val="80000"/>
              </a:lnSpc>
            </a:pPr>
            <a:r>
              <a:rPr lang="en-US" altLang="ja-JP" sz="2400" dirty="0"/>
              <a:t>TG Motion for BRC and Teleconference</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p14="http://schemas.microsoft.com/office/powerpoint/2010/main" val="1947467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Sponsor Ballot		March 2017</a:t>
            </a:r>
          </a:p>
          <a:p>
            <a:r>
              <a:rPr lang="de-DE" altLang="ja-JP" sz="2400" dirty="0"/>
              <a:t>Submission to RevCom	November 2017</a:t>
            </a:r>
          </a:p>
        </p:txBody>
      </p:sp>
      <p:sp>
        <p:nvSpPr>
          <p:cNvPr id="3" name="日付プレースホルダー 2"/>
          <p:cNvSpPr>
            <a:spLocks noGrp="1"/>
          </p:cNvSpPr>
          <p:nvPr>
            <p:ph type="dt" sz="half" idx="10"/>
          </p:nvPr>
        </p:nvSpPr>
        <p:spPr/>
        <p:txBody>
          <a:bodyPr/>
          <a:lstStyle/>
          <a:p>
            <a:r>
              <a:rPr lang="en-US" altLang="ja-JP" dirty="0"/>
              <a:t>November 2016</a:t>
            </a:r>
          </a:p>
        </p:txBody>
      </p:sp>
      <p:sp>
        <p:nvSpPr>
          <p:cNvPr id="4" name="フッター プレースホルダー 3"/>
          <p:cNvSpPr>
            <a:spLocks noGrp="1"/>
          </p:cNvSpPr>
          <p:nvPr>
            <p:ph type="ftr" sz="quarter" idx="11"/>
          </p:nvPr>
        </p:nvSpPr>
        <p:spPr>
          <a:xfrm>
            <a:off x="5486400" y="6475413"/>
            <a:ext cx="3124200" cy="184666"/>
          </a:xfrm>
        </p:spPr>
        <p:txBody>
          <a:bodyPr/>
          <a:lstStyle/>
          <a:p>
            <a:r>
              <a:rPr lang="en-US" altLang="ja-JP" dirty="0"/>
              <a:t>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6</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p14="http://schemas.microsoft.com/office/powerpoint/2010/main" val="1141211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dirty="0"/>
              <a:t>November 2016</a:t>
            </a:r>
          </a:p>
        </p:txBody>
      </p:sp>
      <p:sp>
        <p:nvSpPr>
          <p:cNvPr id="4" name="フッター プレースホルダ 3"/>
          <p:cNvSpPr>
            <a:spLocks noGrp="1"/>
          </p:cNvSpPr>
          <p:nvPr>
            <p:ph type="ftr" sz="quarter" idx="11"/>
          </p:nvPr>
        </p:nvSpPr>
        <p:spPr>
          <a:xfrm>
            <a:off x="5486400" y="6475413"/>
            <a:ext cx="3124200" cy="184666"/>
          </a:xfrm>
        </p:spPr>
        <p:txBody>
          <a:bodyPr/>
          <a:lstStyle/>
          <a:p>
            <a:r>
              <a:rPr lang="en-US" altLang="ja-JP" dirty="0"/>
              <a:t>Hidetoshi Yokota </a:t>
            </a:r>
            <a:r>
              <a:rPr lang="en-US" altLang="ja-JP" dirty="0" err="1"/>
              <a:t>Landis&amp;Gyr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graphicFrame>
        <p:nvGraphicFramePr>
          <p:cNvPr id="9" name="Table 5"/>
          <p:cNvGraphicFramePr>
            <a:graphicFrameLocks noGrp="1" noChangeAspect="1"/>
          </p:cNvGraphicFramePr>
          <p:nvPr>
            <p:extLst>
              <p:ext uri="{D42A27DB-BD31-4B8C-83A1-F6EECF244321}">
                <p14:modId xmlns:p14="http://schemas.microsoft.com/office/powerpoint/2010/main" val="2274331448"/>
              </p:ext>
            </p:extLst>
          </p:nvPr>
        </p:nvGraphicFramePr>
        <p:xfrm>
          <a:off x="276988" y="1700808"/>
          <a:ext cx="8543484" cy="4302298"/>
        </p:xfrm>
        <a:graphic>
          <a:graphicData uri="http://schemas.openxmlformats.org/drawingml/2006/table">
            <a:tbl>
              <a:tblPr/>
              <a:tblGrid>
                <a:gridCol w="288000">
                  <a:extLst>
                    <a:ext uri="{9D8B030D-6E8A-4147-A177-3AD203B41FA5}">
                      <a16:colId xmlns:a16="http://schemas.microsoft.com/office/drawing/2014/main" val="20000"/>
                    </a:ext>
                  </a:extLst>
                </a:gridCol>
                <a:gridCol w="1350216">
                  <a:extLst>
                    <a:ext uri="{9D8B030D-6E8A-4147-A177-3AD203B41FA5}">
                      <a16:colId xmlns:a16="http://schemas.microsoft.com/office/drawing/2014/main" val="20001"/>
                    </a:ext>
                  </a:extLst>
                </a:gridCol>
                <a:gridCol w="288000">
                  <a:extLst>
                    <a:ext uri="{9D8B030D-6E8A-4147-A177-3AD203B41FA5}">
                      <a16:colId xmlns:a16="http://schemas.microsoft.com/office/drawing/2014/main" val="20002"/>
                    </a:ext>
                  </a:extLst>
                </a:gridCol>
                <a:gridCol w="288000">
                  <a:extLst>
                    <a:ext uri="{9D8B030D-6E8A-4147-A177-3AD203B41FA5}">
                      <a16:colId xmlns:a16="http://schemas.microsoft.com/office/drawing/2014/main" val="20003"/>
                    </a:ext>
                  </a:extLst>
                </a:gridCol>
                <a:gridCol w="288000">
                  <a:extLst>
                    <a:ext uri="{9D8B030D-6E8A-4147-A177-3AD203B41FA5}">
                      <a16:colId xmlns:a16="http://schemas.microsoft.com/office/drawing/2014/main" val="20004"/>
                    </a:ext>
                  </a:extLst>
                </a:gridCol>
                <a:gridCol w="288000">
                  <a:extLst>
                    <a:ext uri="{9D8B030D-6E8A-4147-A177-3AD203B41FA5}">
                      <a16:colId xmlns:a16="http://schemas.microsoft.com/office/drawing/2014/main" val="20005"/>
                    </a:ext>
                  </a:extLst>
                </a:gridCol>
                <a:gridCol w="288000">
                  <a:extLst>
                    <a:ext uri="{9D8B030D-6E8A-4147-A177-3AD203B41FA5}">
                      <a16:colId xmlns:a16="http://schemas.microsoft.com/office/drawing/2014/main" val="20006"/>
                    </a:ext>
                  </a:extLst>
                </a:gridCol>
                <a:gridCol w="288000">
                  <a:extLst>
                    <a:ext uri="{9D8B030D-6E8A-4147-A177-3AD203B41FA5}">
                      <a16:colId xmlns:a16="http://schemas.microsoft.com/office/drawing/2014/main" val="20007"/>
                    </a:ext>
                  </a:extLst>
                </a:gridCol>
                <a:gridCol w="288000">
                  <a:extLst>
                    <a:ext uri="{9D8B030D-6E8A-4147-A177-3AD203B41FA5}">
                      <a16:colId xmlns:a16="http://schemas.microsoft.com/office/drawing/2014/main" val="20008"/>
                    </a:ext>
                  </a:extLst>
                </a:gridCol>
                <a:gridCol w="288000">
                  <a:extLst>
                    <a:ext uri="{9D8B030D-6E8A-4147-A177-3AD203B41FA5}">
                      <a16:colId xmlns:a16="http://schemas.microsoft.com/office/drawing/2014/main" val="20009"/>
                    </a:ext>
                  </a:extLst>
                </a:gridCol>
                <a:gridCol w="288000">
                  <a:extLst>
                    <a:ext uri="{9D8B030D-6E8A-4147-A177-3AD203B41FA5}">
                      <a16:colId xmlns:a16="http://schemas.microsoft.com/office/drawing/2014/main" val="20010"/>
                    </a:ext>
                  </a:extLst>
                </a:gridCol>
                <a:gridCol w="288000">
                  <a:extLst>
                    <a:ext uri="{9D8B030D-6E8A-4147-A177-3AD203B41FA5}">
                      <a16:colId xmlns:a16="http://schemas.microsoft.com/office/drawing/2014/main" val="20011"/>
                    </a:ext>
                  </a:extLst>
                </a:gridCol>
                <a:gridCol w="288000">
                  <a:extLst>
                    <a:ext uri="{9D8B030D-6E8A-4147-A177-3AD203B41FA5}">
                      <a16:colId xmlns:a16="http://schemas.microsoft.com/office/drawing/2014/main" val="20012"/>
                    </a:ext>
                  </a:extLst>
                </a:gridCol>
                <a:gridCol w="288000">
                  <a:extLst>
                    <a:ext uri="{9D8B030D-6E8A-4147-A177-3AD203B41FA5}">
                      <a16:colId xmlns:a16="http://schemas.microsoft.com/office/drawing/2014/main" val="20013"/>
                    </a:ext>
                  </a:extLst>
                </a:gridCol>
                <a:gridCol w="288000">
                  <a:extLst>
                    <a:ext uri="{9D8B030D-6E8A-4147-A177-3AD203B41FA5}">
                      <a16:colId xmlns:a16="http://schemas.microsoft.com/office/drawing/2014/main" val="20014"/>
                    </a:ext>
                  </a:extLst>
                </a:gridCol>
                <a:gridCol w="288000">
                  <a:extLst>
                    <a:ext uri="{9D8B030D-6E8A-4147-A177-3AD203B41FA5}">
                      <a16:colId xmlns:a16="http://schemas.microsoft.com/office/drawing/2014/main" val="20015"/>
                    </a:ext>
                  </a:extLst>
                </a:gridCol>
                <a:gridCol w="288000">
                  <a:extLst>
                    <a:ext uri="{9D8B030D-6E8A-4147-A177-3AD203B41FA5}">
                      <a16:colId xmlns:a16="http://schemas.microsoft.com/office/drawing/2014/main" val="20016"/>
                    </a:ext>
                  </a:extLst>
                </a:gridCol>
                <a:gridCol w="288000">
                  <a:extLst>
                    <a:ext uri="{9D8B030D-6E8A-4147-A177-3AD203B41FA5}">
                      <a16:colId xmlns:a16="http://schemas.microsoft.com/office/drawing/2014/main" val="20017"/>
                    </a:ext>
                  </a:extLst>
                </a:gridCol>
                <a:gridCol w="288000">
                  <a:extLst>
                    <a:ext uri="{9D8B030D-6E8A-4147-A177-3AD203B41FA5}">
                      <a16:colId xmlns:a16="http://schemas.microsoft.com/office/drawing/2014/main" val="20018"/>
                    </a:ext>
                  </a:extLst>
                </a:gridCol>
                <a:gridCol w="288000">
                  <a:extLst>
                    <a:ext uri="{9D8B030D-6E8A-4147-A177-3AD203B41FA5}">
                      <a16:colId xmlns:a16="http://schemas.microsoft.com/office/drawing/2014/main" val="20019"/>
                    </a:ext>
                  </a:extLst>
                </a:gridCol>
                <a:gridCol w="288000">
                  <a:extLst>
                    <a:ext uri="{9D8B030D-6E8A-4147-A177-3AD203B41FA5}">
                      <a16:colId xmlns:a16="http://schemas.microsoft.com/office/drawing/2014/main" val="20020"/>
                    </a:ext>
                  </a:extLst>
                </a:gridCol>
                <a:gridCol w="288000">
                  <a:extLst>
                    <a:ext uri="{9D8B030D-6E8A-4147-A177-3AD203B41FA5}">
                      <a16:colId xmlns:a16="http://schemas.microsoft.com/office/drawing/2014/main" val="20021"/>
                    </a:ext>
                  </a:extLst>
                </a:gridCol>
                <a:gridCol w="288000">
                  <a:extLst>
                    <a:ext uri="{9D8B030D-6E8A-4147-A177-3AD203B41FA5}">
                      <a16:colId xmlns:a16="http://schemas.microsoft.com/office/drawing/2014/main" val="20022"/>
                    </a:ext>
                  </a:extLst>
                </a:gridCol>
                <a:gridCol w="288000">
                  <a:extLst>
                    <a:ext uri="{9D8B030D-6E8A-4147-A177-3AD203B41FA5}">
                      <a16:colId xmlns:a16="http://schemas.microsoft.com/office/drawing/2014/main" val="20023"/>
                    </a:ext>
                  </a:extLst>
                </a:gridCol>
                <a:gridCol w="288000">
                  <a:extLst>
                    <a:ext uri="{9D8B030D-6E8A-4147-A177-3AD203B41FA5}">
                      <a16:colId xmlns:a16="http://schemas.microsoft.com/office/drawing/2014/main" val="20024"/>
                    </a:ext>
                  </a:extLst>
                </a:gridCol>
                <a:gridCol w="281268">
                  <a:extLst>
                    <a:ext uri="{9D8B030D-6E8A-4147-A177-3AD203B41FA5}">
                      <a16:colId xmlns:a16="http://schemas.microsoft.com/office/drawing/2014/main" val="20025"/>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2"/>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3"/>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4"/>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5"/>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6"/>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7"/>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8"/>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9"/>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10"/>
                  </a:ext>
                </a:extLst>
              </a:tr>
            </a:tbl>
          </a:graphicData>
        </a:graphic>
      </p:graphicFrame>
      <p:cxnSp>
        <p:nvCxnSpPr>
          <p:cNvPr id="10" name="直線コネクタ 9"/>
          <p:cNvCxnSpPr/>
          <p:nvPr/>
        </p:nvCxnSpPr>
        <p:spPr bwMode="auto">
          <a:xfrm>
            <a:off x="6804248" y="2012186"/>
            <a:ext cx="0" cy="403244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20274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September 2016 Meeting Minutes (15-16-708r0)</a:t>
            </a:r>
          </a:p>
          <a:p>
            <a:r>
              <a:rPr lang="en-US" sz="2400" dirty="0"/>
              <a:t>802.15.4s Letter Ballot Consolidated Comments (15-16-596-r6)</a:t>
            </a:r>
            <a:endParaRPr lang="en-US" altLang="ja-JP" sz="2400" dirty="0"/>
          </a:p>
          <a:p>
            <a:r>
              <a:rPr lang="en-US" altLang="ja-JP" sz="2400" dirty="0"/>
              <a:t>TG4s BRC Teleconference Minutes for November 2016 (15-16-755-r0)</a:t>
            </a:r>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a:t>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November 2016</a:t>
            </a:r>
          </a:p>
        </p:txBody>
      </p:sp>
    </p:spTree>
    <p:extLst>
      <p:ext uri="{BB962C8B-B14F-4D97-AF65-F5344CB8AC3E}">
        <p14:creationId xmlns:p14="http://schemas.microsoft.com/office/powerpoint/2010/main" val="2473650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628800"/>
            <a:ext cx="8640960" cy="4752528"/>
          </a:xfrm>
        </p:spPr>
        <p:txBody>
          <a:bodyPr/>
          <a:lstStyle/>
          <a:p>
            <a:pPr marL="0" indent="0">
              <a:buNone/>
            </a:pPr>
            <a:r>
              <a:rPr lang="en-GB" altLang="ja-JP" sz="2000" b="1" dirty="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latin typeface="Times New Roman" panose="02020603050405020304" pitchFamily="18" charset="0"/>
              </a:rPr>
              <a:t>TG4s requests that 802.15 WG approve the formation of a Ballot Resolution Committee (BRC) for the WG balloting of the P802.15.4s-D01 with the following membership: </a:t>
            </a:r>
            <a:r>
              <a:rPr lang="en-US" altLang="en-US" sz="2400" i="1" dirty="0">
                <a:latin typeface="Times New Roman" panose="02020603050405020304" pitchFamily="18" charset="0"/>
              </a:rPr>
              <a:t>Shoichi Kitazawa, Hidetoshi Yokota, and Shusaku Shimada</a:t>
            </a:r>
            <a:r>
              <a:rPr lang="en-US" altLang="ja-JP" sz="2400" i="1" dirty="0">
                <a:latin typeface="Times New Roman" panose="02020603050405020304" pitchFamily="18" charset="0"/>
              </a:rPr>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Moved by: </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Seconded by: </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Y/N/A:</a:t>
            </a:r>
          </a:p>
          <a:p>
            <a:pPr>
              <a:buNone/>
            </a:pPr>
            <a:endParaRPr kumimoji="1" lang="ja-JP" altLang="en-US" sz="2400" dirty="0"/>
          </a:p>
        </p:txBody>
      </p:sp>
      <p:sp>
        <p:nvSpPr>
          <p:cNvPr id="3" name="タイトル 2"/>
          <p:cNvSpPr>
            <a:spLocks noGrp="1"/>
          </p:cNvSpPr>
          <p:nvPr>
            <p:ph type="title"/>
          </p:nvPr>
        </p:nvSpPr>
        <p:spPr/>
        <p:txBody>
          <a:bodyPr/>
          <a:lstStyle/>
          <a:p>
            <a:r>
              <a:rPr lang="en-US" altLang="ja-JP" dirty="0"/>
              <a:t>TG Motion #1</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a:t>Hidetoshi Yokota </a:t>
            </a:r>
            <a:r>
              <a:rPr lang="en-US" altLang="ja-JP" dirty="0" err="1"/>
              <a:t>Landis&amp;Gyr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a:xfrm>
            <a:off x="685800" y="378281"/>
            <a:ext cx="1600200" cy="215444"/>
          </a:xfrm>
        </p:spPr>
        <p:txBody>
          <a:bodyPr/>
          <a:lstStyle/>
          <a:p>
            <a:r>
              <a:rPr lang="en-US" altLang="ja-JP" dirty="0"/>
              <a:t>November 2016</a:t>
            </a:r>
          </a:p>
        </p:txBody>
      </p:sp>
    </p:spTree>
    <p:extLst>
      <p:ext uri="{BB962C8B-B14F-4D97-AF65-F5344CB8AC3E}">
        <p14:creationId xmlns:p14="http://schemas.microsoft.com/office/powerpoint/2010/main" val="2752607500"/>
      </p:ext>
    </p:extLst>
  </p:cSld>
  <p:clrMapOvr>
    <a:masterClrMapping/>
  </p:clrMapOvr>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1888</TotalTime>
  <Words>534</Words>
  <Application>Microsoft Office PowerPoint</Application>
  <PresentationFormat>On-screen Show (4:3)</PresentationFormat>
  <Paragraphs>144</Paragraphs>
  <Slides>10</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ＭＳ Ｐゴシック</vt:lpstr>
      <vt:lpstr>Arial</vt:lpstr>
      <vt:lpstr>Calibri</vt:lpstr>
      <vt:lpstr>Times New Roman</vt:lpstr>
      <vt:lpstr>IEEE-P802_15</vt:lpstr>
      <vt:lpstr>プレゼンテーション</vt:lpstr>
      <vt:lpstr>PowerPoint Presentation</vt:lpstr>
      <vt:lpstr>TG4s Opening Information for November 2016</vt:lpstr>
      <vt:lpstr>IEEE Patent Policy</vt:lpstr>
      <vt:lpstr>TG4s schedule for the week</vt:lpstr>
      <vt:lpstr>Agenda</vt:lpstr>
      <vt:lpstr>Time planning</vt:lpstr>
      <vt:lpstr>Timeline</vt:lpstr>
      <vt:lpstr>Contributions</vt:lpstr>
      <vt:lpstr>TG Motion #1</vt:lpstr>
      <vt:lpstr>WG Motion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November 2016</dc:title>
  <dc:subject>IEEE 802.15 &lt;subject&gt;</dc:subject>
  <dc:creator>kitazawa</dc:creator>
  <dc:description>15-16-0779-01-004s</dc:description>
  <cp:lastModifiedBy>Yokota, Hidetoshi</cp:lastModifiedBy>
  <cp:revision>52</cp:revision>
  <cp:lastPrinted>2015-06-24T08:51:36Z</cp:lastPrinted>
  <dcterms:created xsi:type="dcterms:W3CDTF">2015-02-02T05:19:06Z</dcterms:created>
  <dcterms:modified xsi:type="dcterms:W3CDTF">2016-11-07T16:06:48Z</dcterms:modified>
</cp:coreProperties>
</file>