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5" r:id="rId3"/>
    <p:sldId id="266" r:id="rId4"/>
    <p:sldId id="267" r:id="rId5"/>
    <p:sldId id="268" r:id="rId6"/>
    <p:sldId id="269" r:id="rId7"/>
    <p:sldId id="270" r:id="rId8"/>
    <p:sldId id="271" r:id="rId9"/>
    <p:sldId id="272"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FF"/>
    <a:srgbClr val="00FF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0646" autoAdjust="0"/>
  </p:normalViewPr>
  <p:slideViewPr>
    <p:cSldViewPr snapToGrid="0">
      <p:cViewPr>
        <p:scale>
          <a:sx n="70" d="100"/>
          <a:sy n="70" d="100"/>
        </p:scale>
        <p:origin x="-1546" y="-173"/>
      </p:cViewPr>
      <p:guideLst>
        <p:guide orient="horz" pos="2160"/>
        <p:guide pos="2880"/>
      </p:guideLst>
    </p:cSldViewPr>
  </p:slideViewPr>
  <p:outlineViewPr>
    <p:cViewPr>
      <p:scale>
        <a:sx n="33" d="100"/>
        <a:sy n="33" d="100"/>
      </p:scale>
      <p:origin x="0" y="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
        <p:nvSpPr>
          <p:cNvPr id="7"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
        <p:nvSpPr>
          <p:cNvPr id="5" name="Datumsplatzhalter 3"/>
          <p:cNvSpPr>
            <a:spLocks noGrp="1"/>
          </p:cNvSpPr>
          <p:nvPr>
            <p:ph type="dt" sz="half" idx="10"/>
          </p:nvPr>
        </p:nvSpPr>
        <p:spPr>
          <a:xfrm>
            <a:off x="685800" y="378281"/>
            <a:ext cx="1600200" cy="215444"/>
          </a:xfrm>
        </p:spPr>
        <p:txBody>
          <a:bodyPr/>
          <a:lstStyle>
            <a:lvl1pPr>
              <a:defRPr/>
            </a:lvl1pPr>
          </a:lstStyle>
          <a:p>
            <a:r>
              <a:rPr lang="en-US"/>
              <a:t>&lt;month year&gt;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dirty="0" smtClean="0"/>
              <a:t>Titelmasterformat durch Klicken bearbeiten</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marR="0" lvl="4" indent="0" algn="r" defTabSz="914400" rtl="0" eaLnBrk="0" fontAlgn="base" latinLnBrk="0" hangingPunct="0">
              <a:lnSpc>
                <a:spcPct val="100000"/>
              </a:lnSpc>
              <a:spcBef>
                <a:spcPct val="0"/>
              </a:spcBef>
              <a:spcAft>
                <a:spcPct val="0"/>
              </a:spcAft>
              <a:buClrTx/>
              <a:buSzTx/>
              <a:buFontTx/>
              <a:buNone/>
              <a:tabLst/>
              <a:defRPr/>
            </a:pPr>
            <a:r>
              <a:rPr lang="en-US" sz="1400" b="1" dirty="0"/>
              <a:t>doc.: IEEE </a:t>
            </a:r>
            <a:r>
              <a:rPr lang="en-US" sz="1400" b="1" dirty="0" smtClean="0"/>
              <a:t>802. </a:t>
            </a:r>
            <a:r>
              <a:rPr lang="en-US" sz="1400" b="1" dirty="0" smtClean="0"/>
              <a:t>15-16-0776-00-0thz </a:t>
            </a:r>
            <a:r>
              <a:rPr lang="en-US" sz="1400" b="1" baseline="0" dirty="0" smtClean="0"/>
              <a:t> </a:t>
            </a:r>
            <a:r>
              <a:rPr lang="en-US" sz="1400" b="1" baseline="0" dirty="0" err="1" smtClean="0"/>
              <a:t>future_working_method_ig_thz</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2016</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solidFill>
                  <a:schemeClr val="tx2"/>
                </a:solidFill>
              </a:rPr>
              <a:t>On </a:t>
            </a:r>
            <a:r>
              <a:rPr lang="de-DE" sz="1600" dirty="0" err="1" smtClean="0">
                <a:solidFill>
                  <a:schemeClr val="tx2"/>
                </a:solidFill>
              </a:rPr>
              <a:t>the</a:t>
            </a:r>
            <a:r>
              <a:rPr lang="de-DE" sz="1600" dirty="0" smtClean="0">
                <a:solidFill>
                  <a:schemeClr val="tx2"/>
                </a:solidFill>
              </a:rPr>
              <a:t> </a:t>
            </a:r>
            <a:r>
              <a:rPr lang="de-DE" sz="1600" dirty="0" err="1" smtClean="0">
                <a:solidFill>
                  <a:schemeClr val="tx2"/>
                </a:solidFill>
              </a:rPr>
              <a:t>future</a:t>
            </a:r>
            <a:r>
              <a:rPr lang="de-DE" sz="1600" dirty="0" smtClean="0">
                <a:solidFill>
                  <a:schemeClr val="tx2"/>
                </a:solidFill>
              </a:rPr>
              <a:t> Working </a:t>
            </a:r>
            <a:r>
              <a:rPr lang="de-DE" sz="1600" dirty="0" err="1" smtClean="0">
                <a:solidFill>
                  <a:schemeClr val="tx2"/>
                </a:solidFill>
              </a:rPr>
              <a:t>Method</a:t>
            </a:r>
            <a:r>
              <a:rPr lang="de-DE" sz="1600" dirty="0" smtClean="0">
                <a:solidFill>
                  <a:schemeClr val="tx2"/>
                </a:solidFill>
              </a:rPr>
              <a:t> of </a:t>
            </a:r>
            <a:r>
              <a:rPr lang="de-DE" sz="1600" dirty="0" err="1" smtClean="0">
                <a:solidFill>
                  <a:schemeClr val="tx2"/>
                </a:solidFill>
              </a:rPr>
              <a:t>the</a:t>
            </a:r>
            <a:r>
              <a:rPr lang="de-DE" sz="1600" dirty="0" smtClean="0">
                <a:solidFill>
                  <a:schemeClr val="tx2"/>
                </a:solidFill>
              </a:rPr>
              <a:t> IG </a:t>
            </a:r>
            <a:r>
              <a:rPr lang="de-DE" sz="1600" dirty="0" err="1" smtClean="0">
                <a:solidFill>
                  <a:schemeClr val="tx2"/>
                </a:solidFill>
              </a:rPr>
              <a:t>THz</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a:t>
            </a:r>
            <a:r>
              <a:rPr lang="en-US" sz="1600" dirty="0" smtClean="0">
                <a:solidFill>
                  <a:schemeClr val="tx2"/>
                </a:solidFill>
              </a:rPr>
              <a:t>07 </a:t>
            </a:r>
            <a:r>
              <a:rPr lang="en-US" sz="1600" dirty="0" smtClean="0">
                <a:solidFill>
                  <a:schemeClr val="tx2"/>
                </a:solidFill>
              </a:rPr>
              <a:t>November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	</a:t>
            </a:r>
            <a:r>
              <a:rPr lang="en-US" sz="1600" dirty="0" smtClean="0">
                <a:solidFill>
                  <a:schemeClr val="tx2"/>
                </a:solidFill>
              </a:rPr>
              <a:t> </a:t>
            </a:r>
            <a:r>
              <a:rPr lang="en-US" sz="1600" dirty="0" smtClean="0">
                <a:solidFill>
                  <a:schemeClr val="tx2"/>
                </a:solidFill>
              </a:rPr>
              <a:t>Thomas Kürner, TU Braunschweig</a:t>
            </a:r>
            <a:endParaRPr lang="en-US" sz="1600" dirty="0">
              <a:solidFill>
                <a:schemeClr val="tx2"/>
              </a:solidFill>
            </a:endParaRPr>
          </a:p>
          <a:p>
            <a:endParaRPr lang="en-US" sz="1600" dirty="0" smtClean="0">
              <a:solidFill>
                <a:schemeClr val="tx2"/>
              </a:solidFill>
            </a:endParaRPr>
          </a:p>
          <a:p>
            <a:r>
              <a:rPr lang="en-US" sz="1600" dirty="0" smtClean="0">
                <a:solidFill>
                  <a:schemeClr val="tx2"/>
                </a:solidFill>
              </a:rPr>
              <a:t>E-Mail: 	</a:t>
            </a:r>
            <a:r>
              <a:rPr lang="en-US" sz="1600" dirty="0" smtClean="0">
                <a:solidFill>
                  <a:schemeClr val="tx2"/>
                </a:solidFill>
              </a:rPr>
              <a:t>kuerner</a:t>
            </a:r>
            <a:r>
              <a:rPr lang="en-US" sz="1600" dirty="0" smtClean="0">
                <a:solidFill>
                  <a:schemeClr val="tx2"/>
                </a:solidFill>
              </a:rPr>
              <a:t>@ifn.ing.tu-bs.de</a:t>
            </a:r>
            <a:r>
              <a:rPr lang="en-US" sz="1600" dirty="0">
                <a:solidFill>
                  <a:schemeClr val="tx2"/>
                </a:solidFill>
              </a:rPr>
              <a:t>	</a:t>
            </a:r>
            <a:endParaRPr lang="en-US" sz="1600" dirty="0" smtClean="0">
              <a:solidFill>
                <a:schemeClr val="tx2"/>
              </a:solidFill>
            </a:endParaRPr>
          </a:p>
          <a:p>
            <a:pPr>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This document discusses possibilities for a </a:t>
            </a:r>
            <a:r>
              <a:rPr lang="en-US" sz="1600" dirty="0" err="1" smtClean="0">
                <a:solidFill>
                  <a:schemeClr val="tx2"/>
                </a:solidFill>
              </a:rPr>
              <a:t>futire</a:t>
            </a:r>
            <a:r>
              <a:rPr lang="en-US" sz="1600" dirty="0" smtClean="0">
                <a:solidFill>
                  <a:schemeClr val="tx2"/>
                </a:solidFill>
              </a:rPr>
              <a:t> working method of the IG THz</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Discussion document for the IG THz</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r>
              <a:rPr lang="en-US" sz="1600" b="1" dirty="0" smtClean="0">
                <a:solidFill>
                  <a:schemeClr val="tx2"/>
                </a:solidFill>
              </a:rPr>
              <a:t>Release</a:t>
            </a:r>
            <a:r>
              <a:rPr lang="en-US" sz="1600" b="1" dirty="0">
                <a:solidFill>
                  <a:schemeClr val="tx2"/>
                </a:solidFill>
              </a:rPr>
              <a:t>:</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Alexander Fricke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69243"/>
            <a:ext cx="7772400" cy="1470025"/>
          </a:xfrm>
        </p:spPr>
        <p:txBody>
          <a:bodyPr/>
          <a:lstStyle/>
          <a:p>
            <a:r>
              <a:rPr lang="de-DE" dirty="0" smtClean="0"/>
              <a:t>On </a:t>
            </a:r>
            <a:r>
              <a:rPr lang="de-DE" dirty="0" err="1" smtClean="0"/>
              <a:t>the</a:t>
            </a:r>
            <a:r>
              <a:rPr lang="de-DE" dirty="0" smtClean="0"/>
              <a:t> </a:t>
            </a:r>
            <a:r>
              <a:rPr lang="de-DE" dirty="0" err="1" smtClean="0"/>
              <a:t>future</a:t>
            </a:r>
            <a:r>
              <a:rPr lang="de-DE" dirty="0" smtClean="0"/>
              <a:t> Working </a:t>
            </a:r>
            <a:r>
              <a:rPr lang="de-DE" dirty="0" err="1" smtClean="0"/>
              <a:t>Method</a:t>
            </a:r>
            <a:r>
              <a:rPr lang="de-DE" dirty="0" smtClean="0"/>
              <a:t> </a:t>
            </a:r>
            <a:br>
              <a:rPr lang="de-DE" dirty="0" smtClean="0"/>
            </a:br>
            <a:r>
              <a:rPr lang="de-DE" dirty="0" smtClean="0"/>
              <a:t>of </a:t>
            </a:r>
            <a:r>
              <a:rPr lang="de-DE" dirty="0" err="1" smtClean="0"/>
              <a:t>the</a:t>
            </a:r>
            <a:r>
              <a:rPr lang="de-DE" dirty="0" smtClean="0"/>
              <a:t> IG </a:t>
            </a:r>
            <a:r>
              <a:rPr lang="de-DE" dirty="0" err="1" smtClean="0"/>
              <a:t>THz</a:t>
            </a:r>
            <a:endParaRPr lang="de-DE" dirty="0"/>
          </a:p>
        </p:txBody>
      </p:sp>
      <p:sp>
        <p:nvSpPr>
          <p:cNvPr id="3" name="Untertitel 2"/>
          <p:cNvSpPr>
            <a:spLocks noGrp="1"/>
          </p:cNvSpPr>
          <p:nvPr>
            <p:ph type="subTitle" idx="1"/>
          </p:nvPr>
        </p:nvSpPr>
        <p:spPr>
          <a:xfrm>
            <a:off x="444063" y="3426279"/>
            <a:ext cx="8166537" cy="1215390"/>
          </a:xfrm>
        </p:spPr>
        <p:txBody>
          <a:bodyPr/>
          <a:lstStyle/>
          <a:p>
            <a:r>
              <a:rPr lang="de-DE" sz="2400" dirty="0" smtClean="0"/>
              <a:t>Thomas </a:t>
            </a:r>
            <a:r>
              <a:rPr lang="de-DE" sz="2400" dirty="0" smtClean="0"/>
              <a:t>Kürner</a:t>
            </a:r>
          </a:p>
          <a:p>
            <a:r>
              <a:rPr lang="de-DE" sz="2400" dirty="0" smtClean="0"/>
              <a:t>TU Braunschweig</a:t>
            </a:r>
          </a:p>
          <a:p>
            <a:endParaRPr lang="de-DE" sz="2400"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
        <p:nvSpPr>
          <p:cNvPr id="8" name="Datumsplatzhalter 1"/>
          <p:cNvSpPr>
            <a:spLocks noGrp="1"/>
          </p:cNvSpPr>
          <p:nvPr>
            <p:ph type="dt" sz="half" idx="10"/>
          </p:nvPr>
        </p:nvSpPr>
        <p:spPr>
          <a:xfrm>
            <a:off x="667544" y="378281"/>
            <a:ext cx="1600200" cy="215444"/>
          </a:xfrm>
        </p:spPr>
        <p:txBody>
          <a:bodyPr/>
          <a:lstStyle/>
          <a:p>
            <a:r>
              <a:rPr lang="en-US" dirty="0" smtClean="0"/>
              <a:t>November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Working </a:t>
            </a:r>
            <a:r>
              <a:rPr lang="de-DE" dirty="0" err="1" smtClean="0"/>
              <a:t>Method</a:t>
            </a:r>
            <a:r>
              <a:rPr lang="de-DE" dirty="0" smtClean="0"/>
              <a:t> 2008 - 2013</a:t>
            </a:r>
            <a:endParaRPr lang="de-DE" dirty="0"/>
          </a:p>
        </p:txBody>
      </p:sp>
      <p:sp>
        <p:nvSpPr>
          <p:cNvPr id="3" name="Inhaltsplatzhalter 2"/>
          <p:cNvSpPr>
            <a:spLocks noGrp="1"/>
          </p:cNvSpPr>
          <p:nvPr>
            <p:ph idx="1"/>
          </p:nvPr>
        </p:nvSpPr>
        <p:spPr/>
        <p:txBody>
          <a:bodyPr/>
          <a:lstStyle/>
          <a:p>
            <a:r>
              <a:rPr lang="de-DE" sz="2800" dirty="0" smtClean="0"/>
              <a:t>IG </a:t>
            </a:r>
            <a:r>
              <a:rPr lang="de-DE" sz="2800" dirty="0" err="1" smtClean="0"/>
              <a:t>THz</a:t>
            </a:r>
            <a:r>
              <a:rPr lang="de-DE" sz="2800" dirty="0" smtClean="0"/>
              <a:t> was </a:t>
            </a:r>
            <a:r>
              <a:rPr lang="de-DE" sz="2800" dirty="0" err="1" smtClean="0"/>
              <a:t>meeting</a:t>
            </a:r>
            <a:r>
              <a:rPr lang="de-DE" sz="2800" dirty="0" smtClean="0"/>
              <a:t> </a:t>
            </a:r>
            <a:r>
              <a:rPr lang="de-DE" sz="2800" dirty="0" err="1" smtClean="0"/>
              <a:t>at</a:t>
            </a:r>
            <a:r>
              <a:rPr lang="de-DE" sz="2800" dirty="0" smtClean="0"/>
              <a:t> IEEE 802 </a:t>
            </a:r>
            <a:r>
              <a:rPr lang="de-DE" sz="2800" dirty="0" err="1" smtClean="0"/>
              <a:t>Plenaries</a:t>
            </a:r>
            <a:endParaRPr lang="de-DE" sz="2800" dirty="0" smtClean="0"/>
          </a:p>
          <a:p>
            <a:r>
              <a:rPr lang="de-DE" sz="2800" dirty="0" smtClean="0"/>
              <a:t>Main </a:t>
            </a:r>
            <a:r>
              <a:rPr lang="de-DE" sz="2800" dirty="0" err="1" smtClean="0"/>
              <a:t>tasks</a:t>
            </a:r>
            <a:r>
              <a:rPr lang="de-DE" sz="2800" dirty="0" smtClean="0"/>
              <a:t>:</a:t>
            </a:r>
          </a:p>
          <a:p>
            <a:pPr lvl="1"/>
            <a:r>
              <a:rPr lang="de-DE" sz="2400" dirty="0" smtClean="0"/>
              <a:t>Monitoring </a:t>
            </a:r>
            <a:r>
              <a:rPr lang="de-DE" sz="2400" dirty="0" err="1" smtClean="0"/>
              <a:t>developments</a:t>
            </a:r>
            <a:r>
              <a:rPr lang="de-DE" sz="2400" dirty="0" smtClean="0"/>
              <a:t> in </a:t>
            </a:r>
            <a:r>
              <a:rPr lang="de-DE" sz="2400" dirty="0" err="1" smtClean="0"/>
              <a:t>emerging</a:t>
            </a:r>
            <a:r>
              <a:rPr lang="de-DE" sz="2400" dirty="0" smtClean="0"/>
              <a:t> </a:t>
            </a:r>
            <a:r>
              <a:rPr lang="de-DE" sz="2400" dirty="0" err="1" smtClean="0"/>
              <a:t>THz</a:t>
            </a:r>
            <a:r>
              <a:rPr lang="de-DE" sz="2400" dirty="0" smtClean="0"/>
              <a:t> </a:t>
            </a:r>
            <a:r>
              <a:rPr lang="de-DE" sz="2400" dirty="0" err="1" smtClean="0"/>
              <a:t>communications</a:t>
            </a:r>
            <a:endParaRPr lang="de-DE" sz="2400" dirty="0" smtClean="0"/>
          </a:p>
          <a:p>
            <a:pPr lvl="1"/>
            <a:r>
              <a:rPr lang="de-DE" sz="2400" dirty="0" err="1" smtClean="0"/>
              <a:t>Frequently</a:t>
            </a:r>
            <a:r>
              <a:rPr lang="de-DE" sz="2400" dirty="0" smtClean="0"/>
              <a:t> </a:t>
            </a:r>
            <a:r>
              <a:rPr lang="de-DE" sz="2400" dirty="0" err="1" smtClean="0"/>
              <a:t>guest</a:t>
            </a:r>
            <a:r>
              <a:rPr lang="de-DE" sz="2400" dirty="0" smtClean="0"/>
              <a:t> </a:t>
            </a:r>
            <a:r>
              <a:rPr lang="de-DE" sz="2400" dirty="0" err="1" smtClean="0"/>
              <a:t>speakers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invited</a:t>
            </a:r>
            <a:endParaRPr lang="de-DE" sz="2400" dirty="0" smtClean="0"/>
          </a:p>
          <a:p>
            <a:pPr lvl="1"/>
            <a:r>
              <a:rPr lang="de-DE" sz="2400" dirty="0" smtClean="0"/>
              <a:t>Monitoring and </a:t>
            </a:r>
            <a:r>
              <a:rPr lang="de-DE" sz="2400" dirty="0" err="1" smtClean="0"/>
              <a:t>contributions</a:t>
            </a:r>
            <a:r>
              <a:rPr lang="de-DE" sz="2400" dirty="0" smtClean="0"/>
              <a:t> </a:t>
            </a:r>
            <a:r>
              <a:rPr lang="de-DE" sz="2400" dirty="0" err="1" smtClean="0"/>
              <a:t>towards</a:t>
            </a:r>
            <a:r>
              <a:rPr lang="de-DE" sz="2400" dirty="0" smtClean="0"/>
              <a:t> </a:t>
            </a:r>
            <a:r>
              <a:rPr lang="de-DE" sz="2400" dirty="0" err="1" smtClean="0"/>
              <a:t>regulatory</a:t>
            </a:r>
            <a:r>
              <a:rPr lang="de-DE" sz="2400" dirty="0" smtClean="0"/>
              <a:t> </a:t>
            </a:r>
            <a:r>
              <a:rPr lang="de-DE" sz="2400" dirty="0" err="1" smtClean="0"/>
              <a:t>aspects</a:t>
            </a:r>
            <a:r>
              <a:rPr lang="de-DE" sz="2400" dirty="0" smtClean="0"/>
              <a:t>, e. g. in </a:t>
            </a:r>
            <a:r>
              <a:rPr lang="de-DE" sz="2400" dirty="0" err="1" smtClean="0"/>
              <a:t>the</a:t>
            </a:r>
            <a:r>
              <a:rPr lang="de-DE" sz="2400" dirty="0" smtClean="0"/>
              <a:t> </a:t>
            </a:r>
            <a:r>
              <a:rPr lang="de-DE" sz="2400" dirty="0" err="1" smtClean="0"/>
              <a:t>preparation</a:t>
            </a:r>
            <a:r>
              <a:rPr lang="de-DE" sz="2400" dirty="0" smtClean="0"/>
              <a:t> </a:t>
            </a:r>
            <a:r>
              <a:rPr lang="de-DE" sz="2400" dirty="0" smtClean="0"/>
              <a:t>of WRC </a:t>
            </a:r>
            <a:r>
              <a:rPr lang="de-DE" sz="2400" dirty="0" smtClean="0"/>
              <a:t>2012</a:t>
            </a:r>
          </a:p>
          <a:p>
            <a:pPr lvl="1"/>
            <a:r>
              <a:rPr lang="de-DE" sz="2400" dirty="0" err="1" smtClean="0"/>
              <a:t>Looking</a:t>
            </a:r>
            <a:r>
              <a:rPr lang="de-DE" sz="2400" dirty="0" smtClean="0"/>
              <a:t> </a:t>
            </a:r>
            <a:r>
              <a:rPr lang="de-DE" sz="2400" dirty="0" err="1" smtClean="0"/>
              <a:t>for</a:t>
            </a:r>
            <a:r>
              <a:rPr lang="de-DE" sz="2400" dirty="0" smtClean="0"/>
              <a:t> </a:t>
            </a:r>
            <a:r>
              <a:rPr lang="de-DE" sz="2400" dirty="0" err="1" smtClean="0"/>
              <a:t>opportunities</a:t>
            </a:r>
            <a:r>
              <a:rPr lang="de-DE" sz="2400" dirty="0" smtClean="0"/>
              <a:t> </a:t>
            </a:r>
            <a:r>
              <a:rPr lang="de-DE" sz="2400" dirty="0" err="1" smtClean="0"/>
              <a:t>to</a:t>
            </a:r>
            <a:r>
              <a:rPr lang="de-DE" sz="2400" dirty="0" smtClean="0"/>
              <a:t> </a:t>
            </a:r>
            <a:r>
              <a:rPr lang="de-DE" sz="2400" dirty="0" err="1" smtClean="0"/>
              <a:t>spin</a:t>
            </a:r>
            <a:r>
              <a:rPr lang="de-DE" sz="2400" dirty="0" smtClean="0"/>
              <a:t>-off  a </a:t>
            </a:r>
            <a:r>
              <a:rPr lang="de-DE" sz="2400" dirty="0" err="1" smtClean="0"/>
              <a:t>study</a:t>
            </a:r>
            <a:r>
              <a:rPr lang="de-DE" sz="2400" dirty="0" smtClean="0"/>
              <a:t> </a:t>
            </a:r>
            <a:r>
              <a:rPr lang="de-DE" sz="2400" dirty="0" err="1" smtClean="0"/>
              <a:t>group</a:t>
            </a:r>
            <a:endParaRPr lang="de-DE" sz="2400" dirty="0" smtClean="0"/>
          </a:p>
          <a:p>
            <a:pPr lvl="2">
              <a:buNone/>
            </a:pPr>
            <a:r>
              <a:rPr lang="de-DE" dirty="0" smtClean="0"/>
              <a:t>=&gt; </a:t>
            </a:r>
            <a:r>
              <a:rPr lang="de-DE" dirty="0" err="1" smtClean="0"/>
              <a:t>this</a:t>
            </a:r>
            <a:r>
              <a:rPr lang="de-DE" dirty="0" smtClean="0"/>
              <a:t> </a:t>
            </a:r>
            <a:r>
              <a:rPr lang="de-DE" dirty="0" err="1" smtClean="0"/>
              <a:t>has</a:t>
            </a:r>
            <a:r>
              <a:rPr lang="de-DE" dirty="0" smtClean="0"/>
              <a:t> happend in 2012: SG 100G -&gt; TG3d</a:t>
            </a:r>
            <a:endParaRPr lang="de-DE"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Working </a:t>
            </a:r>
            <a:r>
              <a:rPr lang="de-DE" dirty="0" err="1" smtClean="0"/>
              <a:t>Method</a:t>
            </a:r>
            <a:r>
              <a:rPr lang="de-DE" dirty="0" smtClean="0"/>
              <a:t> </a:t>
            </a:r>
            <a:r>
              <a:rPr lang="de-DE" dirty="0" err="1" smtClean="0"/>
              <a:t>since</a:t>
            </a:r>
            <a:r>
              <a:rPr lang="de-DE" dirty="0" smtClean="0"/>
              <a:t> 2012</a:t>
            </a:r>
            <a:endParaRPr lang="de-DE" dirty="0"/>
          </a:p>
        </p:txBody>
      </p:sp>
      <p:sp>
        <p:nvSpPr>
          <p:cNvPr id="3" name="Inhaltsplatzhalter 2"/>
          <p:cNvSpPr>
            <a:spLocks noGrp="1"/>
          </p:cNvSpPr>
          <p:nvPr>
            <p:ph idx="1"/>
          </p:nvPr>
        </p:nvSpPr>
        <p:spPr/>
        <p:txBody>
          <a:bodyPr/>
          <a:lstStyle/>
          <a:p>
            <a:r>
              <a:rPr lang="de-DE" sz="2400" dirty="0" smtClean="0"/>
              <a:t>IG </a:t>
            </a:r>
            <a:r>
              <a:rPr lang="de-DE" sz="2400" dirty="0" err="1" smtClean="0"/>
              <a:t>THz</a:t>
            </a:r>
            <a:r>
              <a:rPr lang="de-DE" sz="2400" dirty="0" smtClean="0"/>
              <a:t> was </a:t>
            </a:r>
            <a:r>
              <a:rPr lang="de-DE" sz="2400" dirty="0" err="1" smtClean="0"/>
              <a:t>meeting</a:t>
            </a:r>
            <a:r>
              <a:rPr lang="de-DE" sz="2400" dirty="0" smtClean="0"/>
              <a:t> still </a:t>
            </a:r>
            <a:r>
              <a:rPr lang="de-DE" sz="2400" dirty="0" err="1" smtClean="0"/>
              <a:t>at</a:t>
            </a:r>
            <a:r>
              <a:rPr lang="de-DE" sz="2400" dirty="0" smtClean="0"/>
              <a:t> </a:t>
            </a:r>
            <a:r>
              <a:rPr lang="de-DE" sz="2400" dirty="0" err="1" smtClean="0"/>
              <a:t>plenaries</a:t>
            </a:r>
            <a:r>
              <a:rPr lang="de-DE" sz="2400" dirty="0" smtClean="0"/>
              <a:t>, </a:t>
            </a:r>
            <a:r>
              <a:rPr lang="de-DE" sz="2400" dirty="0" err="1" smtClean="0"/>
              <a:t>when</a:t>
            </a:r>
            <a:r>
              <a:rPr lang="de-DE" sz="2400" dirty="0" smtClean="0"/>
              <a:t> </a:t>
            </a:r>
            <a:r>
              <a:rPr lang="de-DE" sz="2400" dirty="0" err="1" smtClean="0"/>
              <a:t>required</a:t>
            </a:r>
            <a:r>
              <a:rPr lang="de-DE" sz="2400" dirty="0" smtClean="0"/>
              <a:t> also </a:t>
            </a:r>
            <a:r>
              <a:rPr lang="de-DE" sz="2400" dirty="0" err="1" smtClean="0"/>
              <a:t>at</a:t>
            </a:r>
            <a:r>
              <a:rPr lang="de-DE" sz="2400" dirty="0" smtClean="0"/>
              <a:t> </a:t>
            </a:r>
            <a:r>
              <a:rPr lang="de-DE" sz="2400" dirty="0" err="1" smtClean="0"/>
              <a:t>wireless</a:t>
            </a:r>
            <a:r>
              <a:rPr lang="de-DE" sz="2400" dirty="0" smtClean="0"/>
              <a:t> </a:t>
            </a:r>
            <a:r>
              <a:rPr lang="de-DE" sz="2400" dirty="0" err="1" smtClean="0"/>
              <a:t>interims</a:t>
            </a:r>
            <a:endParaRPr lang="de-DE" sz="2400" dirty="0" smtClean="0"/>
          </a:p>
          <a:p>
            <a:r>
              <a:rPr lang="de-DE" sz="2400" dirty="0" err="1" smtClean="0"/>
              <a:t>Often</a:t>
            </a:r>
            <a:r>
              <a:rPr lang="de-DE" sz="2400" dirty="0" smtClean="0"/>
              <a:t> </a:t>
            </a:r>
            <a:r>
              <a:rPr lang="de-DE" sz="2400" dirty="0" err="1" smtClean="0"/>
              <a:t>meetings</a:t>
            </a:r>
            <a:r>
              <a:rPr lang="de-DE" sz="2400" dirty="0" smtClean="0"/>
              <a:t> </a:t>
            </a:r>
            <a:r>
              <a:rPr lang="de-DE" sz="2400" dirty="0" err="1" smtClean="0"/>
              <a:t>are</a:t>
            </a:r>
            <a:r>
              <a:rPr lang="de-DE" sz="2400" dirty="0" smtClean="0"/>
              <a:t> </a:t>
            </a:r>
            <a:r>
              <a:rPr lang="de-DE" sz="2400" dirty="0" err="1" smtClean="0"/>
              <a:t>organised</a:t>
            </a:r>
            <a:r>
              <a:rPr lang="de-DE" sz="2400" dirty="0" smtClean="0"/>
              <a:t> </a:t>
            </a:r>
            <a:r>
              <a:rPr lang="de-DE" sz="2400" dirty="0" err="1" smtClean="0"/>
              <a:t>as</a:t>
            </a:r>
            <a:r>
              <a:rPr lang="de-DE" sz="2400" dirty="0" smtClean="0"/>
              <a:t> </a:t>
            </a:r>
            <a:r>
              <a:rPr lang="de-DE" sz="2400" dirty="0" err="1" smtClean="0"/>
              <a:t>joint</a:t>
            </a:r>
            <a:r>
              <a:rPr lang="de-DE" sz="2400" dirty="0" smtClean="0"/>
              <a:t> </a:t>
            </a:r>
            <a:r>
              <a:rPr lang="de-DE" sz="2400" dirty="0" err="1" smtClean="0"/>
              <a:t>meetings</a:t>
            </a:r>
            <a:r>
              <a:rPr lang="de-DE" sz="2400" dirty="0" smtClean="0"/>
              <a:t> </a:t>
            </a:r>
            <a:r>
              <a:rPr lang="de-DE" sz="2400" dirty="0" err="1" smtClean="0"/>
              <a:t>with</a:t>
            </a:r>
            <a:r>
              <a:rPr lang="de-DE" sz="2400" dirty="0" smtClean="0"/>
              <a:t> TG3d</a:t>
            </a:r>
          </a:p>
          <a:p>
            <a:r>
              <a:rPr lang="de-DE" sz="2400" dirty="0" smtClean="0"/>
              <a:t>IG </a:t>
            </a:r>
            <a:r>
              <a:rPr lang="de-DE" sz="2400" dirty="0" err="1" smtClean="0"/>
              <a:t>THz</a:t>
            </a:r>
            <a:r>
              <a:rPr lang="de-DE" sz="2400" dirty="0" smtClean="0"/>
              <a:t> </a:t>
            </a:r>
            <a:r>
              <a:rPr lang="de-DE" sz="2400" dirty="0" err="1" smtClean="0"/>
              <a:t>provides</a:t>
            </a:r>
            <a:r>
              <a:rPr lang="de-DE" sz="2400" dirty="0" smtClean="0"/>
              <a:t> a </a:t>
            </a:r>
            <a:r>
              <a:rPr lang="de-DE" sz="2400" dirty="0" err="1" smtClean="0"/>
              <a:t>platform</a:t>
            </a:r>
            <a:r>
              <a:rPr lang="de-DE" sz="2400" dirty="0" smtClean="0"/>
              <a:t> </a:t>
            </a:r>
            <a:r>
              <a:rPr lang="de-DE" sz="2400" dirty="0" err="1" smtClean="0"/>
              <a:t>to</a:t>
            </a:r>
            <a:r>
              <a:rPr lang="de-DE" sz="2400" dirty="0" smtClean="0"/>
              <a:t> </a:t>
            </a:r>
            <a:r>
              <a:rPr lang="de-DE" sz="2400" dirty="0" err="1" smtClean="0"/>
              <a:t>discuss</a:t>
            </a:r>
            <a:r>
              <a:rPr lang="de-DE" sz="2400" dirty="0" smtClean="0"/>
              <a:t> and </a:t>
            </a:r>
            <a:r>
              <a:rPr lang="de-DE" sz="2400" dirty="0" err="1" smtClean="0"/>
              <a:t>monitor</a:t>
            </a:r>
            <a:r>
              <a:rPr lang="de-DE" sz="2400" dirty="0" smtClean="0"/>
              <a:t> </a:t>
            </a:r>
            <a:r>
              <a:rPr lang="de-DE" sz="2400" dirty="0" err="1" smtClean="0"/>
              <a:t>developments</a:t>
            </a:r>
            <a:r>
              <a:rPr lang="de-DE" sz="2400" dirty="0" smtClean="0"/>
              <a:t>, </a:t>
            </a:r>
            <a:r>
              <a:rPr lang="de-DE" sz="2400" dirty="0" err="1" smtClean="0"/>
              <a:t>that</a:t>
            </a:r>
            <a:r>
              <a:rPr lang="de-DE" sz="2400" dirty="0" smtClean="0"/>
              <a:t> </a:t>
            </a:r>
            <a:r>
              <a:rPr lang="de-DE" sz="2400" dirty="0" err="1" smtClean="0"/>
              <a:t>are</a:t>
            </a:r>
            <a:r>
              <a:rPr lang="de-DE" sz="2400" dirty="0" smtClean="0"/>
              <a:t> out of </a:t>
            </a:r>
            <a:r>
              <a:rPr lang="de-DE" sz="2400" dirty="0" err="1" smtClean="0"/>
              <a:t>the</a:t>
            </a:r>
            <a:r>
              <a:rPr lang="de-DE" sz="2400" dirty="0" smtClean="0"/>
              <a:t> </a:t>
            </a:r>
            <a:r>
              <a:rPr lang="de-DE" sz="2400" dirty="0" err="1" smtClean="0"/>
              <a:t>scope</a:t>
            </a:r>
            <a:r>
              <a:rPr lang="de-DE" sz="2400" dirty="0" smtClean="0"/>
              <a:t> of TG3d</a:t>
            </a:r>
          </a:p>
          <a:p>
            <a:r>
              <a:rPr lang="de-DE" sz="2400" dirty="0" smtClean="0"/>
              <a:t>IG </a:t>
            </a:r>
            <a:r>
              <a:rPr lang="de-DE" sz="2400" dirty="0" err="1" smtClean="0"/>
              <a:t>THz</a:t>
            </a:r>
            <a:r>
              <a:rPr lang="de-DE" sz="2400" dirty="0" smtClean="0"/>
              <a:t> </a:t>
            </a:r>
            <a:r>
              <a:rPr lang="de-DE" sz="2400" dirty="0" err="1" smtClean="0"/>
              <a:t>provides</a:t>
            </a:r>
            <a:r>
              <a:rPr lang="de-DE" sz="2400" dirty="0" smtClean="0"/>
              <a:t> also a </a:t>
            </a:r>
            <a:r>
              <a:rPr lang="de-DE" sz="2400" dirty="0" err="1" smtClean="0"/>
              <a:t>platform</a:t>
            </a:r>
            <a:r>
              <a:rPr lang="de-DE" sz="2400" dirty="0" smtClean="0"/>
              <a:t> </a:t>
            </a:r>
            <a:r>
              <a:rPr lang="de-DE" sz="2400" dirty="0" err="1" smtClean="0"/>
              <a:t>to</a:t>
            </a:r>
            <a:r>
              <a:rPr lang="de-DE" sz="2400" dirty="0" smtClean="0"/>
              <a:t> </a:t>
            </a:r>
            <a:r>
              <a:rPr lang="de-DE" sz="2400" dirty="0" err="1" smtClean="0"/>
              <a:t>work</a:t>
            </a:r>
            <a:r>
              <a:rPr lang="de-DE" sz="2400" dirty="0" smtClean="0"/>
              <a:t> on </a:t>
            </a:r>
            <a:r>
              <a:rPr lang="de-DE" sz="2400" dirty="0" err="1" smtClean="0"/>
              <a:t>regulatory</a:t>
            </a:r>
            <a:r>
              <a:rPr lang="de-DE" sz="2400" dirty="0" smtClean="0"/>
              <a:t> </a:t>
            </a:r>
            <a:r>
              <a:rPr lang="de-DE" sz="2400" dirty="0" err="1" smtClean="0"/>
              <a:t>issues</a:t>
            </a:r>
            <a:r>
              <a:rPr lang="de-DE" sz="2400" dirty="0" smtClean="0"/>
              <a:t> in </a:t>
            </a:r>
            <a:r>
              <a:rPr lang="de-DE" sz="2400" dirty="0" err="1" smtClean="0"/>
              <a:t>the</a:t>
            </a:r>
            <a:r>
              <a:rPr lang="de-DE" sz="2400" dirty="0" smtClean="0"/>
              <a:t> </a:t>
            </a:r>
            <a:r>
              <a:rPr lang="de-DE" sz="2400" dirty="0" err="1" smtClean="0"/>
              <a:t>THz</a:t>
            </a:r>
            <a:r>
              <a:rPr lang="de-DE" sz="2400" dirty="0" smtClean="0"/>
              <a:t> </a:t>
            </a:r>
            <a:r>
              <a:rPr lang="de-DE" sz="2400" dirty="0" err="1" smtClean="0"/>
              <a:t>frequency</a:t>
            </a:r>
            <a:r>
              <a:rPr lang="de-DE" sz="2400" dirty="0" smtClean="0"/>
              <a:t> </a:t>
            </a:r>
            <a:r>
              <a:rPr lang="de-DE" sz="2400" dirty="0" err="1" smtClean="0"/>
              <a:t>range</a:t>
            </a:r>
            <a:r>
              <a:rPr lang="de-DE" sz="2400" dirty="0" smtClean="0"/>
              <a:t>, </a:t>
            </a:r>
            <a:r>
              <a:rPr lang="de-DE" sz="2400" dirty="0" err="1" smtClean="0"/>
              <a:t>which</a:t>
            </a:r>
            <a:r>
              <a:rPr lang="de-DE" sz="2400" dirty="0" smtClean="0"/>
              <a:t> </a:t>
            </a:r>
            <a:r>
              <a:rPr lang="de-DE" sz="2400" dirty="0" err="1" smtClean="0"/>
              <a:t>are</a:t>
            </a:r>
            <a:r>
              <a:rPr lang="de-DE" sz="2400" dirty="0" smtClean="0"/>
              <a:t> out of </a:t>
            </a:r>
            <a:r>
              <a:rPr lang="de-DE" sz="2400" dirty="0" err="1" smtClean="0"/>
              <a:t>scope</a:t>
            </a:r>
            <a:r>
              <a:rPr lang="de-DE" sz="2400" dirty="0" smtClean="0"/>
              <a:t> of TG3d </a:t>
            </a:r>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Some</a:t>
            </a:r>
            <a:r>
              <a:rPr lang="de-DE" dirty="0" smtClean="0"/>
              <a:t> </a:t>
            </a:r>
            <a:r>
              <a:rPr lang="de-DE" dirty="0" err="1" smtClean="0"/>
              <a:t>Observations</a:t>
            </a:r>
            <a:r>
              <a:rPr lang="de-DE" dirty="0" smtClean="0"/>
              <a:t>…</a:t>
            </a:r>
            <a:endParaRPr lang="de-DE" dirty="0"/>
          </a:p>
        </p:txBody>
      </p:sp>
      <p:sp>
        <p:nvSpPr>
          <p:cNvPr id="3" name="Inhaltsplatzhalter 2"/>
          <p:cNvSpPr>
            <a:spLocks noGrp="1"/>
          </p:cNvSpPr>
          <p:nvPr>
            <p:ph idx="1"/>
          </p:nvPr>
        </p:nvSpPr>
        <p:spPr/>
        <p:txBody>
          <a:bodyPr/>
          <a:lstStyle/>
          <a:p>
            <a:r>
              <a:rPr lang="de-DE" sz="2800" dirty="0" smtClean="0"/>
              <a:t>The </a:t>
            </a:r>
            <a:r>
              <a:rPr lang="de-DE" sz="2800" dirty="0" err="1" smtClean="0"/>
              <a:t>attendees</a:t>
            </a:r>
            <a:r>
              <a:rPr lang="de-DE" sz="2800" dirty="0" smtClean="0"/>
              <a:t> of IG </a:t>
            </a:r>
            <a:r>
              <a:rPr lang="de-DE" sz="2800" dirty="0" err="1" smtClean="0"/>
              <a:t>THz</a:t>
            </a:r>
            <a:r>
              <a:rPr lang="de-DE" sz="2800" dirty="0" smtClean="0"/>
              <a:t> </a:t>
            </a:r>
            <a:r>
              <a:rPr lang="de-DE" sz="2800" dirty="0" err="1" smtClean="0"/>
              <a:t>are</a:t>
            </a:r>
            <a:r>
              <a:rPr lang="de-DE" sz="2800" dirty="0" smtClean="0"/>
              <a:t> </a:t>
            </a:r>
            <a:r>
              <a:rPr lang="de-DE" sz="2800" dirty="0" err="1" smtClean="0"/>
              <a:t>basically</a:t>
            </a:r>
            <a:r>
              <a:rPr lang="de-DE" sz="2800" dirty="0" smtClean="0"/>
              <a:t> </a:t>
            </a:r>
            <a:r>
              <a:rPr lang="de-DE" sz="2800" dirty="0" err="1" smtClean="0"/>
              <a:t>the</a:t>
            </a:r>
            <a:r>
              <a:rPr lang="de-DE" sz="2800" dirty="0" smtClean="0"/>
              <a:t> same </a:t>
            </a:r>
            <a:r>
              <a:rPr lang="de-DE" sz="2800" dirty="0" err="1" smtClean="0"/>
              <a:t>as</a:t>
            </a:r>
            <a:r>
              <a:rPr lang="de-DE" sz="2800" dirty="0" smtClean="0"/>
              <a:t> </a:t>
            </a:r>
            <a:r>
              <a:rPr lang="de-DE" sz="2800" dirty="0" err="1" smtClean="0"/>
              <a:t>those</a:t>
            </a:r>
            <a:r>
              <a:rPr lang="de-DE" sz="2800" dirty="0" smtClean="0"/>
              <a:t> </a:t>
            </a:r>
            <a:r>
              <a:rPr lang="de-DE" sz="2800" dirty="0" err="1" smtClean="0"/>
              <a:t>attending</a:t>
            </a:r>
            <a:r>
              <a:rPr lang="de-DE" sz="2800" dirty="0" smtClean="0"/>
              <a:t> TG3d </a:t>
            </a:r>
          </a:p>
          <a:p>
            <a:r>
              <a:rPr lang="de-DE" sz="2800" dirty="0" err="1" smtClean="0"/>
              <a:t>Attendees</a:t>
            </a:r>
            <a:r>
              <a:rPr lang="de-DE" sz="2800" dirty="0" smtClean="0"/>
              <a:t> in TG3d </a:t>
            </a:r>
            <a:r>
              <a:rPr lang="de-DE" sz="2800" dirty="0" err="1" smtClean="0"/>
              <a:t>are</a:t>
            </a:r>
            <a:r>
              <a:rPr lang="de-DE" sz="2800" dirty="0" smtClean="0"/>
              <a:t> </a:t>
            </a:r>
            <a:r>
              <a:rPr lang="de-DE" sz="2800" dirty="0" err="1" smtClean="0"/>
              <a:t>busy</a:t>
            </a:r>
            <a:r>
              <a:rPr lang="de-DE" sz="2800" dirty="0" smtClean="0"/>
              <a:t> </a:t>
            </a:r>
            <a:r>
              <a:rPr lang="de-DE" sz="2800" dirty="0" err="1" smtClean="0"/>
              <a:t>with</a:t>
            </a:r>
            <a:r>
              <a:rPr lang="de-DE" sz="2800" dirty="0" smtClean="0"/>
              <a:t> </a:t>
            </a:r>
            <a:r>
              <a:rPr lang="de-DE" sz="2800" dirty="0" err="1" smtClean="0"/>
              <a:t>the</a:t>
            </a:r>
            <a:r>
              <a:rPr lang="de-DE" sz="2800" dirty="0" smtClean="0"/>
              <a:t> </a:t>
            </a:r>
            <a:r>
              <a:rPr lang="de-DE" sz="2800" dirty="0" err="1" smtClean="0"/>
              <a:t>working</a:t>
            </a:r>
            <a:r>
              <a:rPr lang="de-DE" sz="2800" dirty="0" smtClean="0"/>
              <a:t> on </a:t>
            </a:r>
            <a:r>
              <a:rPr lang="de-DE" sz="2800" dirty="0" err="1" smtClean="0"/>
              <a:t>the</a:t>
            </a:r>
            <a:r>
              <a:rPr lang="de-DE" sz="2800" dirty="0" smtClean="0"/>
              <a:t> </a:t>
            </a:r>
            <a:r>
              <a:rPr lang="de-DE" sz="2800" dirty="0" err="1" smtClean="0"/>
              <a:t>draft</a:t>
            </a:r>
            <a:r>
              <a:rPr lang="de-DE" sz="2800" dirty="0" smtClean="0"/>
              <a:t> </a:t>
            </a:r>
            <a:r>
              <a:rPr lang="de-DE" sz="2800" dirty="0" err="1" smtClean="0"/>
              <a:t>standard</a:t>
            </a:r>
            <a:endParaRPr lang="de-DE" sz="2800" dirty="0" smtClean="0"/>
          </a:p>
          <a:p>
            <a:r>
              <a:rPr lang="de-DE" sz="2800" dirty="0" err="1" smtClean="0"/>
              <a:t>There</a:t>
            </a:r>
            <a:r>
              <a:rPr lang="de-DE" sz="2800" dirty="0" smtClean="0"/>
              <a:t> </a:t>
            </a:r>
            <a:r>
              <a:rPr lang="de-DE" sz="2800" dirty="0" err="1" smtClean="0"/>
              <a:t>are</a:t>
            </a:r>
            <a:r>
              <a:rPr lang="de-DE" sz="2800" dirty="0" smtClean="0"/>
              <a:t> </a:t>
            </a:r>
            <a:r>
              <a:rPr lang="de-DE" sz="2800" dirty="0" err="1" smtClean="0"/>
              <a:t>less</a:t>
            </a:r>
            <a:r>
              <a:rPr lang="de-DE" sz="2800" dirty="0" smtClean="0"/>
              <a:t> technical </a:t>
            </a:r>
            <a:r>
              <a:rPr lang="de-DE" sz="2800" dirty="0" err="1" smtClean="0"/>
              <a:t>contributions</a:t>
            </a:r>
            <a:r>
              <a:rPr lang="de-DE" sz="2800" dirty="0" smtClean="0"/>
              <a:t> </a:t>
            </a:r>
            <a:r>
              <a:rPr lang="de-DE" sz="2800" dirty="0" err="1" smtClean="0"/>
              <a:t>compared</a:t>
            </a:r>
            <a:r>
              <a:rPr lang="de-DE" sz="2800" dirty="0" smtClean="0"/>
              <a:t> </a:t>
            </a:r>
            <a:r>
              <a:rPr lang="de-DE" sz="2800" dirty="0" err="1" smtClean="0"/>
              <a:t>to</a:t>
            </a:r>
            <a:r>
              <a:rPr lang="de-DE" sz="2800" dirty="0" smtClean="0"/>
              <a:t> </a:t>
            </a:r>
            <a:r>
              <a:rPr lang="de-DE" sz="2800" dirty="0" err="1" smtClean="0"/>
              <a:t>the</a:t>
            </a:r>
            <a:r>
              <a:rPr lang="de-DE" sz="2800" dirty="0" smtClean="0"/>
              <a:t> </a:t>
            </a:r>
            <a:r>
              <a:rPr lang="de-DE" sz="2800" dirty="0" err="1" smtClean="0"/>
              <a:t>period</a:t>
            </a:r>
            <a:r>
              <a:rPr lang="de-DE" sz="2800" dirty="0" smtClean="0"/>
              <a:t> 2008 </a:t>
            </a:r>
            <a:r>
              <a:rPr lang="de-DE" sz="2800" dirty="0" err="1" smtClean="0"/>
              <a:t>to</a:t>
            </a:r>
            <a:r>
              <a:rPr lang="de-DE" sz="2800" dirty="0" smtClean="0"/>
              <a:t> 2012</a:t>
            </a:r>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6" name="Datumsplatzhalter 5"/>
          <p:cNvSpPr>
            <a:spLocks noGrp="1"/>
          </p:cNvSpPr>
          <p:nvPr>
            <p:ph type="dt" sz="half" idx="10"/>
          </p:nvPr>
        </p:nvSpPr>
        <p:spPr/>
        <p:txBody>
          <a:bodyPr/>
          <a:lstStyle/>
          <a:p>
            <a:r>
              <a:rPr lang="en-US" dirty="0" smtClean="0"/>
              <a:t>November 2016</a:t>
            </a:r>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Is </a:t>
            </a:r>
            <a:r>
              <a:rPr lang="de-DE" dirty="0" err="1" smtClean="0"/>
              <a:t>there</a:t>
            </a:r>
            <a:r>
              <a:rPr lang="de-DE" dirty="0" smtClean="0"/>
              <a:t> still a </a:t>
            </a:r>
            <a:r>
              <a:rPr lang="de-DE" dirty="0" err="1" smtClean="0"/>
              <a:t>need</a:t>
            </a:r>
            <a:r>
              <a:rPr lang="de-DE" dirty="0" smtClean="0"/>
              <a:t> </a:t>
            </a:r>
            <a:r>
              <a:rPr lang="de-DE" dirty="0" err="1" smtClean="0"/>
              <a:t>for</a:t>
            </a:r>
            <a:r>
              <a:rPr lang="de-DE" dirty="0" smtClean="0"/>
              <a:t> IG </a:t>
            </a:r>
            <a:r>
              <a:rPr lang="de-DE" dirty="0" err="1" smtClean="0"/>
              <a:t>THz</a:t>
            </a:r>
            <a:r>
              <a:rPr lang="de-DE" dirty="0" smtClean="0"/>
              <a:t>?</a:t>
            </a:r>
            <a:endParaRPr lang="de-DE" dirty="0"/>
          </a:p>
        </p:txBody>
      </p:sp>
      <p:sp>
        <p:nvSpPr>
          <p:cNvPr id="3" name="Inhaltsplatzhalter 2"/>
          <p:cNvSpPr>
            <a:spLocks noGrp="1"/>
          </p:cNvSpPr>
          <p:nvPr>
            <p:ph idx="1"/>
          </p:nvPr>
        </p:nvSpPr>
        <p:spPr/>
        <p:txBody>
          <a:bodyPr/>
          <a:lstStyle/>
          <a:p>
            <a:r>
              <a:rPr lang="de-DE" sz="2400" dirty="0" smtClean="0"/>
              <a:t>The </a:t>
            </a:r>
            <a:r>
              <a:rPr lang="de-DE" sz="2400" dirty="0" err="1" smtClean="0"/>
              <a:t>existence</a:t>
            </a:r>
            <a:r>
              <a:rPr lang="de-DE" sz="2400" dirty="0" smtClean="0"/>
              <a:t> of </a:t>
            </a:r>
            <a:r>
              <a:rPr lang="de-DE" sz="2400" dirty="0" err="1" smtClean="0"/>
              <a:t>the</a:t>
            </a:r>
            <a:r>
              <a:rPr lang="de-DE" sz="2400" dirty="0" smtClean="0"/>
              <a:t> IG </a:t>
            </a:r>
            <a:r>
              <a:rPr lang="de-DE" sz="2400" dirty="0" err="1" smtClean="0"/>
              <a:t>THz</a:t>
            </a:r>
            <a:r>
              <a:rPr lang="de-DE" sz="2400" dirty="0" smtClean="0"/>
              <a:t> </a:t>
            </a:r>
            <a:r>
              <a:rPr lang="de-DE" sz="2400" dirty="0" err="1" smtClean="0"/>
              <a:t>is</a:t>
            </a:r>
            <a:r>
              <a:rPr lang="de-DE" sz="2400" dirty="0" smtClean="0"/>
              <a:t> still </a:t>
            </a:r>
            <a:r>
              <a:rPr lang="de-DE" sz="2400" dirty="0" err="1" smtClean="0"/>
              <a:t>important</a:t>
            </a:r>
            <a:r>
              <a:rPr lang="de-DE" sz="2400" dirty="0" smtClean="0"/>
              <a:t>, </a:t>
            </a:r>
            <a:r>
              <a:rPr lang="de-DE" sz="2400" dirty="0" err="1" smtClean="0"/>
              <a:t>because</a:t>
            </a:r>
            <a:r>
              <a:rPr lang="de-DE" sz="2400" dirty="0" smtClean="0"/>
              <a:t>….</a:t>
            </a:r>
          </a:p>
          <a:p>
            <a:pPr lvl="1"/>
            <a:r>
              <a:rPr lang="de-DE" sz="2000" dirty="0" err="1" smtClean="0"/>
              <a:t>Wrt</a:t>
            </a:r>
            <a:r>
              <a:rPr lang="de-DE" sz="2000" dirty="0" smtClean="0"/>
              <a:t> </a:t>
            </a:r>
            <a:r>
              <a:rPr lang="de-DE" sz="2000" dirty="0" err="1" smtClean="0"/>
              <a:t>the</a:t>
            </a:r>
            <a:r>
              <a:rPr lang="de-DE" sz="2000" dirty="0" smtClean="0"/>
              <a:t> </a:t>
            </a:r>
            <a:r>
              <a:rPr lang="de-DE" sz="2000" dirty="0" err="1" smtClean="0"/>
              <a:t>process</a:t>
            </a:r>
            <a:r>
              <a:rPr lang="de-DE" sz="2000" dirty="0" smtClean="0"/>
              <a:t> of </a:t>
            </a:r>
            <a:r>
              <a:rPr lang="de-DE" sz="2000" b="1" dirty="0" smtClean="0">
                <a:solidFill>
                  <a:srgbClr val="FF0000"/>
                </a:solidFill>
              </a:rPr>
              <a:t>WRC 2019 </a:t>
            </a:r>
            <a:r>
              <a:rPr lang="de-DE" sz="2000" dirty="0" err="1" smtClean="0"/>
              <a:t>it</a:t>
            </a:r>
            <a:r>
              <a:rPr lang="de-DE" sz="2000" dirty="0" smtClean="0"/>
              <a:t> </a:t>
            </a:r>
            <a:r>
              <a:rPr lang="de-DE" sz="2000" dirty="0" err="1" smtClean="0"/>
              <a:t>is</a:t>
            </a:r>
            <a:r>
              <a:rPr lang="de-DE" sz="2000" dirty="0" smtClean="0"/>
              <a:t> </a:t>
            </a:r>
            <a:r>
              <a:rPr lang="de-DE" sz="2000" dirty="0" err="1" smtClean="0"/>
              <a:t>important</a:t>
            </a:r>
            <a:r>
              <a:rPr lang="de-DE" sz="2000" dirty="0" smtClean="0"/>
              <a:t> </a:t>
            </a:r>
            <a:r>
              <a:rPr lang="de-DE" sz="2000" dirty="0" err="1" smtClean="0"/>
              <a:t>to</a:t>
            </a:r>
            <a:r>
              <a:rPr lang="de-DE" sz="2000" dirty="0" smtClean="0"/>
              <a:t> </a:t>
            </a:r>
            <a:r>
              <a:rPr lang="de-DE" sz="2000" dirty="0" err="1" smtClean="0"/>
              <a:t>have</a:t>
            </a:r>
            <a:r>
              <a:rPr lang="de-DE" sz="2000" dirty="0" smtClean="0"/>
              <a:t> a </a:t>
            </a:r>
            <a:r>
              <a:rPr lang="de-DE" sz="2000" dirty="0" err="1" smtClean="0"/>
              <a:t>group</a:t>
            </a:r>
            <a:r>
              <a:rPr lang="de-DE" sz="2000" dirty="0" smtClean="0"/>
              <a:t> in IEEE 802 </a:t>
            </a:r>
            <a:r>
              <a:rPr lang="de-DE" sz="2000" dirty="0" err="1" smtClean="0"/>
              <a:t>active</a:t>
            </a:r>
            <a:r>
              <a:rPr lang="de-DE" sz="2000" dirty="0" smtClean="0"/>
              <a:t> in </a:t>
            </a:r>
            <a:r>
              <a:rPr lang="de-DE" sz="2000" dirty="0" err="1" smtClean="0"/>
              <a:t>THz</a:t>
            </a:r>
            <a:r>
              <a:rPr lang="de-DE" sz="2000" dirty="0" smtClean="0"/>
              <a:t> </a:t>
            </a:r>
            <a:r>
              <a:rPr lang="de-DE" sz="2000" dirty="0" err="1" smtClean="0"/>
              <a:t>communications</a:t>
            </a:r>
            <a:r>
              <a:rPr lang="de-DE" sz="2000" dirty="0" smtClean="0"/>
              <a:t> in order </a:t>
            </a:r>
            <a:r>
              <a:rPr lang="de-DE" sz="2000" dirty="0" err="1" smtClean="0"/>
              <a:t>to</a:t>
            </a:r>
            <a:r>
              <a:rPr lang="de-DE" sz="2000" dirty="0" smtClean="0"/>
              <a:t> </a:t>
            </a:r>
            <a:r>
              <a:rPr lang="de-DE" sz="2000" dirty="0" err="1" smtClean="0"/>
              <a:t>enable</a:t>
            </a:r>
            <a:r>
              <a:rPr lang="de-DE" sz="2000" dirty="0" smtClean="0"/>
              <a:t> IEEE 802 </a:t>
            </a:r>
            <a:r>
              <a:rPr lang="de-DE" sz="2000" dirty="0" err="1" smtClean="0"/>
              <a:t>to</a:t>
            </a:r>
            <a:r>
              <a:rPr lang="de-DE" sz="2000" dirty="0" smtClean="0"/>
              <a:t> </a:t>
            </a:r>
            <a:r>
              <a:rPr lang="de-DE" sz="2000" dirty="0" err="1" smtClean="0"/>
              <a:t>answer</a:t>
            </a:r>
            <a:r>
              <a:rPr lang="de-DE" sz="2000" dirty="0" smtClean="0"/>
              <a:t> </a:t>
            </a:r>
            <a:r>
              <a:rPr lang="de-DE" sz="2000" b="1" dirty="0" err="1" smtClean="0">
                <a:solidFill>
                  <a:srgbClr val="FF0000"/>
                </a:solidFill>
              </a:rPr>
              <a:t>liaison</a:t>
            </a:r>
            <a:r>
              <a:rPr lang="de-DE" sz="2000" b="1" dirty="0" smtClean="0">
                <a:solidFill>
                  <a:srgbClr val="FF0000"/>
                </a:solidFill>
              </a:rPr>
              <a:t> </a:t>
            </a:r>
            <a:r>
              <a:rPr lang="de-DE" sz="2000" b="1" dirty="0" err="1" smtClean="0">
                <a:solidFill>
                  <a:srgbClr val="FF0000"/>
                </a:solidFill>
              </a:rPr>
              <a:t>statements</a:t>
            </a:r>
            <a:r>
              <a:rPr lang="de-DE" sz="2000" b="1" dirty="0" smtClean="0">
                <a:solidFill>
                  <a:srgbClr val="FF0000"/>
                </a:solidFill>
              </a:rPr>
              <a:t> form ITU-R </a:t>
            </a:r>
            <a:r>
              <a:rPr lang="de-DE" sz="2000" dirty="0" smtClean="0"/>
              <a:t>also in </a:t>
            </a:r>
            <a:r>
              <a:rPr lang="de-DE" sz="2000" dirty="0" err="1" smtClean="0"/>
              <a:t>the</a:t>
            </a:r>
            <a:r>
              <a:rPr lang="de-DE" sz="2000" dirty="0" smtClean="0"/>
              <a:t> </a:t>
            </a:r>
            <a:r>
              <a:rPr lang="de-DE" sz="2000" dirty="0" err="1" smtClean="0"/>
              <a:t>period</a:t>
            </a:r>
            <a:r>
              <a:rPr lang="de-DE" sz="2000" dirty="0" smtClean="0"/>
              <a:t> after TG3d </a:t>
            </a:r>
            <a:r>
              <a:rPr lang="de-DE" sz="2000" dirty="0" err="1" smtClean="0"/>
              <a:t>has</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completed</a:t>
            </a:r>
            <a:r>
              <a:rPr lang="de-DE" sz="2000" dirty="0" smtClean="0"/>
              <a:t>.</a:t>
            </a:r>
          </a:p>
          <a:p>
            <a:pPr lvl="1"/>
            <a:endParaRPr lang="de-DE" sz="2000" dirty="0" smtClean="0"/>
          </a:p>
          <a:p>
            <a:pPr lvl="1"/>
            <a:r>
              <a:rPr lang="de-DE" sz="2000" dirty="0" err="1" smtClean="0"/>
              <a:t>There</a:t>
            </a:r>
            <a:r>
              <a:rPr lang="de-DE" sz="2000" dirty="0" smtClean="0"/>
              <a:t> </a:t>
            </a:r>
            <a:r>
              <a:rPr lang="de-DE" sz="2000" dirty="0" err="1" smtClean="0"/>
              <a:t>are</a:t>
            </a:r>
            <a:r>
              <a:rPr lang="de-DE" sz="2000" dirty="0" smtClean="0"/>
              <a:t> </a:t>
            </a:r>
            <a:r>
              <a:rPr lang="de-DE" sz="2000" dirty="0" err="1" smtClean="0"/>
              <a:t>many</a:t>
            </a:r>
            <a:r>
              <a:rPr lang="de-DE" sz="2000" dirty="0" smtClean="0"/>
              <a:t> </a:t>
            </a:r>
            <a:r>
              <a:rPr lang="de-DE" sz="2000" dirty="0" err="1" smtClean="0"/>
              <a:t>more</a:t>
            </a:r>
            <a:r>
              <a:rPr lang="de-DE" sz="2000" dirty="0" smtClean="0"/>
              <a:t> potential </a:t>
            </a:r>
            <a:r>
              <a:rPr lang="de-DE" sz="2000" dirty="0" err="1" smtClean="0"/>
              <a:t>applications</a:t>
            </a:r>
            <a:r>
              <a:rPr lang="de-DE" sz="2000" dirty="0" smtClean="0"/>
              <a:t> in </a:t>
            </a:r>
            <a:r>
              <a:rPr lang="de-DE" sz="2000" dirty="0" err="1" smtClean="0"/>
              <a:t>this</a:t>
            </a:r>
            <a:r>
              <a:rPr lang="de-DE" sz="2000" dirty="0" smtClean="0"/>
              <a:t> </a:t>
            </a:r>
            <a:r>
              <a:rPr lang="de-DE" sz="2000" dirty="0" err="1" smtClean="0"/>
              <a:t>frequency</a:t>
            </a:r>
            <a:r>
              <a:rPr lang="de-DE" sz="2000" dirty="0" smtClean="0"/>
              <a:t> </a:t>
            </a:r>
            <a:r>
              <a:rPr lang="de-DE" sz="2000" dirty="0" err="1" smtClean="0"/>
              <a:t>range</a:t>
            </a:r>
            <a:r>
              <a:rPr lang="de-DE" sz="2000" dirty="0" smtClean="0"/>
              <a:t> </a:t>
            </a:r>
            <a:r>
              <a:rPr lang="de-DE" sz="2000" dirty="0" err="1" smtClean="0"/>
              <a:t>than</a:t>
            </a:r>
            <a:r>
              <a:rPr lang="de-DE" sz="2000" dirty="0" smtClean="0"/>
              <a:t> </a:t>
            </a:r>
            <a:r>
              <a:rPr lang="de-DE" sz="2000" dirty="0" err="1" smtClean="0"/>
              <a:t>those</a:t>
            </a:r>
            <a:r>
              <a:rPr lang="de-DE" sz="2000" dirty="0" smtClean="0"/>
              <a:t> </a:t>
            </a:r>
            <a:r>
              <a:rPr lang="de-DE" sz="2000" dirty="0" err="1" smtClean="0"/>
              <a:t>currently</a:t>
            </a:r>
            <a:r>
              <a:rPr lang="de-DE" sz="2000" dirty="0" smtClean="0"/>
              <a:t> in he </a:t>
            </a:r>
            <a:r>
              <a:rPr lang="de-DE" sz="2000" dirty="0" err="1" smtClean="0"/>
              <a:t>scope</a:t>
            </a:r>
            <a:r>
              <a:rPr lang="de-DE" sz="2000" dirty="0" smtClean="0"/>
              <a:t> of TG3d. </a:t>
            </a:r>
          </a:p>
          <a:p>
            <a:pPr lvl="2">
              <a:buNone/>
            </a:pPr>
            <a:r>
              <a:rPr lang="de-DE" sz="1600" dirty="0" smtClean="0"/>
              <a:t>=&gt; </a:t>
            </a:r>
            <a:r>
              <a:rPr lang="de-DE" sz="2000" dirty="0" smtClean="0"/>
              <a:t>IG </a:t>
            </a:r>
            <a:r>
              <a:rPr lang="de-DE" sz="2000" dirty="0" err="1" smtClean="0"/>
              <a:t>THz</a:t>
            </a:r>
            <a:r>
              <a:rPr lang="de-DE" sz="2000" dirty="0" smtClean="0"/>
              <a:t> will </a:t>
            </a:r>
            <a:r>
              <a:rPr lang="de-DE" sz="2000" dirty="0" err="1" smtClean="0"/>
              <a:t>be</a:t>
            </a:r>
            <a:r>
              <a:rPr lang="de-DE" sz="2000" dirty="0" smtClean="0"/>
              <a:t> a </a:t>
            </a:r>
            <a:r>
              <a:rPr lang="de-DE" sz="2000" b="1" dirty="0" err="1" smtClean="0">
                <a:solidFill>
                  <a:srgbClr val="FF0000"/>
                </a:solidFill>
              </a:rPr>
              <a:t>vehicle</a:t>
            </a:r>
            <a:r>
              <a:rPr lang="de-DE" sz="2000" b="1" dirty="0" smtClean="0">
                <a:solidFill>
                  <a:srgbClr val="FF0000"/>
                </a:solidFill>
              </a:rPr>
              <a:t> </a:t>
            </a:r>
            <a:r>
              <a:rPr lang="de-DE" sz="2000" b="1" dirty="0" err="1" smtClean="0">
                <a:solidFill>
                  <a:srgbClr val="FF0000"/>
                </a:solidFill>
              </a:rPr>
              <a:t>to</a:t>
            </a:r>
            <a:r>
              <a:rPr lang="de-DE" sz="2000" b="1" dirty="0" smtClean="0">
                <a:solidFill>
                  <a:srgbClr val="FF0000"/>
                </a:solidFill>
              </a:rPr>
              <a:t> </a:t>
            </a:r>
            <a:r>
              <a:rPr lang="de-DE" sz="2000" b="1" dirty="0" err="1" smtClean="0">
                <a:solidFill>
                  <a:srgbClr val="FF0000"/>
                </a:solidFill>
              </a:rPr>
              <a:t>spin</a:t>
            </a:r>
            <a:r>
              <a:rPr lang="de-DE" sz="2000" b="1" dirty="0" smtClean="0">
                <a:solidFill>
                  <a:srgbClr val="FF0000"/>
                </a:solidFill>
              </a:rPr>
              <a:t>-off </a:t>
            </a:r>
            <a:r>
              <a:rPr lang="de-DE" sz="2000" b="1" dirty="0" err="1" smtClean="0">
                <a:solidFill>
                  <a:srgbClr val="FF0000"/>
                </a:solidFill>
              </a:rPr>
              <a:t>study</a:t>
            </a:r>
            <a:r>
              <a:rPr lang="de-DE" sz="2000" b="1" dirty="0" smtClean="0">
                <a:solidFill>
                  <a:srgbClr val="FF0000"/>
                </a:solidFill>
              </a:rPr>
              <a:t> </a:t>
            </a:r>
            <a:r>
              <a:rPr lang="de-DE" sz="2000" b="1" dirty="0" err="1" smtClean="0">
                <a:solidFill>
                  <a:srgbClr val="FF0000"/>
                </a:solidFill>
              </a:rPr>
              <a:t>groups</a:t>
            </a:r>
            <a:r>
              <a:rPr lang="de-DE" sz="2000" b="1" dirty="0" smtClean="0">
                <a:solidFill>
                  <a:srgbClr val="FF0000"/>
                </a:solidFill>
              </a:rPr>
              <a:t> </a:t>
            </a:r>
            <a:r>
              <a:rPr lang="de-DE" sz="2000" dirty="0" err="1" smtClean="0"/>
              <a:t>for</a:t>
            </a:r>
            <a:r>
              <a:rPr lang="de-DE" sz="2000" dirty="0" smtClean="0"/>
              <a:t> </a:t>
            </a:r>
            <a:r>
              <a:rPr lang="de-DE" sz="2000" dirty="0" err="1" smtClean="0"/>
              <a:t>furher</a:t>
            </a:r>
            <a:r>
              <a:rPr lang="de-DE" sz="2000" dirty="0" smtClean="0"/>
              <a:t> </a:t>
            </a:r>
            <a:r>
              <a:rPr lang="de-DE" sz="2000" dirty="0" err="1" smtClean="0"/>
              <a:t>amendments</a:t>
            </a:r>
            <a:r>
              <a:rPr lang="de-DE" sz="2000" dirty="0" smtClean="0"/>
              <a:t> of IEEE 802.15.3</a:t>
            </a:r>
            <a:endParaRPr lang="de-DE" sz="1600" dirty="0"/>
          </a:p>
        </p:txBody>
      </p:sp>
      <p:sp>
        <p:nvSpPr>
          <p:cNvPr id="4" name="Fußzeilenplatzhalter 3"/>
          <p:cNvSpPr>
            <a:spLocks noGrp="1"/>
          </p:cNvSpPr>
          <p:nvPr>
            <p:ph type="ftr" sz="quarter" idx="11"/>
          </p:nvPr>
        </p:nvSpPr>
        <p:spPr/>
        <p:txBody>
          <a:bodyPr/>
          <a:lstStyle/>
          <a:p>
            <a:r>
              <a:rPr lang="en-US" smtClean="0"/>
              <a:t>&lt;author&gt;, &lt;company&gt;</a:t>
            </a:r>
            <a:endParaRPr lang="en-US"/>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Datumsplatzhalter 5"/>
          <p:cNvSpPr>
            <a:spLocks noGrp="1"/>
          </p:cNvSpPr>
          <p:nvPr>
            <p:ph type="dt" sz="half" idx="10"/>
          </p:nvPr>
        </p:nvSpPr>
        <p:spPr>
          <a:xfrm>
            <a:off x="685800" y="378281"/>
            <a:ext cx="1600200" cy="215444"/>
          </a:xfrm>
        </p:spPr>
        <p:txBody>
          <a:bodyPr/>
          <a:lstStyle/>
          <a:p>
            <a:r>
              <a:rPr lang="en-US" dirty="0" smtClean="0"/>
              <a:t>November 2016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How</a:t>
            </a:r>
            <a:r>
              <a:rPr lang="de-DE" dirty="0" smtClean="0"/>
              <a:t> </a:t>
            </a:r>
            <a:r>
              <a:rPr lang="de-DE" dirty="0" err="1" smtClean="0"/>
              <a:t>can</a:t>
            </a:r>
            <a:r>
              <a:rPr lang="de-DE" dirty="0" smtClean="0"/>
              <a:t> </a:t>
            </a:r>
            <a:r>
              <a:rPr lang="de-DE" dirty="0" err="1" smtClean="0"/>
              <a:t>we</a:t>
            </a:r>
            <a:r>
              <a:rPr lang="de-DE" dirty="0" smtClean="0"/>
              <a:t> </a:t>
            </a:r>
            <a:r>
              <a:rPr lang="de-DE" dirty="0" err="1" smtClean="0"/>
              <a:t>increase</a:t>
            </a:r>
            <a:r>
              <a:rPr lang="de-DE" dirty="0" smtClean="0"/>
              <a:t> </a:t>
            </a:r>
            <a:r>
              <a:rPr lang="de-DE" dirty="0" err="1" smtClean="0"/>
              <a:t>more</a:t>
            </a:r>
            <a:r>
              <a:rPr lang="de-DE" dirty="0" smtClean="0"/>
              <a:t> </a:t>
            </a:r>
            <a:r>
              <a:rPr lang="de-DE" dirty="0" err="1" smtClean="0"/>
              <a:t>interest</a:t>
            </a:r>
            <a:r>
              <a:rPr lang="de-DE" dirty="0" smtClean="0"/>
              <a:t>?</a:t>
            </a:r>
            <a:endParaRPr lang="de-DE" dirty="0"/>
          </a:p>
        </p:txBody>
      </p:sp>
      <p:sp>
        <p:nvSpPr>
          <p:cNvPr id="3" name="Inhaltsplatzhalter 2"/>
          <p:cNvSpPr>
            <a:spLocks noGrp="1"/>
          </p:cNvSpPr>
          <p:nvPr>
            <p:ph idx="1"/>
          </p:nvPr>
        </p:nvSpPr>
        <p:spPr/>
        <p:txBody>
          <a:bodyPr/>
          <a:lstStyle/>
          <a:p>
            <a:r>
              <a:rPr lang="de-DE" sz="2400" dirty="0" err="1" smtClean="0"/>
              <a:t>Compared</a:t>
            </a:r>
            <a:r>
              <a:rPr lang="de-DE" sz="2400" dirty="0" smtClean="0"/>
              <a:t> </a:t>
            </a:r>
            <a:r>
              <a:rPr lang="de-DE" sz="2400" dirty="0" err="1" smtClean="0"/>
              <a:t>to</a:t>
            </a:r>
            <a:r>
              <a:rPr lang="de-DE" sz="2400" dirty="0" smtClean="0"/>
              <a:t> </a:t>
            </a:r>
            <a:r>
              <a:rPr lang="de-DE" sz="2400" dirty="0" err="1" smtClean="0"/>
              <a:t>the</a:t>
            </a:r>
            <a:r>
              <a:rPr lang="de-DE" sz="2400" dirty="0" smtClean="0"/>
              <a:t> </a:t>
            </a:r>
            <a:r>
              <a:rPr lang="de-DE" sz="2400" dirty="0" err="1" smtClean="0"/>
              <a:t>former</a:t>
            </a:r>
            <a:r>
              <a:rPr lang="de-DE" sz="2400" dirty="0" smtClean="0"/>
              <a:t> </a:t>
            </a:r>
            <a:r>
              <a:rPr lang="de-DE" sz="2400" dirty="0" err="1" smtClean="0"/>
              <a:t>period</a:t>
            </a:r>
            <a:r>
              <a:rPr lang="de-DE" sz="2400" dirty="0" smtClean="0"/>
              <a:t> 2008 – 2012 </a:t>
            </a:r>
            <a:r>
              <a:rPr lang="de-DE" sz="2400" dirty="0" err="1" smtClean="0"/>
              <a:t>the</a:t>
            </a:r>
            <a:r>
              <a:rPr lang="de-DE" sz="2400" dirty="0" smtClean="0"/>
              <a:t> </a:t>
            </a:r>
            <a:r>
              <a:rPr lang="de-DE" sz="2400" dirty="0" err="1" smtClean="0"/>
              <a:t>number</a:t>
            </a:r>
            <a:r>
              <a:rPr lang="de-DE" sz="2400" dirty="0" smtClean="0"/>
              <a:t> of </a:t>
            </a:r>
            <a:r>
              <a:rPr lang="de-DE" sz="2400" dirty="0" err="1" smtClean="0"/>
              <a:t>world-wide</a:t>
            </a:r>
            <a:r>
              <a:rPr lang="de-DE" sz="2400" dirty="0" smtClean="0"/>
              <a:t> </a:t>
            </a:r>
            <a:r>
              <a:rPr lang="de-DE" sz="2400" dirty="0" err="1" smtClean="0"/>
              <a:t>research</a:t>
            </a:r>
            <a:r>
              <a:rPr lang="de-DE" sz="2400" dirty="0" smtClean="0"/>
              <a:t> </a:t>
            </a:r>
            <a:r>
              <a:rPr lang="de-DE" sz="2400" dirty="0" err="1" smtClean="0"/>
              <a:t>projects</a:t>
            </a:r>
            <a:r>
              <a:rPr lang="de-DE" sz="2400" dirty="0" smtClean="0"/>
              <a:t> on </a:t>
            </a:r>
            <a:r>
              <a:rPr lang="de-DE" sz="2400" dirty="0" err="1" smtClean="0"/>
              <a:t>THz</a:t>
            </a:r>
            <a:r>
              <a:rPr lang="de-DE" sz="2400" dirty="0" smtClean="0"/>
              <a:t> </a:t>
            </a:r>
            <a:r>
              <a:rPr lang="de-DE" sz="2400" dirty="0" err="1" smtClean="0"/>
              <a:t>communications</a:t>
            </a:r>
            <a:r>
              <a:rPr lang="de-DE" sz="2400" dirty="0" smtClean="0"/>
              <a:t> </a:t>
            </a:r>
            <a:r>
              <a:rPr lang="de-DE" sz="2400" dirty="0" err="1" smtClean="0"/>
              <a:t>has</a:t>
            </a:r>
            <a:r>
              <a:rPr lang="de-DE" sz="2400" dirty="0" smtClean="0"/>
              <a:t> </a:t>
            </a:r>
            <a:r>
              <a:rPr lang="de-DE" sz="2400" dirty="0" err="1" smtClean="0"/>
              <a:t>significantly</a:t>
            </a:r>
            <a:r>
              <a:rPr lang="de-DE" sz="2400" dirty="0" smtClean="0"/>
              <a:t> </a:t>
            </a:r>
            <a:r>
              <a:rPr lang="de-DE" sz="2400" dirty="0" err="1" smtClean="0"/>
              <a:t>increased</a:t>
            </a:r>
            <a:r>
              <a:rPr lang="de-DE" sz="2400" dirty="0" smtClean="0"/>
              <a:t>.</a:t>
            </a:r>
          </a:p>
          <a:p>
            <a:r>
              <a:rPr lang="de-DE" sz="2400" dirty="0" err="1" smtClean="0"/>
              <a:t>This</a:t>
            </a:r>
            <a:r>
              <a:rPr lang="de-DE" sz="2400" dirty="0" smtClean="0"/>
              <a:t> </a:t>
            </a:r>
            <a:r>
              <a:rPr lang="de-DE" sz="2400" dirty="0" err="1" smtClean="0"/>
              <a:t>provides</a:t>
            </a:r>
            <a:r>
              <a:rPr lang="de-DE" sz="2400" dirty="0" smtClean="0"/>
              <a:t> a </a:t>
            </a:r>
            <a:r>
              <a:rPr lang="de-DE" sz="2400" dirty="0" err="1" smtClean="0"/>
              <a:t>big</a:t>
            </a:r>
            <a:r>
              <a:rPr lang="de-DE" sz="2400" dirty="0" smtClean="0"/>
              <a:t> </a:t>
            </a:r>
            <a:r>
              <a:rPr lang="de-DE" sz="2400" dirty="0" err="1" smtClean="0"/>
              <a:t>opportunity</a:t>
            </a:r>
            <a:r>
              <a:rPr lang="de-DE" sz="2400" dirty="0" smtClean="0"/>
              <a:t> </a:t>
            </a:r>
            <a:r>
              <a:rPr lang="de-DE" sz="2400" dirty="0" err="1" smtClean="0"/>
              <a:t>to</a:t>
            </a:r>
            <a:r>
              <a:rPr lang="de-DE" sz="2400" dirty="0" smtClean="0"/>
              <a:t> </a:t>
            </a:r>
            <a:r>
              <a:rPr lang="de-DE" sz="2400" dirty="0" err="1" smtClean="0"/>
              <a:t>attract</a:t>
            </a:r>
            <a:r>
              <a:rPr lang="de-DE" sz="2400" dirty="0" smtClean="0"/>
              <a:t> </a:t>
            </a:r>
            <a:r>
              <a:rPr lang="de-DE" sz="2400" dirty="0" err="1" smtClean="0"/>
              <a:t>more</a:t>
            </a:r>
            <a:r>
              <a:rPr lang="de-DE" sz="2400" dirty="0" smtClean="0"/>
              <a:t> </a:t>
            </a:r>
            <a:r>
              <a:rPr lang="de-DE" sz="2400" dirty="0" err="1" smtClean="0"/>
              <a:t>attendees</a:t>
            </a:r>
            <a:r>
              <a:rPr lang="de-DE" sz="2400" dirty="0" smtClean="0"/>
              <a:t> </a:t>
            </a:r>
            <a:r>
              <a:rPr lang="de-DE" sz="2400" dirty="0" err="1" smtClean="0"/>
              <a:t>to</a:t>
            </a:r>
            <a:r>
              <a:rPr lang="de-DE" sz="2400" dirty="0" smtClean="0"/>
              <a:t> </a:t>
            </a:r>
            <a:r>
              <a:rPr lang="de-DE" sz="2400" dirty="0" err="1" smtClean="0"/>
              <a:t>the</a:t>
            </a:r>
            <a:r>
              <a:rPr lang="de-DE" sz="2400" dirty="0" smtClean="0"/>
              <a:t> </a:t>
            </a:r>
            <a:r>
              <a:rPr lang="de-DE" sz="2400" dirty="0" err="1" smtClean="0"/>
              <a:t>meetings</a:t>
            </a:r>
            <a:r>
              <a:rPr lang="de-DE" sz="2400" dirty="0" smtClean="0"/>
              <a:t>.</a:t>
            </a:r>
            <a:r>
              <a:rPr lang="de-DE" sz="2400" dirty="0" smtClean="0"/>
              <a:t> </a:t>
            </a:r>
          </a:p>
          <a:p>
            <a:r>
              <a:rPr lang="de-DE" sz="2400" dirty="0" err="1" smtClean="0"/>
              <a:t>However</a:t>
            </a:r>
            <a:r>
              <a:rPr lang="de-DE" sz="2400" dirty="0" smtClean="0"/>
              <a:t>, </a:t>
            </a:r>
            <a:r>
              <a:rPr lang="de-DE" sz="2400" dirty="0" err="1" smtClean="0"/>
              <a:t>the</a:t>
            </a:r>
            <a:r>
              <a:rPr lang="de-DE" sz="2400" dirty="0" smtClean="0"/>
              <a:t> </a:t>
            </a:r>
            <a:r>
              <a:rPr lang="de-DE" sz="2400" dirty="0" err="1" smtClean="0"/>
              <a:t>current</a:t>
            </a:r>
            <a:r>
              <a:rPr lang="de-DE" sz="2400" dirty="0" smtClean="0"/>
              <a:t> </a:t>
            </a:r>
            <a:r>
              <a:rPr lang="de-DE" sz="2400" dirty="0" err="1" smtClean="0"/>
              <a:t>policy</a:t>
            </a:r>
            <a:r>
              <a:rPr lang="de-DE" sz="2400" dirty="0" smtClean="0"/>
              <a:t> of </a:t>
            </a:r>
            <a:r>
              <a:rPr lang="de-DE" sz="2400" dirty="0" err="1" smtClean="0"/>
              <a:t>basicly</a:t>
            </a:r>
            <a:r>
              <a:rPr lang="de-DE" sz="2400" dirty="0" smtClean="0"/>
              <a:t> </a:t>
            </a:r>
            <a:r>
              <a:rPr lang="de-DE" sz="2400" dirty="0" err="1" smtClean="0"/>
              <a:t>having</a:t>
            </a:r>
            <a:r>
              <a:rPr lang="de-DE" sz="2400" dirty="0" smtClean="0"/>
              <a:t> </a:t>
            </a:r>
            <a:r>
              <a:rPr lang="de-DE" sz="2400" dirty="0" err="1" smtClean="0"/>
              <a:t>meetings</a:t>
            </a:r>
            <a:r>
              <a:rPr lang="de-DE" sz="2400" dirty="0" smtClean="0"/>
              <a:t> </a:t>
            </a:r>
            <a:r>
              <a:rPr lang="de-DE" sz="2400" dirty="0" err="1" smtClean="0"/>
              <a:t>at</a:t>
            </a:r>
            <a:r>
              <a:rPr lang="de-DE" sz="2400" dirty="0" smtClean="0"/>
              <a:t> IEEE </a:t>
            </a:r>
            <a:r>
              <a:rPr lang="de-DE" sz="2400" dirty="0" err="1" smtClean="0"/>
              <a:t>plenaries</a:t>
            </a:r>
            <a:r>
              <a:rPr lang="de-DE" sz="2400" dirty="0" smtClean="0"/>
              <a:t> </a:t>
            </a:r>
            <a:r>
              <a:rPr lang="de-DE" sz="2400" dirty="0" err="1" smtClean="0"/>
              <a:t>may</a:t>
            </a:r>
            <a:r>
              <a:rPr lang="de-DE" sz="2400" dirty="0" smtClean="0"/>
              <a:t> </a:t>
            </a:r>
            <a:r>
              <a:rPr lang="de-DE" sz="2400" dirty="0" err="1" smtClean="0"/>
              <a:t>be</a:t>
            </a:r>
            <a:r>
              <a:rPr lang="de-DE" sz="2400" dirty="0" smtClean="0"/>
              <a:t> not optimal.</a:t>
            </a:r>
          </a:p>
          <a:p>
            <a:r>
              <a:rPr lang="de-DE" sz="2400" dirty="0" err="1" smtClean="0"/>
              <a:t>We</a:t>
            </a:r>
            <a:r>
              <a:rPr lang="de-DE" sz="2400" dirty="0" smtClean="0"/>
              <a:t> </a:t>
            </a:r>
            <a:r>
              <a:rPr lang="de-DE" sz="2400" dirty="0" err="1" smtClean="0"/>
              <a:t>need</a:t>
            </a:r>
            <a:r>
              <a:rPr lang="de-DE" sz="2400" dirty="0" smtClean="0"/>
              <a:t> </a:t>
            </a:r>
            <a:r>
              <a:rPr lang="de-DE" sz="2400" dirty="0" err="1" smtClean="0"/>
              <a:t>to</a:t>
            </a:r>
            <a:r>
              <a:rPr lang="de-DE" sz="2400" dirty="0" smtClean="0"/>
              <a:t> </a:t>
            </a:r>
            <a:r>
              <a:rPr lang="de-DE" sz="2400" b="1" dirty="0" err="1" smtClean="0">
                <a:solidFill>
                  <a:srgbClr val="FF0000"/>
                </a:solidFill>
              </a:rPr>
              <a:t>meet</a:t>
            </a:r>
            <a:r>
              <a:rPr lang="de-DE" sz="2400" b="1" dirty="0" smtClean="0">
                <a:solidFill>
                  <a:srgbClr val="FF0000"/>
                </a:solidFill>
              </a:rPr>
              <a:t> </a:t>
            </a:r>
            <a:r>
              <a:rPr lang="de-DE" sz="2400" b="1" dirty="0" err="1" smtClean="0">
                <a:solidFill>
                  <a:srgbClr val="FF0000"/>
                </a:solidFill>
              </a:rPr>
              <a:t>at</a:t>
            </a:r>
            <a:r>
              <a:rPr lang="de-DE" sz="2400" b="1" dirty="0" smtClean="0">
                <a:solidFill>
                  <a:srgbClr val="FF0000"/>
                </a:solidFill>
              </a:rPr>
              <a:t> </a:t>
            </a:r>
            <a:r>
              <a:rPr lang="de-DE" sz="2400" b="1" dirty="0" err="1" smtClean="0">
                <a:solidFill>
                  <a:srgbClr val="FF0000"/>
                </a:solidFill>
              </a:rPr>
              <a:t>places</a:t>
            </a:r>
            <a:r>
              <a:rPr lang="de-DE" sz="2400" dirty="0" smtClean="0"/>
              <a:t> </a:t>
            </a:r>
            <a:r>
              <a:rPr lang="de-DE" sz="2400" dirty="0" err="1" smtClean="0"/>
              <a:t>only</a:t>
            </a:r>
            <a:r>
              <a:rPr lang="de-DE" sz="2400" dirty="0" smtClean="0"/>
              <a:t>, </a:t>
            </a:r>
            <a:r>
              <a:rPr lang="de-DE" sz="2400" dirty="0" err="1" smtClean="0"/>
              <a:t>where</a:t>
            </a:r>
            <a:r>
              <a:rPr lang="de-DE" sz="2400" dirty="0" smtClean="0"/>
              <a:t> </a:t>
            </a:r>
            <a:r>
              <a:rPr lang="de-DE" sz="2400" b="1" dirty="0" err="1" smtClean="0">
                <a:solidFill>
                  <a:srgbClr val="FF0000"/>
                </a:solidFill>
              </a:rPr>
              <a:t>chances</a:t>
            </a:r>
            <a:r>
              <a:rPr lang="de-DE" sz="2400" b="1" dirty="0" smtClean="0">
                <a:solidFill>
                  <a:srgbClr val="FF0000"/>
                </a:solidFill>
              </a:rPr>
              <a:t> </a:t>
            </a:r>
            <a:r>
              <a:rPr lang="de-DE" sz="2400" b="1" dirty="0" err="1" smtClean="0">
                <a:solidFill>
                  <a:srgbClr val="FF0000"/>
                </a:solidFill>
              </a:rPr>
              <a:t>are</a:t>
            </a:r>
            <a:r>
              <a:rPr lang="de-DE" sz="2400" b="1" dirty="0" smtClean="0">
                <a:solidFill>
                  <a:srgbClr val="FF0000"/>
                </a:solidFill>
              </a:rPr>
              <a:t> </a:t>
            </a:r>
            <a:r>
              <a:rPr lang="de-DE" sz="2400" b="1" dirty="0" err="1" smtClean="0">
                <a:solidFill>
                  <a:srgbClr val="FF0000"/>
                </a:solidFill>
              </a:rPr>
              <a:t>high</a:t>
            </a:r>
            <a:r>
              <a:rPr lang="de-DE" sz="2400" b="1" dirty="0" smtClean="0">
                <a:solidFill>
                  <a:srgbClr val="FF0000"/>
                </a:solidFill>
              </a:rPr>
              <a:t> </a:t>
            </a:r>
            <a:r>
              <a:rPr lang="de-DE" sz="2400" b="1" dirty="0" err="1" smtClean="0">
                <a:solidFill>
                  <a:srgbClr val="FF0000"/>
                </a:solidFill>
              </a:rPr>
              <a:t>to</a:t>
            </a:r>
            <a:r>
              <a:rPr lang="de-DE" sz="2400" b="1" dirty="0" smtClean="0">
                <a:solidFill>
                  <a:srgbClr val="FF0000"/>
                </a:solidFill>
              </a:rPr>
              <a:t> </a:t>
            </a:r>
            <a:r>
              <a:rPr lang="de-DE" sz="2400" b="1" dirty="0" err="1" smtClean="0">
                <a:solidFill>
                  <a:srgbClr val="FF0000"/>
                </a:solidFill>
              </a:rPr>
              <a:t>attract</a:t>
            </a:r>
            <a:r>
              <a:rPr lang="de-DE" sz="2400" b="1" dirty="0" smtClean="0">
                <a:solidFill>
                  <a:srgbClr val="FF0000"/>
                </a:solidFill>
              </a:rPr>
              <a:t> </a:t>
            </a:r>
            <a:r>
              <a:rPr lang="de-DE" sz="2400" b="1" dirty="0" err="1" smtClean="0">
                <a:solidFill>
                  <a:srgbClr val="FF0000"/>
                </a:solidFill>
              </a:rPr>
              <a:t>attendees</a:t>
            </a:r>
            <a:r>
              <a:rPr lang="de-DE" sz="2400" dirty="0" smtClean="0"/>
              <a:t> </a:t>
            </a:r>
            <a:r>
              <a:rPr lang="de-DE" sz="2400" dirty="0" err="1" smtClean="0"/>
              <a:t>working</a:t>
            </a:r>
            <a:r>
              <a:rPr lang="de-DE" sz="2400" dirty="0" smtClean="0"/>
              <a:t> on </a:t>
            </a:r>
            <a:r>
              <a:rPr lang="de-DE" sz="2400" dirty="0" err="1" smtClean="0"/>
              <a:t>THz</a:t>
            </a:r>
            <a:r>
              <a:rPr lang="de-DE" sz="2400" dirty="0" smtClean="0"/>
              <a:t> </a:t>
            </a:r>
            <a:r>
              <a:rPr lang="de-DE" sz="2400" dirty="0" err="1" smtClean="0"/>
              <a:t>communications</a:t>
            </a:r>
            <a:endParaRPr lang="de-DE" sz="2400"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Datumsplatzhalter 5"/>
          <p:cNvSpPr>
            <a:spLocks noGrp="1"/>
          </p:cNvSpPr>
          <p:nvPr>
            <p:ph type="dt" sz="half" idx="10"/>
          </p:nvPr>
        </p:nvSpPr>
        <p:spPr>
          <a:xfrm>
            <a:off x="685800" y="378281"/>
            <a:ext cx="1600200" cy="215444"/>
          </a:xfrm>
        </p:spPr>
        <p:txBody>
          <a:bodyPr/>
          <a:lstStyle/>
          <a:p>
            <a:r>
              <a:rPr lang="en-US" dirty="0" smtClean="0"/>
              <a:t>November 2016</a:t>
            </a:r>
          </a:p>
        </p:txBody>
      </p:sp>
      <p:sp>
        <p:nvSpPr>
          <p:cNvPr id="8"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Which</a:t>
            </a:r>
            <a:r>
              <a:rPr lang="de-DE" dirty="0" smtClean="0"/>
              <a:t> </a:t>
            </a:r>
            <a:r>
              <a:rPr lang="de-DE" dirty="0" err="1" smtClean="0"/>
              <a:t>possibilities</a:t>
            </a:r>
            <a:r>
              <a:rPr lang="de-DE" dirty="0" smtClean="0"/>
              <a:t> do </a:t>
            </a:r>
            <a:r>
              <a:rPr lang="de-DE" dirty="0" err="1" smtClean="0"/>
              <a:t>we</a:t>
            </a:r>
            <a:r>
              <a:rPr lang="de-DE" dirty="0" smtClean="0"/>
              <a:t> </a:t>
            </a:r>
            <a:r>
              <a:rPr lang="de-DE" dirty="0" err="1" smtClean="0"/>
              <a:t>have</a:t>
            </a:r>
            <a:r>
              <a:rPr lang="de-DE" dirty="0" smtClean="0"/>
              <a:t> </a:t>
            </a:r>
            <a:r>
              <a:rPr lang="de-DE" dirty="0" err="1" smtClean="0"/>
              <a:t>to</a:t>
            </a:r>
            <a:r>
              <a:rPr lang="de-DE" dirty="0" smtClean="0"/>
              <a:t> </a:t>
            </a:r>
            <a:r>
              <a:rPr lang="de-DE" dirty="0" err="1" smtClean="0"/>
              <a:t>organise</a:t>
            </a:r>
            <a:r>
              <a:rPr lang="de-DE" dirty="0" smtClean="0"/>
              <a:t> </a:t>
            </a:r>
            <a:r>
              <a:rPr lang="de-DE" dirty="0" err="1" smtClean="0"/>
              <a:t>meetings</a:t>
            </a:r>
            <a:r>
              <a:rPr lang="de-DE" dirty="0" smtClean="0"/>
              <a:t>?</a:t>
            </a:r>
            <a:endParaRPr lang="de-DE" dirty="0"/>
          </a:p>
        </p:txBody>
      </p:sp>
      <p:sp>
        <p:nvSpPr>
          <p:cNvPr id="3" name="Inhaltsplatzhalter 2"/>
          <p:cNvSpPr>
            <a:spLocks noGrp="1"/>
          </p:cNvSpPr>
          <p:nvPr>
            <p:ph idx="1"/>
          </p:nvPr>
        </p:nvSpPr>
        <p:spPr/>
        <p:txBody>
          <a:bodyPr/>
          <a:lstStyle/>
          <a:p>
            <a:r>
              <a:rPr lang="de-DE" sz="2400" dirty="0" smtClean="0"/>
              <a:t>Inside </a:t>
            </a:r>
            <a:r>
              <a:rPr lang="de-DE" sz="2400" dirty="0" err="1" smtClean="0"/>
              <a:t>the</a:t>
            </a:r>
            <a:r>
              <a:rPr lang="de-DE" sz="2400" dirty="0" smtClean="0"/>
              <a:t> IEEE 802 </a:t>
            </a:r>
            <a:r>
              <a:rPr lang="de-DE" sz="2400" dirty="0" err="1" smtClean="0"/>
              <a:t>schedule</a:t>
            </a:r>
            <a:r>
              <a:rPr lang="de-DE" sz="2400" dirty="0" smtClean="0"/>
              <a:t>:</a:t>
            </a:r>
          </a:p>
          <a:p>
            <a:pPr lvl="1"/>
            <a:r>
              <a:rPr lang="de-DE" sz="2000" dirty="0" err="1" smtClean="0"/>
              <a:t>We</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abandon</a:t>
            </a:r>
            <a:r>
              <a:rPr lang="de-DE" sz="2000" dirty="0" smtClean="0"/>
              <a:t> </a:t>
            </a:r>
            <a:r>
              <a:rPr lang="de-DE" sz="2000" dirty="0" err="1" smtClean="0"/>
              <a:t>the</a:t>
            </a:r>
            <a:r>
              <a:rPr lang="de-DE" sz="2000" dirty="0" smtClean="0"/>
              <a:t> </a:t>
            </a:r>
            <a:r>
              <a:rPr lang="de-DE" sz="2000" dirty="0" err="1" smtClean="0"/>
              <a:t>policy</a:t>
            </a:r>
            <a:r>
              <a:rPr lang="de-DE" sz="2000" dirty="0" smtClean="0"/>
              <a:t> of </a:t>
            </a:r>
            <a:r>
              <a:rPr lang="de-DE" sz="2000" dirty="0" err="1" smtClean="0"/>
              <a:t>meeting</a:t>
            </a:r>
            <a:r>
              <a:rPr lang="de-DE" sz="2000" dirty="0" smtClean="0"/>
              <a:t> </a:t>
            </a:r>
            <a:r>
              <a:rPr lang="de-DE" sz="2000" dirty="0" err="1" smtClean="0"/>
              <a:t>every</a:t>
            </a:r>
            <a:r>
              <a:rPr lang="de-DE" sz="2000" dirty="0" smtClean="0"/>
              <a:t> </a:t>
            </a:r>
            <a:r>
              <a:rPr lang="de-DE" sz="2000" dirty="0" err="1" smtClean="0"/>
              <a:t>plenary</a:t>
            </a:r>
            <a:r>
              <a:rPr lang="de-DE" sz="2000" dirty="0" smtClean="0"/>
              <a:t>.</a:t>
            </a:r>
          </a:p>
          <a:p>
            <a:pPr lvl="1"/>
            <a:r>
              <a:rPr lang="de-DE" sz="2000" dirty="0" err="1" smtClean="0"/>
              <a:t>Instead</a:t>
            </a:r>
            <a:r>
              <a:rPr lang="de-DE" sz="2000" dirty="0" smtClean="0"/>
              <a:t> </a:t>
            </a:r>
            <a:r>
              <a:rPr lang="de-DE" sz="2000" b="1" dirty="0" smtClean="0">
                <a:solidFill>
                  <a:srgbClr val="FF0000"/>
                </a:solidFill>
              </a:rPr>
              <a:t>pick </a:t>
            </a:r>
            <a:r>
              <a:rPr lang="de-DE" sz="2000" b="1" dirty="0" err="1" smtClean="0">
                <a:solidFill>
                  <a:srgbClr val="FF0000"/>
                </a:solidFill>
              </a:rPr>
              <a:t>the</a:t>
            </a:r>
            <a:r>
              <a:rPr lang="de-DE" sz="2000" b="1" dirty="0" smtClean="0">
                <a:solidFill>
                  <a:srgbClr val="FF0000"/>
                </a:solidFill>
              </a:rPr>
              <a:t> </a:t>
            </a:r>
            <a:r>
              <a:rPr lang="de-DE" sz="2000" b="1" dirty="0" err="1" smtClean="0">
                <a:solidFill>
                  <a:srgbClr val="FF0000"/>
                </a:solidFill>
              </a:rPr>
              <a:t>most</a:t>
            </a:r>
            <a:r>
              <a:rPr lang="de-DE" sz="2000" b="1" dirty="0" smtClean="0">
                <a:solidFill>
                  <a:srgbClr val="FF0000"/>
                </a:solidFill>
              </a:rPr>
              <a:t> </a:t>
            </a:r>
            <a:r>
              <a:rPr lang="de-DE" sz="2000" b="1" dirty="0" err="1" smtClean="0">
                <a:solidFill>
                  <a:srgbClr val="FF0000"/>
                </a:solidFill>
              </a:rPr>
              <a:t>appropriate</a:t>
            </a:r>
            <a:r>
              <a:rPr lang="de-DE" sz="2000" b="1" dirty="0" smtClean="0">
                <a:solidFill>
                  <a:srgbClr val="FF0000"/>
                </a:solidFill>
              </a:rPr>
              <a:t> </a:t>
            </a:r>
            <a:r>
              <a:rPr lang="de-DE" sz="2000" b="1" dirty="0" err="1" smtClean="0">
                <a:solidFill>
                  <a:srgbClr val="FF0000"/>
                </a:solidFill>
              </a:rPr>
              <a:t>locations</a:t>
            </a:r>
            <a:r>
              <a:rPr lang="de-DE" sz="2000" b="1" dirty="0" smtClean="0">
                <a:solidFill>
                  <a:srgbClr val="FF0000"/>
                </a:solidFill>
              </a:rPr>
              <a:t> </a:t>
            </a:r>
            <a:r>
              <a:rPr lang="de-DE" sz="2000" b="1" dirty="0" err="1" smtClean="0">
                <a:solidFill>
                  <a:srgbClr val="FF0000"/>
                </a:solidFill>
              </a:rPr>
              <a:t>from</a:t>
            </a:r>
            <a:r>
              <a:rPr lang="de-DE" sz="2000" b="1" dirty="0" smtClean="0">
                <a:solidFill>
                  <a:srgbClr val="FF0000"/>
                </a:solidFill>
              </a:rPr>
              <a:t> </a:t>
            </a:r>
            <a:r>
              <a:rPr lang="de-DE" sz="2000" b="1" dirty="0" err="1" smtClean="0">
                <a:solidFill>
                  <a:srgbClr val="FF0000"/>
                </a:solidFill>
              </a:rPr>
              <a:t>plenaries</a:t>
            </a:r>
            <a:r>
              <a:rPr lang="de-DE" sz="2000" b="1" dirty="0" smtClean="0">
                <a:solidFill>
                  <a:srgbClr val="FF0000"/>
                </a:solidFill>
              </a:rPr>
              <a:t> and </a:t>
            </a:r>
            <a:r>
              <a:rPr lang="de-DE" sz="2000" b="1" dirty="0" err="1" smtClean="0">
                <a:solidFill>
                  <a:srgbClr val="FF0000"/>
                </a:solidFill>
              </a:rPr>
              <a:t>wireless</a:t>
            </a:r>
            <a:r>
              <a:rPr lang="de-DE" sz="2000" b="1" dirty="0" smtClean="0">
                <a:solidFill>
                  <a:srgbClr val="FF0000"/>
                </a:solidFill>
              </a:rPr>
              <a:t> </a:t>
            </a:r>
            <a:r>
              <a:rPr lang="de-DE" sz="2000" b="1" dirty="0" err="1" smtClean="0">
                <a:solidFill>
                  <a:srgbClr val="FF0000"/>
                </a:solidFill>
              </a:rPr>
              <a:t>interim</a:t>
            </a:r>
            <a:endParaRPr lang="de-DE" sz="2000" b="1" dirty="0" smtClean="0">
              <a:solidFill>
                <a:srgbClr val="FF0000"/>
              </a:solidFill>
            </a:endParaRPr>
          </a:p>
          <a:p>
            <a:pPr lvl="1"/>
            <a:endParaRPr lang="de-DE" sz="2000" b="1" dirty="0" smtClean="0">
              <a:solidFill>
                <a:srgbClr val="FF0000"/>
              </a:solidFill>
            </a:endParaRPr>
          </a:p>
          <a:p>
            <a:r>
              <a:rPr lang="de-DE" sz="2400" dirty="0" smtClean="0"/>
              <a:t>Outside IEEE:</a:t>
            </a:r>
          </a:p>
          <a:p>
            <a:pPr lvl="1"/>
            <a:r>
              <a:rPr lang="de-DE" sz="2000" dirty="0" err="1" smtClean="0"/>
              <a:t>Consider</a:t>
            </a:r>
            <a:r>
              <a:rPr lang="de-DE" sz="2000" dirty="0" smtClean="0"/>
              <a:t> </a:t>
            </a:r>
            <a:r>
              <a:rPr lang="de-DE" sz="2000" dirty="0" err="1" smtClean="0"/>
              <a:t>to</a:t>
            </a:r>
            <a:r>
              <a:rPr lang="de-DE" sz="2000" dirty="0" smtClean="0"/>
              <a:t> </a:t>
            </a:r>
            <a:r>
              <a:rPr lang="de-DE" sz="2000" dirty="0" err="1" smtClean="0"/>
              <a:t>oranganize</a:t>
            </a:r>
            <a:r>
              <a:rPr lang="de-DE" sz="2000" dirty="0" smtClean="0"/>
              <a:t> </a:t>
            </a:r>
            <a:r>
              <a:rPr lang="de-DE" sz="2000" b="1" dirty="0" err="1" smtClean="0">
                <a:solidFill>
                  <a:srgbClr val="FF0000"/>
                </a:solidFill>
              </a:rPr>
              <a:t>dedicated</a:t>
            </a:r>
            <a:r>
              <a:rPr lang="de-DE" sz="2000" b="1" dirty="0" smtClean="0">
                <a:solidFill>
                  <a:srgbClr val="FF0000"/>
                </a:solidFill>
              </a:rPr>
              <a:t> </a:t>
            </a:r>
            <a:r>
              <a:rPr lang="de-DE" sz="2000" b="1" dirty="0" err="1" smtClean="0">
                <a:solidFill>
                  <a:srgbClr val="FF0000"/>
                </a:solidFill>
              </a:rPr>
              <a:t>workshops</a:t>
            </a:r>
            <a:r>
              <a:rPr lang="de-DE" sz="2000" b="1" dirty="0" smtClean="0">
                <a:solidFill>
                  <a:srgbClr val="FF0000"/>
                </a:solidFill>
              </a:rPr>
              <a:t> </a:t>
            </a:r>
            <a:r>
              <a:rPr lang="de-DE" sz="2000" b="1" dirty="0" err="1" smtClean="0">
                <a:solidFill>
                  <a:srgbClr val="FF0000"/>
                </a:solidFill>
              </a:rPr>
              <a:t>at</a:t>
            </a:r>
            <a:r>
              <a:rPr lang="de-DE" sz="2000" b="1" dirty="0" smtClean="0">
                <a:solidFill>
                  <a:srgbClr val="FF0000"/>
                </a:solidFill>
              </a:rPr>
              <a:t> </a:t>
            </a:r>
            <a:r>
              <a:rPr lang="de-DE" sz="2000" b="1" dirty="0" err="1" smtClean="0">
                <a:solidFill>
                  <a:srgbClr val="FF0000"/>
                </a:solidFill>
              </a:rPr>
              <a:t>conferences</a:t>
            </a:r>
            <a:r>
              <a:rPr lang="de-DE" sz="2000" dirty="0" smtClean="0"/>
              <a:t>, e. .g IEEE MTT, European </a:t>
            </a:r>
            <a:r>
              <a:rPr lang="de-DE" sz="2000" dirty="0" err="1" smtClean="0"/>
              <a:t>Microwave</a:t>
            </a:r>
            <a:r>
              <a:rPr lang="de-DE" sz="2000" dirty="0" smtClean="0"/>
              <a:t> </a:t>
            </a:r>
            <a:r>
              <a:rPr lang="de-DE" sz="2000" dirty="0" err="1" smtClean="0"/>
              <a:t>Week</a:t>
            </a:r>
            <a:r>
              <a:rPr lang="de-DE" sz="2000" dirty="0" smtClean="0"/>
              <a:t>, etc.</a:t>
            </a:r>
            <a:endParaRPr lang="de-DE" sz="2000"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Datumsplatzhalter 5"/>
          <p:cNvSpPr>
            <a:spLocks noGrp="1"/>
          </p:cNvSpPr>
          <p:nvPr>
            <p:ph type="dt" sz="half" idx="10"/>
          </p:nvPr>
        </p:nvSpPr>
        <p:spPr>
          <a:xfrm>
            <a:off x="685800" y="378281"/>
            <a:ext cx="1600200" cy="215444"/>
          </a:xfrm>
        </p:spPr>
        <p:txBody>
          <a:bodyPr/>
          <a:lstStyle/>
          <a:p>
            <a:r>
              <a:rPr lang="en-US" dirty="0" smtClean="0"/>
              <a:t>November 2016</a:t>
            </a:r>
          </a:p>
        </p:txBody>
      </p:sp>
      <p:sp>
        <p:nvSpPr>
          <p:cNvPr id="8"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Proposal</a:t>
            </a:r>
            <a:r>
              <a:rPr lang="de-DE" dirty="0" smtClean="0"/>
              <a:t> </a:t>
            </a:r>
            <a:r>
              <a:rPr lang="de-DE" dirty="0" err="1" smtClean="0"/>
              <a:t>for</a:t>
            </a:r>
            <a:r>
              <a:rPr lang="de-DE" dirty="0" smtClean="0"/>
              <a:t> </a:t>
            </a:r>
            <a:r>
              <a:rPr lang="de-DE" dirty="0" err="1" smtClean="0"/>
              <a:t>the</a:t>
            </a:r>
            <a:r>
              <a:rPr lang="de-DE" dirty="0" smtClean="0"/>
              <a:t> </a:t>
            </a:r>
            <a:r>
              <a:rPr lang="de-DE" dirty="0" err="1" smtClean="0"/>
              <a:t>Scheduling</a:t>
            </a:r>
            <a:r>
              <a:rPr lang="de-DE" dirty="0" smtClean="0"/>
              <a:t> of Meetings in 2017</a:t>
            </a:r>
            <a:endParaRPr lang="de-DE" dirty="0"/>
          </a:p>
        </p:txBody>
      </p:sp>
      <p:sp>
        <p:nvSpPr>
          <p:cNvPr id="3" name="Inhaltsplatzhalter 2"/>
          <p:cNvSpPr>
            <a:spLocks noGrp="1"/>
          </p:cNvSpPr>
          <p:nvPr>
            <p:ph idx="1"/>
          </p:nvPr>
        </p:nvSpPr>
        <p:spPr/>
        <p:txBody>
          <a:bodyPr/>
          <a:lstStyle/>
          <a:p>
            <a:r>
              <a:rPr lang="de-DE" sz="2000" dirty="0" err="1" smtClean="0"/>
              <a:t>January</a:t>
            </a:r>
            <a:r>
              <a:rPr lang="de-DE" sz="2000" dirty="0" smtClean="0"/>
              <a:t> 15-20, 2017, Grand Hyatt Atlanta in </a:t>
            </a:r>
            <a:r>
              <a:rPr lang="de-DE" sz="2000" dirty="0" err="1" smtClean="0"/>
              <a:t>Buckhead</a:t>
            </a:r>
            <a:r>
              <a:rPr lang="de-DE" sz="2000" dirty="0" smtClean="0"/>
              <a:t>, Atlanta, GA, USA, </a:t>
            </a:r>
            <a:r>
              <a:rPr lang="de-DE" sz="2000" i="1" dirty="0" smtClean="0"/>
              <a:t>802 Wireless Interim Session</a:t>
            </a:r>
            <a:r>
              <a:rPr lang="de-DE" sz="2000" i="1" dirty="0" smtClean="0"/>
              <a:t>.</a:t>
            </a:r>
          </a:p>
          <a:p>
            <a:pPr lvl="1"/>
            <a:r>
              <a:rPr lang="de-DE" sz="2000" i="1" dirty="0" smtClean="0"/>
              <a:t>Target </a:t>
            </a:r>
            <a:r>
              <a:rPr lang="de-DE" sz="2000" i="1" dirty="0" err="1" smtClean="0"/>
              <a:t>to</a:t>
            </a:r>
            <a:r>
              <a:rPr lang="de-DE" sz="2000" i="1" dirty="0" smtClean="0"/>
              <a:t> </a:t>
            </a:r>
            <a:r>
              <a:rPr lang="de-DE" sz="2000" i="1" dirty="0" err="1" smtClean="0"/>
              <a:t>a</a:t>
            </a:r>
            <a:r>
              <a:rPr lang="de-DE" sz="2000" i="1" dirty="0" err="1" smtClean="0"/>
              <a:t>ttract</a:t>
            </a:r>
            <a:r>
              <a:rPr lang="de-DE" sz="2000" i="1" dirty="0" smtClean="0"/>
              <a:t> </a:t>
            </a:r>
            <a:r>
              <a:rPr lang="de-DE" sz="2000" i="1" dirty="0" err="1" smtClean="0"/>
              <a:t>researches</a:t>
            </a:r>
            <a:r>
              <a:rPr lang="de-DE" sz="2000" i="1" dirty="0" smtClean="0"/>
              <a:t> </a:t>
            </a:r>
            <a:r>
              <a:rPr lang="de-DE" sz="2000" i="1" dirty="0" err="1" smtClean="0"/>
              <a:t>from</a:t>
            </a:r>
            <a:r>
              <a:rPr lang="de-DE" sz="2000" i="1" dirty="0" smtClean="0"/>
              <a:t> </a:t>
            </a:r>
            <a:r>
              <a:rPr lang="de-DE" sz="2000" i="1" dirty="0" err="1" smtClean="0"/>
              <a:t>the</a:t>
            </a:r>
            <a:r>
              <a:rPr lang="de-DE" sz="2000" i="1" dirty="0" smtClean="0"/>
              <a:t> US</a:t>
            </a:r>
          </a:p>
          <a:p>
            <a:endParaRPr lang="de-DE" sz="2000" i="1" dirty="0" smtClean="0"/>
          </a:p>
          <a:p>
            <a:r>
              <a:rPr lang="de-DE" sz="2000" dirty="0" smtClean="0"/>
              <a:t>May </a:t>
            </a:r>
            <a:r>
              <a:rPr lang="de-DE" sz="2000" dirty="0" smtClean="0"/>
              <a:t>7-12, 2017, </a:t>
            </a:r>
            <a:r>
              <a:rPr lang="de-DE" sz="2000" dirty="0" err="1" smtClean="0"/>
              <a:t>Daejeon</a:t>
            </a:r>
            <a:r>
              <a:rPr lang="de-DE" sz="2000" dirty="0" smtClean="0"/>
              <a:t> </a:t>
            </a:r>
            <a:r>
              <a:rPr lang="de-DE" sz="2000" dirty="0" err="1" smtClean="0"/>
              <a:t>Convention</a:t>
            </a:r>
            <a:r>
              <a:rPr lang="de-DE" sz="2000" dirty="0" smtClean="0"/>
              <a:t> Center, </a:t>
            </a:r>
            <a:r>
              <a:rPr lang="de-DE" sz="2000" dirty="0" err="1" smtClean="0"/>
              <a:t>Daejeon</a:t>
            </a:r>
            <a:r>
              <a:rPr lang="de-DE" sz="2000" dirty="0" smtClean="0"/>
              <a:t> </a:t>
            </a:r>
            <a:r>
              <a:rPr lang="de-DE" sz="2000" dirty="0" smtClean="0"/>
              <a:t>Korea, </a:t>
            </a:r>
            <a:r>
              <a:rPr lang="de-DE" sz="2000" i="1" dirty="0" smtClean="0"/>
              <a:t>802 Wireless Interim </a:t>
            </a:r>
            <a:r>
              <a:rPr lang="de-DE" sz="2000" i="1" dirty="0" smtClean="0"/>
              <a:t>Session.</a:t>
            </a:r>
            <a:endParaRPr lang="de-DE" sz="2000" dirty="0" smtClean="0"/>
          </a:p>
          <a:p>
            <a:pPr lvl="1"/>
            <a:r>
              <a:rPr lang="de-DE" sz="2000" i="1" dirty="0" smtClean="0"/>
              <a:t>Target </a:t>
            </a:r>
            <a:r>
              <a:rPr lang="de-DE" sz="2000" i="1" dirty="0" err="1" smtClean="0"/>
              <a:t>to</a:t>
            </a:r>
            <a:r>
              <a:rPr lang="de-DE" sz="2000" i="1" dirty="0" smtClean="0"/>
              <a:t> </a:t>
            </a:r>
            <a:r>
              <a:rPr lang="de-DE" sz="2000" i="1" dirty="0" err="1" smtClean="0"/>
              <a:t>attract</a:t>
            </a:r>
            <a:r>
              <a:rPr lang="de-DE" sz="2000" i="1" dirty="0" smtClean="0"/>
              <a:t> </a:t>
            </a:r>
            <a:r>
              <a:rPr lang="de-DE" sz="2000" i="1" dirty="0" err="1" smtClean="0"/>
              <a:t>researches</a:t>
            </a:r>
            <a:r>
              <a:rPr lang="de-DE" sz="2000" i="1" dirty="0" smtClean="0"/>
              <a:t> </a:t>
            </a:r>
            <a:r>
              <a:rPr lang="de-DE" sz="2000" i="1" dirty="0" err="1" smtClean="0"/>
              <a:t>from</a:t>
            </a:r>
            <a:r>
              <a:rPr lang="de-DE" sz="2000" i="1" dirty="0" smtClean="0"/>
              <a:t> </a:t>
            </a:r>
            <a:r>
              <a:rPr lang="de-DE" sz="2000" i="1" dirty="0" smtClean="0"/>
              <a:t>Korea, Japan and China</a:t>
            </a:r>
            <a:endParaRPr lang="de-DE" sz="2000" i="1" dirty="0" smtClean="0"/>
          </a:p>
          <a:p>
            <a:endParaRPr lang="de-DE" sz="2000" dirty="0" smtClean="0"/>
          </a:p>
          <a:p>
            <a:r>
              <a:rPr lang="de-DE" sz="2000" dirty="0" err="1" smtClean="0"/>
              <a:t>July</a:t>
            </a:r>
            <a:r>
              <a:rPr lang="de-DE" sz="2000" dirty="0" smtClean="0"/>
              <a:t> </a:t>
            </a:r>
            <a:r>
              <a:rPr lang="de-DE" sz="2000" dirty="0" smtClean="0"/>
              <a:t>9-14, 2017, </a:t>
            </a:r>
            <a:r>
              <a:rPr lang="de-DE" sz="2000" dirty="0" err="1" smtClean="0"/>
              <a:t>Estrel</a:t>
            </a:r>
            <a:r>
              <a:rPr lang="de-DE" sz="2000" dirty="0" smtClean="0"/>
              <a:t> Hotel and </a:t>
            </a:r>
            <a:r>
              <a:rPr lang="de-DE" sz="2000" dirty="0" err="1" smtClean="0"/>
              <a:t>Convention</a:t>
            </a:r>
            <a:r>
              <a:rPr lang="de-DE" sz="2000" dirty="0" smtClean="0"/>
              <a:t> Center, Berlin, Germany, </a:t>
            </a:r>
            <a:r>
              <a:rPr lang="de-DE" sz="2000" i="1" dirty="0" smtClean="0"/>
              <a:t>802 </a:t>
            </a:r>
            <a:r>
              <a:rPr lang="de-DE" sz="2000" i="1" dirty="0" err="1" smtClean="0"/>
              <a:t>Plenary</a:t>
            </a:r>
            <a:r>
              <a:rPr lang="de-DE" sz="2000" i="1" dirty="0" smtClean="0"/>
              <a:t> </a:t>
            </a:r>
            <a:r>
              <a:rPr lang="de-DE" sz="2000" i="1" dirty="0" smtClean="0"/>
              <a:t>Session.</a:t>
            </a:r>
          </a:p>
          <a:p>
            <a:pPr lvl="1"/>
            <a:r>
              <a:rPr lang="de-DE" sz="1800" i="1" dirty="0" smtClean="0"/>
              <a:t>Target </a:t>
            </a:r>
            <a:r>
              <a:rPr lang="de-DE" sz="1800" i="1" dirty="0" err="1" smtClean="0"/>
              <a:t>to</a:t>
            </a:r>
            <a:r>
              <a:rPr lang="de-DE" sz="1800" i="1" dirty="0" smtClean="0"/>
              <a:t> </a:t>
            </a:r>
            <a:r>
              <a:rPr lang="de-DE" sz="1800" i="1" dirty="0" err="1" smtClean="0"/>
              <a:t>attract</a:t>
            </a:r>
            <a:r>
              <a:rPr lang="de-DE" sz="1800" i="1" dirty="0" smtClean="0"/>
              <a:t> </a:t>
            </a:r>
            <a:r>
              <a:rPr lang="de-DE" sz="1800" i="1" dirty="0" err="1" smtClean="0"/>
              <a:t>researches</a:t>
            </a:r>
            <a:r>
              <a:rPr lang="de-DE" sz="1800" i="1" dirty="0" smtClean="0"/>
              <a:t> </a:t>
            </a:r>
            <a:r>
              <a:rPr lang="de-DE" sz="1800" i="1" dirty="0" err="1" smtClean="0"/>
              <a:t>from</a:t>
            </a:r>
            <a:r>
              <a:rPr lang="de-DE" sz="1800" i="1" dirty="0" smtClean="0"/>
              <a:t> </a:t>
            </a:r>
            <a:r>
              <a:rPr lang="de-DE" sz="1800" i="1" dirty="0" smtClean="0"/>
              <a:t>Europe</a:t>
            </a:r>
            <a:endParaRPr lang="de-DE" sz="1800" i="1" dirty="0" smtClean="0"/>
          </a:p>
          <a:p>
            <a:endParaRPr lang="de-DE" sz="2000" dirty="0"/>
          </a:p>
        </p:txBody>
      </p:sp>
      <p:sp>
        <p:nvSpPr>
          <p:cNvPr id="5" name="Foliennummernplatzhalter 4"/>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7" name="Datumsplatzhalter 5"/>
          <p:cNvSpPr>
            <a:spLocks noGrp="1"/>
          </p:cNvSpPr>
          <p:nvPr>
            <p:ph type="dt" sz="half" idx="10"/>
          </p:nvPr>
        </p:nvSpPr>
        <p:spPr>
          <a:xfrm>
            <a:off x="685800" y="378281"/>
            <a:ext cx="1600200" cy="215444"/>
          </a:xfrm>
        </p:spPr>
        <p:txBody>
          <a:bodyPr/>
          <a:lstStyle/>
          <a:p>
            <a:r>
              <a:rPr lang="en-US" dirty="0" smtClean="0"/>
              <a:t>November 2016</a:t>
            </a:r>
          </a:p>
        </p:txBody>
      </p:sp>
      <p:sp>
        <p:nvSpPr>
          <p:cNvPr id="8" name="Fußzeilenplatzhalter 4"/>
          <p:cNvSpPr>
            <a:spLocks noGrp="1"/>
          </p:cNvSpPr>
          <p:nvPr>
            <p:ph type="ftr" sz="quarter" idx="11"/>
          </p:nvPr>
        </p:nvSpPr>
        <p:spPr>
          <a:xfrm>
            <a:off x="5486400" y="6475413"/>
            <a:ext cx="3124200" cy="184666"/>
          </a:xfrm>
        </p:spPr>
        <p:txBody>
          <a:bodyPr/>
          <a:lstStyle/>
          <a:p>
            <a:r>
              <a:rPr lang="en-US" dirty="0" smtClean="0"/>
              <a:t>Thomas Kürner (TU </a:t>
            </a:r>
            <a:r>
              <a:rPr lang="en-US" dirty="0" smtClean="0"/>
              <a:t>Braunschweig)</a:t>
            </a:r>
            <a:endParaRPr lang="en-US" dirty="0"/>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626</Words>
  <Application>Microsoft Office PowerPoint</Application>
  <PresentationFormat>Bildschirmpräsentation (4:3)</PresentationFormat>
  <Paragraphs>87</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vt:lpstr>
      <vt:lpstr>Folie 1</vt:lpstr>
      <vt:lpstr>On the future Working Method  of the IG THz</vt:lpstr>
      <vt:lpstr>Working Method 2008 - 2013</vt:lpstr>
      <vt:lpstr>Working Method since 2012</vt:lpstr>
      <vt:lpstr>Some Observations…</vt:lpstr>
      <vt:lpstr>Is there still a need for IG THz?</vt:lpstr>
      <vt:lpstr>How can we increase more interest?</vt:lpstr>
      <vt:lpstr>Which possibilities do we have to organise meetings?</vt:lpstr>
      <vt:lpstr>Proposal for the Scheduling of Meetings in 2017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Alexander Fricke</dc:creator>
  <dc:description>&lt;doc#&gt;</dc:description>
  <cp:lastModifiedBy>Thomas Kuerner</cp:lastModifiedBy>
  <cp:revision>291</cp:revision>
  <cp:lastPrinted>1998-02-10T13:28:06Z</cp:lastPrinted>
  <dcterms:created xsi:type="dcterms:W3CDTF">2012-11-14T22:04:21Z</dcterms:created>
  <dcterms:modified xsi:type="dcterms:W3CDTF">2016-11-07T15:45:09Z</dcterms:modified>
</cp:coreProperties>
</file>