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3" r:id="rId4"/>
    <p:sldId id="261" r:id="rId5"/>
    <p:sldId id="264" r:id="rId6"/>
    <p:sldId id="265"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7D0FBF4-C005-4663-9B2C-9FA81AE7754C}"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609718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71D1EDE2-342C-4396-9EC9-7E4E16146C98}"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0143879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F333E4B-C162-46CE-A510-36CE23DD96E2}" type="slidenum">
              <a:rPr lang="en-US" altLang="en-US"/>
              <a:pPr>
                <a:defRPr/>
              </a:pPr>
              <a:t>‹Nr.›</a:t>
            </a:fld>
            <a:endParaRPr lang="en-US" altLang="en-US"/>
          </a:p>
        </p:txBody>
      </p:sp>
    </p:spTree>
    <p:extLst>
      <p:ext uri="{BB962C8B-B14F-4D97-AF65-F5344CB8AC3E}">
        <p14:creationId xmlns:p14="http://schemas.microsoft.com/office/powerpoint/2010/main" val="4132166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6136BFA-45B5-4D21-B007-FB3236C328A8}" type="slidenum">
              <a:rPr lang="en-US" altLang="en-US"/>
              <a:pPr>
                <a:defRPr/>
              </a:pPr>
              <a:t>‹Nr.›</a:t>
            </a:fld>
            <a:endParaRPr lang="en-US" altLang="en-US"/>
          </a:p>
        </p:txBody>
      </p:sp>
    </p:spTree>
    <p:extLst>
      <p:ext uri="{BB962C8B-B14F-4D97-AF65-F5344CB8AC3E}">
        <p14:creationId xmlns:p14="http://schemas.microsoft.com/office/powerpoint/2010/main" val="4063008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3278D3D-8E26-4B91-9D01-B9885BC98457}" type="slidenum">
              <a:rPr lang="en-US" altLang="en-US"/>
              <a:pPr>
                <a:defRPr/>
              </a:pPr>
              <a:t>‹Nr.›</a:t>
            </a:fld>
            <a:endParaRPr lang="en-US" altLang="en-US"/>
          </a:p>
        </p:txBody>
      </p:sp>
    </p:spTree>
    <p:extLst>
      <p:ext uri="{BB962C8B-B14F-4D97-AF65-F5344CB8AC3E}">
        <p14:creationId xmlns:p14="http://schemas.microsoft.com/office/powerpoint/2010/main" val="44301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FB8508F-E8B9-4713-9039-C16A3595634F}" type="slidenum">
              <a:rPr lang="en-US" altLang="en-US"/>
              <a:pPr>
                <a:defRPr/>
              </a:pPr>
              <a:t>‹Nr.›</a:t>
            </a:fld>
            <a:endParaRPr lang="en-US" altLang="en-US"/>
          </a:p>
        </p:txBody>
      </p:sp>
    </p:spTree>
    <p:extLst>
      <p:ext uri="{BB962C8B-B14F-4D97-AF65-F5344CB8AC3E}">
        <p14:creationId xmlns:p14="http://schemas.microsoft.com/office/powerpoint/2010/main" val="3170310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F90C1BE-720C-45F8-9DBE-A400AD827F3B}" type="slidenum">
              <a:rPr lang="en-US" altLang="en-US"/>
              <a:pPr>
                <a:defRPr/>
              </a:pPr>
              <a:t>‹Nr.›</a:t>
            </a:fld>
            <a:endParaRPr lang="en-US" altLang="en-US"/>
          </a:p>
        </p:txBody>
      </p:sp>
    </p:spTree>
    <p:extLst>
      <p:ext uri="{BB962C8B-B14F-4D97-AF65-F5344CB8AC3E}">
        <p14:creationId xmlns:p14="http://schemas.microsoft.com/office/powerpoint/2010/main" val="373021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0EA72F5C-939C-40EC-B3B8-28948B8C0879}" type="slidenum">
              <a:rPr lang="en-US" altLang="en-US"/>
              <a:pPr>
                <a:defRPr/>
              </a:pPr>
              <a:t>‹Nr.›</a:t>
            </a:fld>
            <a:endParaRPr lang="en-US" altLang="en-US"/>
          </a:p>
        </p:txBody>
      </p:sp>
    </p:spTree>
    <p:extLst>
      <p:ext uri="{BB962C8B-B14F-4D97-AF65-F5344CB8AC3E}">
        <p14:creationId xmlns:p14="http://schemas.microsoft.com/office/powerpoint/2010/main" val="419619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646830AF-0FC2-4D4D-B308-64E1FB1FAA5F}" type="slidenum">
              <a:rPr lang="en-US" altLang="en-US"/>
              <a:pPr>
                <a:defRPr/>
              </a:pPr>
              <a:t>‹Nr.›</a:t>
            </a:fld>
            <a:endParaRPr lang="en-US" altLang="en-US"/>
          </a:p>
        </p:txBody>
      </p:sp>
    </p:spTree>
    <p:extLst>
      <p:ext uri="{BB962C8B-B14F-4D97-AF65-F5344CB8AC3E}">
        <p14:creationId xmlns:p14="http://schemas.microsoft.com/office/powerpoint/2010/main" val="90221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C3DD83B-5C9E-4B42-B2D1-E8598B905F08}" type="slidenum">
              <a:rPr lang="en-US" altLang="en-US"/>
              <a:pPr>
                <a:defRPr/>
              </a:pPr>
              <a:t>‹Nr.›</a:t>
            </a:fld>
            <a:endParaRPr lang="en-US" altLang="en-US"/>
          </a:p>
        </p:txBody>
      </p:sp>
    </p:spTree>
    <p:extLst>
      <p:ext uri="{BB962C8B-B14F-4D97-AF65-F5344CB8AC3E}">
        <p14:creationId xmlns:p14="http://schemas.microsoft.com/office/powerpoint/2010/main" val="2466674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08522C4D-A797-4066-BE3E-05C218BE2156}" type="slidenum">
              <a:rPr lang="en-US" altLang="en-US"/>
              <a:pPr>
                <a:defRPr/>
              </a:pPr>
              <a:t>‹Nr.›</a:t>
            </a:fld>
            <a:endParaRPr lang="en-US" altLang="en-US"/>
          </a:p>
        </p:txBody>
      </p:sp>
    </p:spTree>
    <p:extLst>
      <p:ext uri="{BB962C8B-B14F-4D97-AF65-F5344CB8AC3E}">
        <p14:creationId xmlns:p14="http://schemas.microsoft.com/office/powerpoint/2010/main" val="1732759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39C708B9-E5BE-4352-94C2-1FD6DBEAD9FC}" type="slidenum">
              <a:rPr lang="en-US" altLang="en-US"/>
              <a:pPr>
                <a:defRPr/>
              </a:pPr>
              <a:t>‹Nr.›</a:t>
            </a:fld>
            <a:endParaRPr lang="en-US" altLang="en-US"/>
          </a:p>
        </p:txBody>
      </p:sp>
    </p:spTree>
    <p:extLst>
      <p:ext uri="{BB962C8B-B14F-4D97-AF65-F5344CB8AC3E}">
        <p14:creationId xmlns:p14="http://schemas.microsoft.com/office/powerpoint/2010/main" val="3402676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2E6F4A1-B19F-4FF9-A24C-733E5333EAD6}" type="slidenum">
              <a:rPr lang="en-US" altLang="en-US"/>
              <a:pPr>
                <a:defRPr/>
              </a:pPr>
              <a:t>‹Nr.›</a:t>
            </a:fld>
            <a:endParaRPr lang="en-US" altLang="en-US"/>
          </a:p>
        </p:txBody>
      </p:sp>
    </p:spTree>
    <p:extLst>
      <p:ext uri="{BB962C8B-B14F-4D97-AF65-F5344CB8AC3E}">
        <p14:creationId xmlns:p14="http://schemas.microsoft.com/office/powerpoint/2010/main" val="305155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5E57DB25-25C6-4DDE-8459-91EE0CE0C3AD}"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 15-16-0775-00-lpwa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tsi.org/deliver/etsi_en/300200_300299/30022002/03.01.00_20/en_30022002v030100a.pdf" TargetMode="External"/><Relationship Id="rId2" Type="http://schemas.openxmlformats.org/officeDocument/2006/relationships/hyperlink" Target="http://www.etsi.org/deliver/etsi_en/300200_300299/30022001/03.01.00_20/en_30022001v030100a.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cc.gov/general/rules-regulations-title-4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November 2016</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A375A8E-4DB2-4D51-BD32-3C67EB38ABC3}"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[LPWA – Regulator Issues]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[7 November, 2016]</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Discussion of LPWA regulatory issues</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Discussion within IG </a:t>
            </a:r>
            <a:r>
              <a:rPr lang="en-US" altLang="en-US" sz="1600" dirty="0" smtClean="0">
                <a:solidFill>
                  <a:schemeClr val="tx2"/>
                </a:solidFill>
              </a:rPr>
              <a:t>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LPWA – Regulatory Issues</a:t>
            </a:r>
            <a:endParaRPr lang="en-US"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November 2016</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5B38C7E7-FE21-4060-8217-3E8518AF894A}"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smtClean="0"/>
              <a:t>Motivation</a:t>
            </a:r>
            <a:endParaRPr lang="de-DE" dirty="0"/>
          </a:p>
        </p:txBody>
      </p:sp>
      <p:sp>
        <p:nvSpPr>
          <p:cNvPr id="8" name="Inhaltsplatzhalter 7"/>
          <p:cNvSpPr>
            <a:spLocks noGrp="1"/>
          </p:cNvSpPr>
          <p:nvPr>
            <p:ph idx="1"/>
          </p:nvPr>
        </p:nvSpPr>
        <p:spPr/>
        <p:txBody>
          <a:bodyPr/>
          <a:lstStyle/>
          <a:p>
            <a:r>
              <a:rPr lang="en-US" sz="2400" dirty="0" smtClean="0"/>
              <a:t>The SRD/ISM frequency bands can be used without  license</a:t>
            </a:r>
          </a:p>
          <a:p>
            <a:pPr marL="0" indent="0">
              <a:buNone/>
            </a:pPr>
            <a:r>
              <a:rPr lang="en-US" sz="2400" dirty="0" smtClean="0"/>
              <a:t>BUT</a:t>
            </a:r>
            <a:endParaRPr lang="en-US" sz="2400" dirty="0"/>
          </a:p>
          <a:p>
            <a:r>
              <a:rPr lang="en-US" sz="2400" dirty="0" smtClean="0"/>
              <a:t>Restrictions apply concerning duty cycle, transmit power, transmit duration, modulation type, service type, etc.</a:t>
            </a:r>
          </a:p>
          <a:p>
            <a:r>
              <a:rPr lang="en-US" sz="2400" dirty="0" smtClean="0"/>
              <a:t>Different restrictions apply in different regions of the world (e.g. ETSI for Europe, FCC for the US)</a:t>
            </a:r>
          </a:p>
          <a:p>
            <a:r>
              <a:rPr lang="en-US" sz="2400" dirty="0" smtClean="0"/>
              <a:t>Overview of restrictions is required for the evaluation of candidate technologies</a:t>
            </a:r>
            <a:endParaRPr lang="en-US" sz="2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B8508F-E8B9-4713-9039-C16A3595634F}" type="slidenum">
              <a:rPr lang="en-US" altLang="en-US" smtClean="0"/>
              <a:pPr>
                <a:defRPr/>
              </a:pPr>
              <a:t>3</a:t>
            </a:fld>
            <a:endParaRPr lang="en-US" altLang="en-US"/>
          </a:p>
        </p:txBody>
      </p:sp>
    </p:spTree>
    <p:extLst>
      <p:ext uri="{BB962C8B-B14F-4D97-AF65-F5344CB8AC3E}">
        <p14:creationId xmlns:p14="http://schemas.microsoft.com/office/powerpoint/2010/main" val="354626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ETSI Regulation</a:t>
            </a:r>
            <a:endParaRPr lang="de-DE" dirty="0"/>
          </a:p>
        </p:txBody>
      </p:sp>
      <p:sp>
        <p:nvSpPr>
          <p:cNvPr id="6" name="Inhaltsplatzhalter 5"/>
          <p:cNvSpPr>
            <a:spLocks noGrp="1"/>
          </p:cNvSpPr>
          <p:nvPr>
            <p:ph idx="1"/>
          </p:nvPr>
        </p:nvSpPr>
        <p:spPr/>
        <p:txBody>
          <a:bodyPr/>
          <a:lstStyle/>
          <a:p>
            <a:r>
              <a:rPr lang="en-US" sz="2400" dirty="0" smtClean="0"/>
              <a:t>Main documents (latest draft, May 2016)</a:t>
            </a:r>
          </a:p>
          <a:p>
            <a:pPr lvl="1"/>
            <a:r>
              <a:rPr lang="en-US" sz="2000" dirty="0" smtClean="0"/>
              <a:t>[1] ETSI EN 300 200 – 1 </a:t>
            </a:r>
            <a:r>
              <a:rPr lang="en-US" sz="2000" dirty="0" smtClean="0">
                <a:hlinkClick r:id="rId2"/>
              </a:rPr>
              <a:t>http://www.etsi.org/deliver/etsi_en/300200_300299/30022001/03.01.00_20/en_30022001v030100a.pdf</a:t>
            </a:r>
            <a:endParaRPr lang="en-US" sz="2000" dirty="0"/>
          </a:p>
          <a:p>
            <a:pPr lvl="1"/>
            <a:r>
              <a:rPr lang="en-US" sz="2000" dirty="0" smtClean="0"/>
              <a:t>[2] ESTI EN 300 200 – 2  (especially Annex B) </a:t>
            </a:r>
            <a:r>
              <a:rPr lang="en-US" sz="2000" dirty="0" smtClean="0">
                <a:hlinkClick r:id="rId3"/>
              </a:rPr>
              <a:t>http://www.etsi.org/deliver/etsi_en/300200_300299/30022002/03.01.00_20/en_30022002v030100a.pdf</a:t>
            </a:r>
            <a:r>
              <a:rPr lang="en-US" sz="2000" dirty="0" smtClean="0"/>
              <a:t>  </a:t>
            </a:r>
          </a:p>
          <a:p>
            <a:pPr lvl="1"/>
            <a:endParaRPr lang="en-US" sz="2000" dirty="0"/>
          </a:p>
          <a:p>
            <a:r>
              <a:rPr lang="en-US" sz="2400" dirty="0" smtClean="0"/>
              <a:t>Main restrictions are on transmit power and duty cycle</a:t>
            </a:r>
          </a:p>
          <a:p>
            <a:r>
              <a:rPr lang="en-US" sz="2400" dirty="0" smtClean="0"/>
              <a:t>Concept of polite channel access is introduced [1, sec. 5.2.2)</a:t>
            </a:r>
          </a:p>
          <a:p>
            <a:endParaRPr lang="en-US" sz="2400" dirty="0" smtClean="0"/>
          </a:p>
          <a:p>
            <a:pPr lvl="1"/>
            <a:endParaRPr lang="en-US" sz="2000" dirty="0" smtClean="0"/>
          </a:p>
        </p:txBody>
      </p:sp>
      <p:sp>
        <p:nvSpPr>
          <p:cNvPr id="2" name="Datumsplatzhalter 1"/>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08522C4D-A797-4066-BE3E-05C218BE2156}" type="slidenum">
              <a:rPr lang="en-US" altLang="en-US" smtClean="0"/>
              <a:pPr>
                <a:defRPr/>
              </a:pPr>
              <a:t>4</a:t>
            </a:fld>
            <a:endParaRPr lang="en-US" altLang="en-US"/>
          </a:p>
        </p:txBody>
      </p:sp>
    </p:spTree>
    <p:extLst>
      <p:ext uri="{BB962C8B-B14F-4D97-AF65-F5344CB8AC3E}">
        <p14:creationId xmlns:p14="http://schemas.microsoft.com/office/powerpoint/2010/main" val="3815552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FCC Regulation</a:t>
            </a:r>
            <a:endParaRPr lang="de-DE" dirty="0"/>
          </a:p>
        </p:txBody>
      </p:sp>
      <p:sp>
        <p:nvSpPr>
          <p:cNvPr id="3" name="Inhaltsplatzhalter 2"/>
          <p:cNvSpPr>
            <a:spLocks noGrp="1"/>
          </p:cNvSpPr>
          <p:nvPr>
            <p:ph idx="1"/>
          </p:nvPr>
        </p:nvSpPr>
        <p:spPr/>
        <p:txBody>
          <a:bodyPr/>
          <a:lstStyle/>
          <a:p>
            <a:r>
              <a:rPr lang="en-US" sz="2400" dirty="0" smtClean="0"/>
              <a:t>Main document is FCC Part 15</a:t>
            </a:r>
            <a:br>
              <a:rPr lang="en-US" sz="2400" dirty="0" smtClean="0"/>
            </a:br>
            <a:r>
              <a:rPr lang="en-US" sz="2400" dirty="0" smtClean="0">
                <a:hlinkClick r:id="rId2"/>
              </a:rPr>
              <a:t>https://www.fcc.gov/general/rules-regulations-title-47</a:t>
            </a:r>
            <a:r>
              <a:rPr lang="en-US" sz="2400" dirty="0" smtClean="0"/>
              <a:t/>
            </a:r>
            <a:br>
              <a:rPr lang="en-US" sz="2400" dirty="0" smtClean="0"/>
            </a:br>
            <a:r>
              <a:rPr lang="en-US" sz="2400" dirty="0" smtClean="0"/>
              <a:t>(especially §15.247)</a:t>
            </a:r>
          </a:p>
          <a:p>
            <a:endParaRPr lang="en-US" sz="2400" dirty="0" smtClean="0"/>
          </a:p>
          <a:p>
            <a:r>
              <a:rPr lang="en-US" sz="2400" dirty="0" smtClean="0"/>
              <a:t>Main restrictions to transmit power and transmit duration</a:t>
            </a:r>
            <a:endParaRPr lang="en-US" sz="2400" dirty="0"/>
          </a:p>
          <a:p>
            <a:r>
              <a:rPr lang="en-US" sz="2400" dirty="0" smtClean="0"/>
              <a:t>Frequency hopping seems mandatory in some configurations</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B8508F-E8B9-4713-9039-C16A3595634F}" type="slidenum">
              <a:rPr lang="en-US" altLang="en-US" smtClean="0"/>
              <a:pPr>
                <a:defRPr/>
              </a:pPr>
              <a:t>5</a:t>
            </a:fld>
            <a:endParaRPr lang="en-US" altLang="en-US"/>
          </a:p>
        </p:txBody>
      </p:sp>
    </p:spTree>
    <p:extLst>
      <p:ext uri="{BB962C8B-B14F-4D97-AF65-F5344CB8AC3E}">
        <p14:creationId xmlns:p14="http://schemas.microsoft.com/office/powerpoint/2010/main" val="3592495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Next Steps</a:t>
            </a:r>
            <a:endParaRPr lang="en-US" dirty="0"/>
          </a:p>
        </p:txBody>
      </p:sp>
      <p:sp>
        <p:nvSpPr>
          <p:cNvPr id="3" name="Inhaltsplatzhalter 2"/>
          <p:cNvSpPr>
            <a:spLocks noGrp="1"/>
          </p:cNvSpPr>
          <p:nvPr>
            <p:ph idx="1"/>
          </p:nvPr>
        </p:nvSpPr>
        <p:spPr/>
        <p:txBody>
          <a:bodyPr/>
          <a:lstStyle/>
          <a:p>
            <a:r>
              <a:rPr lang="en-US" sz="2800" dirty="0" smtClean="0"/>
              <a:t>New document summarizing the most relevant restrictions for LPWA networks operated in license-exempt frequency bands</a:t>
            </a:r>
          </a:p>
          <a:p>
            <a:pPr lvl="1"/>
            <a:r>
              <a:rPr lang="en-US" sz="2400" dirty="0" smtClean="0"/>
              <a:t>Section for ETSI, FCC15</a:t>
            </a:r>
          </a:p>
          <a:p>
            <a:pPr lvl="1"/>
            <a:r>
              <a:rPr lang="en-US" sz="2400" dirty="0" smtClean="0"/>
              <a:t>Add additional regions?</a:t>
            </a:r>
          </a:p>
          <a:p>
            <a:endParaRPr lang="en-US" sz="2800" dirty="0" smtClean="0"/>
          </a:p>
          <a:p>
            <a:r>
              <a:rPr lang="en-US" sz="2800" dirty="0" smtClean="0"/>
              <a:t>Volunteers?</a:t>
            </a:r>
            <a:endParaRPr lang="en-US" sz="2800" dirty="0"/>
          </a:p>
          <a:p>
            <a:pPr marL="457200" lvl="1" indent="0">
              <a:buNone/>
            </a:pPr>
            <a:endParaRPr lang="en-US" sz="2400" dirty="0" smtClean="0"/>
          </a:p>
          <a:p>
            <a:endParaRPr lang="en-US" sz="2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7FB8508F-E8B9-4713-9039-C16A3595634F}" type="slidenum">
              <a:rPr lang="en-US" altLang="en-US" smtClean="0"/>
              <a:pPr>
                <a:defRPr/>
              </a:pPr>
              <a:t>6</a:t>
            </a:fld>
            <a:endParaRPr lang="en-US" altLang="en-US" dirty="0"/>
          </a:p>
        </p:txBody>
      </p:sp>
    </p:spTree>
    <p:extLst>
      <p:ext uri="{BB962C8B-B14F-4D97-AF65-F5344CB8AC3E}">
        <p14:creationId xmlns:p14="http://schemas.microsoft.com/office/powerpoint/2010/main" val="3354789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10" name="Untertitel 9"/>
          <p:cNvSpPr>
            <a:spLocks noGrp="1"/>
          </p:cNvSpPr>
          <p:nvPr>
            <p:ph type="subTitle" idx="1"/>
          </p:nvPr>
        </p:nvSpPr>
        <p:spPr/>
        <p:txBody>
          <a:bodyPr/>
          <a:lstStyle/>
          <a:p>
            <a:endParaRPr lang="de-DE"/>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7FB8508F-E8B9-4713-9039-C16A3595634F}" type="slidenum">
              <a:rPr lang="en-US" altLang="en-US" smtClean="0"/>
              <a:pPr>
                <a:defRPr/>
              </a:pPr>
              <a:t>7</a:t>
            </a:fld>
            <a:endParaRPr lang="en-US" altLang="en-US"/>
          </a:p>
        </p:txBody>
      </p:sp>
    </p:spTree>
    <p:extLst>
      <p:ext uri="{BB962C8B-B14F-4D97-AF65-F5344CB8AC3E}">
        <p14:creationId xmlns:p14="http://schemas.microsoft.com/office/powerpoint/2010/main" val="2375490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256</Words>
  <Application>Microsoft Office PowerPoint</Application>
  <PresentationFormat>Bildschirmpräsentation (4:3)</PresentationFormat>
  <Paragraphs>59</Paragraphs>
  <Slides>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vt:i4>
      </vt:variant>
    </vt:vector>
  </HeadingPairs>
  <TitlesOfParts>
    <vt:vector size="10" baseType="lpstr">
      <vt:lpstr>Times New Roman</vt:lpstr>
      <vt:lpstr>Arial</vt:lpstr>
      <vt:lpstr>IEEE-P802_15_Rbt</vt:lpstr>
      <vt:lpstr>PowerPoint-Präsentation</vt:lpstr>
      <vt:lpstr>LPWA – Regulatory Issues</vt:lpstr>
      <vt:lpstr>Motivation</vt:lpstr>
      <vt:lpstr>ETSI Regulation</vt:lpstr>
      <vt:lpstr>FCC Regulation</vt:lpstr>
      <vt:lpstr>Proposed Next Steps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40</cp:revision>
  <cp:lastPrinted>1998-02-10T13:28:06Z</cp:lastPrinted>
  <dcterms:created xsi:type="dcterms:W3CDTF">2016-11-06T22:00:30Z</dcterms:created>
  <dcterms:modified xsi:type="dcterms:W3CDTF">2016-11-07T14:18:54Z</dcterms:modified>
</cp:coreProperties>
</file>