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9" r:id="rId2"/>
    <p:sldId id="260" r:id="rId3"/>
    <p:sldId id="286" r:id="rId4"/>
    <p:sldId id="261" r:id="rId5"/>
    <p:sldId id="262" r:id="rId6"/>
    <p:sldId id="275" r:id="rId7"/>
    <p:sldId id="294" r:id="rId8"/>
    <p:sldId id="276" r:id="rId9"/>
    <p:sldId id="277" r:id="rId10"/>
    <p:sldId id="278" r:id="rId11"/>
    <p:sldId id="281" r:id="rId12"/>
    <p:sldId id="282" r:id="rId13"/>
    <p:sldId id="284" r:id="rId14"/>
    <p:sldId id="283" r:id="rId15"/>
    <p:sldId id="280" r:id="rId16"/>
    <p:sldId id="285" r:id="rId17"/>
    <p:sldId id="287" r:id="rId18"/>
    <p:sldId id="279" r:id="rId19"/>
    <p:sldId id="295" r:id="rId20"/>
    <p:sldId id="288" r:id="rId21"/>
    <p:sldId id="289" r:id="rId22"/>
    <p:sldId id="291"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92" autoAdjust="0"/>
    <p:restoredTop sz="94660"/>
  </p:normalViewPr>
  <p:slideViewPr>
    <p:cSldViewPr>
      <p:cViewPr>
        <p:scale>
          <a:sx n="80" d="100"/>
          <a:sy n="80" d="100"/>
        </p:scale>
        <p:origin x="-101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3A08D5C-D462-4A49-90E1-FC774C26EFBF}"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407947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13FB9EFA-B5A3-4223-85A3-E2CAC0B58476}"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75561480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58A01B-305A-42B4-8103-1D8E4678F92D}" type="slidenum">
              <a:rPr lang="en-US" altLang="en-US"/>
              <a:pPr>
                <a:defRPr/>
              </a:pPr>
              <a:t>‹Nr.›</a:t>
            </a:fld>
            <a:endParaRPr lang="en-US" altLang="en-US"/>
          </a:p>
        </p:txBody>
      </p:sp>
    </p:spTree>
    <p:extLst>
      <p:ext uri="{BB962C8B-B14F-4D97-AF65-F5344CB8AC3E}">
        <p14:creationId xmlns:p14="http://schemas.microsoft.com/office/powerpoint/2010/main" val="959067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3D49D1B1-401E-4054-AE5E-A617AFD62688}" type="slidenum">
              <a:rPr lang="en-US" altLang="en-US"/>
              <a:pPr>
                <a:defRPr/>
              </a:pPr>
              <a:t>‹Nr.›</a:t>
            </a:fld>
            <a:endParaRPr lang="en-US" altLang="en-US"/>
          </a:p>
        </p:txBody>
      </p:sp>
    </p:spTree>
    <p:extLst>
      <p:ext uri="{BB962C8B-B14F-4D97-AF65-F5344CB8AC3E}">
        <p14:creationId xmlns:p14="http://schemas.microsoft.com/office/powerpoint/2010/main" val="1661473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E9E47FB-99C9-489E-98F0-4262F3FC7688}" type="slidenum">
              <a:rPr lang="en-US" altLang="en-US"/>
              <a:pPr>
                <a:defRPr/>
              </a:pPr>
              <a:t>‹Nr.›</a:t>
            </a:fld>
            <a:endParaRPr lang="en-US" altLang="en-US"/>
          </a:p>
        </p:txBody>
      </p:sp>
    </p:spTree>
    <p:extLst>
      <p:ext uri="{BB962C8B-B14F-4D97-AF65-F5344CB8AC3E}">
        <p14:creationId xmlns:p14="http://schemas.microsoft.com/office/powerpoint/2010/main" val="3118900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10396EA-59FB-447B-B231-C25BC3D0D582}" type="slidenum">
              <a:rPr lang="en-US" altLang="en-US"/>
              <a:pPr>
                <a:defRPr/>
              </a:pPr>
              <a:t>‹Nr.›</a:t>
            </a:fld>
            <a:endParaRPr lang="en-US" altLang="en-US"/>
          </a:p>
        </p:txBody>
      </p:sp>
    </p:spTree>
    <p:extLst>
      <p:ext uri="{BB962C8B-B14F-4D97-AF65-F5344CB8AC3E}">
        <p14:creationId xmlns:p14="http://schemas.microsoft.com/office/powerpoint/2010/main" val="526590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4101318-6CC2-46D5-9966-7F682B288F0A}" type="slidenum">
              <a:rPr lang="en-US" altLang="en-US"/>
              <a:pPr>
                <a:defRPr/>
              </a:pPr>
              <a:t>‹Nr.›</a:t>
            </a:fld>
            <a:endParaRPr lang="en-US" altLang="en-US"/>
          </a:p>
        </p:txBody>
      </p:sp>
    </p:spTree>
    <p:extLst>
      <p:ext uri="{BB962C8B-B14F-4D97-AF65-F5344CB8AC3E}">
        <p14:creationId xmlns:p14="http://schemas.microsoft.com/office/powerpoint/2010/main" val="1436519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3033DE3E-6D7B-4FFB-97F4-C9C6AF3FF86E}" type="slidenum">
              <a:rPr lang="en-US" altLang="en-US"/>
              <a:pPr>
                <a:defRPr/>
              </a:pPr>
              <a:t>‹Nr.›</a:t>
            </a:fld>
            <a:endParaRPr lang="en-US" altLang="en-US"/>
          </a:p>
        </p:txBody>
      </p:sp>
    </p:spTree>
    <p:extLst>
      <p:ext uri="{BB962C8B-B14F-4D97-AF65-F5344CB8AC3E}">
        <p14:creationId xmlns:p14="http://schemas.microsoft.com/office/powerpoint/2010/main" val="3807942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1A333F22-DAC5-4294-9E39-DE3EAA93FF5E}" type="slidenum">
              <a:rPr lang="en-US" altLang="en-US"/>
              <a:pPr>
                <a:defRPr/>
              </a:pPr>
              <a:t>‹Nr.›</a:t>
            </a:fld>
            <a:endParaRPr lang="en-US" altLang="en-US"/>
          </a:p>
        </p:txBody>
      </p:sp>
    </p:spTree>
    <p:extLst>
      <p:ext uri="{BB962C8B-B14F-4D97-AF65-F5344CB8AC3E}">
        <p14:creationId xmlns:p14="http://schemas.microsoft.com/office/powerpoint/2010/main" val="245589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96DEF144-1F51-4550-A366-6E14115827AE}" type="slidenum">
              <a:rPr lang="en-US" altLang="en-US"/>
              <a:pPr>
                <a:defRPr/>
              </a:pPr>
              <a:t>‹Nr.›</a:t>
            </a:fld>
            <a:endParaRPr lang="en-US" altLang="en-US"/>
          </a:p>
        </p:txBody>
      </p:sp>
    </p:spTree>
    <p:extLst>
      <p:ext uri="{BB962C8B-B14F-4D97-AF65-F5344CB8AC3E}">
        <p14:creationId xmlns:p14="http://schemas.microsoft.com/office/powerpoint/2010/main" val="1495924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80DAFABA-4ED0-4979-B4E8-40FD66DFAC3F}" type="slidenum">
              <a:rPr lang="en-US" altLang="en-US"/>
              <a:pPr>
                <a:defRPr/>
              </a:pPr>
              <a:t>‹Nr.›</a:t>
            </a:fld>
            <a:endParaRPr lang="en-US" altLang="en-US"/>
          </a:p>
        </p:txBody>
      </p:sp>
    </p:spTree>
    <p:extLst>
      <p:ext uri="{BB962C8B-B14F-4D97-AF65-F5344CB8AC3E}">
        <p14:creationId xmlns:p14="http://schemas.microsoft.com/office/powerpoint/2010/main" val="2598208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6797071-18DE-4844-8212-9CA55F675D0E}" type="slidenum">
              <a:rPr lang="en-US" altLang="en-US"/>
              <a:pPr>
                <a:defRPr/>
              </a:pPr>
              <a:t>‹Nr.›</a:t>
            </a:fld>
            <a:endParaRPr lang="en-US" altLang="en-US"/>
          </a:p>
        </p:txBody>
      </p:sp>
    </p:spTree>
    <p:extLst>
      <p:ext uri="{BB962C8B-B14F-4D97-AF65-F5344CB8AC3E}">
        <p14:creationId xmlns:p14="http://schemas.microsoft.com/office/powerpoint/2010/main" val="1721614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A948780-CBC2-477B-A718-D543DD616A1D}" type="slidenum">
              <a:rPr lang="en-US" altLang="en-US"/>
              <a:pPr>
                <a:defRPr/>
              </a:pPr>
              <a:t>‹Nr.›</a:t>
            </a:fld>
            <a:endParaRPr lang="en-US" altLang="en-US"/>
          </a:p>
        </p:txBody>
      </p:sp>
    </p:spTree>
    <p:extLst>
      <p:ext uri="{BB962C8B-B14F-4D97-AF65-F5344CB8AC3E}">
        <p14:creationId xmlns:p14="http://schemas.microsoft.com/office/powerpoint/2010/main" val="3042892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B86422C-9D1C-48C9-B944-F6D418FF6194}" type="slidenum">
              <a:rPr lang="en-US" altLang="en-US"/>
              <a:pPr>
                <a:defRPr/>
              </a:pPr>
              <a:t>‹Nr.›</a:t>
            </a:fld>
            <a:endParaRPr lang="en-US"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smtClean="0"/>
              <a:t>15-</a:t>
            </a:r>
            <a:r>
              <a:rPr lang="en-GB" sz="1400" b="1" dirty="0" smtClean="0"/>
              <a:t>16-0771-00-lpwa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November 2016</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8A23F983-481C-4B6B-A2F6-7EF84014B0AB}"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smtClean="0">
                <a:solidFill>
                  <a:schemeClr val="tx2"/>
                </a:solidFill>
              </a:rPr>
              <a:t>Use-Cases and Technical Requirements for </a:t>
            </a:r>
            <a:r>
              <a:rPr lang="en-US" altLang="en-US" sz="1600" dirty="0" smtClean="0">
                <a:solidFill>
                  <a:schemeClr val="tx2"/>
                </a:solidFill>
              </a:rPr>
              <a:t>LPWA Networks]</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[6 November, 2016]</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[This document describes use-cases and technical requirements for LPWA networks]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a:solidFill>
                  <a:schemeClr val="tx2"/>
                </a:solidFill>
              </a:rPr>
              <a:t>[Discussion within IEEE802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Active Interfering Users per Timeframe</a:t>
            </a:r>
            <a:endParaRPr lang="en-US" dirty="0"/>
          </a:p>
        </p:txBody>
      </p:sp>
      <p:sp>
        <p:nvSpPr>
          <p:cNvPr id="3" name="Inhaltsplatzhalter 2"/>
          <p:cNvSpPr>
            <a:spLocks noGrp="1"/>
          </p:cNvSpPr>
          <p:nvPr>
            <p:ph idx="1"/>
          </p:nvPr>
        </p:nvSpPr>
        <p:spPr>
          <a:xfrm>
            <a:off x="685800" y="1916832"/>
            <a:ext cx="7772400" cy="4179168"/>
          </a:xfrm>
        </p:spPr>
        <p:txBody>
          <a:bodyPr/>
          <a:lstStyle/>
          <a:p>
            <a:r>
              <a:rPr lang="en-US" sz="2400" dirty="0" smtClean="0"/>
              <a:t>Models the </a:t>
            </a:r>
            <a:r>
              <a:rPr lang="en-US" sz="2400" dirty="0" smtClean="0"/>
              <a:t>number of active users </a:t>
            </a:r>
            <a:r>
              <a:rPr lang="en-US" sz="2400" dirty="0" smtClean="0"/>
              <a:t>in a given network cell </a:t>
            </a:r>
            <a:r>
              <a:rPr lang="en-US" sz="2400" dirty="0" smtClean="0"/>
              <a:t>that use the same LPWA specification</a:t>
            </a:r>
          </a:p>
          <a:p>
            <a:pPr lvl="1"/>
            <a:r>
              <a:rPr lang="en-US" sz="2000" dirty="0" smtClean="0"/>
              <a:t>Required for modeling the number of collisions</a:t>
            </a:r>
          </a:p>
          <a:p>
            <a:pPr lvl="1"/>
            <a:r>
              <a:rPr lang="en-US" sz="2000" dirty="0" smtClean="0"/>
              <a:t>Interfering users may also originate from different uses-cases (e.g. for application area smart city)</a:t>
            </a:r>
          </a:p>
          <a:p>
            <a:pPr lvl="1"/>
            <a:r>
              <a:rPr lang="en-US" sz="2000" dirty="0" smtClean="0"/>
              <a:t>Arrivals based on Poisson distributed inter-arrival process</a:t>
            </a:r>
          </a:p>
          <a:p>
            <a:pPr lvl="1"/>
            <a:endParaRPr lang="en-US" sz="2400" dirty="0" smtClean="0"/>
          </a:p>
          <a:p>
            <a:r>
              <a:rPr lang="en-US" sz="2400" dirty="0" smtClean="0"/>
              <a:t>Proposed classes:</a:t>
            </a:r>
          </a:p>
          <a:p>
            <a:pPr lvl="1"/>
            <a:r>
              <a:rPr lang="en-US" sz="2000" dirty="0" smtClean="0"/>
              <a:t>Low </a:t>
            </a:r>
            <a:r>
              <a:rPr lang="en-US" sz="2000" dirty="0" smtClean="0"/>
              <a:t>(&lt; 100/h)</a:t>
            </a:r>
            <a:endParaRPr lang="en-US" sz="2000" dirty="0" smtClean="0"/>
          </a:p>
          <a:p>
            <a:pPr lvl="1"/>
            <a:r>
              <a:rPr lang="en-US" sz="2000" dirty="0" smtClean="0"/>
              <a:t>Medium (&lt; 1,000/h)</a:t>
            </a:r>
            <a:endParaRPr lang="en-US" sz="2000" dirty="0" smtClean="0"/>
          </a:p>
          <a:p>
            <a:pPr lvl="1"/>
            <a:r>
              <a:rPr lang="en-US" sz="2000" dirty="0" smtClean="0"/>
              <a:t>High (&lt; 10,000/h)</a:t>
            </a:r>
            <a:endParaRPr lang="en-US" sz="2000" dirty="0" smtClean="0"/>
          </a:p>
          <a:p>
            <a:pPr lvl="1"/>
            <a:r>
              <a:rPr lang="en-US" sz="2000" dirty="0" smtClean="0"/>
              <a:t>Very </a:t>
            </a:r>
            <a:r>
              <a:rPr lang="en-US" sz="2000" dirty="0" smtClean="0"/>
              <a:t>high (100,000/h and higher)</a:t>
            </a:r>
            <a:endParaRPr lang="en-US" sz="2000" dirty="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10396EA-59FB-447B-B231-C25BC3D0D582}" type="slidenum">
              <a:rPr lang="en-US" altLang="en-US" smtClean="0"/>
              <a:pPr>
                <a:defRPr/>
              </a:pPr>
              <a:t>10</a:t>
            </a:fld>
            <a:endParaRPr lang="en-US" altLang="en-US" dirty="0"/>
          </a:p>
        </p:txBody>
      </p:sp>
    </p:spTree>
    <p:extLst>
      <p:ext uri="{BB962C8B-B14F-4D97-AF65-F5344CB8AC3E}">
        <p14:creationId xmlns:p14="http://schemas.microsoft.com/office/powerpoint/2010/main" val="2717591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Communication Mode</a:t>
            </a:r>
            <a:endParaRPr lang="en-US" dirty="0"/>
          </a:p>
        </p:txBody>
      </p:sp>
      <p:sp>
        <p:nvSpPr>
          <p:cNvPr id="3" name="Inhaltsplatzhalter 2"/>
          <p:cNvSpPr>
            <a:spLocks noGrp="1"/>
          </p:cNvSpPr>
          <p:nvPr>
            <p:ph idx="1"/>
          </p:nvPr>
        </p:nvSpPr>
        <p:spPr/>
        <p:txBody>
          <a:bodyPr/>
          <a:lstStyle/>
          <a:p>
            <a:r>
              <a:rPr lang="en-US" sz="2400" dirty="0" smtClean="0"/>
              <a:t>Defines the uplink/downlink characteristics of the devices</a:t>
            </a:r>
          </a:p>
          <a:p>
            <a:pPr lvl="1"/>
            <a:r>
              <a:rPr lang="en-US" sz="2000" dirty="0" smtClean="0"/>
              <a:t>Broadcast  transmissions are e.g. firmware updates or updates of the public cyphering key</a:t>
            </a:r>
          </a:p>
          <a:p>
            <a:endParaRPr lang="en-US" sz="2400" dirty="0" smtClean="0"/>
          </a:p>
          <a:p>
            <a:r>
              <a:rPr lang="en-US" sz="2400" dirty="0" smtClean="0"/>
              <a:t>Proposed classes:</a:t>
            </a:r>
          </a:p>
          <a:p>
            <a:pPr lvl="1"/>
            <a:r>
              <a:rPr lang="en-US" sz="2000" dirty="0" smtClean="0"/>
              <a:t>Uplink only</a:t>
            </a:r>
          </a:p>
          <a:p>
            <a:pPr lvl="1"/>
            <a:r>
              <a:rPr lang="en-US" sz="2000" dirty="0" smtClean="0"/>
              <a:t>Uplink and broadcast downlink</a:t>
            </a:r>
          </a:p>
          <a:p>
            <a:pPr lvl="1"/>
            <a:r>
              <a:rPr lang="en-US" sz="2000" dirty="0" smtClean="0"/>
              <a:t>Uplink and </a:t>
            </a:r>
            <a:r>
              <a:rPr lang="en-US" sz="2000" dirty="0" smtClean="0"/>
              <a:t>downlink</a:t>
            </a:r>
          </a:p>
          <a:p>
            <a:pPr lvl="1"/>
            <a:endParaRPr lang="en-US" sz="2000" dirty="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10396EA-59FB-447B-B231-C25BC3D0D582}" type="slidenum">
              <a:rPr lang="en-US" altLang="en-US" smtClean="0"/>
              <a:pPr>
                <a:defRPr/>
              </a:pPr>
              <a:t>11</a:t>
            </a:fld>
            <a:endParaRPr lang="en-US" altLang="en-US" dirty="0"/>
          </a:p>
        </p:txBody>
      </p:sp>
    </p:spTree>
    <p:extLst>
      <p:ext uri="{BB962C8B-B14F-4D97-AF65-F5344CB8AC3E}">
        <p14:creationId xmlns:p14="http://schemas.microsoft.com/office/powerpoint/2010/main" val="14371647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Data Period</a:t>
            </a:r>
            <a:endParaRPr lang="en-US" dirty="0"/>
          </a:p>
        </p:txBody>
      </p:sp>
      <p:sp>
        <p:nvSpPr>
          <p:cNvPr id="3" name="Inhaltsplatzhalter 2"/>
          <p:cNvSpPr>
            <a:spLocks noGrp="1"/>
          </p:cNvSpPr>
          <p:nvPr>
            <p:ph idx="1"/>
          </p:nvPr>
        </p:nvSpPr>
        <p:spPr/>
        <p:txBody>
          <a:bodyPr/>
          <a:lstStyle/>
          <a:p>
            <a:r>
              <a:rPr lang="en-US" sz="2400" dirty="0" smtClean="0"/>
              <a:t>Defines the transmission characteristics of the data</a:t>
            </a:r>
          </a:p>
          <a:p>
            <a:pPr lvl="1"/>
            <a:r>
              <a:rPr lang="en-US" sz="2000" dirty="0" smtClean="0"/>
              <a:t>Occasionally: Time of transmission cannot be predicted</a:t>
            </a:r>
          </a:p>
          <a:p>
            <a:pPr lvl="1"/>
            <a:r>
              <a:rPr lang="en-US" sz="2000" dirty="0" smtClean="0"/>
              <a:t>Periodically: Time of next transmission is known and can be scheduled by the system</a:t>
            </a:r>
            <a:endParaRPr lang="en-US" sz="2400" dirty="0"/>
          </a:p>
          <a:p>
            <a:r>
              <a:rPr lang="en-US" sz="2400" dirty="0" smtClean="0"/>
              <a:t>Proposed classes:</a:t>
            </a:r>
            <a:endParaRPr lang="en-US" sz="2400" dirty="0" smtClean="0"/>
          </a:p>
          <a:p>
            <a:pPr lvl="1"/>
            <a:r>
              <a:rPr lang="en-US" sz="2000" dirty="0" smtClean="0"/>
              <a:t>Occasionally, less than 1/day</a:t>
            </a:r>
          </a:p>
          <a:p>
            <a:pPr lvl="1"/>
            <a:r>
              <a:rPr lang="en-US" sz="2000" dirty="0" smtClean="0"/>
              <a:t>Occasionally 1/day</a:t>
            </a:r>
          </a:p>
          <a:p>
            <a:pPr lvl="1"/>
            <a:r>
              <a:rPr lang="en-US" sz="2000" dirty="0"/>
              <a:t>Occasionally </a:t>
            </a:r>
            <a:r>
              <a:rPr lang="en-US" sz="2000" dirty="0" smtClean="0"/>
              <a:t>1/hour</a:t>
            </a:r>
          </a:p>
          <a:p>
            <a:pPr lvl="1"/>
            <a:r>
              <a:rPr lang="en-US" sz="2000" dirty="0" smtClean="0"/>
              <a:t>Occasionally, more than 1/hour</a:t>
            </a:r>
          </a:p>
          <a:p>
            <a:pPr lvl="1"/>
            <a:r>
              <a:rPr lang="en-US" sz="2000" dirty="0" smtClean="0"/>
              <a:t>Periodically 1/day</a:t>
            </a:r>
          </a:p>
          <a:p>
            <a:pPr lvl="1"/>
            <a:r>
              <a:rPr lang="en-US" sz="2000" dirty="0"/>
              <a:t>Periodically 1/hour</a:t>
            </a:r>
          </a:p>
          <a:p>
            <a:pPr lvl="1"/>
            <a:r>
              <a:rPr lang="en-US" sz="2000" dirty="0" smtClean="0"/>
              <a:t>Periodically, more than </a:t>
            </a:r>
            <a:r>
              <a:rPr lang="en-US" sz="2000" dirty="0"/>
              <a:t>1/hour</a:t>
            </a:r>
          </a:p>
          <a:p>
            <a:pPr lvl="1"/>
            <a:endParaRPr lang="en-US" sz="2000" dirty="0" smtClean="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10396EA-59FB-447B-B231-C25BC3D0D582}" type="slidenum">
              <a:rPr lang="en-US" altLang="en-US" smtClean="0"/>
              <a:pPr>
                <a:defRPr/>
              </a:pPr>
              <a:t>12</a:t>
            </a:fld>
            <a:endParaRPr lang="en-US" altLang="en-US" dirty="0"/>
          </a:p>
        </p:txBody>
      </p:sp>
    </p:spTree>
    <p:extLst>
      <p:ext uri="{BB962C8B-B14F-4D97-AF65-F5344CB8AC3E}">
        <p14:creationId xmlns:p14="http://schemas.microsoft.com/office/powerpoint/2010/main" val="1150274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Data Length (Uplink)</a:t>
            </a:r>
            <a:endParaRPr lang="en-US" dirty="0"/>
          </a:p>
        </p:txBody>
      </p:sp>
      <p:sp>
        <p:nvSpPr>
          <p:cNvPr id="3" name="Inhaltsplatzhalter 2"/>
          <p:cNvSpPr>
            <a:spLocks noGrp="1"/>
          </p:cNvSpPr>
          <p:nvPr>
            <p:ph idx="1"/>
          </p:nvPr>
        </p:nvSpPr>
        <p:spPr/>
        <p:txBody>
          <a:bodyPr/>
          <a:lstStyle/>
          <a:p>
            <a:r>
              <a:rPr lang="en-US" sz="2400" dirty="0" smtClean="0"/>
              <a:t>Defines the payload data length of each uplink message in bytes</a:t>
            </a:r>
            <a:endParaRPr lang="en-US" sz="2400" dirty="0" smtClean="0"/>
          </a:p>
          <a:p>
            <a:endParaRPr lang="en-US" sz="2400" dirty="0" smtClean="0"/>
          </a:p>
          <a:p>
            <a:r>
              <a:rPr lang="en-US" sz="2400" dirty="0" smtClean="0"/>
              <a:t>Proposed </a:t>
            </a:r>
            <a:r>
              <a:rPr lang="en-US" sz="2400" dirty="0" smtClean="0"/>
              <a:t>classes:</a:t>
            </a:r>
            <a:endParaRPr lang="en-US" sz="2400" dirty="0" smtClean="0"/>
          </a:p>
          <a:p>
            <a:pPr lvl="1"/>
            <a:r>
              <a:rPr lang="en-US" sz="2000" dirty="0" smtClean="0"/>
              <a:t>&lt;= 16 bytes</a:t>
            </a:r>
          </a:p>
          <a:p>
            <a:pPr lvl="1"/>
            <a:r>
              <a:rPr lang="en-US" sz="2000" dirty="0" smtClean="0"/>
              <a:t>&lt;= 64 bytes</a:t>
            </a:r>
          </a:p>
          <a:p>
            <a:pPr lvl="1"/>
            <a:r>
              <a:rPr lang="en-US" sz="2000" dirty="0" smtClean="0"/>
              <a:t>&lt;= 256 bytes</a:t>
            </a:r>
          </a:p>
          <a:p>
            <a:pPr lvl="1"/>
            <a:r>
              <a:rPr lang="en-US" sz="2000" dirty="0" smtClean="0"/>
              <a:t>&gt; 256 bytes</a:t>
            </a:r>
          </a:p>
          <a:p>
            <a:pPr lvl="1"/>
            <a:endParaRPr lang="en-US" sz="2000" dirty="0" smtClean="0"/>
          </a:p>
          <a:p>
            <a:pPr lvl="1"/>
            <a:endParaRPr lang="en-US" sz="2000" dirty="0" smtClean="0"/>
          </a:p>
          <a:p>
            <a:pPr marL="0" indent="0">
              <a:buNone/>
            </a:pP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10396EA-59FB-447B-B231-C25BC3D0D582}" type="slidenum">
              <a:rPr lang="en-US" altLang="en-US" smtClean="0"/>
              <a:pPr>
                <a:defRPr/>
              </a:pPr>
              <a:t>13</a:t>
            </a:fld>
            <a:endParaRPr lang="en-US" altLang="en-US" dirty="0"/>
          </a:p>
        </p:txBody>
      </p:sp>
    </p:spTree>
    <p:extLst>
      <p:ext uri="{BB962C8B-B14F-4D97-AF65-F5344CB8AC3E}">
        <p14:creationId xmlns:p14="http://schemas.microsoft.com/office/powerpoint/2010/main" val="2862858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Availability</a:t>
            </a:r>
            <a:endParaRPr lang="en-US" dirty="0"/>
          </a:p>
        </p:txBody>
      </p:sp>
      <p:sp>
        <p:nvSpPr>
          <p:cNvPr id="3" name="Inhaltsplatzhalter 2"/>
          <p:cNvSpPr>
            <a:spLocks noGrp="1"/>
          </p:cNvSpPr>
          <p:nvPr>
            <p:ph idx="1"/>
          </p:nvPr>
        </p:nvSpPr>
        <p:spPr/>
        <p:txBody>
          <a:bodyPr/>
          <a:lstStyle/>
          <a:p>
            <a:r>
              <a:rPr lang="en-US" sz="2400" dirty="0" smtClean="0"/>
              <a:t>Defined the minimum required </a:t>
            </a:r>
            <a:r>
              <a:rPr lang="en-US" sz="2400" dirty="0" smtClean="0"/>
              <a:t>probability that </a:t>
            </a:r>
            <a:r>
              <a:rPr lang="en-US" sz="2400" dirty="0" smtClean="0"/>
              <a:t>an uplink </a:t>
            </a:r>
            <a:r>
              <a:rPr lang="en-US" sz="2400" dirty="0" smtClean="0"/>
              <a:t>message of a given device is successfully </a:t>
            </a:r>
            <a:r>
              <a:rPr lang="en-US" sz="2400" dirty="0" smtClean="0"/>
              <a:t>received</a:t>
            </a:r>
            <a:endParaRPr lang="en-US" sz="2400" dirty="0" smtClean="0"/>
          </a:p>
          <a:p>
            <a:endParaRPr lang="en-US" sz="2400" dirty="0" smtClean="0"/>
          </a:p>
          <a:p>
            <a:r>
              <a:rPr lang="en-US" sz="2400" dirty="0" smtClean="0"/>
              <a:t>Proposed </a:t>
            </a:r>
            <a:r>
              <a:rPr lang="en-US" sz="2400" dirty="0" smtClean="0"/>
              <a:t>classes:</a:t>
            </a:r>
            <a:endParaRPr lang="en-US" sz="2400" dirty="0" smtClean="0"/>
          </a:p>
          <a:p>
            <a:pPr lvl="1"/>
            <a:r>
              <a:rPr lang="en-US" sz="2000" dirty="0" smtClean="0"/>
              <a:t>Best effort ( &gt; 90%)</a:t>
            </a:r>
          </a:p>
          <a:p>
            <a:pPr lvl="1"/>
            <a:r>
              <a:rPr lang="en-US" sz="2000" dirty="0" smtClean="0"/>
              <a:t>Medium ( &gt; 99% )</a:t>
            </a:r>
          </a:p>
          <a:p>
            <a:pPr lvl="1"/>
            <a:r>
              <a:rPr lang="en-US" sz="2000" dirty="0" smtClean="0"/>
              <a:t>High ( &gt; 99.9% )</a:t>
            </a:r>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10396EA-59FB-447B-B231-C25BC3D0D582}" type="slidenum">
              <a:rPr lang="en-US" altLang="en-US" smtClean="0"/>
              <a:pPr>
                <a:defRPr/>
              </a:pPr>
              <a:t>14</a:t>
            </a:fld>
            <a:endParaRPr lang="en-US" altLang="en-US" dirty="0"/>
          </a:p>
        </p:txBody>
      </p:sp>
    </p:spTree>
    <p:extLst>
      <p:ext uri="{BB962C8B-B14F-4D97-AF65-F5344CB8AC3E}">
        <p14:creationId xmlns:p14="http://schemas.microsoft.com/office/powerpoint/2010/main" val="1516317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Latency Requirements</a:t>
            </a:r>
            <a:endParaRPr lang="en-US" dirty="0"/>
          </a:p>
        </p:txBody>
      </p:sp>
      <p:sp>
        <p:nvSpPr>
          <p:cNvPr id="3" name="Inhaltsplatzhalter 2"/>
          <p:cNvSpPr>
            <a:spLocks noGrp="1"/>
          </p:cNvSpPr>
          <p:nvPr>
            <p:ph idx="1"/>
          </p:nvPr>
        </p:nvSpPr>
        <p:spPr/>
        <p:txBody>
          <a:bodyPr/>
          <a:lstStyle/>
          <a:p>
            <a:r>
              <a:rPr lang="en-US" sz="2400" dirty="0" smtClean="0"/>
              <a:t>Defines the </a:t>
            </a:r>
            <a:r>
              <a:rPr lang="en-US" sz="2400" dirty="0" smtClean="0"/>
              <a:t>maximum acceptable latency of a given message</a:t>
            </a:r>
            <a:endParaRPr lang="en-US" sz="2400" dirty="0" smtClean="0"/>
          </a:p>
          <a:p>
            <a:endParaRPr lang="en-US" sz="2400" dirty="0"/>
          </a:p>
          <a:p>
            <a:r>
              <a:rPr lang="en-US" sz="2400" dirty="0" smtClean="0"/>
              <a:t>Proposed classes:</a:t>
            </a:r>
          </a:p>
          <a:p>
            <a:pPr lvl="1"/>
            <a:r>
              <a:rPr lang="en-US" sz="2000" dirty="0" smtClean="0"/>
              <a:t>&lt; 1s</a:t>
            </a:r>
          </a:p>
          <a:p>
            <a:pPr lvl="1"/>
            <a:r>
              <a:rPr lang="en-US" sz="2000" dirty="0" smtClean="0"/>
              <a:t>&lt; 10s</a:t>
            </a:r>
          </a:p>
          <a:p>
            <a:pPr lvl="1"/>
            <a:r>
              <a:rPr lang="en-US" sz="2000" dirty="0" smtClean="0"/>
              <a:t>&lt; 1min</a:t>
            </a:r>
          </a:p>
          <a:p>
            <a:pPr lvl="1"/>
            <a:r>
              <a:rPr lang="en-US" sz="2000" dirty="0" smtClean="0"/>
              <a:t>&lt; 10min</a:t>
            </a:r>
          </a:p>
          <a:p>
            <a:pPr lvl="1"/>
            <a:r>
              <a:rPr lang="en-US" sz="2000" dirty="0" smtClean="0"/>
              <a:t>&lt; 60 min</a:t>
            </a:r>
          </a:p>
          <a:p>
            <a:pPr lvl="1"/>
            <a:r>
              <a:rPr lang="en-US" sz="2000" dirty="0" smtClean="0"/>
              <a:t>&lt; 1day</a:t>
            </a:r>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10396EA-59FB-447B-B231-C25BC3D0D582}" type="slidenum">
              <a:rPr lang="en-US" altLang="en-US" smtClean="0"/>
              <a:pPr>
                <a:defRPr/>
              </a:pPr>
              <a:t>15</a:t>
            </a:fld>
            <a:endParaRPr lang="en-US" altLang="en-US" dirty="0"/>
          </a:p>
        </p:txBody>
      </p:sp>
    </p:spTree>
    <p:extLst>
      <p:ext uri="{BB962C8B-B14F-4D97-AF65-F5344CB8AC3E}">
        <p14:creationId xmlns:p14="http://schemas.microsoft.com/office/powerpoint/2010/main" val="2121607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Localization Precision</a:t>
            </a:r>
            <a:endParaRPr lang="en-US" dirty="0"/>
          </a:p>
        </p:txBody>
      </p:sp>
      <p:sp>
        <p:nvSpPr>
          <p:cNvPr id="3" name="Inhaltsplatzhalter 2"/>
          <p:cNvSpPr>
            <a:spLocks noGrp="1"/>
          </p:cNvSpPr>
          <p:nvPr>
            <p:ph idx="1"/>
          </p:nvPr>
        </p:nvSpPr>
        <p:spPr/>
        <p:txBody>
          <a:bodyPr/>
          <a:lstStyle/>
          <a:p>
            <a:r>
              <a:rPr lang="en-US" sz="2400" dirty="0" smtClean="0"/>
              <a:t>Defines the required localization precision if the transmit signal of the device is used for the localization</a:t>
            </a:r>
          </a:p>
          <a:p>
            <a:pPr lvl="1"/>
            <a:r>
              <a:rPr lang="en-US" sz="2000" dirty="0" smtClean="0"/>
              <a:t>A system based on GPS localization would not require this type of localization</a:t>
            </a:r>
          </a:p>
          <a:p>
            <a:endParaRPr lang="en-US" sz="2400" dirty="0"/>
          </a:p>
          <a:p>
            <a:r>
              <a:rPr lang="en-US" sz="2400" dirty="0" smtClean="0"/>
              <a:t>Proposed </a:t>
            </a:r>
            <a:r>
              <a:rPr lang="en-US" sz="2400" dirty="0" smtClean="0"/>
              <a:t>classes:</a:t>
            </a:r>
          </a:p>
          <a:p>
            <a:pPr lvl="1"/>
            <a:r>
              <a:rPr lang="en-US" sz="2000" dirty="0" smtClean="0"/>
              <a:t>&lt; 10m</a:t>
            </a:r>
          </a:p>
          <a:p>
            <a:pPr lvl="1"/>
            <a:r>
              <a:rPr lang="en-US" sz="2000" dirty="0" smtClean="0"/>
              <a:t>&lt; 100m</a:t>
            </a:r>
          </a:p>
          <a:p>
            <a:pPr lvl="1"/>
            <a:r>
              <a:rPr lang="en-US" sz="2000" dirty="0" smtClean="0"/>
              <a:t>Not required</a:t>
            </a:r>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10396EA-59FB-447B-B231-C25BC3D0D582}" type="slidenum">
              <a:rPr lang="en-US" altLang="en-US" smtClean="0"/>
              <a:pPr>
                <a:defRPr/>
              </a:pPr>
              <a:t>16</a:t>
            </a:fld>
            <a:endParaRPr lang="en-US" altLang="en-US" dirty="0"/>
          </a:p>
        </p:txBody>
      </p:sp>
    </p:spTree>
    <p:extLst>
      <p:ext uri="{BB962C8B-B14F-4D97-AF65-F5344CB8AC3E}">
        <p14:creationId xmlns:p14="http://schemas.microsoft.com/office/powerpoint/2010/main" val="307218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Power Supply</a:t>
            </a:r>
            <a:endParaRPr lang="en-US" dirty="0"/>
          </a:p>
        </p:txBody>
      </p:sp>
      <p:sp>
        <p:nvSpPr>
          <p:cNvPr id="3" name="Inhaltsplatzhalter 2"/>
          <p:cNvSpPr>
            <a:spLocks noGrp="1"/>
          </p:cNvSpPr>
          <p:nvPr>
            <p:ph idx="1"/>
          </p:nvPr>
        </p:nvSpPr>
        <p:spPr/>
        <p:txBody>
          <a:bodyPr/>
          <a:lstStyle/>
          <a:p>
            <a:r>
              <a:rPr lang="en-US" sz="2400" dirty="0" smtClean="0"/>
              <a:t>Defines the type of power supply</a:t>
            </a:r>
          </a:p>
          <a:p>
            <a:endParaRPr lang="en-US" sz="2400" dirty="0"/>
          </a:p>
          <a:p>
            <a:r>
              <a:rPr lang="en-US" sz="2400" dirty="0" smtClean="0"/>
              <a:t>Proposed classes</a:t>
            </a:r>
          </a:p>
          <a:p>
            <a:pPr lvl="1"/>
            <a:r>
              <a:rPr lang="en-US" sz="2000" dirty="0" smtClean="0"/>
              <a:t>CR 2025: 3V lithium coin type battery, typ. 500mWh, typ. max. 5mA</a:t>
            </a:r>
          </a:p>
          <a:p>
            <a:pPr lvl="1"/>
            <a:r>
              <a:rPr lang="en-US" sz="2000" dirty="0" smtClean="0"/>
              <a:t>2xAA: Two AA-batteries, 3V, typ. 5Wh, typ. max. 2A</a:t>
            </a:r>
          </a:p>
          <a:p>
            <a:pPr lvl="1"/>
            <a:r>
              <a:rPr lang="en-US" sz="2000" dirty="0" smtClean="0"/>
              <a:t>Energy harvesting: 100mWh/day with storage capacitor (e.g. solar cell 60x60mm, outdoor central Europe during Winter)</a:t>
            </a:r>
          </a:p>
          <a:p>
            <a:pPr lvl="1"/>
            <a:r>
              <a:rPr lang="en-US" sz="2000" dirty="0" smtClean="0"/>
              <a:t>External: External power supply without any restrictions on energy and current</a:t>
            </a:r>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10396EA-59FB-447B-B231-C25BC3D0D582}" type="slidenum">
              <a:rPr lang="en-US" altLang="en-US" smtClean="0"/>
              <a:pPr>
                <a:defRPr/>
              </a:pPr>
              <a:t>17</a:t>
            </a:fld>
            <a:endParaRPr lang="en-US" altLang="en-US" dirty="0"/>
          </a:p>
        </p:txBody>
      </p:sp>
    </p:spTree>
    <p:extLst>
      <p:ext uri="{BB962C8B-B14F-4D97-AF65-F5344CB8AC3E}">
        <p14:creationId xmlns:p14="http://schemas.microsoft.com/office/powerpoint/2010/main" val="32305119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Frequency Regulation</a:t>
            </a:r>
            <a:endParaRPr lang="en-US" dirty="0"/>
          </a:p>
        </p:txBody>
      </p:sp>
      <p:sp>
        <p:nvSpPr>
          <p:cNvPr id="3" name="Inhaltsplatzhalter 2"/>
          <p:cNvSpPr>
            <a:spLocks noGrp="1"/>
          </p:cNvSpPr>
          <p:nvPr>
            <p:ph idx="1"/>
          </p:nvPr>
        </p:nvSpPr>
        <p:spPr/>
        <p:txBody>
          <a:bodyPr/>
          <a:lstStyle/>
          <a:p>
            <a:r>
              <a:rPr lang="en-US" sz="2400" dirty="0" smtClean="0"/>
              <a:t>Defines restrictions caused by the frequency regulation</a:t>
            </a:r>
          </a:p>
          <a:p>
            <a:pPr lvl="1"/>
            <a:r>
              <a:rPr lang="en-US" sz="2000" dirty="0" smtClean="0"/>
              <a:t>Duty cycle, transmit power, frequency hopping, ...</a:t>
            </a:r>
            <a:endParaRPr lang="en-US" sz="2000" dirty="0" smtClean="0"/>
          </a:p>
          <a:p>
            <a:endParaRPr lang="en-US" sz="2400" dirty="0"/>
          </a:p>
          <a:p>
            <a:r>
              <a:rPr lang="en-US" sz="2400" dirty="0" smtClean="0"/>
              <a:t>Proposed classes:</a:t>
            </a:r>
          </a:p>
          <a:p>
            <a:pPr lvl="1"/>
            <a:r>
              <a:rPr lang="en-US" sz="2000" dirty="0" smtClean="0"/>
              <a:t>NA: Not </a:t>
            </a:r>
            <a:r>
              <a:rPr lang="en-US" sz="2000" dirty="0" smtClean="0"/>
              <a:t>regulated </a:t>
            </a:r>
            <a:r>
              <a:rPr lang="en-US" sz="2000" dirty="0" smtClean="0"/>
              <a:t>(e.g. licensed </a:t>
            </a:r>
            <a:r>
              <a:rPr lang="en-US" sz="2000" dirty="0" smtClean="0"/>
              <a:t>frequency band)</a:t>
            </a:r>
          </a:p>
          <a:p>
            <a:pPr lvl="1"/>
            <a:r>
              <a:rPr lang="en-US" sz="2000" dirty="0" smtClean="0"/>
              <a:t>ETSI:  Has to follow European regulations</a:t>
            </a:r>
            <a:endParaRPr lang="en-US" sz="2000" dirty="0" smtClean="0"/>
          </a:p>
          <a:p>
            <a:pPr lvl="1"/>
            <a:r>
              <a:rPr lang="en-US" sz="2000" dirty="0" smtClean="0"/>
              <a:t>FCC: Has to follow US regulations</a:t>
            </a:r>
            <a:endParaRPr lang="en-US" sz="2000" dirty="0" smtClean="0"/>
          </a:p>
          <a:p>
            <a:pPr lvl="1"/>
            <a:r>
              <a:rPr lang="en-US" sz="2000" dirty="0" smtClean="0"/>
              <a:t>ETSI/FCC: Has to follow US and European regulations</a:t>
            </a:r>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10396EA-59FB-447B-B231-C25BC3D0D582}" type="slidenum">
              <a:rPr lang="en-US" altLang="en-US" smtClean="0"/>
              <a:pPr>
                <a:defRPr/>
              </a:pPr>
              <a:t>18</a:t>
            </a:fld>
            <a:endParaRPr lang="en-US" altLang="en-US" dirty="0"/>
          </a:p>
        </p:txBody>
      </p:sp>
    </p:spTree>
    <p:extLst>
      <p:ext uri="{BB962C8B-B14F-4D97-AF65-F5344CB8AC3E}">
        <p14:creationId xmlns:p14="http://schemas.microsoft.com/office/powerpoint/2010/main" val="4457807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Use-Case Example</a:t>
            </a:r>
            <a:endParaRPr lang="en-US" dirty="0"/>
          </a:p>
        </p:txBody>
      </p:sp>
      <p:sp>
        <p:nvSpPr>
          <p:cNvPr id="3" name="Untertitel 2"/>
          <p:cNvSpPr>
            <a:spLocks noGrp="1"/>
          </p:cNvSpPr>
          <p:nvPr>
            <p:ph type="subTitle" idx="1"/>
          </p:nvPr>
        </p:nvSpPr>
        <p:spPr/>
        <p:txBody>
          <a:bodyPr/>
          <a:lstStyle/>
          <a:p>
            <a:endParaRPr lang="de-DE"/>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November 2016</a:t>
            </a:r>
            <a:endParaRPr lang="en-US" altLang="en-US" sz="1400" dirty="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BAF66670-D87D-4CC0-A66A-311E8D35F218}" type="slidenum">
              <a:rPr lang="en-US" altLang="en-US"/>
              <a:pPr/>
              <a:t>19</a:t>
            </a:fld>
            <a:endParaRPr lang="en-US" altLang="en-US"/>
          </a:p>
        </p:txBody>
      </p:sp>
    </p:spTree>
    <p:extLst>
      <p:ext uri="{BB962C8B-B14F-4D97-AF65-F5344CB8AC3E}">
        <p14:creationId xmlns:p14="http://schemas.microsoft.com/office/powerpoint/2010/main" val="857158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Use-Cases and Technical Requirements for LPWA Networks</a:t>
            </a:r>
            <a:endParaRPr lang="en-US" dirty="0"/>
          </a:p>
        </p:txBody>
      </p:sp>
      <p:sp>
        <p:nvSpPr>
          <p:cNvPr id="3" name="Untertitel 2"/>
          <p:cNvSpPr>
            <a:spLocks noGrp="1"/>
          </p:cNvSpPr>
          <p:nvPr>
            <p:ph type="subTitle" idx="1"/>
          </p:nvPr>
        </p:nvSpPr>
        <p:spPr/>
        <p:txBody>
          <a:bodyPr/>
          <a:lstStyle/>
          <a:p>
            <a:endParaRPr lang="de-DE"/>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November 2016</a:t>
            </a:r>
            <a:endParaRPr lang="en-US" altLang="en-US" sz="1400" dirty="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BAF66670-D87D-4CC0-A66A-311E8D35F218}"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Use-Case Example ( I / II )</a:t>
            </a:r>
            <a:endParaRPr lang="en-US" dirty="0"/>
          </a:p>
        </p:txBody>
      </p:sp>
      <p:sp>
        <p:nvSpPr>
          <p:cNvPr id="3" name="Inhaltsplatzhalter 2"/>
          <p:cNvSpPr>
            <a:spLocks noGrp="1"/>
          </p:cNvSpPr>
          <p:nvPr>
            <p:ph idx="1"/>
          </p:nvPr>
        </p:nvSpPr>
        <p:spPr/>
        <p:txBody>
          <a:bodyPr/>
          <a:lstStyle/>
          <a:p>
            <a:r>
              <a:rPr lang="en-US" sz="2000" dirty="0" smtClean="0"/>
              <a:t>Field monitoring in Kansas: Hundreds of distributed sensors measure soil quality parameters and transmit this information to a central node using license-exempt frequency band</a:t>
            </a:r>
          </a:p>
          <a:p>
            <a:endParaRPr lang="en-US" sz="2000" dirty="0" smtClean="0"/>
          </a:p>
          <a:p>
            <a:r>
              <a:rPr lang="en-US" sz="2000" dirty="0" smtClean="0"/>
              <a:t>Channel model: Outdoor rural</a:t>
            </a:r>
          </a:p>
          <a:p>
            <a:r>
              <a:rPr lang="en-US" sz="2000" dirty="0" smtClean="0"/>
              <a:t>Interference model: Low (no other systems present)</a:t>
            </a:r>
          </a:p>
          <a:p>
            <a:r>
              <a:rPr lang="en-US" sz="2000" dirty="0" smtClean="0"/>
              <a:t>Active interfering users: Low (low traffic demands of the soil quality sensors)</a:t>
            </a:r>
          </a:p>
          <a:p>
            <a:r>
              <a:rPr lang="en-US" sz="2000" dirty="0" smtClean="0"/>
              <a:t>Communication mode: Uplink</a:t>
            </a:r>
          </a:p>
          <a:p>
            <a:r>
              <a:rPr lang="en-US" sz="2000" dirty="0"/>
              <a:t>Data period: Periodically 1/h (no sudden changes expected)</a:t>
            </a:r>
          </a:p>
          <a:p>
            <a:r>
              <a:rPr lang="en-US" sz="2000" dirty="0"/>
              <a:t>Data length: &lt;=16bytes (only few parameters as temperature, moisture, ...)</a:t>
            </a:r>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10396EA-59FB-447B-B231-C25BC3D0D582}" type="slidenum">
              <a:rPr lang="en-US" altLang="en-US" smtClean="0"/>
              <a:pPr>
                <a:defRPr/>
              </a:pPr>
              <a:t>20</a:t>
            </a:fld>
            <a:endParaRPr lang="en-US" altLang="en-US" dirty="0"/>
          </a:p>
        </p:txBody>
      </p:sp>
    </p:spTree>
    <p:extLst>
      <p:ext uri="{BB962C8B-B14F-4D97-AF65-F5344CB8AC3E}">
        <p14:creationId xmlns:p14="http://schemas.microsoft.com/office/powerpoint/2010/main" val="19707412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Use-Case Example ( </a:t>
            </a:r>
            <a:r>
              <a:rPr lang="en-US" dirty="0" smtClean="0"/>
              <a:t>II </a:t>
            </a:r>
            <a:r>
              <a:rPr lang="en-US" dirty="0"/>
              <a:t>/ II )</a:t>
            </a:r>
            <a:endParaRPr lang="de-DE" dirty="0"/>
          </a:p>
        </p:txBody>
      </p:sp>
      <p:sp>
        <p:nvSpPr>
          <p:cNvPr id="3" name="Inhaltsplatzhalter 2"/>
          <p:cNvSpPr>
            <a:spLocks noGrp="1"/>
          </p:cNvSpPr>
          <p:nvPr>
            <p:ph idx="1"/>
          </p:nvPr>
        </p:nvSpPr>
        <p:spPr/>
        <p:txBody>
          <a:bodyPr/>
          <a:lstStyle/>
          <a:p>
            <a:r>
              <a:rPr lang="en-US" sz="2000" dirty="0" smtClean="0"/>
              <a:t>Availability: Best effort (moderate loss of messages has no impact)</a:t>
            </a:r>
          </a:p>
          <a:p>
            <a:r>
              <a:rPr lang="en-US" sz="2000" dirty="0" smtClean="0"/>
              <a:t>Latency requirement: &lt;60min (no latency requirement, latency should not exceed data period)</a:t>
            </a:r>
          </a:p>
          <a:p>
            <a:r>
              <a:rPr lang="en-US" sz="2000" dirty="0" smtClean="0"/>
              <a:t>Localization precision: &lt;100m (automatic localization of the distributed sensors is preferred)</a:t>
            </a:r>
          </a:p>
          <a:p>
            <a:r>
              <a:rPr lang="en-US" sz="2000" dirty="0" smtClean="0"/>
              <a:t>Power supply: 2xAA (size of sensor is uncritical, energy harvesting may be unsuitable)</a:t>
            </a:r>
          </a:p>
          <a:p>
            <a:r>
              <a:rPr lang="en-US" sz="2000" dirty="0" smtClean="0"/>
              <a:t>Frequency regulation: FCC (operated in Kansas)</a:t>
            </a:r>
          </a:p>
          <a:p>
            <a:endParaRPr lang="en-US" sz="2000" dirty="0" smtClean="0"/>
          </a:p>
          <a:p>
            <a:endParaRPr lang="en-US" sz="2000" dirty="0"/>
          </a:p>
          <a:p>
            <a:r>
              <a:rPr lang="en-US" sz="2000" dirty="0" smtClean="0"/>
              <a:t>Additional use-cases: See document 15-16-0770-00-lpwa</a:t>
            </a:r>
            <a:endParaRPr lang="en-US" sz="2000" dirty="0"/>
          </a:p>
          <a:p>
            <a:endParaRPr lang="en-US" sz="2000" dirty="0" smtClean="0"/>
          </a:p>
          <a:p>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10396EA-59FB-447B-B231-C25BC3D0D582}" type="slidenum">
              <a:rPr lang="en-US" altLang="en-US" smtClean="0"/>
              <a:pPr>
                <a:defRPr/>
              </a:pPr>
              <a:t>21</a:t>
            </a:fld>
            <a:endParaRPr lang="en-US" altLang="en-US"/>
          </a:p>
        </p:txBody>
      </p:sp>
    </p:spTree>
    <p:extLst>
      <p:ext uri="{BB962C8B-B14F-4D97-AF65-F5344CB8AC3E}">
        <p14:creationId xmlns:p14="http://schemas.microsoft.com/office/powerpoint/2010/main" val="16330292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de-DE" dirty="0" err="1" smtClean="0"/>
              <a:t>Thank</a:t>
            </a:r>
            <a:r>
              <a:rPr lang="de-DE" dirty="0" smtClean="0"/>
              <a:t> </a:t>
            </a:r>
            <a:r>
              <a:rPr lang="de-DE" dirty="0" err="1" smtClean="0"/>
              <a:t>You</a:t>
            </a:r>
            <a:r>
              <a:rPr lang="de-DE" dirty="0" smtClean="0"/>
              <a:t>!</a:t>
            </a:r>
            <a:endParaRPr lang="de-DE" dirty="0"/>
          </a:p>
        </p:txBody>
      </p:sp>
      <p:sp>
        <p:nvSpPr>
          <p:cNvPr id="10" name="Untertitel 9"/>
          <p:cNvSpPr>
            <a:spLocks noGrp="1"/>
          </p:cNvSpPr>
          <p:nvPr>
            <p:ph type="subTitle" idx="1"/>
          </p:nvPr>
        </p:nvSpPr>
        <p:spPr/>
        <p:txBody>
          <a:bodyPr/>
          <a:lstStyle/>
          <a:p>
            <a:r>
              <a:rPr lang="de-DE" dirty="0" smtClean="0"/>
              <a:t>Comments </a:t>
            </a:r>
            <a:r>
              <a:rPr lang="de-DE" dirty="0" err="1" smtClean="0"/>
              <a:t>and</a:t>
            </a:r>
            <a:r>
              <a:rPr lang="de-DE" dirty="0" smtClean="0"/>
              <a:t> </a:t>
            </a:r>
            <a:r>
              <a:rPr lang="de-DE" dirty="0" err="1" smtClean="0"/>
              <a:t>Questions</a:t>
            </a:r>
            <a:r>
              <a:rPr lang="de-DE" dirty="0" smtClean="0"/>
              <a:t>?</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10396EA-59FB-447B-B231-C25BC3D0D582}" type="slidenum">
              <a:rPr lang="en-US" altLang="en-US" smtClean="0"/>
              <a:pPr>
                <a:defRPr/>
              </a:pPr>
              <a:t>22</a:t>
            </a:fld>
            <a:endParaRPr lang="en-US" altLang="en-US"/>
          </a:p>
        </p:txBody>
      </p:sp>
    </p:spTree>
    <p:extLst>
      <p:ext uri="{BB962C8B-B14F-4D97-AF65-F5344CB8AC3E}">
        <p14:creationId xmlns:p14="http://schemas.microsoft.com/office/powerpoint/2010/main" val="3484081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Motivation</a:t>
            </a:r>
            <a:endParaRPr lang="de-DE" dirty="0"/>
          </a:p>
        </p:txBody>
      </p:sp>
      <p:sp>
        <p:nvSpPr>
          <p:cNvPr id="6" name="Inhaltsplatzhalter 5"/>
          <p:cNvSpPr>
            <a:spLocks noGrp="1"/>
          </p:cNvSpPr>
          <p:nvPr>
            <p:ph idx="1"/>
          </p:nvPr>
        </p:nvSpPr>
        <p:spPr/>
        <p:txBody>
          <a:bodyPr/>
          <a:lstStyle/>
          <a:p>
            <a:r>
              <a:rPr lang="en-US" sz="2400" dirty="0" smtClean="0"/>
              <a:t>Definition of potential LPWA use-cases for the qualitative comparison of different standards and technology options</a:t>
            </a:r>
          </a:p>
          <a:p>
            <a:endParaRPr lang="en-US" sz="2400" dirty="0" smtClean="0"/>
          </a:p>
          <a:p>
            <a:r>
              <a:rPr lang="en-US" sz="2400" dirty="0" smtClean="0"/>
              <a:t>Derivation of orthogonal technical requirements for the efficient comparison of the potential LPWA standards and technology options</a:t>
            </a:r>
            <a:endParaRPr lang="en-US" sz="2400" dirty="0" smtClean="0"/>
          </a:p>
          <a:p>
            <a:endParaRPr lang="en-US" sz="2400" b="1"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80DAFABA-4ED0-4979-B4E8-40FD66DFAC3F}" type="slidenum">
              <a:rPr lang="en-US" altLang="en-US" smtClean="0"/>
              <a:pPr>
                <a:defRPr/>
              </a:pPr>
              <a:t>3</a:t>
            </a:fld>
            <a:endParaRPr lang="en-US" altLang="en-US"/>
          </a:p>
        </p:txBody>
      </p:sp>
    </p:spTree>
    <p:extLst>
      <p:ext uri="{BB962C8B-B14F-4D97-AF65-F5344CB8AC3E}">
        <p14:creationId xmlns:p14="http://schemas.microsoft.com/office/powerpoint/2010/main" val="1168292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dirty="0" smtClean="0"/>
              <a:t>Potential LPWA Application </a:t>
            </a:r>
            <a:r>
              <a:rPr lang="en-US" dirty="0" smtClean="0"/>
              <a:t>Areas</a:t>
            </a:r>
            <a:endParaRPr lang="en-US" dirty="0"/>
          </a:p>
        </p:txBody>
      </p:sp>
      <p:sp>
        <p:nvSpPr>
          <p:cNvPr id="6" name="Inhaltsplatzhalter 5"/>
          <p:cNvSpPr>
            <a:spLocks noGrp="1"/>
          </p:cNvSpPr>
          <p:nvPr>
            <p:ph idx="1"/>
          </p:nvPr>
        </p:nvSpPr>
        <p:spPr/>
        <p:txBody>
          <a:bodyPr/>
          <a:lstStyle/>
          <a:p>
            <a:r>
              <a:rPr lang="en-US" sz="2000" dirty="0" smtClean="0"/>
              <a:t>Smart City</a:t>
            </a:r>
          </a:p>
          <a:p>
            <a:r>
              <a:rPr lang="en-US" sz="2000" dirty="0" smtClean="0"/>
              <a:t>Smart Building</a:t>
            </a:r>
          </a:p>
          <a:p>
            <a:r>
              <a:rPr lang="en-US" sz="2000" dirty="0" smtClean="0"/>
              <a:t>Consumer/Medical</a:t>
            </a:r>
            <a:endParaRPr lang="en-US" sz="2000" dirty="0" smtClean="0"/>
          </a:p>
          <a:p>
            <a:r>
              <a:rPr lang="en-US" sz="2000" dirty="0" smtClean="0"/>
              <a:t>Industrial</a:t>
            </a:r>
          </a:p>
          <a:p>
            <a:r>
              <a:rPr lang="en-US" sz="2000" dirty="0" smtClean="0"/>
              <a:t>Agriculture and Environmental</a:t>
            </a:r>
          </a:p>
          <a:p>
            <a:r>
              <a:rPr lang="en-US" sz="2000" dirty="0" smtClean="0"/>
              <a:t>Infrastructure</a:t>
            </a:r>
          </a:p>
          <a:p>
            <a:r>
              <a:rPr lang="en-US" sz="2000" dirty="0" smtClean="0"/>
              <a:t>Logistics</a:t>
            </a:r>
          </a:p>
          <a:p>
            <a:r>
              <a:rPr lang="en-US" sz="2000" dirty="0" smtClean="0"/>
              <a:t>...</a:t>
            </a:r>
          </a:p>
          <a:p>
            <a:endParaRPr lang="en-US" sz="2000" dirty="0"/>
          </a:p>
          <a:p>
            <a:r>
              <a:rPr lang="en-US" sz="2000" dirty="0" smtClean="0"/>
              <a:t>The current list of use-cases is given in document 15-16-0770-00-lpwa</a:t>
            </a:r>
            <a:endParaRPr lang="en-US" sz="2000"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a:xfrm>
            <a:off x="4393695" y="6475413"/>
            <a:ext cx="432811" cy="184666"/>
          </a:xfrm>
        </p:spPr>
        <p:txBody>
          <a:bodyPr/>
          <a:lstStyle/>
          <a:p>
            <a:pPr>
              <a:defRPr/>
            </a:pPr>
            <a:r>
              <a:rPr lang="en-US" altLang="en-US" dirty="0" smtClean="0"/>
              <a:t>Slide </a:t>
            </a:r>
            <a:fld id="{80DAFABA-4ED0-4979-B4E8-40FD66DFAC3F}" type="slidenum">
              <a:rPr lang="en-US" altLang="en-US" smtClean="0"/>
              <a:pPr>
                <a:defRPr/>
              </a:pPr>
              <a:t>4</a:t>
            </a:fld>
            <a:endParaRPr lang="en-US" altLang="en-US" dirty="0"/>
          </a:p>
        </p:txBody>
      </p:sp>
    </p:spTree>
    <p:extLst>
      <p:ext uri="{BB962C8B-B14F-4D97-AF65-F5344CB8AC3E}">
        <p14:creationId xmlns:p14="http://schemas.microsoft.com/office/powerpoint/2010/main" val="2183226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692696"/>
            <a:ext cx="7772400" cy="1066800"/>
          </a:xfrm>
        </p:spPr>
        <p:txBody>
          <a:bodyPr/>
          <a:lstStyle/>
          <a:p>
            <a:r>
              <a:rPr lang="en-US" dirty="0" smtClean="0"/>
              <a:t>Application Area Smart City</a:t>
            </a:r>
            <a:endParaRPr lang="en-US" dirty="0"/>
          </a:p>
        </p:txBody>
      </p:sp>
      <p:sp>
        <p:nvSpPr>
          <p:cNvPr id="3" name="Inhaltsplatzhalter 2"/>
          <p:cNvSpPr>
            <a:spLocks noGrp="1"/>
          </p:cNvSpPr>
          <p:nvPr>
            <p:ph idx="1"/>
          </p:nvPr>
        </p:nvSpPr>
        <p:spPr/>
        <p:txBody>
          <a:bodyPr/>
          <a:lstStyle/>
          <a:p>
            <a:r>
              <a:rPr lang="en-US" sz="2400" dirty="0" smtClean="0"/>
              <a:t>Smart City: Potential Applications </a:t>
            </a:r>
          </a:p>
          <a:p>
            <a:pPr lvl="1"/>
            <a:r>
              <a:rPr lang="en-US" sz="2000" dirty="0" smtClean="0"/>
              <a:t>Waste </a:t>
            </a:r>
            <a:r>
              <a:rPr lang="en-US" sz="2000" dirty="0" smtClean="0"/>
              <a:t>Management</a:t>
            </a:r>
          </a:p>
          <a:p>
            <a:pPr lvl="1"/>
            <a:r>
              <a:rPr lang="en-US" sz="2000" dirty="0" smtClean="0"/>
              <a:t>Structural Health Monitoring</a:t>
            </a:r>
          </a:p>
          <a:p>
            <a:pPr lvl="1"/>
            <a:r>
              <a:rPr lang="en-US" sz="2000" dirty="0" smtClean="0"/>
              <a:t>Public Lightning</a:t>
            </a:r>
          </a:p>
          <a:p>
            <a:pPr lvl="1"/>
            <a:r>
              <a:rPr lang="en-US" sz="2000" dirty="0" smtClean="0"/>
              <a:t>Smart Parking</a:t>
            </a:r>
          </a:p>
          <a:p>
            <a:pPr lvl="1"/>
            <a:r>
              <a:rPr lang="en-US" sz="2000" dirty="0" smtClean="0"/>
              <a:t>Vending </a:t>
            </a:r>
            <a:r>
              <a:rPr lang="en-US" sz="2000" dirty="0" smtClean="0"/>
              <a:t>Machines</a:t>
            </a:r>
          </a:p>
          <a:p>
            <a:r>
              <a:rPr lang="en-US" sz="2400" dirty="0" smtClean="0"/>
              <a:t>Applications share common characteristics, e.g. the channel model</a:t>
            </a:r>
          </a:p>
          <a:p>
            <a:r>
              <a:rPr lang="en-US" sz="2400" dirty="0" smtClean="0"/>
              <a:t>BUT: Other characteristics differ significantly, e.g. the required latency or the data length</a:t>
            </a:r>
          </a:p>
          <a:p>
            <a:pPr marL="0" indent="0">
              <a:buNone/>
            </a:pPr>
            <a:r>
              <a:rPr lang="en-US" sz="2400" dirty="0" smtClean="0">
                <a:sym typeface="Wingdings" panose="05000000000000000000" pitchFamily="2" charset="2"/>
              </a:rPr>
              <a:t> Evaluation based on application areas not useful</a:t>
            </a:r>
            <a:endParaRPr lang="en-US" sz="2400" dirty="0" smtClean="0"/>
          </a:p>
          <a:p>
            <a:pPr marL="0" indent="0">
              <a:buNone/>
            </a:pPr>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10396EA-59FB-447B-B231-C25BC3D0D582}" type="slidenum">
              <a:rPr lang="en-US" altLang="en-US" smtClean="0"/>
              <a:pPr>
                <a:defRPr/>
              </a:pPr>
              <a:t>5</a:t>
            </a:fld>
            <a:endParaRPr lang="en-US" altLang="en-US"/>
          </a:p>
        </p:txBody>
      </p:sp>
    </p:spTree>
    <p:extLst>
      <p:ext uri="{BB962C8B-B14F-4D97-AF65-F5344CB8AC3E}">
        <p14:creationId xmlns:p14="http://schemas.microsoft.com/office/powerpoint/2010/main" val="1581882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Orthogonal Parameters</a:t>
            </a:r>
            <a:endParaRPr lang="en-US" dirty="0"/>
          </a:p>
        </p:txBody>
      </p:sp>
      <p:sp>
        <p:nvSpPr>
          <p:cNvPr id="3" name="Inhaltsplatzhalter 2"/>
          <p:cNvSpPr>
            <a:spLocks noGrp="1"/>
          </p:cNvSpPr>
          <p:nvPr>
            <p:ph idx="1"/>
          </p:nvPr>
        </p:nvSpPr>
        <p:spPr/>
        <p:txBody>
          <a:bodyPr/>
          <a:lstStyle/>
          <a:p>
            <a:r>
              <a:rPr lang="en-US" sz="2000" dirty="0" smtClean="0"/>
              <a:t>Channel </a:t>
            </a:r>
            <a:r>
              <a:rPr lang="en-US" sz="2000" dirty="0" smtClean="0"/>
              <a:t>Mo</a:t>
            </a:r>
            <a:r>
              <a:rPr lang="en-US" sz="2000" dirty="0" smtClean="0"/>
              <a:t>del</a:t>
            </a:r>
            <a:endParaRPr lang="en-US" sz="2000" dirty="0" smtClean="0"/>
          </a:p>
          <a:p>
            <a:r>
              <a:rPr lang="en-US" sz="2000" dirty="0" smtClean="0"/>
              <a:t>Interference </a:t>
            </a:r>
            <a:r>
              <a:rPr lang="en-US" sz="2000" dirty="0" smtClean="0"/>
              <a:t>Model</a:t>
            </a:r>
            <a:endParaRPr lang="en-US" sz="2000" dirty="0" smtClean="0"/>
          </a:p>
          <a:p>
            <a:r>
              <a:rPr lang="en-US" sz="2000" dirty="0" smtClean="0"/>
              <a:t>Active </a:t>
            </a:r>
            <a:r>
              <a:rPr lang="en-US" sz="2000" dirty="0" smtClean="0"/>
              <a:t>Interfering Users</a:t>
            </a:r>
            <a:endParaRPr lang="en-US" sz="2000" dirty="0" smtClean="0"/>
          </a:p>
          <a:p>
            <a:r>
              <a:rPr lang="en-US" sz="2000" dirty="0" smtClean="0"/>
              <a:t>Communication </a:t>
            </a:r>
            <a:r>
              <a:rPr lang="en-US" sz="2000" dirty="0" smtClean="0"/>
              <a:t>Mode</a:t>
            </a:r>
          </a:p>
          <a:p>
            <a:r>
              <a:rPr lang="en-US" sz="2000" dirty="0" smtClean="0"/>
              <a:t>Data Period</a:t>
            </a:r>
          </a:p>
          <a:p>
            <a:r>
              <a:rPr lang="en-US" sz="2000" dirty="0" smtClean="0"/>
              <a:t>Data Length</a:t>
            </a:r>
            <a:endParaRPr lang="en-US" sz="2000" dirty="0" smtClean="0"/>
          </a:p>
          <a:p>
            <a:r>
              <a:rPr lang="en-US" sz="2000" dirty="0" smtClean="0"/>
              <a:t>Availability</a:t>
            </a:r>
          </a:p>
          <a:p>
            <a:r>
              <a:rPr lang="en-US" sz="2000" dirty="0" smtClean="0"/>
              <a:t>Latency Requirements</a:t>
            </a:r>
          </a:p>
          <a:p>
            <a:r>
              <a:rPr lang="en-US" sz="2000" dirty="0" smtClean="0"/>
              <a:t>Localization Precision</a:t>
            </a:r>
          </a:p>
          <a:p>
            <a:r>
              <a:rPr lang="en-US" sz="2000" dirty="0" smtClean="0"/>
              <a:t>Power Supply</a:t>
            </a:r>
            <a:endParaRPr lang="en-US" sz="2000" dirty="0" smtClean="0"/>
          </a:p>
          <a:p>
            <a:r>
              <a:rPr lang="en-US" sz="2000" dirty="0" smtClean="0"/>
              <a:t>Frequency Regulation</a:t>
            </a:r>
            <a:endParaRPr lang="en-US" sz="2000" dirty="0" smtClean="0"/>
          </a:p>
          <a:p>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10396EA-59FB-447B-B231-C25BC3D0D582}" type="slidenum">
              <a:rPr lang="en-US" altLang="en-US" smtClean="0"/>
              <a:pPr>
                <a:defRPr/>
              </a:pPr>
              <a:t>6</a:t>
            </a:fld>
            <a:endParaRPr lang="en-US" altLang="en-US"/>
          </a:p>
        </p:txBody>
      </p:sp>
    </p:spTree>
    <p:extLst>
      <p:ext uri="{BB962C8B-B14F-4D97-AF65-F5344CB8AC3E}">
        <p14:creationId xmlns:p14="http://schemas.microsoft.com/office/powerpoint/2010/main" val="944517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Definitions of Orthogonal Parameters</a:t>
            </a:r>
            <a:endParaRPr lang="en-US" dirty="0"/>
          </a:p>
        </p:txBody>
      </p:sp>
      <p:sp>
        <p:nvSpPr>
          <p:cNvPr id="3" name="Untertitel 2"/>
          <p:cNvSpPr>
            <a:spLocks noGrp="1"/>
          </p:cNvSpPr>
          <p:nvPr>
            <p:ph type="subTitle" idx="1"/>
          </p:nvPr>
        </p:nvSpPr>
        <p:spPr/>
        <p:txBody>
          <a:bodyPr/>
          <a:lstStyle/>
          <a:p>
            <a:endParaRPr lang="de-DE"/>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November 2016</a:t>
            </a:r>
            <a:endParaRPr lang="en-US" altLang="en-US" sz="1400" dirty="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BAF66670-D87D-4CC0-A66A-311E8D35F218}" type="slidenum">
              <a:rPr lang="en-US" altLang="en-US"/>
              <a:pPr/>
              <a:t>7</a:t>
            </a:fld>
            <a:endParaRPr lang="en-US" altLang="en-US"/>
          </a:p>
        </p:txBody>
      </p:sp>
    </p:spTree>
    <p:extLst>
      <p:ext uri="{BB962C8B-B14F-4D97-AF65-F5344CB8AC3E}">
        <p14:creationId xmlns:p14="http://schemas.microsoft.com/office/powerpoint/2010/main" val="2692841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Channel Model</a:t>
            </a:r>
            <a:endParaRPr lang="de-DE" dirty="0"/>
          </a:p>
        </p:txBody>
      </p:sp>
      <p:sp>
        <p:nvSpPr>
          <p:cNvPr id="3" name="Inhaltsplatzhalter 2"/>
          <p:cNvSpPr>
            <a:spLocks noGrp="1"/>
          </p:cNvSpPr>
          <p:nvPr>
            <p:ph idx="1"/>
          </p:nvPr>
        </p:nvSpPr>
        <p:spPr/>
        <p:txBody>
          <a:bodyPr/>
          <a:lstStyle/>
          <a:p>
            <a:r>
              <a:rPr lang="en-US" sz="2400" dirty="0" smtClean="0"/>
              <a:t>Models the linear </a:t>
            </a:r>
            <a:r>
              <a:rPr lang="en-US" sz="2400" dirty="0" smtClean="0"/>
              <a:t>channel</a:t>
            </a:r>
          </a:p>
          <a:p>
            <a:pPr lvl="1"/>
            <a:r>
              <a:rPr lang="en-US" sz="2000" dirty="0" smtClean="0"/>
              <a:t>Effects due to multi-path and path </a:t>
            </a:r>
          </a:p>
          <a:p>
            <a:pPr lvl="1"/>
            <a:r>
              <a:rPr lang="en-US" sz="2000" dirty="0" smtClean="0"/>
              <a:t>Devices are randomly distributed within communication cell</a:t>
            </a:r>
            <a:endParaRPr lang="en-US" sz="2000" dirty="0" smtClean="0"/>
          </a:p>
          <a:p>
            <a:endParaRPr lang="en-US" sz="2400" dirty="0"/>
          </a:p>
          <a:p>
            <a:r>
              <a:rPr lang="en-US" sz="2400" dirty="0" smtClean="0"/>
              <a:t>Proposed classes:</a:t>
            </a:r>
          </a:p>
          <a:p>
            <a:pPr lvl="1"/>
            <a:r>
              <a:rPr lang="en-US" sz="2000" dirty="0" smtClean="0"/>
              <a:t>Indoor (</a:t>
            </a:r>
            <a:r>
              <a:rPr lang="en-US" sz="2000" dirty="0" err="1" smtClean="0"/>
              <a:t>tbd</a:t>
            </a:r>
            <a:r>
              <a:rPr lang="en-US" sz="2000" dirty="0" smtClean="0"/>
              <a:t>.)</a:t>
            </a:r>
            <a:endParaRPr lang="en-US" sz="2000" dirty="0" smtClean="0"/>
          </a:p>
          <a:p>
            <a:pPr lvl="1"/>
            <a:r>
              <a:rPr lang="en-US" sz="2000" dirty="0" smtClean="0"/>
              <a:t>Outdoor </a:t>
            </a:r>
            <a:r>
              <a:rPr lang="en-US" sz="2000" dirty="0" smtClean="0"/>
              <a:t>urban (3GPP spatial channel model, max. cell radius 20km)</a:t>
            </a:r>
            <a:endParaRPr lang="en-US" sz="2000" dirty="0" smtClean="0"/>
          </a:p>
          <a:p>
            <a:pPr lvl="1"/>
            <a:r>
              <a:rPr lang="en-US" sz="2000" dirty="0" smtClean="0"/>
              <a:t>Outdoor </a:t>
            </a:r>
            <a:r>
              <a:rPr lang="en-US" sz="2000" dirty="0"/>
              <a:t>rural (3GPP spatial channel </a:t>
            </a:r>
            <a:r>
              <a:rPr lang="en-US" sz="2000" dirty="0" smtClean="0"/>
              <a:t>model, </a:t>
            </a:r>
            <a:r>
              <a:rPr lang="en-US" sz="2000" dirty="0"/>
              <a:t>max. cell radius </a:t>
            </a:r>
            <a:r>
              <a:rPr lang="en-US" sz="2000" dirty="0" smtClean="0"/>
              <a:t>10km)</a:t>
            </a:r>
            <a:endParaRPr lang="en-US" sz="2000" dirty="0"/>
          </a:p>
          <a:p>
            <a:pPr lvl="1"/>
            <a:r>
              <a:rPr lang="en-US" sz="2000" dirty="0" smtClean="0"/>
              <a:t>Satellite (</a:t>
            </a:r>
            <a:r>
              <a:rPr lang="en-US" sz="2000" dirty="0" err="1" smtClean="0"/>
              <a:t>tbd</a:t>
            </a:r>
            <a:r>
              <a:rPr lang="en-US" sz="2000" dirty="0" smtClean="0"/>
              <a:t>.)</a:t>
            </a:r>
          </a:p>
          <a:p>
            <a:pPr lvl="1"/>
            <a:endParaRPr lang="en-US" sz="2000" dirty="0"/>
          </a:p>
          <a:p>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10396EA-59FB-447B-B231-C25BC3D0D582}" type="slidenum">
              <a:rPr lang="en-US" altLang="en-US" smtClean="0"/>
              <a:pPr>
                <a:defRPr/>
              </a:pPr>
              <a:t>8</a:t>
            </a:fld>
            <a:endParaRPr lang="en-US" altLang="en-US"/>
          </a:p>
        </p:txBody>
      </p:sp>
    </p:spTree>
    <p:extLst>
      <p:ext uri="{BB962C8B-B14F-4D97-AF65-F5344CB8AC3E}">
        <p14:creationId xmlns:p14="http://schemas.microsoft.com/office/powerpoint/2010/main" val="13301879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Interference Model</a:t>
            </a:r>
            <a:endParaRPr lang="en-US" dirty="0"/>
          </a:p>
        </p:txBody>
      </p:sp>
      <p:sp>
        <p:nvSpPr>
          <p:cNvPr id="3" name="Inhaltsplatzhalter 2"/>
          <p:cNvSpPr>
            <a:spLocks noGrp="1"/>
          </p:cNvSpPr>
          <p:nvPr>
            <p:ph idx="1"/>
          </p:nvPr>
        </p:nvSpPr>
        <p:spPr/>
        <p:txBody>
          <a:bodyPr/>
          <a:lstStyle/>
          <a:p>
            <a:r>
              <a:rPr lang="en-US" sz="2400" dirty="0" smtClean="0"/>
              <a:t>Models the interference of other </a:t>
            </a:r>
            <a:r>
              <a:rPr lang="en-US" sz="2400" dirty="0"/>
              <a:t>s</a:t>
            </a:r>
            <a:r>
              <a:rPr lang="en-US" sz="2400" dirty="0" smtClean="0"/>
              <a:t>ystems in license-exempt </a:t>
            </a:r>
            <a:r>
              <a:rPr lang="en-US" sz="2400" dirty="0" smtClean="0"/>
              <a:t>frequency </a:t>
            </a:r>
            <a:r>
              <a:rPr lang="en-US" sz="2400" dirty="0" smtClean="0"/>
              <a:t>bands</a:t>
            </a:r>
            <a:endParaRPr lang="en-US" sz="2400" dirty="0" smtClean="0"/>
          </a:p>
          <a:p>
            <a:endParaRPr lang="en-US" sz="2400" dirty="0" smtClean="0"/>
          </a:p>
          <a:p>
            <a:r>
              <a:rPr lang="en-US" sz="2400" dirty="0" smtClean="0"/>
              <a:t>Proposed classes:</a:t>
            </a:r>
          </a:p>
          <a:p>
            <a:pPr lvl="1"/>
            <a:r>
              <a:rPr lang="en-US" sz="2000" dirty="0" smtClean="0"/>
              <a:t>Dense (</a:t>
            </a:r>
            <a:r>
              <a:rPr lang="en-US" sz="2000" dirty="0" err="1" smtClean="0"/>
              <a:t>tbd</a:t>
            </a:r>
            <a:r>
              <a:rPr lang="en-US" sz="2000" dirty="0" smtClean="0"/>
              <a:t>.)</a:t>
            </a:r>
            <a:endParaRPr lang="en-US" sz="2000" dirty="0" smtClean="0"/>
          </a:p>
          <a:p>
            <a:pPr lvl="1"/>
            <a:r>
              <a:rPr lang="en-US" sz="2000" dirty="0" smtClean="0"/>
              <a:t>Medium (</a:t>
            </a:r>
            <a:r>
              <a:rPr lang="en-US" sz="2000" dirty="0" err="1" smtClean="0"/>
              <a:t>tbd</a:t>
            </a:r>
            <a:r>
              <a:rPr lang="en-US" sz="2000" dirty="0" smtClean="0"/>
              <a:t>.)</a:t>
            </a:r>
            <a:endParaRPr lang="en-US" sz="2000" dirty="0" smtClean="0"/>
          </a:p>
          <a:p>
            <a:pPr lvl="1"/>
            <a:r>
              <a:rPr lang="en-US" sz="2000" dirty="0" smtClean="0"/>
              <a:t>Low (</a:t>
            </a:r>
            <a:r>
              <a:rPr lang="en-US" sz="2000" dirty="0" err="1" smtClean="0"/>
              <a:t>tbd</a:t>
            </a:r>
            <a:r>
              <a:rPr lang="en-US" sz="2000" dirty="0" smtClean="0"/>
              <a:t>.)</a:t>
            </a:r>
            <a:endParaRPr lang="en-US" sz="2000" dirty="0" smtClean="0"/>
          </a:p>
          <a:p>
            <a:pPr lvl="1"/>
            <a:r>
              <a:rPr lang="en-US" sz="2000" dirty="0" smtClean="0"/>
              <a:t>None</a:t>
            </a:r>
          </a:p>
          <a:p>
            <a:pPr lvl="1"/>
            <a:endParaRPr lang="en-US" sz="2000" dirty="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10396EA-59FB-447B-B231-C25BC3D0D582}" type="slidenum">
              <a:rPr lang="en-US" altLang="en-US" smtClean="0"/>
              <a:pPr>
                <a:defRPr/>
              </a:pPr>
              <a:t>9</a:t>
            </a:fld>
            <a:endParaRPr lang="en-US" altLang="en-US" dirty="0"/>
          </a:p>
        </p:txBody>
      </p:sp>
    </p:spTree>
    <p:extLst>
      <p:ext uri="{BB962C8B-B14F-4D97-AF65-F5344CB8AC3E}">
        <p14:creationId xmlns:p14="http://schemas.microsoft.com/office/powerpoint/2010/main" val="1059313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1081</Words>
  <Application>Microsoft Office PowerPoint</Application>
  <PresentationFormat>Bildschirmpräsentation (4:3)</PresentationFormat>
  <Paragraphs>239</Paragraphs>
  <Slides>22</Slides>
  <Notes>0</Notes>
  <HiddenSlides>0</HiddenSlides>
  <MMClips>0</MMClips>
  <ScaleCrop>false</ScaleCrop>
  <HeadingPairs>
    <vt:vector size="4" baseType="variant">
      <vt:variant>
        <vt:lpstr>Design</vt:lpstr>
      </vt:variant>
      <vt:variant>
        <vt:i4>1</vt:i4>
      </vt:variant>
      <vt:variant>
        <vt:lpstr>Folientitel</vt:lpstr>
      </vt:variant>
      <vt:variant>
        <vt:i4>22</vt:i4>
      </vt:variant>
    </vt:vector>
  </HeadingPairs>
  <TitlesOfParts>
    <vt:vector size="23" baseType="lpstr">
      <vt:lpstr>IEEE-P802_15_Rbt</vt:lpstr>
      <vt:lpstr>PowerPoint-Präsentation</vt:lpstr>
      <vt:lpstr>Use-Cases and Technical Requirements for LPWA Networks</vt:lpstr>
      <vt:lpstr>Motivation</vt:lpstr>
      <vt:lpstr>Potential LPWA Application Areas</vt:lpstr>
      <vt:lpstr>Application Area Smart City</vt:lpstr>
      <vt:lpstr>Proposed Orthogonal Parameters</vt:lpstr>
      <vt:lpstr>Definitions of Orthogonal Parameters</vt:lpstr>
      <vt:lpstr>Channel Model</vt:lpstr>
      <vt:lpstr>Interference Model</vt:lpstr>
      <vt:lpstr>Active Interfering Users per Timeframe</vt:lpstr>
      <vt:lpstr>Communication Mode</vt:lpstr>
      <vt:lpstr>Data Period</vt:lpstr>
      <vt:lpstr>Data Length (Uplink)</vt:lpstr>
      <vt:lpstr>Availability</vt:lpstr>
      <vt:lpstr>Latency Requirements</vt:lpstr>
      <vt:lpstr>Localization Precision</vt:lpstr>
      <vt:lpstr>Power Supply</vt:lpstr>
      <vt:lpstr>Frequency Regulation</vt:lpstr>
      <vt:lpstr>Use-Case Example</vt:lpstr>
      <vt:lpstr>Use-Case Example ( I / II )</vt:lpstr>
      <vt:lpstr>Use-Case Example ( II / II )</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256</cp:revision>
  <cp:lastPrinted>1998-02-10T13:28:06Z</cp:lastPrinted>
  <dcterms:created xsi:type="dcterms:W3CDTF">2016-10-31T12:55:07Z</dcterms:created>
  <dcterms:modified xsi:type="dcterms:W3CDTF">2016-11-06T21:33:44Z</dcterms:modified>
</cp:coreProperties>
</file>