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5" r:id="rId2"/>
    <p:sldId id="256" r:id="rId3"/>
    <p:sldId id="257" r:id="rId4"/>
    <p:sldId id="296" r:id="rId5"/>
    <p:sldId id="305" r:id="rId6"/>
    <p:sldId id="307" r:id="rId7"/>
    <p:sldId id="269" r:id="rId8"/>
    <p:sldId id="277" r:id="rId9"/>
    <p:sldId id="304"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92586" autoAdjust="0"/>
  </p:normalViewPr>
  <p:slideViewPr>
    <p:cSldViewPr>
      <p:cViewPr varScale="1">
        <p:scale>
          <a:sx n="78" d="100"/>
          <a:sy n="78" d="100"/>
        </p:scale>
        <p:origin x="84" y="12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802.11-16/1330r0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November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802.11-16/1330r0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November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802.11-16/1330r0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November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802.11-16/1330r0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November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196241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802.11-16/1330r0</a:t>
            </a:r>
            <a:endParaRPr lang="en-US" dirty="0"/>
          </a:p>
        </p:txBody>
      </p:sp>
      <p:sp>
        <p:nvSpPr>
          <p:cNvPr id="5" name="Date Placeholder 4"/>
          <p:cNvSpPr>
            <a:spLocks noGrp="1"/>
          </p:cNvSpPr>
          <p:nvPr>
            <p:ph type="dt" idx="11"/>
          </p:nvPr>
        </p:nvSpPr>
        <p:spPr/>
        <p:txBody>
          <a:bodyPr/>
          <a:lstStyle/>
          <a:p>
            <a:pPr>
              <a:defRPr/>
            </a:pPr>
            <a:r>
              <a:rPr lang="en-US" smtClean="0"/>
              <a:t>November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November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November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November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November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November 2016</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15-16-0762r0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November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b="1" dirty="0" smtClean="0">
                <a:solidFill>
                  <a:schemeClr val="tx1"/>
                </a:solidFill>
                <a:ea typeface="굴림" pitchFamily="50" charset="-127"/>
              </a:rPr>
              <a:t>15-16/0</a:t>
            </a:r>
            <a:r>
              <a:rPr lang="en-US" altLang="ko-KR" sz="1600" b="1" dirty="0" smtClean="0">
                <a:solidFill>
                  <a:schemeClr val="tx1"/>
                </a:solidFill>
              </a:rPr>
              <a:t>762</a:t>
            </a:r>
            <a:r>
              <a:rPr lang="en-US" altLang="ko-KR" sz="1600" b="1" dirty="0" smtClean="0">
                <a:solidFill>
                  <a:schemeClr val="tx1"/>
                </a:solidFill>
                <a:ea typeface="굴림" pitchFamily="50" charset="-127"/>
              </a:rPr>
              <a:t>r0</a:t>
            </a:r>
            <a:endParaRPr lang="en-US" altLang="ko-KR" sz="1600" b="1"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a:t>
            </a:r>
            <a:r>
              <a:rPr lang="en-US" altLang="ko-KR" sz="1600" dirty="0" smtClean="0">
                <a:solidFill>
                  <a:schemeClr val="tx1"/>
                </a:solidFill>
                <a:ea typeface="굴림" pitchFamily="50" charset="-127"/>
              </a:rPr>
              <a:t>November 2016 </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San Antonio</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Date Submitted: </a:t>
            </a:r>
            <a:r>
              <a:rPr lang="en-US" altLang="ko-KR" sz="1600" b="1" dirty="0" smtClean="0">
                <a:solidFill>
                  <a:schemeClr val="tx1"/>
                </a:solidFill>
                <a:ea typeface="굴림" pitchFamily="50" charset="-127"/>
              </a:rPr>
              <a:t>6 November 2016</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11-16/1330r0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November 2016</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116772001"/>
              </p:ext>
            </p:extLst>
          </p:nvPr>
        </p:nvGraphicFramePr>
        <p:xfrm>
          <a:off x="696912" y="1060608"/>
          <a:ext cx="8066087" cy="5274080"/>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1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panose="020B0604020202020204" pitchFamily="34" charset="0"/>
                        </a:rPr>
                        <a:t>- No </a:t>
                      </a:r>
                      <a:r>
                        <a:rPr lang="en-US" sz="1050" b="1" i="0" u="none" strike="noStrike" dirty="0" smtClean="0">
                          <a:effectLst/>
                          <a:latin typeface="Arial" panose="020B0604020202020204" pitchFamily="34" charset="0"/>
                        </a:rPr>
                        <a:t>Department-</a:t>
                      </a:r>
                      <a:endParaRPr lang="en-US" sz="105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5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100" b="0" i="0" u="none" strike="noStrike" dirty="0">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100" b="0" i="0" u="none" strike="noStrike" dirty="0">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1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1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November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991400457"/>
              </p:ext>
            </p:extLst>
          </p:nvPr>
        </p:nvGraphicFramePr>
        <p:xfrm>
          <a:off x="696914" y="762001"/>
          <a:ext cx="7761286" cy="5638798"/>
        </p:xfrm>
        <a:graphic>
          <a:graphicData uri="http://schemas.openxmlformats.org/drawingml/2006/table">
            <a:tbl>
              <a:tblPr/>
              <a:tblGrid>
                <a:gridCol w="2519564"/>
                <a:gridCol w="972464"/>
                <a:gridCol w="1060868"/>
                <a:gridCol w="1016665"/>
                <a:gridCol w="1164008"/>
                <a:gridCol w="1027717"/>
              </a:tblGrid>
              <a:tr h="282099">
                <a:tc gridSpan="6">
                  <a:txBody>
                    <a:bodyPr/>
                    <a:lstStyle/>
                    <a:p>
                      <a:pPr algn="ctr" fontAlgn="b"/>
                      <a:r>
                        <a:rPr lang="en-US" sz="1600" b="1" i="0" u="none" strike="noStrike">
                          <a:solidFill>
                            <a:srgbClr val="000000"/>
                          </a:solidFill>
                          <a:effectLst/>
                          <a:latin typeface="Arial" panose="020B0604020202020204" pitchFamily="34" charset="0"/>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78595">
                <a:tc>
                  <a:txBody>
                    <a:bodyPr/>
                    <a:lstStyle/>
                    <a:p>
                      <a:pPr algn="l" fontAlgn="b"/>
                      <a:r>
                        <a:rPr lang="en-US" sz="1400" b="1" i="0" u="none" strike="noStrike">
                          <a:effectLst/>
                          <a:latin typeface="Arial" panose="020B0604020202020204" pitchFamily="34" charset="0"/>
                        </a:rPr>
                        <a:t>Financial Row</a:t>
                      </a: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tr>
              <a:tr h="236963">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r>
              <a:tr h="225680">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25680">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14395">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tr>
              <a:tr h="414321">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25680">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4395">
                <a:tc>
                  <a:txBody>
                    <a:bodyPr/>
                    <a:lstStyle/>
                    <a:p>
                      <a:pPr algn="l" fontAlgn="b"/>
                      <a:r>
                        <a:rPr lang="en-US" sz="1200" b="1" i="0" u="none" strike="noStrike">
                          <a:solidFill>
                            <a:srgbClr val="000000"/>
                          </a:solidFill>
                          <a:effectLst/>
                          <a:latin typeface="Arial" panose="020B0604020202020204" pitchFamily="34" charset="0"/>
                        </a:rPr>
                        <a:t> </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r h="225680">
                <a:tc>
                  <a:txBody>
                    <a:bodyPr/>
                    <a:lstStyle/>
                    <a:p>
                      <a:pPr algn="l" fontAlgn="b"/>
                      <a:r>
                        <a:rPr lang="en-US" sz="1200" b="1" i="0" u="none" strike="noStrike">
                          <a:solidFill>
                            <a:srgbClr val="000000"/>
                          </a:solidFill>
                          <a:effectLst/>
                          <a:latin typeface="Arial" panose="020B0604020202020204" pitchFamily="34" charset="0"/>
                        </a:rPr>
                        <a:t>Expense</a:t>
                      </a:r>
                    </a:p>
                  </a:txBody>
                  <a:tcPr marL="76803" marR="8534" marT="8534" marB="0" anchor="b">
                    <a:lnL>
                      <a:noFill/>
                    </a:lnL>
                    <a:lnR>
                      <a:noFill/>
                    </a:lnR>
                    <a:lnT>
                      <a:noFill/>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tr>
              <a:tr h="214395">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25680">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5680">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November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November 2016 </a:t>
            </a:r>
            <a:r>
              <a:rPr lang="en-US" dirty="0" smtClean="0"/>
              <a:t/>
            </a:r>
            <a:br>
              <a:rPr lang="en-US" dirty="0" smtClean="0"/>
            </a:br>
            <a:r>
              <a:rPr lang="en-US" dirty="0" smtClean="0"/>
              <a:t>- </a:t>
            </a:r>
            <a:r>
              <a:rPr lang="en-US" dirty="0"/>
              <a:t>San Antonio</a:t>
            </a:r>
            <a:endParaRPr lang="en-GB" dirty="0" smtClean="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2016-11-24</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29"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November </a:t>
            </a:r>
            <a:r>
              <a:rPr lang="en-GB" dirty="0" smtClean="0"/>
              <a:t>2016 Treasurer report for the Joint 802.11/.15 Wireless funds</a:t>
            </a:r>
          </a:p>
          <a:p>
            <a:endParaRPr lang="en-GB" dirty="0" smtClean="0"/>
          </a:p>
          <a:p>
            <a:r>
              <a:rPr lang="en-GB" dirty="0" smtClean="0"/>
              <a:t>Also reported in 802.15 doc: </a:t>
            </a:r>
            <a:r>
              <a:rPr lang="en-US" dirty="0" smtClean="0"/>
              <a:t>15-16/0</a:t>
            </a:r>
            <a:r>
              <a:rPr lang="en-US" dirty="0"/>
              <a:t>762</a:t>
            </a:r>
            <a:r>
              <a:rPr lang="en-US" dirty="0" smtClean="0"/>
              <a:t>r0</a:t>
            </a:r>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November 2016</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November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59147553"/>
              </p:ext>
            </p:extLst>
          </p:nvPr>
        </p:nvGraphicFramePr>
        <p:xfrm>
          <a:off x="990600" y="838193"/>
          <a:ext cx="7391400" cy="5483650"/>
        </p:xfrm>
        <a:graphic>
          <a:graphicData uri="http://schemas.openxmlformats.org/drawingml/2006/table">
            <a:tbl>
              <a:tblPr/>
              <a:tblGrid>
                <a:gridCol w="5257800"/>
                <a:gridCol w="213360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31-October-2016</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r>
                        <a:rPr lang="en-US" sz="2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a:effectLst/>
                          <a:latin typeface="Arial" panose="020B0604020202020204" pitchFamily="34" charset="0"/>
                        </a:rPr>
                        <a:t> $       457,908.12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a:effectLst/>
                          <a:latin typeface="Arial" panose="020B0604020202020204" pitchFamily="34" charset="0"/>
                        </a:rPr>
                        <a:t> $       457,908.12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a:effectLst/>
                          <a:latin typeface="Arial" panose="020B0604020202020204" pitchFamily="34" charset="0"/>
                        </a:rPr>
                        <a:t> $       457,908.12 </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a:effectLst/>
                          <a:latin typeface="Arial" panose="020B0604020202020204" pitchFamily="34" charset="0"/>
                        </a:rPr>
                        <a:t> $       457,908.12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a:effectLst/>
                          <a:latin typeface="Arial" panose="020B0604020202020204" pitchFamily="34" charset="0"/>
                        </a:rPr>
                        <a:t> $       665,009.59 </a:t>
                      </a: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a:effectLst/>
                          <a:latin typeface="Arial" panose="020B0604020202020204" pitchFamily="34" charset="0"/>
                        </a:rPr>
                        <a:t> $     (207,101.47)</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a:effectLst/>
                          <a:latin typeface="Arial" panose="020B0604020202020204" pitchFamily="34" charset="0"/>
                        </a:rPr>
                        <a:t> $       457,908.12 </a:t>
                      </a: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457,908.12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Warsaw, Sept 2016 Budget </a:t>
            </a:r>
            <a:r>
              <a:rPr lang="en-US" dirty="0" smtClean="0"/>
              <a:t>Report</a:t>
            </a:r>
            <a:endParaRPr lang="en-US"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517972059"/>
              </p:ext>
            </p:extLst>
          </p:nvPr>
        </p:nvGraphicFramePr>
        <p:xfrm>
          <a:off x="533400" y="1234439"/>
          <a:ext cx="3540828" cy="5021731"/>
        </p:xfrm>
        <a:graphic>
          <a:graphicData uri="http://schemas.openxmlformats.org/drawingml/2006/table">
            <a:tbl>
              <a:tblPr>
                <a:tableStyleId>{5C22544A-7EE6-4342-B048-85BDC9FD1C3A}</a:tableStyleId>
              </a:tblPr>
              <a:tblGrid>
                <a:gridCol w="2398067"/>
                <a:gridCol w="1142761"/>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May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6644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$71,800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1101026338"/>
              </p:ext>
            </p:extLst>
          </p:nvPr>
        </p:nvGraphicFramePr>
        <p:xfrm>
          <a:off x="4152106" y="1234438"/>
          <a:ext cx="914400" cy="4979834"/>
        </p:xfrm>
        <a:graphic>
          <a:graphicData uri="http://schemas.openxmlformats.org/drawingml/2006/table">
            <a:tbl>
              <a:tblPr>
                <a:tableStyleId>{5C22544A-7EE6-4342-B048-85BDC9FD1C3A}</a:tableStyleId>
              </a:tblPr>
              <a:tblGrid>
                <a:gridCol w="9144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July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72755">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0227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0993">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294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7284">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6387">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4800">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p>
                  </a:txBody>
                  <a:tcPr marL="9525" marR="9525" marT="9525" marB="0" anchor="b"/>
                </a:tc>
              </a:tr>
              <a:tr h="152400">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9" name="Content Placeholder 15"/>
          <p:cNvGraphicFramePr>
            <a:graphicFrameLocks/>
          </p:cNvGraphicFramePr>
          <p:nvPr>
            <p:extLst>
              <p:ext uri="{D42A27DB-BD31-4B8C-83A1-F6EECF244321}">
                <p14:modId xmlns:p14="http://schemas.microsoft.com/office/powerpoint/2010/main" val="198028264"/>
              </p:ext>
            </p:extLst>
          </p:nvPr>
        </p:nvGraphicFramePr>
        <p:xfrm>
          <a:off x="5181600" y="1234439"/>
          <a:ext cx="1066800" cy="4979833"/>
        </p:xfrm>
        <a:graphic>
          <a:graphicData uri="http://schemas.openxmlformats.org/drawingml/2006/table">
            <a:tbl>
              <a:tblPr>
                <a:tableStyleId>{5C22544A-7EE6-4342-B048-85BDC9FD1C3A}</a:tableStyleId>
              </a:tblPr>
              <a:tblGrid>
                <a:gridCol w="10668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Sept 4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11443">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099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62,900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18,260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48,090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294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56,911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7284">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30,972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6387">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4800">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8,404</a:t>
                      </a: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$277,637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($33,637)</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6742">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$1040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10" name="Content Placeholder 15"/>
          <p:cNvGraphicFramePr>
            <a:graphicFrameLocks/>
          </p:cNvGraphicFramePr>
          <p:nvPr>
            <p:extLst>
              <p:ext uri="{D42A27DB-BD31-4B8C-83A1-F6EECF244321}">
                <p14:modId xmlns:p14="http://schemas.microsoft.com/office/powerpoint/2010/main" val="4291065873"/>
              </p:ext>
            </p:extLst>
          </p:nvPr>
        </p:nvGraphicFramePr>
        <p:xfrm>
          <a:off x="6381782" y="1207930"/>
          <a:ext cx="1066800" cy="5032849"/>
        </p:xfrm>
        <a:graphic>
          <a:graphicData uri="http://schemas.openxmlformats.org/drawingml/2006/table">
            <a:tbl>
              <a:tblPr>
                <a:tableStyleId>{5C22544A-7EE6-4342-B048-85BDC9FD1C3A}</a:tableStyleId>
              </a:tblPr>
              <a:tblGrid>
                <a:gridCol w="10668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Nov 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Actuals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264,450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264,450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11443">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00992">
                <a:tc>
                  <a:txBody>
                    <a:bodyPr/>
                    <a:lstStyle/>
                    <a:p>
                      <a:pPr algn="r" fontAlgn="b"/>
                      <a:r>
                        <a:rPr lang="en-US" sz="1600" b="0" i="0" u="none" strike="noStrike" dirty="0">
                          <a:solidFill>
                            <a:srgbClr val="000000"/>
                          </a:solidFill>
                          <a:effectLst/>
                          <a:latin typeface="Calibri" panose="020F0502020204030204" pitchFamily="34" charset="0"/>
                        </a:rPr>
                        <a:t>$59,497 </a:t>
                      </a:r>
                    </a:p>
                  </a:txBody>
                  <a:tcPr marL="9525" marR="9525" marT="9525" marB="0" anchor="b"/>
                </a:tc>
              </a:tr>
              <a:tr h="244529">
                <a:tc>
                  <a:txBody>
                    <a:bodyPr/>
                    <a:lstStyle/>
                    <a:p>
                      <a:pPr algn="r" fontAlgn="b"/>
                      <a:r>
                        <a:rPr lang="en-US" sz="1600" b="0" i="0" u="none" strike="noStrike" dirty="0">
                          <a:solidFill>
                            <a:srgbClr val="000000"/>
                          </a:solidFill>
                          <a:effectLst/>
                          <a:latin typeface="Calibri" panose="020F0502020204030204" pitchFamily="34" charset="0"/>
                        </a:rPr>
                        <a:t>$</a:t>
                      </a:r>
                      <a:r>
                        <a:rPr lang="en-US" sz="1600" b="0" i="0" u="none" strike="noStrike" dirty="0" smtClean="0">
                          <a:solidFill>
                            <a:srgbClr val="000000"/>
                          </a:solidFill>
                          <a:effectLst/>
                          <a:latin typeface="Calibri" panose="020F0502020204030204" pitchFamily="34" charset="0"/>
                        </a:rPr>
                        <a:t>18,416 </a:t>
                      </a:r>
                      <a:endParaRPr lang="en-US" sz="1600" b="0" i="0" u="none" strike="noStrike" dirty="0">
                        <a:solidFill>
                          <a:srgbClr val="000000"/>
                        </a:solidFill>
                        <a:effectLst/>
                        <a:latin typeface="Calibri" panose="020F0502020204030204" pitchFamily="34" charset="0"/>
                      </a:endParaRPr>
                    </a:p>
                  </a:txBody>
                  <a:tcPr marL="9525" marR="9525" marT="9525" marB="0" anchor="b"/>
                </a:tc>
              </a:tr>
              <a:tr h="244529">
                <a:tc>
                  <a:txBody>
                    <a:bodyPr/>
                    <a:lstStyle/>
                    <a:p>
                      <a:pPr algn="r" fontAlgn="b"/>
                      <a:r>
                        <a:rPr lang="en-US" sz="1600" b="0" i="0" u="none" strike="noStrike" dirty="0">
                          <a:solidFill>
                            <a:srgbClr val="000000"/>
                          </a:solidFill>
                          <a:effectLst/>
                          <a:latin typeface="Calibri" panose="020F0502020204030204" pitchFamily="34" charset="0"/>
                        </a:rPr>
                        <a:t>$43,853 </a:t>
                      </a:r>
                    </a:p>
                  </a:txBody>
                  <a:tcPr marL="9525" marR="9525" marT="9525" marB="0" anchor="b"/>
                </a:tc>
              </a:tr>
              <a:tr h="272942">
                <a:tc>
                  <a:txBody>
                    <a:bodyPr/>
                    <a:lstStyle/>
                    <a:p>
                      <a:pPr algn="r" fontAlgn="b"/>
                      <a:r>
                        <a:rPr lang="en-US" sz="1600" b="0" i="0" u="none" strike="noStrike" dirty="0">
                          <a:solidFill>
                            <a:srgbClr val="000000"/>
                          </a:solidFill>
                          <a:effectLst/>
                          <a:latin typeface="Calibri" panose="020F0502020204030204" pitchFamily="34" charset="0"/>
                        </a:rPr>
                        <a:t>$67,757 </a:t>
                      </a:r>
                    </a:p>
                  </a:txBody>
                  <a:tcPr marL="9525" marR="9525" marT="9525" marB="0" anchor="b"/>
                </a:tc>
              </a:tr>
              <a:tr h="244529">
                <a:tc>
                  <a:txBody>
                    <a:bodyPr/>
                    <a:lstStyle/>
                    <a:p>
                      <a:pPr algn="r" fontAlgn="b"/>
                      <a:r>
                        <a:rPr lang="en-US" sz="1600" b="0" i="0" u="none" strike="noStrike" dirty="0" smtClean="0">
                          <a:solidFill>
                            <a:srgbClr val="000000"/>
                          </a:solidFill>
                          <a:effectLst/>
                          <a:latin typeface="Calibri" panose="020F0502020204030204" pitchFamily="34" charset="0"/>
                        </a:rPr>
                        <a:t>$35,807 </a:t>
                      </a:r>
                      <a:endParaRPr lang="en-US" sz="1600" b="0" i="0" u="none" strike="noStrike" dirty="0">
                        <a:solidFill>
                          <a:srgbClr val="000000"/>
                        </a:solidFill>
                        <a:effectLst/>
                        <a:latin typeface="Calibri" panose="020F0502020204030204" pitchFamily="34" charset="0"/>
                      </a:endParaRPr>
                    </a:p>
                  </a:txBody>
                  <a:tcPr marL="9525" marR="9525" marT="9525" marB="0" anchor="b"/>
                </a:tc>
              </a:tr>
              <a:tr h="317284">
                <a:tc>
                  <a:txBody>
                    <a:bodyPr/>
                    <a:lstStyle/>
                    <a:p>
                      <a:pPr algn="r" fontAlgn="b"/>
                      <a:r>
                        <a:rPr lang="en-US" sz="1600" b="0" i="0" u="none" strike="noStrike" dirty="0">
                          <a:solidFill>
                            <a:srgbClr val="000000"/>
                          </a:solidFill>
                          <a:effectLst/>
                          <a:latin typeface="Calibri" panose="020F0502020204030204" pitchFamily="34" charset="0"/>
                        </a:rPr>
                        <a:t>$31,204 </a:t>
                      </a:r>
                    </a:p>
                  </a:txBody>
                  <a:tcPr marL="9525" marR="9525" marT="9525" marB="0" anchor="b"/>
                </a:tc>
              </a:tr>
              <a:tr h="276387">
                <a:tc>
                  <a:txBody>
                    <a:bodyPr/>
                    <a:lstStyle/>
                    <a:p>
                      <a:pPr algn="r" fontAlgn="b"/>
                      <a:r>
                        <a:rPr lang="en-US" sz="1600" b="0" i="0" u="none" strike="noStrike" dirty="0" smtClean="0">
                          <a:solidFill>
                            <a:srgbClr val="000000"/>
                          </a:solidFill>
                          <a:effectLst/>
                          <a:latin typeface="Calibri" panose="020F0502020204030204" pitchFamily="34" charset="0"/>
                        </a:rPr>
                        <a:t>$7,803 </a:t>
                      </a:r>
                      <a:endParaRPr lang="en-US" sz="1600" b="0" i="0" u="none" strike="noStrike" dirty="0">
                        <a:solidFill>
                          <a:srgbClr val="000000"/>
                        </a:solidFill>
                        <a:effectLst/>
                        <a:latin typeface="Calibri" panose="020F0502020204030204" pitchFamily="34" charset="0"/>
                      </a:endParaRPr>
                    </a:p>
                  </a:txBody>
                  <a:tcPr marL="9525" marR="9525" marT="9525" marB="0" anchor="b"/>
                </a:tc>
              </a:tr>
              <a:tr h="304800">
                <a:tc>
                  <a:txBody>
                    <a:bodyPr/>
                    <a:lstStyle/>
                    <a:p>
                      <a:pPr algn="r" fontAlgn="b"/>
                      <a:r>
                        <a:rPr lang="en-US" sz="1600" b="0" i="0" u="none" strike="noStrike" dirty="0">
                          <a:solidFill>
                            <a:srgbClr val="000000"/>
                          </a:solidFill>
                          <a:effectLst/>
                          <a:latin typeface="Calibri" panose="020F0502020204030204" pitchFamily="34" charset="0"/>
                        </a:rPr>
                        <a:t>$7,981 </a:t>
                      </a:r>
                    </a:p>
                  </a:txBody>
                  <a:tcPr marL="9525" marR="9525" marT="9525" marB="0" anchor="b"/>
                </a:tc>
              </a:tr>
              <a:tr h="244529">
                <a:tc>
                  <a:txBody>
                    <a:bodyPr/>
                    <a:lstStyle/>
                    <a:p>
                      <a:pPr algn="r" fontAlgn="b"/>
                      <a:r>
                        <a:rPr lang="en-US" sz="1600" b="1" i="0" u="none" strike="noStrike" dirty="0">
                          <a:solidFill>
                            <a:srgbClr val="000000"/>
                          </a:solidFill>
                          <a:effectLst/>
                          <a:latin typeface="Calibri" panose="020F0502020204030204" pitchFamily="34" charset="0"/>
                        </a:rPr>
                        <a:t>$</a:t>
                      </a:r>
                      <a:r>
                        <a:rPr lang="en-US" sz="1600" b="1" i="0" u="none" strike="noStrike" dirty="0" smtClean="0">
                          <a:solidFill>
                            <a:srgbClr val="000000"/>
                          </a:solidFill>
                          <a:effectLst/>
                          <a:latin typeface="Calibri" panose="020F0502020204030204" pitchFamily="34" charset="0"/>
                        </a:rPr>
                        <a:t>272,318 </a:t>
                      </a:r>
                      <a:endParaRPr lang="en-US" sz="1600" b="1" i="0" u="none" strike="noStrike" dirty="0">
                        <a:solidFill>
                          <a:srgbClr val="000000"/>
                        </a:solidFill>
                        <a:effectLst/>
                        <a:latin typeface="Calibri" panose="020F0502020204030204" pitchFamily="34" charset="0"/>
                      </a:endParaRPr>
                    </a:p>
                  </a:txBody>
                  <a:tcPr marL="9525" marR="9525" marT="9525" marB="0" anchor="b"/>
                </a:tc>
              </a:tr>
              <a:tr h="244529">
                <a:tc>
                  <a:txBody>
                    <a:bodyPr/>
                    <a:lstStyle/>
                    <a:p>
                      <a:pPr algn="r" fontAlgn="b"/>
                      <a:r>
                        <a:rPr lang="en-US" sz="1600" b="1" i="0" u="none" strike="noStrike" kern="1200" dirty="0" smtClean="0">
                          <a:solidFill>
                            <a:srgbClr val="C00000"/>
                          </a:solidFill>
                          <a:effectLst/>
                          <a:latin typeface="Calibri" panose="020F0502020204030204" pitchFamily="34" charset="0"/>
                          <a:ea typeface="+mn-ea"/>
                          <a:cs typeface="+mn-cs"/>
                        </a:rPr>
                        <a:t>($7,868)</a:t>
                      </a:r>
                      <a:endParaRPr lang="en-US" sz="1600" b="1" i="0" u="none" strike="noStrike" kern="1200" dirty="0">
                        <a:solidFill>
                          <a:srgbClr val="C00000"/>
                        </a:solidFill>
                        <a:effectLst/>
                        <a:latin typeface="Calibri" panose="020F0502020204030204" pitchFamily="34" charset="0"/>
                        <a:ea typeface="+mn-ea"/>
                        <a:cs typeface="+mn-cs"/>
                      </a:endParaRPr>
                    </a:p>
                  </a:txBody>
                  <a:tcPr marL="9525" marR="9525" marT="9525" marB="0" anchor="b"/>
                </a:tc>
              </a:tr>
              <a:tr h="196742">
                <a:tc>
                  <a:txBody>
                    <a:bodyPr/>
                    <a:lstStyle/>
                    <a:p>
                      <a:pPr algn="l" fontAlgn="b"/>
                      <a:r>
                        <a:rPr lang="en-US" sz="1600" b="0" i="0" u="none" strike="noStrike" dirty="0">
                          <a:solidFill>
                            <a:srgbClr val="000000"/>
                          </a:solidFill>
                          <a:effectLst/>
                          <a:latin typeface="Calibri" panose="020F0502020204030204" pitchFamily="34" charset="0"/>
                        </a:rPr>
                        <a:t>267</a:t>
                      </a:r>
                    </a:p>
                  </a:txBody>
                  <a:tcPr marL="9525" marR="9525" marT="9525" marB="0" anchor="b"/>
                </a:tc>
              </a:tr>
              <a:tr h="203998">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1,020 </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654722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2017 </a:t>
            </a:r>
            <a:r>
              <a:rPr lang="en-US" dirty="0" smtClean="0"/>
              <a:t>Budget estimate</a:t>
            </a:r>
            <a:endParaRPr lang="en-US" dirty="0"/>
          </a:p>
        </p:txBody>
      </p:sp>
      <p:sp>
        <p:nvSpPr>
          <p:cNvPr id="4" name="Date Placeholder 3"/>
          <p:cNvSpPr>
            <a:spLocks noGrp="1"/>
          </p:cNvSpPr>
          <p:nvPr>
            <p:ph type="dt" idx="10"/>
          </p:nvPr>
        </p:nvSpPr>
        <p:spPr/>
        <p:txBody>
          <a:bodyPr/>
          <a:lstStyle/>
          <a:p>
            <a:r>
              <a:rPr lang="en-US" smtClean="0"/>
              <a:t>November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1627256056"/>
              </p:ext>
            </p:extLst>
          </p:nvPr>
        </p:nvGraphicFramePr>
        <p:xfrm>
          <a:off x="381000" y="1234439"/>
          <a:ext cx="3693228" cy="5021731"/>
        </p:xfrm>
        <a:graphic>
          <a:graphicData uri="http://schemas.openxmlformats.org/drawingml/2006/table">
            <a:tbl>
              <a:tblPr>
                <a:tableStyleId>{5C22544A-7EE6-4342-B048-85BDC9FD1C3A}</a:tableStyleId>
              </a:tblPr>
              <a:tblGrid>
                <a:gridCol w="2384391"/>
                <a:gridCol w="1308837"/>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Oct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$223,650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$223,650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6644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$8,486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237,736</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$731</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39675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November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November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766288"/>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a:t>
            </a:r>
            <a:r>
              <a:rPr lang="en-US" dirty="0" smtClean="0">
                <a:solidFill>
                  <a:srgbClr val="FF0000"/>
                </a:solidFill>
              </a:rPr>
              <a:t>3,147 </a:t>
            </a:r>
            <a:r>
              <a:rPr lang="en-US" dirty="0" smtClean="0"/>
              <a:t> </a:t>
            </a:r>
            <a:r>
              <a:rPr lang="en-US" dirty="0"/>
              <a:t>- </a:t>
            </a:r>
            <a:r>
              <a:rPr lang="en-US" dirty="0" smtClean="0">
                <a:solidFill>
                  <a:schemeClr val="tx1"/>
                </a:solidFill>
              </a:rPr>
              <a:t>$</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a:t> </a:t>
            </a:r>
            <a:r>
              <a:rPr lang="en-US" dirty="0" smtClean="0"/>
              <a:t>- </a:t>
            </a:r>
            <a:r>
              <a:rPr lang="en-US" dirty="0" smtClean="0"/>
              <a:t>0)*</a:t>
            </a:r>
          </a:p>
          <a:p>
            <a:pPr marL="454025" lvl="1" indent="-112713" defTabSz="914400" eaLnBrk="1" hangingPunct="1">
              <a:lnSpc>
                <a:spcPct val="90000"/>
              </a:lnSpc>
              <a:tabLst>
                <a:tab pos="7372350" algn="r"/>
              </a:tabLst>
            </a:pPr>
            <a:r>
              <a:rPr lang="en-US" dirty="0" smtClean="0"/>
              <a:t>324 – Waikoloa (</a:t>
            </a:r>
            <a:r>
              <a:rPr lang="en-US" dirty="0" smtClean="0">
                <a:solidFill>
                  <a:srgbClr val="FF0000"/>
                </a:solidFill>
              </a:rPr>
              <a:t>$</a:t>
            </a:r>
            <a:r>
              <a:rPr lang="en-US" dirty="0" smtClean="0">
                <a:solidFill>
                  <a:srgbClr val="FF0000"/>
                </a:solidFill>
              </a:rPr>
              <a:t>22,740 </a:t>
            </a:r>
            <a:r>
              <a:rPr lang="en-US" dirty="0" smtClean="0"/>
              <a:t>- </a:t>
            </a:r>
            <a:r>
              <a:rPr lang="en-US" dirty="0" smtClean="0"/>
              <a:t>$</a:t>
            </a:r>
            <a:r>
              <a:rPr lang="en-US" dirty="0">
                <a:solidFill>
                  <a:schemeClr val="tx1"/>
                </a:solidFill>
              </a:rPr>
              <a:t>13,887</a:t>
            </a:r>
            <a:r>
              <a:rPr lang="en-US" dirty="0" smtClean="0"/>
              <a:t>)</a:t>
            </a:r>
          </a:p>
          <a:p>
            <a:pPr marL="454025" lvl="1" indent="-112713" defTabSz="914400" eaLnBrk="1" hangingPunct="1">
              <a:lnSpc>
                <a:spcPct val="90000"/>
              </a:lnSpc>
              <a:tabLst>
                <a:tab pos="7372350" algn="r"/>
              </a:tabLst>
            </a:pPr>
            <a:r>
              <a:rPr lang="en-US" dirty="0" smtClean="0"/>
              <a:t>267 – Warsaw ($</a:t>
            </a:r>
            <a:r>
              <a:rPr lang="en-US" dirty="0" smtClean="0"/>
              <a:t>1,025 - </a:t>
            </a:r>
            <a:r>
              <a:rPr lang="en-US" dirty="0" smtClean="0">
                <a:solidFill>
                  <a:srgbClr val="C00000"/>
                </a:solidFill>
              </a:rPr>
              <a:t>$7,868</a:t>
            </a:r>
            <a:r>
              <a:rPr lang="en-US" dirty="0" smtClean="0"/>
              <a:t>)</a:t>
            </a:r>
            <a:endParaRPr lang="en-US" dirty="0" smtClean="0"/>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November 2016</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2016 Meeting Income Report </a:t>
            </a:r>
            <a:r>
              <a:rPr lang="en-US" dirty="0" smtClean="0">
                <a:solidFill>
                  <a:schemeClr val="tx1"/>
                </a:solidFill>
              </a:rPr>
              <a:t>estimate as </a:t>
            </a:r>
            <a:r>
              <a:rPr lang="en-US" dirty="0" smtClean="0">
                <a:solidFill>
                  <a:schemeClr val="tx1"/>
                </a:solidFill>
              </a:rPr>
              <a:t>of </a:t>
            </a:r>
            <a:r>
              <a:rPr lang="en-US" dirty="0" smtClean="0">
                <a:solidFill>
                  <a:schemeClr val="tx1"/>
                </a:solidFill>
              </a:rPr>
              <a:t>October </a:t>
            </a:r>
            <a:r>
              <a:rPr lang="en-US" dirty="0" smtClean="0">
                <a:solidFill>
                  <a:schemeClr val="tx1"/>
                </a:solidFill>
              </a:rPr>
              <a:t>31, 2016</a:t>
            </a:r>
          </a:p>
        </p:txBody>
      </p:sp>
      <p:graphicFrame>
        <p:nvGraphicFramePr>
          <p:cNvPr id="10" name="Table 9"/>
          <p:cNvGraphicFramePr>
            <a:graphicFrameLocks noGrp="1"/>
          </p:cNvGraphicFramePr>
          <p:nvPr>
            <p:extLst>
              <p:ext uri="{D42A27DB-BD31-4B8C-83A1-F6EECF244321}">
                <p14:modId xmlns:p14="http://schemas.microsoft.com/office/powerpoint/2010/main" val="1548712299"/>
              </p:ext>
            </p:extLst>
          </p:nvPr>
        </p:nvGraphicFramePr>
        <p:xfrm>
          <a:off x="914401" y="1064349"/>
          <a:ext cx="7467600" cy="5306822"/>
        </p:xfrm>
        <a:graphic>
          <a:graphicData uri="http://schemas.openxmlformats.org/drawingml/2006/table">
            <a:tbl>
              <a:tblPr/>
              <a:tblGrid>
                <a:gridCol w="2184100"/>
                <a:gridCol w="937395"/>
                <a:gridCol w="997363"/>
                <a:gridCol w="975270"/>
                <a:gridCol w="1287734"/>
                <a:gridCol w="1085738"/>
              </a:tblGrid>
              <a:tr h="569774">
                <a:tc>
                  <a:txBody>
                    <a:bodyPr/>
                    <a:lstStyle/>
                    <a:p>
                      <a:pPr algn="l" fontAlgn="b"/>
                      <a:r>
                        <a:rPr lang="en-US" sz="1200" b="1" i="0" u="none" strike="noStrike">
                          <a:effectLst/>
                          <a:latin typeface="Arial" panose="020B0604020202020204" pitchFamily="34" charset="0"/>
                        </a:rPr>
                        <a:t>Financial Row</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Warsaw, Poland</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76" marR="7176" marT="7176" marB="0" anchor="b">
                    <a:lnL>
                      <a:noFill/>
                    </a:lnL>
                    <a:lnR>
                      <a:noFill/>
                    </a:lnR>
                    <a:lnT>
                      <a:noFill/>
                    </a:lnT>
                    <a:lnB>
                      <a:noFill/>
                    </a:lnB>
                    <a:solidFill>
                      <a:srgbClr val="D0D0D0"/>
                    </a:solidFill>
                  </a:tcPr>
                </a:tc>
              </a:tr>
              <a:tr h="189924">
                <a:tc>
                  <a:txBody>
                    <a:bodyPr/>
                    <a:lstStyle/>
                    <a:p>
                      <a:pPr algn="l" fontAlgn="b"/>
                      <a:r>
                        <a:rPr lang="en-US" sz="1200" b="1" i="0" u="none" strike="noStrike">
                          <a:effectLst/>
                          <a:latin typeface="Arial" panose="020B0604020202020204" pitchFamily="34" charset="0"/>
                        </a:rPr>
                        <a:t> </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76" marR="7176" marT="7176"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76" marR="7176" marT="7176" marB="0" anchor="b">
                    <a:lnL>
                      <a:noFill/>
                    </a:lnL>
                    <a:lnR>
                      <a:noFill/>
                    </a:lnR>
                    <a:lnT>
                      <a:noFill/>
                    </a:lnT>
                    <a:lnB>
                      <a:noFill/>
                    </a:lnB>
                    <a:solidFill>
                      <a:srgbClr val="D0D0D0"/>
                    </a:solidFill>
                  </a:tcPr>
                </a:tc>
              </a:tr>
              <a:tr h="189924">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r>
              <a:tr h="189924">
                <a:tc>
                  <a:txBody>
                    <a:bodyPr/>
                    <a:lstStyle/>
                    <a:p>
                      <a:pPr algn="l" fontAlgn="b"/>
                      <a:r>
                        <a:rPr lang="en-US" sz="1200" b="1" i="0" u="none" strike="noStrike">
                          <a:solidFill>
                            <a:srgbClr val="000000"/>
                          </a:solidFill>
                          <a:effectLst/>
                          <a:latin typeface="Arial" panose="020B0604020202020204" pitchFamily="34" charset="0"/>
                        </a:rPr>
                        <a:t>Income</a:t>
                      </a:r>
                    </a:p>
                  </a:txBody>
                  <a:tcPr marL="64583" marR="7176" marT="7176"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$235,050.00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$264,450.00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$821,125.00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$33,228.32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$98,673.44 </a:t>
                      </a:r>
                    </a:p>
                  </a:txBody>
                  <a:tcPr marL="7176" marR="7176" marT="7176" marB="0" anchor="ctr">
                    <a:lnL>
                      <a:noFill/>
                    </a:lnL>
                    <a:lnR>
                      <a:noFill/>
                    </a:lnR>
                    <a:lnT>
                      <a:noFill/>
                    </a:lnT>
                    <a:lnB>
                      <a:noFill/>
                    </a:lnB>
                  </a:tcPr>
                </a:tc>
              </a:tr>
              <a:tr h="356335">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$1,397.48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$1,397.48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29166" marR="7176" marT="717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r>
              <a:tr h="189924">
                <a:tc>
                  <a:txBody>
                    <a:bodyPr/>
                    <a:lstStyle/>
                    <a:p>
                      <a:pPr algn="l" fontAlgn="b"/>
                      <a:r>
                        <a:rPr lang="en-US" sz="1200" b="1" i="0" u="none" strike="noStrike">
                          <a:solidFill>
                            <a:srgbClr val="000000"/>
                          </a:solidFill>
                          <a:effectLst/>
                          <a:latin typeface="Arial" panose="020B0604020202020204" pitchFamily="34" charset="0"/>
                        </a:rPr>
                        <a:t>Total - Income</a:t>
                      </a:r>
                    </a:p>
                  </a:txBody>
                  <a:tcPr marL="64583" marR="7176" marT="7176"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$1,397.48 </a:t>
                      </a:r>
                    </a:p>
                  </a:txBody>
                  <a:tcPr marL="7176" marR="7176" marT="717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176" marR="7176" marT="717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7176" marR="7176" marT="717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$264,450.00 </a:t>
                      </a:r>
                    </a:p>
                  </a:txBody>
                  <a:tcPr marL="7176" marR="7176" marT="717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$921,196.92 </a:t>
                      </a:r>
                    </a:p>
                  </a:txBody>
                  <a:tcPr marL="7176" marR="7176" marT="7176" marB="0" anchor="ctr">
                    <a:lnL>
                      <a:noFill/>
                    </a:lnL>
                    <a:lnR>
                      <a:noFill/>
                    </a:lnR>
                    <a:lnT w="6350" cap="flat" cmpd="sng" algn="ctr">
                      <a:solidFill>
                        <a:srgbClr val="C0C0C0"/>
                      </a:solidFill>
                      <a:prstDash val="dot"/>
                      <a:round/>
                      <a:headEnd type="none" w="med" len="med"/>
                      <a:tailEnd type="none" w="med" len="med"/>
                    </a:lnT>
                    <a:lnB>
                      <a:noFill/>
                    </a:lnB>
                  </a:tcPr>
                </a:tc>
              </a:tr>
              <a:tr h="189924">
                <a:tc>
                  <a:txBody>
                    <a:bodyPr/>
                    <a:lstStyle/>
                    <a:p>
                      <a:pPr algn="l" fontAlgn="b"/>
                      <a:endParaRPr lang="en-US" sz="1200" b="1" i="0" u="none" strike="noStrike">
                        <a:solidFill>
                          <a:srgbClr val="000000"/>
                        </a:solidFill>
                        <a:effectLst/>
                        <a:latin typeface="Arial" panose="020B0604020202020204" pitchFamily="34" charset="0"/>
                      </a:endParaRPr>
                    </a:p>
                  </a:txBody>
                  <a:tcPr marL="64583" marR="7176" marT="7176"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r>
              <a:tr h="189924">
                <a:tc>
                  <a:txBody>
                    <a:bodyPr/>
                    <a:lstStyle/>
                    <a:p>
                      <a:pPr algn="l" fontAlgn="b"/>
                      <a:r>
                        <a:rPr lang="en-US" sz="1200" b="1" i="0" u="none" strike="noStrike">
                          <a:solidFill>
                            <a:srgbClr val="000000"/>
                          </a:solidFill>
                          <a:effectLst/>
                          <a:latin typeface="Arial" panose="020B0604020202020204" pitchFamily="34" charset="0"/>
                        </a:rPr>
                        <a:t>Expense</a:t>
                      </a:r>
                    </a:p>
                  </a:txBody>
                  <a:tcPr marL="64583" marR="7176" marT="7176"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76" marR="7176" marT="7176" marB="0" anchor="ctr">
                    <a:lnL>
                      <a:noFill/>
                    </a:lnL>
                    <a:lnR>
                      <a:noFill/>
                    </a:lnR>
                    <a:lnT>
                      <a:noFill/>
                    </a:lnT>
                    <a:lnB>
                      <a:noFill/>
                    </a:lnB>
                  </a:tcPr>
                </a:tc>
              </a:tr>
              <a:tr h="356335">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4.111 - Deposit</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4.113 - Venue</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$19,850.88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$59,497.00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$97,306.84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$9,215.50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$18,416.00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$39,233.11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$47,118.14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$43,853.00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$169,526.73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$101,535.76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$67,757.00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$256,482.72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$40,776.81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$35,806.87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$155,224.57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4.16 - Social</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$24,090.47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$31,204.00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$54,658.07 </a:t>
                      </a:r>
                    </a:p>
                  </a:txBody>
                  <a:tcPr marL="7176" marR="7176" marT="7176" marB="0" anchor="ctr">
                    <a:lnL>
                      <a:noFill/>
                    </a:lnL>
                    <a:lnR>
                      <a:noFill/>
                    </a:lnR>
                    <a:lnT>
                      <a:noFill/>
                    </a:lnT>
                    <a:lnB>
                      <a:noFill/>
                    </a:lnB>
                  </a:tcPr>
                </a:tc>
              </a:tr>
              <a:tr h="182691">
                <a:tc>
                  <a:txBody>
                    <a:bodyPr/>
                    <a:lstStyle/>
                    <a:p>
                      <a:pPr algn="l" fontAlgn="b"/>
                      <a:r>
                        <a:rPr lang="en-US" sz="1200" b="0" i="0" u="none" strike="noStrike">
                          <a:solidFill>
                            <a:srgbClr val="000000"/>
                          </a:solidFill>
                          <a:effectLst/>
                          <a:latin typeface="Arial" panose="020B0604020202020204" pitchFamily="34" charset="0"/>
                        </a:rPr>
                        <a:t>4.17 - Shipping</a:t>
                      </a:r>
                    </a:p>
                  </a:txBody>
                  <a:tcPr marL="129166" marR="7176" marT="7176"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$6,923.06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$7,803.13 </a:t>
                      </a:r>
                    </a:p>
                  </a:txBody>
                  <a:tcPr marL="7176" marR="7176" marT="7176"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$20,532.66 </a:t>
                      </a:r>
                    </a:p>
                  </a:txBody>
                  <a:tcPr marL="7176" marR="7176" marT="7176" marB="0" anchor="ctr">
                    <a:lnL>
                      <a:noFill/>
                    </a:lnL>
                    <a:lnR>
                      <a:noFill/>
                    </a:lnR>
                    <a:lnT>
                      <a:noFill/>
                    </a:lnT>
                    <a:lnB>
                      <a:noFill/>
                    </a:lnB>
                  </a:tcPr>
                </a:tc>
              </a:tr>
              <a:tr h="189924">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29166" marR="7176" marT="717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$4,905.46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$7,981.00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$21,223.52 </a:t>
                      </a:r>
                    </a:p>
                  </a:txBody>
                  <a:tcPr marL="7176" marR="7176" marT="7176" marB="0" anchor="ctr">
                    <a:lnL>
                      <a:noFill/>
                    </a:lnL>
                    <a:lnR>
                      <a:noFill/>
                    </a:lnR>
                    <a:lnT>
                      <a:noFill/>
                    </a:lnT>
                    <a:lnB w="6350" cap="flat" cmpd="sng" algn="ctr">
                      <a:solidFill>
                        <a:srgbClr val="C0C0C0"/>
                      </a:solidFill>
                      <a:prstDash val="dot"/>
                      <a:round/>
                      <a:headEnd type="none" w="med" len="med"/>
                      <a:tailEnd type="none" w="med" len="med"/>
                    </a:lnB>
                  </a:tcPr>
                </a:tc>
              </a:tr>
              <a:tr h="189924">
                <a:tc>
                  <a:txBody>
                    <a:bodyPr/>
                    <a:lstStyle/>
                    <a:p>
                      <a:pPr algn="l" fontAlgn="b"/>
                      <a:r>
                        <a:rPr lang="en-US" sz="1200" b="1" i="0" u="none" strike="noStrike">
                          <a:solidFill>
                            <a:srgbClr val="000000"/>
                          </a:solidFill>
                          <a:effectLst/>
                          <a:latin typeface="Arial" panose="020B0604020202020204" pitchFamily="34" charset="0"/>
                        </a:rPr>
                        <a:t>Total - Expense</a:t>
                      </a:r>
                    </a:p>
                  </a:txBody>
                  <a:tcPr marL="64583" marR="7176" marT="7176"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7176" marR="7176" marT="717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7176" marR="7176" marT="717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$254,416.08 </a:t>
                      </a:r>
                    </a:p>
                  </a:txBody>
                  <a:tcPr marL="7176" marR="7176" marT="717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$272,318.00 </a:t>
                      </a:r>
                    </a:p>
                  </a:txBody>
                  <a:tcPr marL="7176" marR="7176" marT="717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$913,818.66 </a:t>
                      </a:r>
                    </a:p>
                  </a:txBody>
                  <a:tcPr marL="7176" marR="7176" marT="717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89924">
                <a:tc>
                  <a:txBody>
                    <a:bodyPr/>
                    <a:lstStyle/>
                    <a:p>
                      <a:pPr algn="l" fontAlgn="ctr"/>
                      <a:r>
                        <a:rPr lang="en-US" sz="1200" b="1" i="0" u="none" strike="noStrike" dirty="0">
                          <a:solidFill>
                            <a:srgbClr val="000000"/>
                          </a:solidFill>
                          <a:effectLst/>
                          <a:latin typeface="Arial" panose="020B0604020202020204" pitchFamily="34" charset="0"/>
                        </a:rPr>
                        <a:t>Net Income</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$1,384.02 </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$13,862.24 </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FF0000"/>
                          </a:solidFill>
                          <a:effectLst/>
                          <a:latin typeface="Arial" panose="020B0604020202020204" pitchFamily="34" charset="0"/>
                        </a:rPr>
                        <a:t>($7,868.00)</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$7,378.26 </a:t>
                      </a:r>
                    </a:p>
                  </a:txBody>
                  <a:tcPr marL="7176" marR="7176" marT="7176"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60476</TotalTime>
  <Words>2296</Words>
  <Application>Microsoft Office PowerPoint</Application>
  <PresentationFormat>On-screen Show (4:3)</PresentationFormat>
  <Paragraphs>740</Paragraphs>
  <Slides>11</Slides>
  <Notes>10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November 2016  - San Antonio</vt:lpstr>
      <vt:lpstr>Abstract</vt:lpstr>
      <vt:lpstr>PowerPoint Presentation</vt:lpstr>
      <vt:lpstr>Warsaw, Sept 2016 Budget Report</vt:lpstr>
      <vt:lpstr>Atlanta, Jan 2017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November 2016 - San Antonio</dc:title>
  <dc:creator>Jon Rosdahl</dc:creator>
  <cp:keywords>November 2016</cp:keywords>
  <dc:description>Ben Rolfe (BCA); Jon Rosdahl (Qualcomm)</dc:description>
  <cp:lastModifiedBy>Rosdahl, Jon</cp:lastModifiedBy>
  <cp:revision>341</cp:revision>
  <cp:lastPrinted>1601-01-01T00:00:00Z</cp:lastPrinted>
  <dcterms:created xsi:type="dcterms:W3CDTF">2012-05-13T15:07:35Z</dcterms:created>
  <dcterms:modified xsi:type="dcterms:W3CDTF">2016-11-07T04:49:23Z</dcterms:modified>
</cp:coreProperties>
</file>