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handoutMasterIdLst>
    <p:handoutMasterId r:id="rId41"/>
  </p:handoutMasterIdLst>
  <p:sldIdLst>
    <p:sldId id="287" r:id="rId2"/>
    <p:sldId id="311" r:id="rId3"/>
    <p:sldId id="312" r:id="rId4"/>
    <p:sldId id="313" r:id="rId5"/>
    <p:sldId id="314" r:id="rId6"/>
    <p:sldId id="323" r:id="rId7"/>
    <p:sldId id="264" r:id="rId8"/>
    <p:sldId id="341" r:id="rId9"/>
    <p:sldId id="342" r:id="rId10"/>
    <p:sldId id="328" r:id="rId11"/>
    <p:sldId id="345" r:id="rId12"/>
    <p:sldId id="338" r:id="rId13"/>
    <p:sldId id="337" r:id="rId14"/>
    <p:sldId id="353" r:id="rId15"/>
    <p:sldId id="289" r:id="rId16"/>
    <p:sldId id="331" r:id="rId17"/>
    <p:sldId id="332" r:id="rId18"/>
    <p:sldId id="339" r:id="rId19"/>
    <p:sldId id="354" r:id="rId20"/>
    <p:sldId id="325" r:id="rId21"/>
    <p:sldId id="327" r:id="rId22"/>
    <p:sldId id="335" r:id="rId23"/>
    <p:sldId id="336" r:id="rId24"/>
    <p:sldId id="340" r:id="rId25"/>
    <p:sldId id="320" r:id="rId26"/>
    <p:sldId id="321" r:id="rId27"/>
    <p:sldId id="324" r:id="rId28"/>
    <p:sldId id="334" r:id="rId29"/>
    <p:sldId id="352" r:id="rId30"/>
    <p:sldId id="351" r:id="rId31"/>
    <p:sldId id="349" r:id="rId32"/>
    <p:sldId id="350" r:id="rId33"/>
    <p:sldId id="346" r:id="rId34"/>
    <p:sldId id="347" r:id="rId35"/>
    <p:sldId id="348" r:id="rId36"/>
    <p:sldId id="322" r:id="rId37"/>
    <p:sldId id="315" r:id="rId38"/>
    <p:sldId id="319"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42"/>
            <p14:sldId id="328"/>
            <p14:sldId id="345"/>
            <p14:sldId id="338"/>
            <p14:sldId id="337"/>
            <p14:sldId id="353"/>
            <p14:sldId id="289"/>
            <p14:sldId id="331"/>
            <p14:sldId id="332"/>
            <p14:sldId id="339"/>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143" d="100"/>
          <a:sy n="143" d="100"/>
        </p:scale>
        <p:origin x="-1248" y="2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16-0761-01-0000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3.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0.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1.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 Id="rId3" Type="http://schemas.openxmlformats.org/officeDocument/2006/relationships/image" Target="../media/image12.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6 Nov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4" name="Picture 3"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899" y="1054100"/>
            <a:ext cx="8156015" cy="5041900"/>
          </a:xfrm>
          <a:prstGeom prst="rect">
            <a:avLst/>
          </a:prstGeom>
        </p:spPr>
      </p:pic>
    </p:spTree>
    <p:extLst>
      <p:ext uri="{BB962C8B-B14F-4D97-AF65-F5344CB8AC3E}">
        <p14:creationId xmlns:p14="http://schemas.microsoft.com/office/powerpoint/2010/main" val="2916637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descr="802.15.12-multi-mode.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914400"/>
            <a:ext cx="77216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a:t>
            </a:r>
            <a:r>
              <a:rPr lang="en-US" b="1" dirty="0"/>
              <a:t>Discrimination Entity </a:t>
            </a:r>
            <a:r>
              <a:rPr lang="en-US" b="1" dirty="0" smtClean="0"/>
              <a:t>(PDE</a:t>
            </a:r>
            <a:r>
              <a:rPr lang="en-US" b="1" dirty="0"/>
              <a:t>) </a:t>
            </a:r>
            <a:r>
              <a:rPr lang="en-US" dirty="0">
                <a:latin typeface="Arial" charset="0"/>
              </a:rPr>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27985" y="1600200"/>
            <a:ext cx="8763000" cy="45720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a:t>
            </a:r>
            <a:r>
              <a:rPr lang="en-US" sz="2000" dirty="0">
                <a:latin typeface="Arial" charset="0"/>
              </a:rPr>
              <a:t>or </a:t>
            </a:r>
            <a:r>
              <a:rPr lang="en-US" sz="2000" dirty="0" smtClean="0">
                <a:latin typeface="Arial" charset="0"/>
              </a:rPr>
              <a:t>to another </a:t>
            </a:r>
            <a:r>
              <a:rPr lang="en-US" sz="2000" dirty="0">
                <a:latin typeface="Arial" charset="0"/>
              </a:rPr>
              <a:t>p</a:t>
            </a:r>
            <a:r>
              <a:rPr lang="en-US" sz="2000" dirty="0" smtClean="0">
                <a:latin typeface="Arial" charset="0"/>
              </a:rPr>
              <a:t>rotocol module SAP</a:t>
            </a:r>
            <a:endParaRPr lang="en-US" sz="2000" dirty="0">
              <a:latin typeface="Arial" charset="0"/>
            </a:endParaRP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marL="457200" lvl="1" indent="0">
              <a:buNone/>
            </a:pPr>
            <a:r>
              <a:rPr lang="en-US" sz="2000" dirty="0" smtClean="0">
                <a:solidFill>
                  <a:srgbClr val="000000"/>
                </a:solidFill>
                <a:latin typeface="Arial" charset="0"/>
              </a:rPr>
              <a:t>Further details may be found in 15-16-0656-02</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02</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a:t>
            </a:r>
            <a:endParaRPr lang="en-US" dirty="0">
              <a:latin typeface="Arial" charset="0"/>
            </a:endParaRPr>
          </a:p>
        </p:txBody>
      </p:sp>
      <p:sp>
        <p:nvSpPr>
          <p:cNvPr id="10243" name="Rectangle 1027"/>
          <p:cNvSpPr>
            <a:spLocks noGrp="1" noChangeArrowheads="1"/>
          </p:cNvSpPr>
          <p:nvPr>
            <p:ph type="body" idx="1"/>
          </p:nvPr>
        </p:nvSpPr>
        <p:spPr>
          <a:xfrm>
            <a:off x="228600" y="1524000"/>
            <a:ext cx="8686800" cy="3962400"/>
          </a:xfrm>
        </p:spPr>
        <p:txBody>
          <a:bodyPr/>
          <a:lstStyle/>
          <a:p>
            <a:pPr marL="0" indent="0">
              <a:buNone/>
            </a:pPr>
            <a:r>
              <a:rPr lang="en-US" sz="2000" b="1" dirty="0">
                <a:latin typeface="Arial" charset="0"/>
              </a:rPr>
              <a:t>Management</a:t>
            </a:r>
            <a:r>
              <a:rPr lang="en-US" sz="2000" dirty="0">
                <a:latin typeface="Arial" charset="0"/>
              </a:rPr>
              <a:t> </a:t>
            </a:r>
            <a:r>
              <a:rPr lang="en-US" sz="2000" b="1" dirty="0" smtClean="0">
                <a:latin typeface="Arial" charset="0"/>
              </a:rPr>
              <a:t>protocol</a:t>
            </a:r>
            <a:r>
              <a:rPr lang="en-US" sz="2000" dirty="0" smtClean="0">
                <a:latin typeface="Arial" charset="0"/>
              </a:rPr>
              <a:t> </a:t>
            </a:r>
          </a:p>
          <a:p>
            <a:pPr marL="0" indent="0">
              <a:buNone/>
            </a:pPr>
            <a:r>
              <a:rPr lang="en-US" sz="2000" dirty="0" smtClean="0">
                <a:latin typeface="Arial" charset="0"/>
              </a:rPr>
              <a:t>The 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 </a:t>
            </a:r>
          </a:p>
          <a:p>
            <a:pPr marL="0" indent="0">
              <a:buNone/>
            </a:pPr>
            <a:r>
              <a:rPr lang="en-US" sz="2000" dirty="0" smtClean="0">
                <a:latin typeface="Arial" charset="0"/>
              </a:rPr>
              <a:t>For details see document 15-16-0767</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95400"/>
            <a:ext cx="8610600" cy="49530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smtClean="0">
                <a:latin typeface="Arial" charset="0"/>
              </a:rPr>
              <a:t>Ranging:</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 Timestamps and/or range info, can generate packets to derive range info</a:t>
            </a:r>
          </a:p>
          <a:p>
            <a:pPr>
              <a:buFont typeface="Arial" charset="0"/>
              <a:buChar char="•"/>
            </a:pPr>
            <a:r>
              <a:rPr lang="en-US" sz="2000" b="1" dirty="0" smtClean="0">
                <a:latin typeface="Arial" charset="0"/>
              </a:rPr>
              <a:t>Generic: </a:t>
            </a:r>
            <a:r>
              <a:rPr lang="en-US" sz="2000" dirty="0" smtClean="0">
                <a:latin typeface="Arial" charset="0"/>
              </a:rPr>
              <a:t>the generic protocol block allows an upper layer application to either access the MAC SAPs or to access a protocol block’s SAP using the MMI data service.</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016" y="1524000"/>
            <a:ext cx="8839200" cy="482600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19</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23</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Discussion </a:t>
            </a:r>
            <a:r>
              <a:rPr lang="en-US" sz="1800" b="1" dirty="0"/>
              <a:t>on </a:t>
            </a:r>
            <a:r>
              <a:rPr lang="en-US" sz="1800" b="1" dirty="0" smtClean="0"/>
              <a:t>the concepts necessary for 802.15.12</a:t>
            </a:r>
          </a:p>
          <a:p>
            <a:pPr marL="800100" lvl="1" indent="-342900">
              <a:buClr>
                <a:srgbClr val="FF0000"/>
              </a:buClr>
              <a:buFont typeface="Wingdings" charset="2"/>
              <a:buChar char="q"/>
            </a:pPr>
            <a:r>
              <a:rPr lang="en-US" sz="1800" b="1" dirty="0" smtClean="0"/>
              <a:t>Ranging Protocol Module</a:t>
            </a:r>
          </a:p>
          <a:p>
            <a:pPr marL="1257300" lvl="2" indent="-342900">
              <a:buClr>
                <a:srgbClr val="FF0000"/>
              </a:buClr>
              <a:buFont typeface="Wingdings" charset="2"/>
              <a:buChar char="q"/>
            </a:pPr>
            <a:r>
              <a:rPr lang="en-US" sz="1800" b="1" dirty="0" smtClean="0"/>
              <a:t>Work in progress, concept has been defined</a:t>
            </a:r>
          </a:p>
          <a:p>
            <a:pPr marL="800100" lvl="1" indent="-342900">
              <a:buClr>
                <a:srgbClr val="FF0000"/>
              </a:buClr>
              <a:buFont typeface="Wingdings" charset="2"/>
              <a:buChar char="q"/>
            </a:pPr>
            <a:r>
              <a:rPr lang="en-US" sz="1800" b="1" dirty="0" smtClean="0"/>
              <a:t>L2R</a:t>
            </a:r>
          </a:p>
          <a:p>
            <a:pPr marL="1257300" lvl="2" indent="-342900">
              <a:buClr>
                <a:srgbClr val="FF0000"/>
              </a:buClr>
              <a:buFont typeface="Wingdings" charset="2"/>
              <a:buChar char="q"/>
            </a:pPr>
            <a:r>
              <a:rPr lang="en-US" sz="1800" b="1" dirty="0" smtClean="0"/>
              <a:t>Reviewed Warsaw’s presentation, some changes resulting from draft update have been added</a:t>
            </a:r>
          </a:p>
          <a:p>
            <a:pPr marL="800100" lvl="1" indent="-342900">
              <a:buClr>
                <a:srgbClr val="FF0000"/>
              </a:buClr>
              <a:buFont typeface="Wingdings" charset="2"/>
              <a:buChar char="q"/>
            </a:pPr>
            <a:r>
              <a:rPr lang="en-US" sz="1800" b="1" dirty="0" smtClean="0"/>
              <a:t>Management Protocol Module</a:t>
            </a:r>
          </a:p>
          <a:p>
            <a:pPr marL="1257300" lvl="2" indent="-342900">
              <a:buClr>
                <a:srgbClr val="FF0000"/>
              </a:buClr>
              <a:buFont typeface="Wingdings" charset="2"/>
              <a:buChar char="q"/>
            </a:pPr>
            <a:r>
              <a:rPr lang="en-US" sz="1800" b="1" dirty="0" smtClean="0"/>
              <a:t>PHY configuration table will use the capability IE as starting point</a:t>
            </a:r>
          </a:p>
          <a:p>
            <a:pPr marL="342900" indent="-342900">
              <a:buClr>
                <a:srgbClr val="FF0000"/>
              </a:buClr>
              <a:buFont typeface="Wingdings" charset="2"/>
              <a:buChar char="q"/>
            </a:pPr>
            <a:r>
              <a:rPr lang="en-US" sz="1800" b="1" dirty="0" smtClean="0"/>
              <a:t>Discussion on the architecture for 802.15.12</a:t>
            </a:r>
          </a:p>
          <a:p>
            <a:pPr marL="800100" lvl="1" indent="-342900">
              <a:buClr>
                <a:srgbClr val="FF0000"/>
              </a:buClr>
              <a:buFont typeface="Wingdings" charset="2"/>
              <a:buChar char="q"/>
            </a:pPr>
            <a:r>
              <a:rPr lang="en-US" sz="1800" b="1" dirty="0"/>
              <a:t>IE devices will use a payload IE designated for </a:t>
            </a:r>
            <a:r>
              <a:rPr lang="en-US" sz="1800" b="1" dirty="0" smtClean="0"/>
              <a:t>ULI; devices not responding are either non-ULI or non-IE </a:t>
            </a:r>
            <a:r>
              <a:rPr lang="en-US" sz="1800" b="1" dirty="0"/>
              <a:t>capable(multiple discovery packets should be sent since a packet may not be received</a:t>
            </a:r>
            <a:r>
              <a:rPr lang="en-US" sz="1800" b="1" dirty="0" smtClean="0"/>
              <a:t>)</a:t>
            </a:r>
            <a:endParaRPr lang="en-US" sz="1800" b="1" dirty="0"/>
          </a:p>
          <a:p>
            <a:pPr marL="800100" lvl="1" indent="-342900">
              <a:buClr>
                <a:srgbClr val="FF0000"/>
              </a:buClr>
              <a:buFont typeface="Wingdings" charset="2"/>
              <a:buChar char="q"/>
            </a:pPr>
            <a:r>
              <a:rPr lang="en-US" sz="1800" b="1" dirty="0"/>
              <a:t>Non-IE </a:t>
            </a:r>
            <a:r>
              <a:rPr lang="en-US" sz="1800" b="1" dirty="0" smtClean="0"/>
              <a:t>device discovery </a:t>
            </a:r>
            <a:r>
              <a:rPr lang="en-US" sz="1800" b="1" dirty="0"/>
              <a:t>will use a “well known” key to secure a discovery ULI packet, devices not responding to this discovery packet </a:t>
            </a:r>
            <a:r>
              <a:rPr lang="en-US" sz="1800" b="1" dirty="0" smtClean="0"/>
              <a:t>could be </a:t>
            </a:r>
            <a:r>
              <a:rPr lang="en-US" sz="1800" b="1" dirty="0"/>
              <a:t>assumed to be non-</a:t>
            </a:r>
            <a:r>
              <a:rPr lang="en-US" sz="1800" b="1" dirty="0" smtClean="0"/>
              <a:t>ULI (multiple discovery packets should be sent since a packet may not be received)</a:t>
            </a:r>
            <a:endParaRPr lang="en-US" sz="1800" b="1" dirty="0"/>
          </a:p>
          <a:p>
            <a:pPr marL="800100" lvl="1" indent="-342900">
              <a:buClr>
                <a:srgbClr val="FF0000"/>
              </a:buClr>
              <a:buFont typeface="Wingdings" charset="2"/>
              <a:buChar char="q"/>
            </a:pPr>
            <a:r>
              <a:rPr lang="en-US" sz="1800" b="1" dirty="0" smtClean="0"/>
              <a:t>Non-IE devices will use 0xff as 1</a:t>
            </a:r>
            <a:r>
              <a:rPr lang="en-US" sz="1800" b="1" baseline="30000" dirty="0" smtClean="0"/>
              <a:t>st</a:t>
            </a:r>
            <a:r>
              <a:rPr lang="en-US" sz="1800" b="1" dirty="0" smtClean="0"/>
              <a:t> payload octet in accordance with </a:t>
            </a:r>
            <a:r>
              <a:rPr lang="en-US" sz="1800" b="1" dirty="0"/>
              <a:t>6LoWPAN Paging </a:t>
            </a:r>
            <a:r>
              <a:rPr lang="en-US" sz="1800" b="1" dirty="0" smtClean="0"/>
              <a:t>Dispatch, the 2</a:t>
            </a:r>
            <a:r>
              <a:rPr lang="en-US" sz="1800" b="1" baseline="30000" dirty="0" smtClean="0"/>
              <a:t>nd</a:t>
            </a:r>
            <a:r>
              <a:rPr lang="en-US" sz="1800" b="1" dirty="0" smtClean="0"/>
              <a:t> octet denotes page 15 and will be defined in the future</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09357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Nov,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July,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r>
              <a:rPr lang="en-US" sz="2800" b="1" dirty="0" smtClean="0">
                <a:latin typeface="Times New Roman" charset="0"/>
                <a:ea typeface="ＭＳ Ｐゴシック" charset="0"/>
                <a:cs typeface="ＭＳ Ｐゴシック" charset="0"/>
              </a:rPr>
              <a:t>(15-16-760-00)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8 Nov, AM1: </a:t>
            </a:r>
            <a:r>
              <a:rPr lang="en-US" sz="2400" b="1" dirty="0"/>
              <a:t>Opening report, Agenda, </a:t>
            </a:r>
            <a:r>
              <a:rPr lang="en-US" sz="2400" b="1" dirty="0" smtClean="0"/>
              <a:t>Status update, and Functional decomposition review</a:t>
            </a:r>
            <a:endParaRPr lang="en-US" sz="2400" dirty="0" smtClean="0"/>
          </a:p>
          <a:p>
            <a:pPr marL="342900" indent="-342900">
              <a:buClr>
                <a:srgbClr val="FF0000"/>
              </a:buClr>
              <a:buFont typeface="Wingdings" charset="2"/>
              <a:buChar char="q"/>
            </a:pPr>
            <a:r>
              <a:rPr lang="en-US" sz="2400" b="1" dirty="0"/>
              <a:t>Tuesday </a:t>
            </a:r>
            <a:r>
              <a:rPr lang="en-US" sz="2400" b="1" dirty="0" smtClean="0"/>
              <a:t>8 Nov, AM2: Session focus: Header Compression, PDE, MMI, Management Protocols Module (MPM), possibly Generic Module, assignment of unassigned modules</a:t>
            </a:r>
            <a:endParaRPr lang="en-US" sz="2000" b="1" dirty="0"/>
          </a:p>
          <a:p>
            <a:pPr marL="342900" indent="-342900">
              <a:buClr>
                <a:srgbClr val="FF0000"/>
              </a:buClr>
              <a:buFont typeface="Wingdings" charset="2"/>
              <a:buChar char="q"/>
            </a:pPr>
            <a:r>
              <a:rPr lang="en-US" sz="2400" b="1" dirty="0" smtClean="0"/>
              <a:t>Wednesday 9 Nov, PM1</a:t>
            </a:r>
            <a:r>
              <a:rPr lang="en-US" sz="2400" b="1" dirty="0"/>
              <a:t>: </a:t>
            </a:r>
            <a:r>
              <a:rPr lang="en-US" sz="2400" b="1" dirty="0" smtClean="0"/>
              <a:t>Detailed discussion on PDE</a:t>
            </a:r>
          </a:p>
          <a:p>
            <a:pPr marL="342900" indent="-342900">
              <a:buClr>
                <a:srgbClr val="FF0000"/>
              </a:buClr>
              <a:buFont typeface="Wingdings" charset="2"/>
              <a:buChar char="q"/>
            </a:pPr>
            <a:r>
              <a:rPr lang="en-US" sz="2400" b="1" dirty="0" smtClean="0"/>
              <a:t>Wednesday 9 Nov, PM2: </a:t>
            </a:r>
            <a:r>
              <a:rPr lang="en-US" sz="2400" b="1" dirty="0"/>
              <a:t>Detailed discussion on </a:t>
            </a:r>
            <a:r>
              <a:rPr lang="en-US" sz="2400" b="1" dirty="0" smtClean="0"/>
              <a:t>MMI</a:t>
            </a:r>
          </a:p>
          <a:p>
            <a:pPr marL="342900" indent="-342900">
              <a:buClr>
                <a:srgbClr val="FF0000"/>
              </a:buClr>
              <a:buFont typeface="Wingdings" charset="2"/>
              <a:buChar char="q"/>
            </a:pPr>
            <a:r>
              <a:rPr lang="en-US" sz="2400" b="1" dirty="0" smtClean="0"/>
              <a:t>Thursday 10 Nov, AM1: </a:t>
            </a:r>
            <a:r>
              <a:rPr lang="en-US" sz="2400" b="1" dirty="0"/>
              <a:t>Detailed discussion on </a:t>
            </a:r>
            <a:r>
              <a:rPr lang="en-US" sz="2400" b="1" dirty="0" smtClean="0"/>
              <a:t>MPM</a:t>
            </a:r>
          </a:p>
          <a:p>
            <a:pPr marL="342900" indent="-342900">
              <a:buClr>
                <a:srgbClr val="FF0000"/>
              </a:buClr>
              <a:buFont typeface="Wingdings" charset="2"/>
              <a:buChar char="q"/>
            </a:pPr>
            <a:r>
              <a:rPr lang="en-US" sz="2400" b="1" dirty="0" smtClean="0"/>
              <a:t>Thursday 10 Nov, AM2: Detailed discussion on header compression, Generic Module, Assigned module status, recap on week’s efforts, define the next steps, timetable for completion, phone calls</a:t>
            </a:r>
            <a:r>
              <a:rPr lang="en-US" sz="2400" dirty="0" smtClean="0"/>
              <a:t>  </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8 Nov, AM1</a:t>
            </a:r>
            <a:r>
              <a:rPr lang="en-US" sz="2400" b="1" dirty="0"/>
              <a:t>: Opening report, Agenda, </a:t>
            </a:r>
            <a:r>
              <a:rPr lang="en-US" sz="2400" b="1" dirty="0" smtClean="0"/>
              <a:t>Functional decomposition review</a:t>
            </a:r>
          </a:p>
          <a:p>
            <a:pPr marL="800100" lvl="1" indent="-342900">
              <a:buClr>
                <a:srgbClr val="FF0000"/>
              </a:buClr>
              <a:buFont typeface="Wingdings" charset="2"/>
              <a:buChar char="q"/>
            </a:pPr>
            <a:r>
              <a:rPr lang="en-US" sz="2400" b="1" dirty="0" smtClean="0"/>
              <a:t>Approve Agenda 15-16-0760-00</a:t>
            </a:r>
          </a:p>
          <a:p>
            <a:pPr marL="800100" lvl="1" indent="-342900">
              <a:buClr>
                <a:srgbClr val="FF0000"/>
              </a:buClr>
              <a:buFont typeface="Wingdings" charset="2"/>
              <a:buChar char="q"/>
            </a:pPr>
            <a:r>
              <a:rPr lang="en-US" sz="2400" b="1" dirty="0" smtClean="0"/>
              <a:t>Approve Minutes from previous session, 15-16-0693-00</a:t>
            </a:r>
          </a:p>
          <a:p>
            <a:pPr marL="800100" lvl="1" indent="-342900">
              <a:buClr>
                <a:srgbClr val="FF0000"/>
              </a:buClr>
              <a:buFont typeface="Wingdings" charset="2"/>
              <a:buChar char="q"/>
            </a:pPr>
            <a:r>
              <a:rPr lang="en-US" sz="2400" b="1" dirty="0" smtClean="0"/>
              <a:t>Status Update</a:t>
            </a:r>
          </a:p>
          <a:p>
            <a:pPr marL="800100" lvl="1" indent="-342900">
              <a:buClr>
                <a:srgbClr val="FF0000"/>
              </a:buClr>
              <a:buFont typeface="Wingdings" charset="2"/>
              <a:buChar char="q"/>
            </a:pPr>
            <a:r>
              <a:rPr lang="en-US" sz="2400" b="1" dirty="0" smtClean="0"/>
              <a:t>Functional Decomposition Review</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7200" y="304800"/>
            <a:ext cx="8001000" cy="990600"/>
          </a:xfrm>
        </p:spPr>
        <p:txBody>
          <a:bodyPr/>
          <a:lstStyle/>
          <a:p>
            <a:r>
              <a:rPr lang="en-US" b="1" dirty="0" smtClean="0">
                <a:solidFill>
                  <a:srgbClr val="000000"/>
                </a:solidFill>
                <a:ea typeface="Lucida Grande"/>
                <a:cs typeface="Lucida Grande"/>
              </a:rPr>
              <a:t>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4216539"/>
          </a:xfrm>
          <a:prstGeom prst="rect">
            <a:avLst/>
          </a:prstGeom>
          <a:noFill/>
        </p:spPr>
        <p:txBody>
          <a:bodyPr wrap="square" rtlCol="0">
            <a:spAutoFit/>
          </a:bodyPr>
          <a:lstStyle/>
          <a:p>
            <a:endParaRPr lang="en-US" sz="2000" b="1" dirty="0" smtClean="0"/>
          </a:p>
          <a:p>
            <a:pPr marL="457200" indent="-227013">
              <a:buFont typeface="+mj-lt"/>
              <a:buAutoNum type="arabicPeriod"/>
            </a:pPr>
            <a:r>
              <a:rPr lang="en-US" sz="1800" dirty="0" smtClean="0"/>
              <a:t>Functional decomposition</a:t>
            </a:r>
          </a:p>
          <a:p>
            <a:pPr marL="973137" lvl="1" indent="-285750">
              <a:buFont typeface="Arial"/>
              <a:buChar char="•"/>
            </a:pPr>
            <a:r>
              <a:rPr lang="en-US" sz="1800" dirty="0" smtClean="0"/>
              <a:t>defined</a:t>
            </a:r>
          </a:p>
          <a:p>
            <a:pPr marL="457200" indent="-227013">
              <a:buFont typeface="+mj-lt"/>
              <a:buAutoNum type="arabicPeriod"/>
            </a:pPr>
            <a:r>
              <a:rPr lang="en-US" sz="1800" dirty="0" smtClean="0"/>
              <a:t>Protocol Discrimination Entity (PDE)</a:t>
            </a:r>
          </a:p>
          <a:p>
            <a:pPr marL="973137" lvl="1" indent="-285750">
              <a:buFont typeface="Arial"/>
              <a:buChar char="•"/>
            </a:pPr>
            <a:r>
              <a:rPr lang="en-US" sz="1800" dirty="0" smtClean="0"/>
              <a:t>Major functions defined </a:t>
            </a:r>
          </a:p>
          <a:p>
            <a:pPr marL="457200" indent="-227013">
              <a:buFont typeface="+mj-lt"/>
              <a:buAutoNum type="arabicPeriod"/>
            </a:pPr>
            <a:r>
              <a:rPr lang="en-US" sz="1800" dirty="0" smtClean="0"/>
              <a:t>Multiplexed MAC Interface (MMI)</a:t>
            </a:r>
          </a:p>
          <a:p>
            <a:pPr marL="973137" lvl="1" indent="-285750">
              <a:buFont typeface="Arial"/>
              <a:buChar char="•"/>
            </a:pPr>
            <a:r>
              <a:rPr lang="en-US" sz="1800" dirty="0" smtClean="0"/>
              <a:t>Major functions defined</a:t>
            </a:r>
          </a:p>
          <a:p>
            <a:pPr marL="973137" lvl="1" indent="-285750">
              <a:buFont typeface="Arial"/>
              <a:buChar char="•"/>
            </a:pPr>
            <a:r>
              <a:rPr lang="en-US" sz="1800" dirty="0" smtClean="0"/>
              <a:t>Primitives are being defined</a:t>
            </a:r>
          </a:p>
          <a:p>
            <a:pPr marL="457200" indent="-227013">
              <a:buFont typeface="+mj-lt"/>
              <a:buAutoNum type="arabicPeriod"/>
            </a:pPr>
            <a:r>
              <a:rPr lang="en-US" sz="1800" dirty="0" smtClean="0"/>
              <a:t>Management Protocols Module (MPM)</a:t>
            </a:r>
          </a:p>
          <a:p>
            <a:pPr marL="973137" lvl="1" indent="-285750">
              <a:buFont typeface="Arial"/>
              <a:buChar char="•"/>
            </a:pPr>
            <a:r>
              <a:rPr lang="en-US" sz="1600" dirty="0" smtClean="0"/>
              <a:t>PHY configuration is underway</a:t>
            </a:r>
          </a:p>
          <a:p>
            <a:pPr marL="973137" lvl="1" indent="-285750">
              <a:buFont typeface="Arial"/>
              <a:buChar char="•"/>
            </a:pPr>
            <a:r>
              <a:rPr lang="en-US" sz="1600" dirty="0" smtClean="0"/>
              <a:t>MAC configuration is underway</a:t>
            </a:r>
          </a:p>
          <a:p>
            <a:pPr marL="457200" indent="-227013">
              <a:buFont typeface="+mj-lt"/>
              <a:buAutoNum type="arabicPeriod"/>
            </a:pPr>
            <a:r>
              <a:rPr lang="en-US" sz="1800" dirty="0" smtClean="0"/>
              <a:t>Define ULI frame mechanism (ULI IE/Payload).</a:t>
            </a:r>
          </a:p>
          <a:p>
            <a:pPr marL="1030287" lvl="1" indent="-342900">
              <a:buFont typeface="Arial"/>
              <a:buChar char="•"/>
            </a:pPr>
            <a:r>
              <a:rPr lang="en-US" sz="1800" dirty="0" smtClean="0"/>
              <a:t>Unique identification of ULI presence</a:t>
            </a:r>
          </a:p>
          <a:p>
            <a:pPr marL="1030287" lvl="1" indent="-342900">
              <a:buFont typeface="Arial"/>
              <a:buChar char="•"/>
            </a:pPr>
            <a:r>
              <a:rPr lang="en-US" sz="1800" dirty="0" smtClean="0"/>
              <a:t>Compression of higher layer stack and EtherType</a:t>
            </a:r>
          </a:p>
          <a:p>
            <a:pPr marL="1030287" lvl="1" indent="-342900">
              <a:buFont typeface="Arial"/>
              <a:buChar char="•"/>
            </a:pPr>
            <a:r>
              <a:rPr lang="en-US" sz="1800" dirty="0" smtClean="0"/>
              <a:t>Other components?</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90941</TotalTime>
  <Words>3818</Words>
  <Application>Microsoft Macintosh PowerPoint</Application>
  <PresentationFormat>On-screen Show (4:3)</PresentationFormat>
  <Paragraphs>679</Paragraphs>
  <Slides>38</Slides>
  <Notes>27</Notes>
  <HiddenSlides>17</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(15-16-760-00) </vt:lpstr>
      <vt:lpstr>TG12 Meeting</vt:lpstr>
      <vt:lpstr>Status Update</vt:lpstr>
      <vt:lpstr>802.15.12 Functional Decomposition</vt:lpstr>
      <vt:lpstr>PHY and DLL  Functional Decomposition</vt:lpstr>
      <vt:lpstr>802.15.12 Protocol Discrimination Entity (PDE)  </vt:lpstr>
      <vt:lpstr>802.15.12 Multiplexed MAC interface  (MMI)</vt:lpstr>
      <vt:lpstr>802.15.12 Mandatory Protocol</vt:lpstr>
      <vt:lpstr>802.15.12 Discovery Techniques</vt:lpstr>
      <vt:lpstr>802.15.12 Optional Protocols</vt:lpstr>
      <vt:lpstr>802.15.12 Optional Protocols</vt:lpstr>
      <vt:lpstr>Frame Composition</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San Antonio</dc:title>
  <dc:subject>IEEE 802.15 &lt;TG12&gt;</dc:subject>
  <dc:creator>Pat Kinney</dc:creator>
  <cp:keywords/>
  <dc:description>&lt;15-16-0761-00-0012&gt;</dc:description>
  <cp:lastModifiedBy>Pat Kinney</cp:lastModifiedBy>
  <cp:revision>932</cp:revision>
  <cp:lastPrinted>2015-07-14T16:02:16Z</cp:lastPrinted>
  <dcterms:created xsi:type="dcterms:W3CDTF">2009-07-12T16:25:16Z</dcterms:created>
  <dcterms:modified xsi:type="dcterms:W3CDTF">2016-11-11T00:17:28Z</dcterms:modified>
  <cp:category/>
</cp:coreProperties>
</file>