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2"/>
  </p:notesMasterIdLst>
  <p:handoutMasterIdLst>
    <p:handoutMasterId r:id="rId33"/>
  </p:handoutMasterIdLst>
  <p:sldIdLst>
    <p:sldId id="259" r:id="rId2"/>
    <p:sldId id="287" r:id="rId3"/>
    <p:sldId id="288" r:id="rId4"/>
    <p:sldId id="289" r:id="rId5"/>
    <p:sldId id="290" r:id="rId6"/>
    <p:sldId id="291" r:id="rId7"/>
    <p:sldId id="271" r:id="rId8"/>
    <p:sldId id="272" r:id="rId9"/>
    <p:sldId id="264" r:id="rId10"/>
    <p:sldId id="315" r:id="rId11"/>
    <p:sldId id="338" r:id="rId12"/>
    <p:sldId id="303" r:id="rId13"/>
    <p:sldId id="304" r:id="rId14"/>
    <p:sldId id="309" r:id="rId15"/>
    <p:sldId id="334" r:id="rId16"/>
    <p:sldId id="335" r:id="rId17"/>
    <p:sldId id="336" r:id="rId18"/>
    <p:sldId id="307" r:id="rId19"/>
    <p:sldId id="305" r:id="rId20"/>
    <p:sldId id="308" r:id="rId21"/>
    <p:sldId id="312" r:id="rId22"/>
    <p:sldId id="337" r:id="rId23"/>
    <p:sldId id="329" r:id="rId24"/>
    <p:sldId id="330" r:id="rId25"/>
    <p:sldId id="327" r:id="rId26"/>
    <p:sldId id="332" r:id="rId27"/>
    <p:sldId id="280" r:id="rId28"/>
    <p:sldId id="328" r:id="rId29"/>
    <p:sldId id="339" r:id="rId30"/>
    <p:sldId id="340" r:id="rId3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Lst>
        </p14:section>
        <p14:section name="IETF Slides" id="{6F917E0C-88C3-844C-A2A8-1D0DD9F462AB}">
          <p14:sldIdLst>
            <p14:sldId id="338"/>
            <p14:sldId id="303"/>
            <p14:sldId id="304"/>
            <p14:sldId id="309"/>
            <p14:sldId id="334"/>
            <p14:sldId id="335"/>
            <p14:sldId id="336"/>
            <p14:sldId id="307"/>
            <p14:sldId id="305"/>
            <p14:sldId id="308"/>
            <p14:sldId id="312"/>
            <p14:sldId id="337"/>
            <p14:sldId id="329"/>
            <p14:sldId id="330"/>
            <p14:sldId id="327"/>
            <p14:sldId id="332"/>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28"/>
            <p14:sldId id="339"/>
            <p14:sldId id="34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16" d="100"/>
          <a:sy n="116" d="100"/>
        </p:scale>
        <p:origin x="-2096" y="-2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16</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16-0759-02-0mag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ools.ietf.org/html/draft-ietf-core-coap-tcp-tls-05" TargetMode="External"/><Relationship Id="rId4" Type="http://schemas.openxmlformats.org/officeDocument/2006/relationships/hyperlink" Target="https://tools.ietf.org/html/draft-silverajan-core-coap-protocol-negotiation" TargetMode="External"/><Relationship Id="rId5" Type="http://schemas.openxmlformats.org/officeDocument/2006/relationships/hyperlink" Target="https://tools.ietf.org/html/draft-ietf-core-object-security" TargetMode="External"/><Relationship Id="rId6" Type="http://schemas.openxmlformats.org/officeDocument/2006/relationships/hyperlink" Target="https://tools.ietf.org/html/draft-ietf-core-dynlink"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ools.ietf.org/html/draft-ietf-core-interfaces" TargetMode="External"/><Relationship Id="rId4" Type="http://schemas.openxmlformats.org/officeDocument/2006/relationships/hyperlink" Target="https://tools.ietf.org/html/draft-pritikin-coap-bootstrap" TargetMode="External"/><Relationship Id="rId5" Type="http://schemas.openxmlformats.org/officeDocument/2006/relationships/hyperlink" Target="https://tools.ietf.org/html/draft-vanderstok-core-coap-est" TargetMode="External"/><Relationship Id="rId6" Type="http://schemas.openxmlformats.org/officeDocument/2006/relationships/hyperlink" Target="https://tools.ietf.org/html/draft-tiloca-core-multicast-oscoap" TargetMode="External"/><Relationship Id="rId7" Type="http://schemas.openxmlformats.org/officeDocument/2006/relationships/hyperlink" Target="https://tools.ietf.org/html/draft-cao-core-delegated-observe"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ools.ietf.org/html/draft-groves-coap-webrtcdc" TargetMode="External"/><Relationship Id="rId4" Type="http://schemas.openxmlformats.org/officeDocument/2006/relationships/hyperlink" Target="https://tools.ietf.org/html/draft-ietf-core-senml" TargetMode="External"/><Relationship Id="rId5" Type="http://schemas.openxmlformats.org/officeDocument/2006/relationships/hyperlink" Target="https://tools.ietf.org/html/draft-groves-core-senml-bto" TargetMode="External"/><Relationship Id="rId6" Type="http://schemas.openxmlformats.org/officeDocument/2006/relationships/hyperlink" Target="https://tools.ietf.org/html/draft-ietf-core-yang-cbor" TargetMode="External"/><Relationship Id="rId7" Type="http://schemas.openxmlformats.org/officeDocument/2006/relationships/hyperlink" Target="https://tools.ietf.org/html/draft-ietf-core-sid" TargetMode="External"/><Relationship Id="rId8" Type="http://schemas.openxmlformats.org/officeDocument/2006/relationships/hyperlink" Target="https://tools.ietf.org/html/draft-vanderstok-core-comi"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ools.ietf.org/html/draft-thaler-core-redirect" TargetMode="External"/><Relationship Id="rId4" Type="http://schemas.openxmlformats.org/officeDocument/2006/relationships/hyperlink" Target="https://tools.ietf.org/html/draft-vanderstok-core-yang-lwm2m-00" TargetMode="External"/><Relationship Id="rId5" Type="http://schemas.openxmlformats.org/officeDocument/2006/relationships/hyperlink" Target="https://tools.ietf.org/html/draft-jimenez-t2trg-coap-functionality-lwm2m" TargetMode="External"/><Relationship Id="rId6" Type="http://schemas.openxmlformats.org/officeDocument/2006/relationships/hyperlink" Target="https://tools.ietf.org/html/draft-groves-core-rfc6690up-lates"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ools.ietf.org/wg/6lo/draft-ietf-6lo-nfc-05" TargetMode="External"/><Relationship Id="rId4" Type="http://schemas.openxmlformats.org/officeDocument/2006/relationships/hyperlink" Target="https://tools.ietf.org/html/draft-gomez-6lo-blemesh-02" TargetMode="External"/><Relationship Id="rId5" Type="http://schemas.openxmlformats.org/officeDocument/2006/relationships/hyperlink" Target="https://tools.ietf.org/html/draft-hong-6lo-use-cases" TargetMode="External"/><Relationship Id="rId6" Type="http://schemas.openxmlformats.org/officeDocument/2006/relationships/hyperlink" Target="https://tools.ietf.org/html/draft-thubert-6lo-rfc6775-update-01" TargetMode="External"/><Relationship Id="rId7" Type="http://schemas.openxmlformats.org/officeDocument/2006/relationships/hyperlink" Target="https://tools.ietf.org/html/draft-ietf-6lo-privacy-considerations" TargetMode="External"/><Relationship Id="rId8" Type="http://schemas.openxmlformats.org/officeDocument/2006/relationships/hyperlink" Target="https://tools.ietf.org/html/draft-gomez-6lo-optimized-fragmentation-header-00"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atatracker.ietf.org/doc/draft-ietf-roll-useofrplinfo/" TargetMode="External"/><Relationship Id="rId4" Type="http://schemas.openxmlformats.org/officeDocument/2006/relationships/hyperlink" Target="https://datatracker.ietf.org/doc/draft-ietf-roll-routing-dispatch/" TargetMode="External"/><Relationship Id="rId5" Type="http://schemas.openxmlformats.org/officeDocument/2006/relationships/hyperlink" Target="https://datatracker.ietf.org/doc/draft-ietf-roll-applicability-ami/" TargetMode="External"/><Relationship Id="rId6" Type="http://schemas.openxmlformats.org/officeDocument/2006/relationships/hyperlink" Target="https://www.ietf.org/id/draft-satish-roll-aodv-rpl-02.txt" TargetMode="External"/><Relationship Id="rId7" Type="http://schemas.openxmlformats.org/officeDocument/2006/relationships/hyperlink" Target="https://datatracker.ietf.org/doc/draft-thubert-roll-dao-projection/" TargetMode="External"/><Relationship Id="rId8" Type="http://schemas.openxmlformats.org/officeDocument/2006/relationships/hyperlink" Target="https://datatracker.ietf.org/doc/draft-selander-ace-cose-ecdhe/" TargetMode="External"/><Relationship Id="rId9" Type="http://schemas.openxmlformats.org/officeDocument/2006/relationships/hyperlink" Target="https://datatracker.ietf.org/doc/draft-jadhav-roll-no-path-dao-ps/" TargetMode="External"/><Relationship Id="rId10" Type="http://schemas.openxmlformats.org/officeDocument/2006/relationships/hyperlink" Target="https://datatracker.ietf.org/doc/draft-vanderstok-roll-mpl-forw-select/" TargetMode="External"/><Relationship Id="rId1" Type="http://schemas.openxmlformats.org/officeDocument/2006/relationships/slideLayout" Target="../slideLayouts/slideLayout2.xml"/><Relationship Id="rId2" Type="http://schemas.openxmlformats.org/officeDocument/2006/relationships/hyperlink" Target="https://datatracker.ietf.org/wg/roll/docume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datatracker.ietf.org/doc/draft-minaburo-lpwan-gap-analysis" TargetMode="External"/><Relationship Id="rId4" Type="http://schemas.openxmlformats.org/officeDocument/2006/relationships/hyperlink" Target="https://datatracker.ietf.org/doc/draft-farrell-lpwan-lora-overview/" TargetMode="External"/><Relationship Id="rId5" Type="http://schemas.openxmlformats.org/officeDocument/2006/relationships/hyperlink" Target="https://datatracker.ietf.org/doc/draft-zuniga-lpwan-sigfox-system-description/" TargetMode="External"/><Relationship Id="rId6" Type="http://schemas.openxmlformats.org/officeDocument/2006/relationships/hyperlink" Target="https://datatracker.ietf.org/doc/draft-ratilainen-lpwan-nb-iot/" TargetMode="External"/><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datatracker.ietf.org/doc/draft-farrell-lpwan-overview/" TargetMode="External"/><Relationship Id="rId4" Type="http://schemas.openxmlformats.org/officeDocument/2006/relationships/hyperlink" Target="https://datatracker.ietf.org/doc/draft-toutain-lpwan-ipv6-static-context-hc/" TargetMode="External"/><Relationship Id="rId5" Type="http://schemas.openxmlformats.org/officeDocument/2006/relationships/hyperlink" Target="https://datatracker.ietf.org/doc/draft-toutain-lpwan-coap-static-context-hc/" TargetMode="External"/><Relationship Id="rId6" Type="http://schemas.openxmlformats.org/officeDocument/2006/relationships/hyperlink" Target="https://datatracker.ietf.org/doc/draft-gomez-lpwan-fragmentation-header/" TargetMode="External"/><Relationship Id="rId7" Type="http://schemas.openxmlformats.org/officeDocument/2006/relationships/hyperlink" Target="https://datatracker.ietf.org/doc/draft-minaburo-lpwan-rohc-applicability" TargetMode="External"/><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atatracker.ietf.org/doc/draft-irtf-t2trg-iot-seccons/" TargetMode="External"/><Relationship Id="rId4" Type="http://schemas.openxmlformats.org/officeDocument/2006/relationships/hyperlink" Target="https://datatracker.ietf.org/doc/draft-keranen-t2trg-rest-iot/" TargetMode="External"/><Relationship Id="rId5" Type="http://schemas.openxmlformats.org/officeDocument/2006/relationships/hyperlink" Target="https://datatracker.ietf.org/doc/draft-koster-t2trg-hsml/" TargetMode="External"/><Relationship Id="rId6" Type="http://schemas.openxmlformats.org/officeDocument/2006/relationships/hyperlink" Target="https://datatracker.ietf.org/doc/draft-hartke-t2trg-coral/" TargetMode="External"/><Relationship Id="rId7" Type="http://schemas.openxmlformats.org/officeDocument/2006/relationships/hyperlink" Target="https://datatracker.ietf.org/doc/draft-liu-t2trg-architecture-data-model/" TargetMode="External"/><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datatracker.ietf.org/doc/draft-ietf-ace-oauth-authz/" TargetMode="External"/><Relationship Id="rId4" Type="http://schemas.openxmlformats.org/officeDocument/2006/relationships/hyperlink" Target="https://datatracker.ietf.org/doc/draft-ietf-ace-actors/" TargetMode="External"/><Relationship Id="rId5" Type="http://schemas.openxmlformats.org/officeDocument/2006/relationships/hyperlink" Target="https://datatracker.ietf.org/doc/draft-ietf-ace-cbor-web-token/" TargetMode="External"/><Relationship Id="rId6" Type="http://schemas.openxmlformats.org/officeDocument/2006/relationships/hyperlink" Target="https://datatracker.ietf.org/doc/draft-somaraju-ace-multicast/" TargetMode="External"/><Relationship Id="rId7" Type="http://schemas.openxmlformats.org/officeDocument/2006/relationships/hyperlink" Target="https://datatracker.ietf.org/doc/draft-seitz-ace-ocsoap-profile/" TargetMode="External"/><Relationship Id="rId8" Type="http://schemas.openxmlformats.org/officeDocument/2006/relationships/hyperlink" Target="https://datatracker.ietf.org/doc/draft-selander-ace-cose-ecdhe/" TargetMode="External"/><Relationship Id="rId9" Type="http://schemas.openxmlformats.org/officeDocument/2006/relationships/hyperlink" Target="https://datatracker.ietf.org/doc/draft-gerdes-ace-dtls-authorize/" TargetMode="External"/><Relationship Id="rId10" Type="http://schemas.openxmlformats.org/officeDocument/2006/relationships/hyperlink" Target="https://datatracker.ietf.org/doc/draft-navas-ace-secure-time-synchronization/" TargetMode="External"/><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Nov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 Nov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2016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905000"/>
            <a:ext cx="83058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Agenda approval </a:t>
            </a:r>
          </a:p>
          <a:p>
            <a:pPr marL="457200" indent="-457200" eaLnBrk="0" fontAlgn="b" hangingPunct="0">
              <a:buClr>
                <a:srgbClr val="FF0000"/>
              </a:buClr>
              <a:buFont typeface="Wingdings" charset="0"/>
              <a:buChar char="q"/>
            </a:pPr>
            <a:r>
              <a:rPr lang="en-US" sz="2800" b="1" dirty="0" smtClean="0"/>
              <a:t>Discussion on </a:t>
            </a:r>
            <a:r>
              <a:rPr lang="en-US" sz="2800" b="1" dirty="0"/>
              <a:t>any issues with published </a:t>
            </a:r>
            <a:r>
              <a:rPr lang="en-US" sz="2800" b="1" dirty="0" smtClean="0"/>
              <a:t>standards</a:t>
            </a:r>
          </a:p>
          <a:p>
            <a:pPr marL="914400" lvl="1" indent="-457200" eaLnBrk="0" fontAlgn="b" hangingPunct="0">
              <a:buClr>
                <a:srgbClr val="FF0000"/>
              </a:buClr>
              <a:buFont typeface="Wingdings" charset="0"/>
              <a:buChar char="q"/>
            </a:pPr>
            <a:r>
              <a:rPr lang="en-US" sz="2800" b="1" dirty="0"/>
              <a:t>?</a:t>
            </a:r>
            <a:endParaRPr lang="en-US" sz="2800" b="1" dirty="0" smtClean="0"/>
          </a:p>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a:t>
            </a:r>
            <a:r>
              <a:rPr lang="en-US" sz="2800" b="1" dirty="0" smtClean="0"/>
              <a:t>Manual</a:t>
            </a:r>
          </a:p>
          <a:p>
            <a:pPr marL="914400" lvl="1" indent="-457200" eaLnBrk="0" fontAlgn="b" hangingPunct="0">
              <a:buClr>
                <a:srgbClr val="FF0000"/>
              </a:buClr>
              <a:buFont typeface="Wingdings" charset="0"/>
              <a:buChar char="q"/>
            </a:pPr>
            <a:r>
              <a:rPr lang="en-US" sz="2800" b="1" dirty="0"/>
              <a:t>?</a:t>
            </a:r>
            <a:r>
              <a:rPr lang="en-US" sz="2800" dirty="0" smtClean="0"/>
              <a:t> </a:t>
            </a:r>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11</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11</a:t>
            </a:fld>
            <a:endParaRPr lang="en-US"/>
          </a:p>
        </p:txBody>
      </p:sp>
      <p:sp>
        <p:nvSpPr>
          <p:cNvPr id="33797" name="Rectangle 2"/>
          <p:cNvSpPr>
            <a:spLocks noGrp="1" noChangeArrowheads="1"/>
          </p:cNvSpPr>
          <p:nvPr>
            <p:ph type="title" idx="4294967295"/>
          </p:nvPr>
        </p:nvSpPr>
        <p:spPr/>
        <p:txBody>
          <a:bodyPr/>
          <a:lstStyle/>
          <a:p>
            <a:r>
              <a:rPr lang="en-US" dirty="0" smtClean="0">
                <a:latin typeface="Times New Roman" charset="0"/>
                <a:ea typeface="ＭＳ Ｐゴシック" charset="0"/>
                <a:cs typeface="ＭＳ Ｐゴシック" charset="0"/>
              </a:rPr>
              <a:t>SC IETF Officers</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Charlie Perkins</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Charlie Perkins </a:t>
            </a:r>
            <a:r>
              <a:rPr lang="en-US" sz="1800" smtClean="0">
                <a:latin typeface="Arial" charset="0"/>
                <a:ea typeface="ＭＳ Ｐゴシック" charset="0"/>
                <a:cs typeface="ＭＳ Ｐゴシック" charset="0"/>
              </a:rPr>
              <a:t>(acting)</a:t>
            </a:r>
            <a:endParaRPr lang="en-US" sz="1800"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4052554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a:p>
            <a:pPr>
              <a:buClr>
                <a:srgbClr val="FF0000"/>
              </a:buClr>
              <a:buFont typeface="Wingdings" charset="2"/>
              <a:buChar char="q"/>
            </a:pPr>
            <a:r>
              <a:rPr lang="en-US" sz="2800" dirty="0"/>
              <a:t>IEEE 802.15 and </a:t>
            </a:r>
            <a:r>
              <a:rPr lang="en-US" sz="2800" dirty="0" smtClean="0"/>
              <a:t>IETF liaison communications</a:t>
            </a:r>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14400"/>
            <a:ext cx="8991600" cy="5410200"/>
          </a:xfrm>
        </p:spPr>
        <p:txBody>
          <a:bodyPr/>
          <a:lstStyle/>
          <a:p>
            <a:pPr marL="0" indent="0">
              <a:buNone/>
            </a:pPr>
            <a:r>
              <a:rPr lang="en-US" sz="2800" dirty="0" smtClean="0">
                <a:hlinkClick r:id="rId2"/>
              </a:rPr>
              <a:t>6tisch</a:t>
            </a:r>
            <a:r>
              <a:rPr lang="en-US" sz="2800" dirty="0" smtClean="0"/>
              <a:t> </a:t>
            </a:r>
            <a:endParaRPr lang="en-US" sz="2000" dirty="0"/>
          </a:p>
          <a:p>
            <a:pPr>
              <a:buFont typeface="Arial"/>
              <a:buChar char="•"/>
            </a:pPr>
            <a:r>
              <a:rPr lang="en-US" sz="1800" dirty="0" smtClean="0">
                <a:cs typeface="ＭＳ Ｐゴシック" charset="0"/>
              </a:rPr>
              <a:t>draft</a:t>
            </a:r>
            <a:r>
              <a:rPr lang="en-US" sz="1800" dirty="0">
                <a:cs typeface="ＭＳ Ｐゴシック" charset="0"/>
              </a:rPr>
              <a:t>-ietf-6tisch-6top-protocol-</a:t>
            </a:r>
            <a:r>
              <a:rPr lang="en-US" sz="1800" dirty="0" smtClean="0">
                <a:cs typeface="ＭＳ Ｐゴシック" charset="0"/>
              </a:rPr>
              <a:t>03</a:t>
            </a:r>
          </a:p>
          <a:p>
            <a:pPr lvl="1"/>
            <a:r>
              <a:rPr lang="en-US" sz="1600" dirty="0" smtClean="0">
                <a:cs typeface="ＭＳ Ｐゴシック" charset="0"/>
              </a:rPr>
              <a:t>Abstract: </a:t>
            </a:r>
            <a:r>
              <a:rPr lang="en-US" sz="1600" dirty="0" smtClean="0"/>
              <a:t>enables distributed </a:t>
            </a:r>
            <a:r>
              <a:rPr lang="en-US" sz="1600" dirty="0"/>
              <a:t>scheduling in 6TiSCH networks</a:t>
            </a:r>
            <a:endParaRPr lang="en-US" sz="1600" dirty="0" smtClean="0">
              <a:cs typeface="ＭＳ Ｐゴシック" charset="0"/>
            </a:endParaRPr>
          </a:p>
          <a:p>
            <a:pPr lvl="1">
              <a:buFont typeface="Arial"/>
              <a:buChar char="•"/>
            </a:pPr>
            <a:endParaRPr lang="en-US" sz="1400" dirty="0" smtClean="0">
              <a:cs typeface="ＭＳ Ｐゴシック" charset="0"/>
            </a:endParaRPr>
          </a:p>
          <a:p>
            <a:pPr>
              <a:buFont typeface="Arial"/>
              <a:buChar char="•"/>
            </a:pPr>
            <a:r>
              <a:rPr lang="en-US" sz="1800" dirty="0" smtClean="0">
                <a:cs typeface="ＭＳ Ｐゴシック" charset="0"/>
              </a:rPr>
              <a:t>draft</a:t>
            </a:r>
            <a:r>
              <a:rPr lang="en-US" sz="1800" dirty="0">
                <a:cs typeface="ＭＳ Ｐゴシック" charset="0"/>
              </a:rPr>
              <a:t>-ietf-6tisch-6top-sf0-</a:t>
            </a:r>
            <a:r>
              <a:rPr lang="en-US" sz="1800" dirty="0" smtClean="0">
                <a:cs typeface="ＭＳ Ｐゴシック" charset="0"/>
              </a:rPr>
              <a:t>02</a:t>
            </a:r>
          </a:p>
          <a:p>
            <a:pPr lvl="1"/>
            <a:r>
              <a:rPr lang="en-US" sz="1600" dirty="0" smtClean="0">
                <a:cs typeface="ＭＳ Ｐゴシック" charset="0"/>
              </a:rPr>
              <a:t>Abstract: </a:t>
            </a:r>
            <a:r>
              <a:rPr lang="en-US" sz="1600" dirty="0"/>
              <a:t>SF0 dynamically adapts the number of </a:t>
            </a:r>
            <a:r>
              <a:rPr lang="en-US" sz="1600" dirty="0" smtClean="0"/>
              <a:t>allocated </a:t>
            </a:r>
            <a:r>
              <a:rPr lang="en-US" sz="1600" dirty="0"/>
              <a:t>cells between neighbor nodes, based on the amount of </a:t>
            </a:r>
            <a:r>
              <a:rPr lang="en-US" sz="1600" dirty="0" smtClean="0"/>
              <a:t>currently allocated </a:t>
            </a:r>
            <a:r>
              <a:rPr lang="en-US" sz="1600" dirty="0"/>
              <a:t>cells and the neighbor nodes' cell </a:t>
            </a:r>
            <a:r>
              <a:rPr lang="en-US" sz="1600" dirty="0" smtClean="0"/>
              <a:t>requirements</a:t>
            </a:r>
            <a:endParaRPr lang="en-US" sz="1600" dirty="0">
              <a:cs typeface="ＭＳ Ｐゴシック" charset="0"/>
            </a:endParaRPr>
          </a:p>
          <a:p>
            <a:pPr>
              <a:buFont typeface="Arial"/>
              <a:buChar char="•"/>
            </a:pPr>
            <a:endParaRPr lang="en-US" sz="1800" dirty="0" smtClean="0">
              <a:cs typeface="ＭＳ Ｐゴシック" charset="0"/>
            </a:endParaRPr>
          </a:p>
          <a:p>
            <a:pPr>
              <a:buFont typeface="Arial"/>
              <a:buChar char="•"/>
            </a:pPr>
            <a:r>
              <a:rPr lang="en-US" sz="1800" dirty="0" smtClean="0">
                <a:cs typeface="ＭＳ Ｐゴシック" charset="0"/>
              </a:rPr>
              <a:t>draft</a:t>
            </a:r>
            <a:r>
              <a:rPr lang="en-US" sz="1800" dirty="0">
                <a:cs typeface="ＭＳ Ｐゴシック" charset="0"/>
              </a:rPr>
              <a:t>-vucinic-6tisch-minimal-security-00 </a:t>
            </a:r>
            <a:endParaRPr lang="en-US" sz="1800" dirty="0" smtClean="0">
              <a:cs typeface="ＭＳ Ｐゴシック" charset="0"/>
            </a:endParaRPr>
          </a:p>
          <a:p>
            <a:pPr lvl="1"/>
            <a:r>
              <a:rPr lang="en-US" sz="1600" dirty="0" smtClean="0">
                <a:cs typeface="ＭＳ Ｐゴシック" charset="0"/>
              </a:rPr>
              <a:t>Abstract: </a:t>
            </a:r>
            <a:r>
              <a:rPr lang="en-US" sz="1600" dirty="0"/>
              <a:t>describes the minimal mechanisms required to </a:t>
            </a:r>
            <a:r>
              <a:rPr lang="en-US" sz="1600" dirty="0" smtClean="0"/>
              <a:t>support secure </a:t>
            </a:r>
            <a:r>
              <a:rPr lang="en-US" sz="1600" dirty="0"/>
              <a:t>initial configuration in a device being added to a </a:t>
            </a:r>
            <a:r>
              <a:rPr lang="en-US" sz="1600" dirty="0" smtClean="0"/>
              <a:t>6TiSCH network</a:t>
            </a:r>
            <a:r>
              <a:rPr lang="en-US" sz="1600" dirty="0"/>
              <a:t>.  The goal of this configuration is to set link-layer keys</a:t>
            </a:r>
            <a:r>
              <a:rPr lang="en-US" sz="1600" dirty="0" smtClean="0"/>
              <a:t>, and </a:t>
            </a:r>
            <a:r>
              <a:rPr lang="en-US" sz="1600" dirty="0"/>
              <a:t>to establish a secure session between each joining node and </a:t>
            </a:r>
            <a:r>
              <a:rPr lang="en-US" sz="1600" dirty="0" smtClean="0"/>
              <a:t>the JCE </a:t>
            </a:r>
            <a:r>
              <a:rPr lang="en-US" sz="1600" dirty="0"/>
              <a:t>who may use that to further configure the joining device</a:t>
            </a:r>
            <a:endParaRPr lang="en-US" sz="1600" dirty="0">
              <a:cs typeface="ＭＳ Ｐゴシック" charset="0"/>
            </a:endParaRPr>
          </a:p>
          <a:p>
            <a:pPr>
              <a:buFont typeface="Arial"/>
              <a:buChar char="•"/>
            </a:pPr>
            <a:endParaRPr lang="en-US" sz="1800" dirty="0" smtClean="0">
              <a:cs typeface="ＭＳ Ｐゴシック" charset="0"/>
            </a:endParaRPr>
          </a:p>
          <a:p>
            <a:pPr>
              <a:spcBef>
                <a:spcPts val="800"/>
              </a:spcBef>
              <a:buClr>
                <a:srgbClr val="000000"/>
              </a:buClr>
              <a:buSzPct val="100000"/>
              <a:buFont typeface="Arial" charset="0"/>
              <a:buChar char="•"/>
            </a:pPr>
            <a:r>
              <a:rPr lang="en-US" sz="1800" dirty="0" smtClean="0">
                <a:cs typeface="ＭＳ Ｐゴシック" charset="0"/>
              </a:rPr>
              <a:t>draft</a:t>
            </a:r>
            <a:r>
              <a:rPr lang="en-US" sz="1800" dirty="0">
                <a:cs typeface="ＭＳ Ｐゴシック" charset="0"/>
              </a:rPr>
              <a:t>-richardson-6tisch-dtsecurity-secure-join-01 </a:t>
            </a:r>
            <a:endParaRPr lang="en-US" sz="1800" dirty="0" smtClean="0">
              <a:cs typeface="ＭＳ Ｐゴシック" charset="0"/>
            </a:endParaRPr>
          </a:p>
          <a:p>
            <a:pPr lvl="1"/>
            <a:r>
              <a:rPr lang="en-US" sz="1600" dirty="0" smtClean="0">
                <a:cs typeface="ＭＳ Ｐゴシック" charset="0"/>
              </a:rPr>
              <a:t>Abstract: </a:t>
            </a:r>
            <a:r>
              <a:rPr lang="en-US" sz="1600" dirty="0"/>
              <a:t>securing the join </a:t>
            </a:r>
            <a:r>
              <a:rPr lang="en-US" sz="1600" dirty="0" smtClean="0"/>
              <a:t>process and </a:t>
            </a:r>
            <a:r>
              <a:rPr lang="en-US" sz="1600" dirty="0"/>
              <a:t>making that fit within the constraints of high latency, </a:t>
            </a:r>
            <a:r>
              <a:rPr lang="en-US" sz="1600" dirty="0" smtClean="0"/>
              <a:t>low throughput </a:t>
            </a:r>
            <a:r>
              <a:rPr lang="en-US" sz="1600" dirty="0"/>
              <a:t>and small frame sizes that characterize IEEE802.15.4 TSCH</a:t>
            </a:r>
            <a:endParaRPr lang="en-US" sz="1600" dirty="0">
              <a:cs typeface="ＭＳ Ｐゴシック" charset="0"/>
            </a:endParaRPr>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900870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991600" cy="5638800"/>
          </a:xfrm>
        </p:spPr>
        <p:txBody>
          <a:bodyPr/>
          <a:lstStyle/>
          <a:p>
            <a:pPr marL="0" indent="0">
              <a:buNone/>
            </a:pPr>
            <a:r>
              <a:rPr lang="en-US" sz="2800" dirty="0" smtClean="0">
                <a:hlinkClick r:id="rId2"/>
              </a:rPr>
              <a:t>Core</a:t>
            </a:r>
            <a:endParaRPr lang="en-US" sz="2800" dirty="0" smtClean="0"/>
          </a:p>
          <a:p>
            <a:r>
              <a:rPr lang="en-US" sz="2000" dirty="0">
                <a:hlinkClick r:id="rId3"/>
              </a:rPr>
              <a:t>draft-ietf-core-coap-tcp-tls–</a:t>
            </a:r>
            <a:r>
              <a:rPr lang="en-US" sz="2000" dirty="0" smtClean="0">
                <a:hlinkClick r:id="rId3"/>
              </a:rPr>
              <a:t>05</a:t>
            </a:r>
            <a:endParaRPr lang="en-US" sz="2000" dirty="0">
              <a:hlinkClick r:id="rId3"/>
            </a:endParaRPr>
          </a:p>
          <a:p>
            <a:pPr lvl="1"/>
            <a:r>
              <a:rPr lang="en-US" sz="1600" b="1" dirty="0"/>
              <a:t>Abstract</a:t>
            </a:r>
            <a:r>
              <a:rPr lang="en-US" sz="1600" b="1" dirty="0" smtClean="0"/>
              <a:t>: </a:t>
            </a:r>
            <a:r>
              <a:rPr lang="en-US" sz="1600" dirty="0" smtClean="0"/>
              <a:t>CoAP </a:t>
            </a:r>
            <a:r>
              <a:rPr lang="en-US" sz="1600" dirty="0"/>
              <a:t>over stream transports just finished WGLC, cap it here.</a:t>
            </a:r>
          </a:p>
          <a:p>
            <a:pPr lvl="1"/>
            <a:r>
              <a:rPr lang="en-US" sz="1600" b="1" dirty="0"/>
              <a:t>Objective</a:t>
            </a:r>
            <a:r>
              <a:rPr lang="en-US" sz="1600" b="1" dirty="0" smtClean="0"/>
              <a:t>:  </a:t>
            </a:r>
            <a:r>
              <a:rPr lang="en-US" sz="1600" dirty="0" smtClean="0"/>
              <a:t>Feedback </a:t>
            </a:r>
            <a:r>
              <a:rPr lang="en-US" sz="1600" dirty="0"/>
              <a:t>from WGLC, Status </a:t>
            </a:r>
            <a:r>
              <a:rPr lang="en-US" sz="1600" dirty="0" smtClean="0"/>
              <a:t>update</a:t>
            </a:r>
          </a:p>
          <a:p>
            <a:r>
              <a:rPr lang="en-US" sz="2000" dirty="0">
                <a:hlinkClick r:id="rId4"/>
              </a:rPr>
              <a:t>draft-silverajan-core-coap-protocol-</a:t>
            </a:r>
            <a:r>
              <a:rPr lang="en-US" sz="2000" dirty="0" smtClean="0">
                <a:hlinkClick r:id="rId4"/>
              </a:rPr>
              <a:t>negotiation</a:t>
            </a:r>
            <a:endParaRPr lang="en-US" sz="2000" dirty="0">
              <a:hlinkClick r:id="rId4"/>
            </a:endParaRPr>
          </a:p>
          <a:p>
            <a:pPr lvl="1"/>
            <a:r>
              <a:rPr lang="en-US" sz="1600" b="1" dirty="0" smtClean="0"/>
              <a:t>Abstract: </a:t>
            </a:r>
            <a:r>
              <a:rPr lang="en-US" sz="1600" dirty="0" smtClean="0"/>
              <a:t>When </a:t>
            </a:r>
            <a:r>
              <a:rPr lang="en-US" sz="1600" dirty="0"/>
              <a:t>multiple transports exist for exchanging CoAP resource representations, this document introduces a way forward for CoAP endpoints to agree upon alternate transport and protocol configurations as well as URIs.</a:t>
            </a:r>
          </a:p>
          <a:p>
            <a:pPr lvl="1"/>
            <a:r>
              <a:rPr lang="en-US" sz="1600" b="1" dirty="0"/>
              <a:t>Objective</a:t>
            </a:r>
            <a:r>
              <a:rPr lang="en-US" sz="1600" b="1" dirty="0" smtClean="0"/>
              <a:t>: </a:t>
            </a:r>
            <a:r>
              <a:rPr lang="en-US" sz="1600" dirty="0" smtClean="0"/>
              <a:t>Present </a:t>
            </a:r>
            <a:r>
              <a:rPr lang="en-US" sz="1600" dirty="0"/>
              <a:t>alternatives, obtain WG consensus and reviewers</a:t>
            </a:r>
            <a:r>
              <a:rPr lang="en-US" sz="1600" dirty="0" smtClean="0"/>
              <a:t>.</a:t>
            </a:r>
          </a:p>
          <a:p>
            <a:r>
              <a:rPr lang="en-US" sz="2000" dirty="0">
                <a:hlinkClick r:id="rId5"/>
              </a:rPr>
              <a:t>draft-ietf-core-object-</a:t>
            </a:r>
            <a:r>
              <a:rPr lang="en-US" sz="2000" dirty="0" smtClean="0">
                <a:hlinkClick r:id="rId5"/>
              </a:rPr>
              <a:t>security</a:t>
            </a:r>
            <a:endParaRPr lang="en-US" sz="2000" dirty="0">
              <a:hlinkClick r:id="rId5"/>
            </a:endParaRPr>
          </a:p>
          <a:p>
            <a:pPr lvl="1"/>
            <a:r>
              <a:rPr lang="en-US" sz="1600" b="1" dirty="0"/>
              <a:t>Abstract</a:t>
            </a:r>
            <a:r>
              <a:rPr lang="en-US" sz="1600" b="1" dirty="0" smtClean="0"/>
              <a:t>: </a:t>
            </a:r>
            <a:r>
              <a:rPr lang="en-US" sz="1600" dirty="0" smtClean="0"/>
              <a:t>This </a:t>
            </a:r>
            <a:r>
              <a:rPr lang="en-US" sz="1600" dirty="0"/>
              <a:t>memo defines Object Security of CoAP (OSCOAP), a method for application layer protection of message exchanges with CoAP and CBOR Object Signing (COSE).</a:t>
            </a:r>
          </a:p>
          <a:p>
            <a:pPr lvl="1"/>
            <a:r>
              <a:rPr lang="en-US" sz="1600" b="1" dirty="0"/>
              <a:t>Objective</a:t>
            </a:r>
            <a:r>
              <a:rPr lang="en-US" sz="1600" b="1" dirty="0" smtClean="0"/>
              <a:t>: </a:t>
            </a:r>
            <a:r>
              <a:rPr lang="en-US" sz="1600" dirty="0" smtClean="0"/>
              <a:t>Discuss </a:t>
            </a:r>
            <a:r>
              <a:rPr lang="en-US" sz="1600" dirty="0"/>
              <a:t>Updates. Are we ready for an Implementation Draft</a:t>
            </a:r>
            <a:r>
              <a:rPr lang="en-US" sz="1600" dirty="0" smtClean="0"/>
              <a:t>?</a:t>
            </a:r>
          </a:p>
          <a:p>
            <a:r>
              <a:rPr lang="en-US" sz="2000" dirty="0" smtClean="0">
                <a:hlinkClick r:id="rId6"/>
              </a:rPr>
              <a:t>draft</a:t>
            </a:r>
            <a:r>
              <a:rPr lang="en-US" sz="2000" dirty="0">
                <a:hlinkClick r:id="rId6"/>
              </a:rPr>
              <a:t>-ietf-core-</a:t>
            </a:r>
            <a:r>
              <a:rPr lang="en-US" sz="2000" dirty="0" smtClean="0">
                <a:hlinkClick r:id="rId6"/>
              </a:rPr>
              <a:t>dynlink</a:t>
            </a:r>
            <a:endParaRPr lang="en-US" sz="2000" dirty="0">
              <a:hlinkClick r:id="rId6"/>
            </a:endParaRPr>
          </a:p>
          <a:p>
            <a:pPr lvl="1"/>
            <a:r>
              <a:rPr lang="en-US" sz="1600" b="1" dirty="0"/>
              <a:t>Abstract</a:t>
            </a:r>
            <a:r>
              <a:rPr lang="en-US" sz="1600" b="1" dirty="0" smtClean="0"/>
              <a:t>:  </a:t>
            </a:r>
            <a:r>
              <a:rPr lang="en-US" sz="1600" dirty="0" smtClean="0"/>
              <a:t>This </a:t>
            </a:r>
            <a:r>
              <a:rPr lang="en-US" sz="1600" dirty="0"/>
              <a:t>document defines conditional observation attributes that work with Link Bindings or with simple CoAP Observe.</a:t>
            </a:r>
          </a:p>
          <a:p>
            <a:pPr lvl="1"/>
            <a:r>
              <a:rPr lang="en-US" sz="1600" b="1" dirty="0"/>
              <a:t>Objective</a:t>
            </a:r>
            <a:r>
              <a:rPr lang="en-US" sz="1600" b="1" dirty="0" smtClean="0"/>
              <a:t>: </a:t>
            </a:r>
            <a:r>
              <a:rPr lang="en-US" sz="1600" dirty="0" smtClean="0"/>
              <a:t>Update </a:t>
            </a:r>
            <a:r>
              <a:rPr lang="en-US" sz="1600" dirty="0"/>
              <a:t>on document status</a:t>
            </a:r>
            <a:r>
              <a:rPr lang="en-US" sz="2000" dirty="0" smtClean="0"/>
              <a:t>.</a:t>
            </a:r>
            <a:endParaRPr lang="en-US" sz="2000"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a:t>
            </a:fld>
            <a:endParaRPr lang="en-US" dirty="0"/>
          </a:p>
        </p:txBody>
      </p:sp>
    </p:spTree>
    <p:extLst>
      <p:ext uri="{BB962C8B-B14F-4D97-AF65-F5344CB8AC3E}">
        <p14:creationId xmlns:p14="http://schemas.microsoft.com/office/powerpoint/2010/main" val="3010629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991600" cy="5638800"/>
          </a:xfrm>
        </p:spPr>
        <p:txBody>
          <a:bodyPr/>
          <a:lstStyle/>
          <a:p>
            <a:pPr marL="0" indent="0">
              <a:buNone/>
            </a:pPr>
            <a:r>
              <a:rPr lang="en-US" sz="2800" dirty="0" smtClean="0">
                <a:hlinkClick r:id="rId2"/>
              </a:rPr>
              <a:t>Core</a:t>
            </a:r>
            <a:endParaRPr lang="en-US" sz="2800" dirty="0" smtClean="0"/>
          </a:p>
          <a:p>
            <a:r>
              <a:rPr lang="en-US" sz="2000" dirty="0" smtClean="0">
                <a:hlinkClick r:id="rId3"/>
              </a:rPr>
              <a:t>draft</a:t>
            </a:r>
            <a:r>
              <a:rPr lang="en-US" sz="2000" dirty="0">
                <a:hlinkClick r:id="rId3"/>
              </a:rPr>
              <a:t>-ietf-core-</a:t>
            </a:r>
            <a:r>
              <a:rPr lang="en-US" sz="2000" dirty="0" smtClean="0">
                <a:hlinkClick r:id="rId3"/>
              </a:rPr>
              <a:t>interfaces</a:t>
            </a:r>
            <a:endParaRPr lang="en-US" sz="2000" dirty="0">
              <a:hlinkClick r:id="rId3"/>
            </a:endParaRPr>
          </a:p>
          <a:p>
            <a:pPr lvl="1"/>
            <a:r>
              <a:rPr lang="en-US" sz="1600" b="1" dirty="0"/>
              <a:t>Abstract</a:t>
            </a:r>
            <a:r>
              <a:rPr lang="en-US" sz="1600" b="1" dirty="0" smtClean="0"/>
              <a:t>:  </a:t>
            </a:r>
            <a:r>
              <a:rPr lang="en-US" sz="1600" dirty="0" smtClean="0"/>
              <a:t>This </a:t>
            </a:r>
            <a:r>
              <a:rPr lang="en-US" sz="1600" dirty="0"/>
              <a:t>document defines a set of reusable REST resource design patterns suitable for use in constrained environments</a:t>
            </a:r>
            <a:r>
              <a:rPr lang="en-US" sz="2000" dirty="0"/>
              <a:t>.</a:t>
            </a:r>
          </a:p>
          <a:p>
            <a:pPr lvl="1"/>
            <a:r>
              <a:rPr lang="en-US" sz="1600" b="1" dirty="0"/>
              <a:t>Objective</a:t>
            </a:r>
            <a:r>
              <a:rPr lang="en-US" sz="1600" b="1" dirty="0" smtClean="0"/>
              <a:t>:  </a:t>
            </a:r>
            <a:r>
              <a:rPr lang="en-US" sz="1600" dirty="0" smtClean="0"/>
              <a:t>Update </a:t>
            </a:r>
            <a:r>
              <a:rPr lang="en-US" sz="1600" dirty="0"/>
              <a:t>on document </a:t>
            </a:r>
            <a:r>
              <a:rPr lang="en-US" sz="1600" dirty="0" smtClean="0"/>
              <a:t>status</a:t>
            </a:r>
            <a:endParaRPr lang="en-US" sz="2000" dirty="0"/>
          </a:p>
          <a:p>
            <a:r>
              <a:rPr lang="en-US" sz="2000" dirty="0">
                <a:hlinkClick r:id="rId4"/>
              </a:rPr>
              <a:t>draft-pritikin-coap-</a:t>
            </a:r>
            <a:r>
              <a:rPr lang="en-US" sz="2000" dirty="0" smtClean="0">
                <a:hlinkClick r:id="rId4"/>
              </a:rPr>
              <a:t>bootstrap</a:t>
            </a:r>
            <a:endParaRPr lang="en-US" sz="2000" dirty="0">
              <a:hlinkClick r:id="rId4"/>
            </a:endParaRPr>
          </a:p>
          <a:p>
            <a:r>
              <a:rPr lang="en-US" sz="2000" dirty="0">
                <a:hlinkClick r:id="rId5"/>
              </a:rPr>
              <a:t>draft-vanderstok-core-coap-</a:t>
            </a:r>
            <a:r>
              <a:rPr lang="en-US" sz="2000" dirty="0" smtClean="0">
                <a:hlinkClick r:id="rId5"/>
              </a:rPr>
              <a:t>est</a:t>
            </a:r>
            <a:endParaRPr lang="en-US" sz="2000" dirty="0">
              <a:hlinkClick r:id="rId5"/>
            </a:endParaRPr>
          </a:p>
          <a:p>
            <a:pPr lvl="1"/>
            <a:r>
              <a:rPr lang="en-US" sz="1600" b="1" dirty="0"/>
              <a:t>Objective</a:t>
            </a:r>
            <a:r>
              <a:rPr lang="en-US" sz="1600" b="1" dirty="0" smtClean="0"/>
              <a:t>:  </a:t>
            </a:r>
            <a:r>
              <a:rPr lang="en-US" sz="1600" dirty="0" smtClean="0"/>
              <a:t>Discuss </a:t>
            </a:r>
            <a:r>
              <a:rPr lang="en-US" sz="1600" dirty="0"/>
              <a:t>the use of CoAP and the security options</a:t>
            </a:r>
          </a:p>
          <a:p>
            <a:r>
              <a:rPr lang="en-US" sz="2000" dirty="0">
                <a:hlinkClick r:id="rId6"/>
              </a:rPr>
              <a:t>draft-tiloca-core-multicast-</a:t>
            </a:r>
            <a:r>
              <a:rPr lang="en-US" sz="2000" dirty="0" smtClean="0">
                <a:hlinkClick r:id="rId6"/>
              </a:rPr>
              <a:t>oscoap</a:t>
            </a:r>
            <a:endParaRPr lang="en-US" sz="2000" dirty="0">
              <a:hlinkClick r:id="rId6"/>
            </a:endParaRPr>
          </a:p>
          <a:p>
            <a:pPr lvl="1"/>
            <a:r>
              <a:rPr lang="en-US" sz="1600" b="1" dirty="0"/>
              <a:t>Abstract</a:t>
            </a:r>
            <a:r>
              <a:rPr lang="en-US" sz="1600" b="1" dirty="0" smtClean="0"/>
              <a:t>:</a:t>
            </a:r>
            <a:r>
              <a:rPr lang="en-US" sz="2000" b="1" dirty="0" smtClean="0"/>
              <a:t> </a:t>
            </a:r>
            <a:r>
              <a:rPr lang="en-US" sz="1600" dirty="0" smtClean="0"/>
              <a:t>This </a:t>
            </a:r>
            <a:r>
              <a:rPr lang="en-US" sz="1600" dirty="0"/>
              <a:t>document describes a method for application layer protection of messages exchanged with the CoAP in a group communication context, based on Object Security of CoAP (OSCOAP) and the CBOR Object Signing and Encryption (COSE) format.</a:t>
            </a:r>
          </a:p>
          <a:p>
            <a:pPr lvl="1"/>
            <a:r>
              <a:rPr lang="en-US" sz="1600" b="1" dirty="0"/>
              <a:t>Objective</a:t>
            </a:r>
            <a:r>
              <a:rPr lang="en-US" sz="1600" dirty="0"/>
              <a:t>:</a:t>
            </a:r>
            <a:r>
              <a:rPr lang="en-US" sz="2000" dirty="0"/>
              <a:t> </a:t>
            </a:r>
            <a:r>
              <a:rPr lang="en-US" sz="1600" dirty="0"/>
              <a:t>present the work, ask for reviewers</a:t>
            </a:r>
          </a:p>
          <a:p>
            <a:r>
              <a:rPr lang="en-US" sz="2400" dirty="0">
                <a:hlinkClick r:id="rId7"/>
              </a:rPr>
              <a:t>draft-cao-core-delegated-</a:t>
            </a:r>
            <a:r>
              <a:rPr lang="en-US" sz="2400" dirty="0" smtClean="0">
                <a:hlinkClick r:id="rId7"/>
              </a:rPr>
              <a:t>observe</a:t>
            </a:r>
            <a:endParaRPr lang="en-US" sz="2400" dirty="0">
              <a:hlinkClick r:id="rId7"/>
            </a:endParaRPr>
          </a:p>
          <a:p>
            <a:pPr lvl="1"/>
            <a:r>
              <a:rPr lang="en-US" sz="1600" b="1" dirty="0"/>
              <a:t>Abstract</a:t>
            </a:r>
            <a:r>
              <a:rPr lang="en-US" sz="1600" b="1" dirty="0" smtClean="0"/>
              <a:t>:  </a:t>
            </a:r>
            <a:r>
              <a:rPr lang="en-US" sz="1600" dirty="0" smtClean="0"/>
              <a:t>One </a:t>
            </a:r>
            <a:r>
              <a:rPr lang="en-US" sz="1600" dirty="0"/>
              <a:t>node can register an interest on behalf of someone else.</a:t>
            </a:r>
          </a:p>
          <a:p>
            <a:pPr lvl="1"/>
            <a:r>
              <a:rPr lang="en-US" sz="1600" b="1" dirty="0"/>
              <a:t>Objective</a:t>
            </a:r>
            <a:r>
              <a:rPr lang="en-US" sz="1600" b="1" dirty="0" smtClean="0"/>
              <a:t>:  </a:t>
            </a:r>
            <a:r>
              <a:rPr lang="en-US" sz="1600" dirty="0" smtClean="0"/>
              <a:t>Present </a:t>
            </a:r>
            <a:r>
              <a:rPr lang="en-US" sz="1600" dirty="0"/>
              <a:t>an </a:t>
            </a:r>
            <a:r>
              <a:rPr lang="en-US" sz="1600" dirty="0" smtClean="0"/>
              <a:t>idea</a:t>
            </a:r>
            <a:endParaRPr lang="en-US" sz="1600"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15</a:t>
            </a:fld>
            <a:endParaRPr lang="en-US" dirty="0"/>
          </a:p>
        </p:txBody>
      </p:sp>
    </p:spTree>
    <p:extLst>
      <p:ext uri="{BB962C8B-B14F-4D97-AF65-F5344CB8AC3E}">
        <p14:creationId xmlns:p14="http://schemas.microsoft.com/office/powerpoint/2010/main" val="2530847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49275" y="1066800"/>
            <a:ext cx="8991600" cy="5105400"/>
          </a:xfrm>
        </p:spPr>
        <p:txBody>
          <a:bodyPr/>
          <a:lstStyle/>
          <a:p>
            <a:pPr marL="0" indent="0">
              <a:buNone/>
            </a:pPr>
            <a:r>
              <a:rPr lang="en-US" sz="2800" dirty="0" smtClean="0">
                <a:hlinkClick r:id="rId2"/>
              </a:rPr>
              <a:t>Core</a:t>
            </a:r>
            <a:endParaRPr lang="en-US" sz="2800" dirty="0" smtClean="0"/>
          </a:p>
          <a:p>
            <a:r>
              <a:rPr lang="en-US" sz="2000" dirty="0" smtClean="0">
                <a:hlinkClick r:id="rId3"/>
              </a:rPr>
              <a:t>draft</a:t>
            </a:r>
            <a:r>
              <a:rPr lang="en-US" sz="2000" dirty="0">
                <a:hlinkClick r:id="rId3"/>
              </a:rPr>
              <a:t>-groves-coap-</a:t>
            </a:r>
            <a:r>
              <a:rPr lang="en-US" sz="2000" dirty="0" smtClean="0">
                <a:hlinkClick r:id="rId3"/>
              </a:rPr>
              <a:t>webrtcdc</a:t>
            </a:r>
            <a:endParaRPr lang="en-US" sz="2000" dirty="0">
              <a:hlinkClick r:id="rId3"/>
            </a:endParaRPr>
          </a:p>
          <a:p>
            <a:pPr lvl="1"/>
            <a:r>
              <a:rPr lang="en-US" sz="1600" b="1" dirty="0"/>
              <a:t>Abstract</a:t>
            </a:r>
            <a:r>
              <a:rPr lang="en-US" sz="1600" b="1" dirty="0" smtClean="0"/>
              <a:t>:  </a:t>
            </a:r>
            <a:r>
              <a:rPr lang="en-US" sz="1600" dirty="0" smtClean="0"/>
              <a:t>Explains </a:t>
            </a:r>
            <a:r>
              <a:rPr lang="en-US" sz="1600" dirty="0"/>
              <a:t>how to do CoAP over </a:t>
            </a:r>
            <a:r>
              <a:rPr lang="en-US" sz="1600" dirty="0" err="1"/>
              <a:t>WebRTC</a:t>
            </a:r>
            <a:r>
              <a:rPr lang="en-US" sz="1600" dirty="0"/>
              <a:t> Data Channels.</a:t>
            </a:r>
          </a:p>
          <a:p>
            <a:pPr lvl="1"/>
            <a:r>
              <a:rPr lang="en-US" sz="1600" b="1" dirty="0"/>
              <a:t>Objective</a:t>
            </a:r>
            <a:r>
              <a:rPr lang="en-US" sz="1600" b="1" dirty="0" smtClean="0"/>
              <a:t>:  </a:t>
            </a:r>
            <a:r>
              <a:rPr lang="en-US" sz="1600" dirty="0" smtClean="0"/>
              <a:t>Present </a:t>
            </a:r>
            <a:r>
              <a:rPr lang="en-US" sz="1600" dirty="0"/>
              <a:t>an </a:t>
            </a:r>
            <a:r>
              <a:rPr lang="en-US" sz="1600" dirty="0" smtClean="0"/>
              <a:t>idea</a:t>
            </a:r>
          </a:p>
          <a:p>
            <a:r>
              <a:rPr lang="en-US" sz="2000" dirty="0">
                <a:hlinkClick r:id="rId4"/>
              </a:rPr>
              <a:t>draft-ietf-core-</a:t>
            </a:r>
            <a:r>
              <a:rPr lang="en-US" sz="2000" dirty="0" smtClean="0">
                <a:hlinkClick r:id="rId4"/>
              </a:rPr>
              <a:t>senml</a:t>
            </a:r>
            <a:endParaRPr lang="en-US" sz="2000" dirty="0">
              <a:hlinkClick r:id="rId4"/>
            </a:endParaRPr>
          </a:p>
          <a:p>
            <a:r>
              <a:rPr lang="en-US" sz="2000" dirty="0" smtClean="0">
                <a:hlinkClick r:id="rId5"/>
              </a:rPr>
              <a:t>draft</a:t>
            </a:r>
            <a:r>
              <a:rPr lang="en-US" sz="2000" dirty="0">
                <a:hlinkClick r:id="rId5"/>
              </a:rPr>
              <a:t>-groves-core-senml-</a:t>
            </a:r>
            <a:r>
              <a:rPr lang="en-US" sz="2000" dirty="0" smtClean="0">
                <a:hlinkClick r:id="rId5"/>
              </a:rPr>
              <a:t>bto</a:t>
            </a:r>
            <a:endParaRPr lang="en-US" sz="2000" dirty="0">
              <a:hlinkClick r:id="rId5"/>
            </a:endParaRPr>
          </a:p>
          <a:p>
            <a:pPr lvl="1"/>
            <a:r>
              <a:rPr lang="en-US" sz="1600" b="1" dirty="0"/>
              <a:t>Abstract</a:t>
            </a:r>
            <a:r>
              <a:rPr lang="en-US" sz="1600" b="1" dirty="0" smtClean="0"/>
              <a:t>: </a:t>
            </a:r>
            <a:r>
              <a:rPr lang="en-US" sz="1600" dirty="0" smtClean="0"/>
              <a:t>This </a:t>
            </a:r>
            <a:r>
              <a:rPr lang="en-US" sz="1600" dirty="0"/>
              <a:t>draft introduces a new base time offset attribute to </a:t>
            </a:r>
            <a:r>
              <a:rPr lang="en-US" sz="1600" dirty="0" err="1"/>
              <a:t>SenML</a:t>
            </a:r>
            <a:endParaRPr lang="en-US" sz="1600" dirty="0"/>
          </a:p>
          <a:p>
            <a:pPr lvl="1"/>
            <a:r>
              <a:rPr lang="en-US" sz="1600" b="1" dirty="0"/>
              <a:t>Objective</a:t>
            </a:r>
            <a:r>
              <a:rPr lang="en-US" sz="1600" b="1" dirty="0" smtClean="0"/>
              <a:t>:  </a:t>
            </a:r>
            <a:r>
              <a:rPr lang="en-US" sz="1600" dirty="0" smtClean="0"/>
              <a:t>To </a:t>
            </a:r>
            <a:r>
              <a:rPr lang="en-US" sz="1600" dirty="0"/>
              <a:t>get the draft adopted. Also to discuss what should happen to the XML and EXI representations (they currently don’t seem to allow extension</a:t>
            </a:r>
            <a:r>
              <a:rPr lang="en-US" sz="1600" dirty="0" smtClean="0"/>
              <a:t>)</a:t>
            </a:r>
            <a:endParaRPr lang="en-US" sz="1600" dirty="0"/>
          </a:p>
          <a:p>
            <a:r>
              <a:rPr lang="en-US" sz="2000" dirty="0" smtClean="0">
                <a:hlinkClick r:id="rId6"/>
              </a:rPr>
              <a:t>draft</a:t>
            </a:r>
            <a:r>
              <a:rPr lang="en-US" sz="2000" dirty="0">
                <a:hlinkClick r:id="rId6"/>
              </a:rPr>
              <a:t>-ietf-core-yang-cbor (10)</a:t>
            </a:r>
          </a:p>
          <a:p>
            <a:r>
              <a:rPr lang="en-US" sz="2000" dirty="0">
                <a:hlinkClick r:id="rId7"/>
              </a:rPr>
              <a:t>draft-ietf-core-sid (10)</a:t>
            </a:r>
          </a:p>
          <a:p>
            <a:r>
              <a:rPr lang="en-US" sz="2000" dirty="0">
                <a:hlinkClick r:id="rId8"/>
              </a:rPr>
              <a:t>draft-vanderstok-core-comi (20)</a:t>
            </a:r>
          </a:p>
          <a:p>
            <a:pPr lvl="1"/>
            <a:r>
              <a:rPr lang="en-US" sz="1600" b="1" dirty="0"/>
              <a:t>Abstract</a:t>
            </a:r>
            <a:r>
              <a:rPr lang="en-US" sz="1600" b="1" dirty="0" smtClean="0"/>
              <a:t>:  </a:t>
            </a:r>
            <a:r>
              <a:rPr lang="en-US" sz="1600" dirty="0" smtClean="0"/>
              <a:t>This </a:t>
            </a:r>
            <a:r>
              <a:rPr lang="en-US" sz="1600" dirty="0"/>
              <a:t>document describes a network management interface for constrained devices, called CoMI</a:t>
            </a:r>
            <a:r>
              <a:rPr lang="en-US" sz="2000" dirty="0"/>
              <a:t>.</a:t>
            </a:r>
          </a:p>
          <a:p>
            <a:pPr lvl="1"/>
            <a:r>
              <a:rPr lang="en-US" sz="1600" b="1" dirty="0"/>
              <a:t>Objective</a:t>
            </a:r>
            <a:r>
              <a:rPr lang="en-US" sz="1600" b="1" dirty="0" smtClean="0"/>
              <a:t>:  </a:t>
            </a:r>
            <a:r>
              <a:rPr lang="en-US" sz="1600" dirty="0" smtClean="0"/>
              <a:t>Explain </a:t>
            </a:r>
            <a:r>
              <a:rPr lang="en-US" sz="1600" dirty="0"/>
              <a:t>merge with </a:t>
            </a:r>
            <a:r>
              <a:rPr lang="en-US" sz="1600" dirty="0" err="1"/>
              <a:t>CoOL</a:t>
            </a:r>
            <a:r>
              <a:rPr lang="en-US" sz="1600" dirty="0"/>
              <a:t> and ask for WG </a:t>
            </a:r>
            <a:r>
              <a:rPr lang="en-US" sz="1600" dirty="0" smtClean="0"/>
              <a:t>adoption</a:t>
            </a:r>
            <a:endParaRPr lang="en-US" sz="2000"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355368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21804" y="990600"/>
            <a:ext cx="8991600" cy="5334000"/>
          </a:xfrm>
        </p:spPr>
        <p:txBody>
          <a:bodyPr/>
          <a:lstStyle/>
          <a:p>
            <a:pPr marL="0" indent="0">
              <a:buNone/>
            </a:pPr>
            <a:r>
              <a:rPr lang="en-US" sz="2800" dirty="0" smtClean="0">
                <a:hlinkClick r:id="rId2"/>
              </a:rPr>
              <a:t>Core</a:t>
            </a:r>
            <a:endParaRPr lang="en-US" sz="2800" dirty="0" smtClean="0"/>
          </a:p>
          <a:p>
            <a:r>
              <a:rPr lang="en-US" sz="2000" dirty="0" smtClean="0">
                <a:hlinkClick r:id="rId3"/>
              </a:rPr>
              <a:t>draft</a:t>
            </a:r>
            <a:r>
              <a:rPr lang="en-US" sz="2000" dirty="0">
                <a:hlinkClick r:id="rId3"/>
              </a:rPr>
              <a:t>-thaler-core-</a:t>
            </a:r>
            <a:r>
              <a:rPr lang="en-US" sz="2000" dirty="0" smtClean="0">
                <a:hlinkClick r:id="rId3"/>
              </a:rPr>
              <a:t>redirect</a:t>
            </a:r>
            <a:endParaRPr lang="en-US" sz="2000" dirty="0">
              <a:hlinkClick r:id="rId3"/>
            </a:endParaRPr>
          </a:p>
          <a:p>
            <a:pPr lvl="1"/>
            <a:r>
              <a:rPr lang="en-US" sz="1600" b="1" dirty="0"/>
              <a:t>Abstract</a:t>
            </a:r>
            <a:r>
              <a:rPr lang="en-US" sz="1600" b="1" dirty="0" smtClean="0"/>
              <a:t>: </a:t>
            </a:r>
            <a:r>
              <a:rPr lang="en-US" sz="1600" dirty="0" smtClean="0"/>
              <a:t>Allow </a:t>
            </a:r>
            <a:r>
              <a:rPr lang="en-US" sz="1600" dirty="0"/>
              <a:t>a CoAP server to redirect a client to a new URI. The primary use case is to allow a client using multicast CoAP discovery to learn a COAPS endpoint of the server, without the server revealing privacy-sensitive information. This improves security and privacy in environments with untrusted clients.</a:t>
            </a:r>
          </a:p>
          <a:p>
            <a:pPr lvl="1"/>
            <a:r>
              <a:rPr lang="en-US" sz="1600" b="1" dirty="0"/>
              <a:t>Objective</a:t>
            </a:r>
            <a:r>
              <a:rPr lang="en-US" sz="1600" b="1" dirty="0" smtClean="0"/>
              <a:t>:  </a:t>
            </a:r>
            <a:r>
              <a:rPr lang="en-US" sz="1600" dirty="0" smtClean="0"/>
              <a:t>Ask </a:t>
            </a:r>
            <a:r>
              <a:rPr lang="en-US" sz="1600" dirty="0"/>
              <a:t>for WG support. OCF wants to do this COAP extension either way, but having it be an IETF item is preferred so it isn’t OCF-</a:t>
            </a:r>
            <a:r>
              <a:rPr lang="en-US" sz="1600" dirty="0" smtClean="0"/>
              <a:t>specific</a:t>
            </a:r>
          </a:p>
          <a:p>
            <a:r>
              <a:rPr lang="en-US" sz="2000" dirty="0">
                <a:hlinkClick r:id="rId4"/>
              </a:rPr>
              <a:t>draft-vanderstok-core-yang-lwm2m–</a:t>
            </a:r>
            <a:r>
              <a:rPr lang="en-US" sz="2000" dirty="0" smtClean="0">
                <a:hlinkClick r:id="rId4"/>
              </a:rPr>
              <a:t>00</a:t>
            </a:r>
            <a:endParaRPr lang="en-US" sz="2000" dirty="0">
              <a:hlinkClick r:id="rId4"/>
            </a:endParaRPr>
          </a:p>
          <a:p>
            <a:pPr lvl="1"/>
            <a:r>
              <a:rPr lang="en-US" sz="1600" b="1" dirty="0"/>
              <a:t>Abstract</a:t>
            </a:r>
            <a:r>
              <a:rPr lang="en-US" sz="1600" b="1" dirty="0" smtClean="0"/>
              <a:t>:  </a:t>
            </a:r>
            <a:r>
              <a:rPr lang="en-US" sz="1600" dirty="0" smtClean="0"/>
              <a:t>This </a:t>
            </a:r>
            <a:r>
              <a:rPr lang="en-US" sz="1600" dirty="0"/>
              <a:t>document is an exercise on translating the LWM2M/IPSO Object model to YANG.</a:t>
            </a:r>
          </a:p>
          <a:p>
            <a:pPr lvl="1"/>
            <a:r>
              <a:rPr lang="en-US" sz="1600" b="1" dirty="0"/>
              <a:t>Objective</a:t>
            </a:r>
            <a:r>
              <a:rPr lang="en-US" sz="1600" b="1" dirty="0" smtClean="0"/>
              <a:t>:  </a:t>
            </a:r>
            <a:r>
              <a:rPr lang="en-US" sz="1600" dirty="0" smtClean="0"/>
              <a:t>Comments</a:t>
            </a:r>
            <a:r>
              <a:rPr lang="en-US" sz="1600" dirty="0"/>
              <a:t>, insights.</a:t>
            </a:r>
          </a:p>
          <a:p>
            <a:r>
              <a:rPr lang="en-US" sz="2000" dirty="0" smtClean="0">
                <a:hlinkClick r:id="rId5"/>
              </a:rPr>
              <a:t>draft</a:t>
            </a:r>
            <a:r>
              <a:rPr lang="en-US" sz="2000" dirty="0">
                <a:hlinkClick r:id="rId5"/>
              </a:rPr>
              <a:t>-jimenez-t2trg-coap-functionality-lwm2m</a:t>
            </a:r>
          </a:p>
          <a:p>
            <a:r>
              <a:rPr lang="en-US" sz="2000" dirty="0">
                <a:hlinkClick r:id="rId6"/>
              </a:rPr>
              <a:t>draft-groves-core-rfc6690up-</a:t>
            </a:r>
            <a:r>
              <a:rPr lang="en-US" sz="2000" dirty="0" smtClean="0">
                <a:hlinkClick r:id="rId6"/>
              </a:rPr>
              <a:t>latest</a:t>
            </a:r>
            <a:endParaRPr lang="en-US" sz="2000" dirty="0"/>
          </a:p>
          <a:p>
            <a:pPr lvl="1"/>
            <a:r>
              <a:rPr lang="en-US" sz="1600" b="1" dirty="0"/>
              <a:t>Abstract</a:t>
            </a:r>
            <a:r>
              <a:rPr lang="en-US" sz="1600" b="1" dirty="0" smtClean="0"/>
              <a:t>:  </a:t>
            </a:r>
            <a:r>
              <a:rPr lang="en-US" sz="1600" dirty="0" smtClean="0"/>
              <a:t>This </a:t>
            </a:r>
            <a:r>
              <a:rPr lang="en-US" sz="1600" dirty="0"/>
              <a:t>draft proposes an update to the RFC6690 IANA procedures to allow an </a:t>
            </a:r>
            <a:r>
              <a:rPr lang="en-US" sz="1600" dirty="0" smtClean="0"/>
              <a:t>organizational </a:t>
            </a:r>
            <a:r>
              <a:rPr lang="en-US" sz="1600" dirty="0"/>
              <a:t>pre-fix to be assigned</a:t>
            </a:r>
            <a:r>
              <a:rPr lang="en-US" sz="2000" dirty="0"/>
              <a:t>.</a:t>
            </a:r>
          </a:p>
          <a:p>
            <a:pPr lvl="1"/>
            <a:r>
              <a:rPr lang="en-US" sz="1600" b="1" dirty="0"/>
              <a:t>Objective</a:t>
            </a:r>
            <a:r>
              <a:rPr lang="en-US" sz="1600" b="1" dirty="0" smtClean="0"/>
              <a:t>:  </a:t>
            </a:r>
            <a:r>
              <a:rPr lang="en-US" sz="1600" dirty="0" smtClean="0"/>
              <a:t>Discuss</a:t>
            </a:r>
            <a:r>
              <a:rPr lang="en-US" sz="1600" dirty="0"/>
              <a:t>, possibly adopt</a:t>
            </a:r>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1174391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6172200"/>
          </a:xfrm>
        </p:spPr>
        <p:txBody>
          <a:bodyPr/>
          <a:lstStyle/>
          <a:p>
            <a:pPr marL="0" indent="0">
              <a:buNone/>
            </a:pPr>
            <a:r>
              <a:rPr lang="en-US" sz="2800" dirty="0" smtClean="0">
                <a:hlinkClick r:id="rId2"/>
              </a:rPr>
              <a:t>6lo</a:t>
            </a:r>
            <a:endParaRPr lang="en-US" sz="2800" dirty="0" smtClean="0"/>
          </a:p>
          <a:p>
            <a:r>
              <a:rPr lang="en-US" sz="1800" dirty="0" smtClean="0">
                <a:hlinkClick r:id="rId3"/>
              </a:rPr>
              <a:t>draft-ietf-6lo-nfc-05</a:t>
            </a:r>
            <a:endParaRPr lang="en-US" sz="1800" dirty="0" smtClean="0"/>
          </a:p>
          <a:p>
            <a:pPr lvl="1"/>
            <a:r>
              <a:rPr lang="en-US" sz="1400" dirty="0" smtClean="0"/>
              <a:t>Abstract: </a:t>
            </a:r>
            <a:r>
              <a:rPr lang="mr-IN" sz="1400" dirty="0" smtClean="0"/>
              <a:t>IPv6 </a:t>
            </a:r>
            <a:r>
              <a:rPr lang="mr-IN" sz="1400" dirty="0"/>
              <a:t>over NFC </a:t>
            </a:r>
            <a:r>
              <a:rPr lang="en-US" sz="1400" dirty="0" smtClean="0"/>
              <a:t>- Updates </a:t>
            </a:r>
            <a:r>
              <a:rPr lang="en-US" sz="1400" dirty="0"/>
              <a:t>of the draft addressing comments</a:t>
            </a:r>
          </a:p>
          <a:p>
            <a:r>
              <a:rPr lang="en-US" sz="1800" dirty="0" smtClean="0">
                <a:hlinkClick r:id="rId4"/>
              </a:rPr>
              <a:t>draft-gomez-6lo-blemesh-02</a:t>
            </a:r>
            <a:endParaRPr lang="en-US" sz="1800" dirty="0" smtClean="0"/>
          </a:p>
          <a:p>
            <a:pPr lvl="1"/>
            <a:r>
              <a:rPr lang="en-US" sz="1400" dirty="0" smtClean="0"/>
              <a:t>Abstract: IPv6 </a:t>
            </a:r>
            <a:r>
              <a:rPr lang="en-US" sz="1400" dirty="0"/>
              <a:t>over Bluetooth Low Energy Mesh </a:t>
            </a:r>
            <a:r>
              <a:rPr lang="en-US" sz="1400" dirty="0" smtClean="0"/>
              <a:t>Networks</a:t>
            </a:r>
          </a:p>
          <a:p>
            <a:pPr lvl="1"/>
            <a:r>
              <a:rPr lang="en-US" sz="1400" dirty="0" smtClean="0"/>
              <a:t>Present </a:t>
            </a:r>
            <a:r>
              <a:rPr lang="en-US" sz="1400" dirty="0"/>
              <a:t>the updates to the draft and comments from Bluetooth-SIG</a:t>
            </a:r>
          </a:p>
          <a:p>
            <a:pPr>
              <a:buFont typeface="Arial"/>
              <a:buChar char="•"/>
            </a:pPr>
            <a:r>
              <a:rPr lang="en-US" sz="1800" dirty="0" smtClean="0">
                <a:hlinkClick r:id="rId5"/>
              </a:rPr>
              <a:t>draft-hong-6lo-use-cases</a:t>
            </a:r>
            <a:endParaRPr lang="mr-IN" sz="1800" dirty="0"/>
          </a:p>
          <a:p>
            <a:pPr lvl="1"/>
            <a:r>
              <a:rPr lang="en-US" sz="1400" dirty="0" smtClean="0"/>
              <a:t>Abstract: </a:t>
            </a:r>
            <a:r>
              <a:rPr lang="mr-IN" sz="1400" dirty="0" smtClean="0"/>
              <a:t>6lo </a:t>
            </a:r>
            <a:r>
              <a:rPr lang="mr-IN" sz="1400" dirty="0"/>
              <a:t>Applicability and Use Cases </a:t>
            </a:r>
            <a:endParaRPr lang="en-US" sz="1400" dirty="0" smtClean="0"/>
          </a:p>
          <a:p>
            <a:pPr lvl="1"/>
            <a:r>
              <a:rPr lang="en-US" sz="1400" dirty="0" smtClean="0"/>
              <a:t>Updates </a:t>
            </a:r>
            <a:r>
              <a:rPr lang="en-US" sz="1400" dirty="0"/>
              <a:t>and comments on the draft</a:t>
            </a:r>
          </a:p>
          <a:p>
            <a:r>
              <a:rPr lang="en-US" sz="1800" dirty="0" smtClean="0">
                <a:hlinkClick r:id="rId6"/>
              </a:rPr>
              <a:t>draft-thubert-6lo-rfc6775-update-01</a:t>
            </a:r>
            <a:endParaRPr lang="en-US" sz="1800" dirty="0"/>
          </a:p>
          <a:p>
            <a:pPr lvl="1"/>
            <a:r>
              <a:rPr lang="en-US" sz="1400" dirty="0" smtClean="0"/>
              <a:t>Abstract: </a:t>
            </a:r>
            <a:r>
              <a:rPr lang="mr-IN" sz="1400" dirty="0" smtClean="0"/>
              <a:t>An </a:t>
            </a:r>
            <a:r>
              <a:rPr lang="mr-IN" sz="1400" dirty="0"/>
              <a:t>Update to 6LoWPAN </a:t>
            </a:r>
            <a:r>
              <a:rPr lang="mr-IN" sz="1400" dirty="0" smtClean="0"/>
              <a:t>ND</a:t>
            </a:r>
            <a:endParaRPr lang="en-US" sz="1400" dirty="0" smtClean="0"/>
          </a:p>
          <a:p>
            <a:pPr lvl="1"/>
            <a:r>
              <a:rPr lang="en-US" sz="1400" dirty="0" smtClean="0"/>
              <a:t>Updates </a:t>
            </a:r>
            <a:r>
              <a:rPr lang="en-US" sz="1400" dirty="0"/>
              <a:t>to the draft and Request for adoption</a:t>
            </a:r>
          </a:p>
          <a:p>
            <a:r>
              <a:rPr lang="en-US" sz="1800" dirty="0" smtClean="0">
                <a:hlinkClick r:id="rId7"/>
              </a:rPr>
              <a:t>draft-ietf-6lo-privacy-considerations</a:t>
            </a:r>
            <a:endParaRPr lang="en-US" sz="1800" dirty="0"/>
          </a:p>
          <a:p>
            <a:pPr lvl="1"/>
            <a:r>
              <a:rPr lang="en-US" sz="1400" dirty="0" smtClean="0"/>
              <a:t>Abstract: </a:t>
            </a:r>
            <a:r>
              <a:rPr lang="mr-IN" sz="1400" dirty="0" smtClean="0"/>
              <a:t>Designating </a:t>
            </a:r>
            <a:r>
              <a:rPr lang="mr-IN" sz="1400" dirty="0"/>
              <a:t>6LBR for IID </a:t>
            </a:r>
            <a:r>
              <a:rPr lang="mr-IN" sz="1400" dirty="0" smtClean="0"/>
              <a:t>Assignment</a:t>
            </a:r>
            <a:r>
              <a:rPr lang="en-US" sz="1400" dirty="0" smtClean="0"/>
              <a:t> </a:t>
            </a:r>
          </a:p>
          <a:p>
            <a:pPr lvl="1"/>
            <a:r>
              <a:rPr lang="en-US" sz="1400" dirty="0" smtClean="0"/>
              <a:t>Updates </a:t>
            </a:r>
            <a:r>
              <a:rPr lang="en-US" sz="1400" dirty="0"/>
              <a:t>from WG comments</a:t>
            </a:r>
          </a:p>
          <a:p>
            <a:r>
              <a:rPr lang="en-US" sz="1800" dirty="0" smtClean="0">
                <a:hlinkClick r:id="rId7"/>
              </a:rPr>
              <a:t>draft-lijo-6lo-expiration-time</a:t>
            </a:r>
            <a:endParaRPr lang="en-US" sz="1800" dirty="0"/>
          </a:p>
          <a:p>
            <a:pPr lvl="1"/>
            <a:r>
              <a:rPr lang="en-US" sz="1400" dirty="0" smtClean="0"/>
              <a:t>Abstract: Packet </a:t>
            </a:r>
            <a:r>
              <a:rPr lang="en-US" sz="1400" dirty="0"/>
              <a:t>Expiration Time in 6lo Routing Header </a:t>
            </a:r>
            <a:endParaRPr lang="en-US" sz="1400" dirty="0" smtClean="0"/>
          </a:p>
          <a:p>
            <a:pPr lvl="1"/>
            <a:r>
              <a:rPr lang="en-US" sz="1400" dirty="0" smtClean="0"/>
              <a:t>First </a:t>
            </a:r>
            <a:r>
              <a:rPr lang="en-US" sz="1400" dirty="0"/>
              <a:t>presentation of the draft</a:t>
            </a:r>
          </a:p>
          <a:p>
            <a:r>
              <a:rPr lang="en-US" sz="1800" dirty="0" smtClean="0">
                <a:hlinkClick r:id="rId8"/>
              </a:rPr>
              <a:t>draft-gomez-6lo-optimized-fragmentation-header-00</a:t>
            </a:r>
            <a:endParaRPr lang="en-US" sz="1800" dirty="0" smtClean="0"/>
          </a:p>
          <a:p>
            <a:pPr lvl="1"/>
            <a:r>
              <a:rPr lang="en-US" sz="1400" dirty="0" smtClean="0"/>
              <a:t>Abstract: </a:t>
            </a:r>
            <a:r>
              <a:rPr lang="mr-IN" sz="1400" dirty="0"/>
              <a:t>Optimized 6LoWPAN Fragment </a:t>
            </a:r>
            <a:r>
              <a:rPr lang="mr-IN" sz="1400" dirty="0" smtClean="0"/>
              <a:t>Header</a:t>
            </a:r>
            <a:r>
              <a:rPr lang="en-US" sz="1400" dirty="0" smtClean="0"/>
              <a:t> </a:t>
            </a:r>
          </a:p>
          <a:p>
            <a:pPr lvl="1"/>
            <a:r>
              <a:rPr lang="en-US" sz="1400" dirty="0" smtClean="0"/>
              <a:t>First </a:t>
            </a:r>
            <a:r>
              <a:rPr lang="en-US" sz="1400" dirty="0"/>
              <a:t>presentation of the </a:t>
            </a:r>
            <a:r>
              <a:rPr lang="en-US" sz="1400" dirty="0" smtClean="0"/>
              <a:t>draft</a:t>
            </a:r>
            <a:endParaRPr lang="en-US" sz="1050" dirty="0"/>
          </a:p>
        </p:txBody>
      </p:sp>
      <p:sp>
        <p:nvSpPr>
          <p:cNvPr id="4" name="Date Placeholder 3"/>
          <p:cNvSpPr>
            <a:spLocks noGrp="1"/>
          </p:cNvSpPr>
          <p:nvPr>
            <p:ph type="dt" sz="half" idx="10"/>
          </p:nvPr>
        </p:nvSpPr>
        <p:spPr/>
        <p:txBody>
          <a:bodyPr/>
          <a:lstStyle/>
          <a:p>
            <a:pPr>
              <a:defRPr/>
            </a:pPr>
            <a:r>
              <a:rPr lang="en-US" dirty="0"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85800"/>
            <a:ext cx="8534400" cy="5867400"/>
          </a:xfrm>
        </p:spPr>
        <p:txBody>
          <a:bodyPr/>
          <a:lstStyle/>
          <a:p>
            <a:pPr marL="0" indent="0">
              <a:buNone/>
            </a:pPr>
            <a:r>
              <a:rPr lang="en-US" sz="2800" dirty="0" smtClean="0">
                <a:hlinkClick r:id="rId2"/>
              </a:rPr>
              <a:t>Roll</a:t>
            </a:r>
            <a:endParaRPr lang="en-US" sz="2800" dirty="0" smtClean="0"/>
          </a:p>
          <a:p>
            <a:r>
              <a:rPr lang="en-US" sz="1800" dirty="0" smtClean="0">
                <a:hlinkClick r:id="rId3"/>
              </a:rPr>
              <a:t>draft-ietf-roll-useofrplinfo/</a:t>
            </a:r>
            <a:endParaRPr lang="en-US" sz="1800" dirty="0" smtClean="0"/>
          </a:p>
          <a:p>
            <a:pPr lvl="1"/>
            <a:r>
              <a:rPr lang="en-US" sz="1400" dirty="0" smtClean="0"/>
              <a:t>When </a:t>
            </a:r>
            <a:r>
              <a:rPr lang="en-US" sz="1400" dirty="0"/>
              <a:t>to use RFC 6553, 6554 and IPv6-in-</a:t>
            </a:r>
            <a:r>
              <a:rPr lang="en-US" sz="1400" dirty="0" smtClean="0"/>
              <a:t>IPv6</a:t>
            </a:r>
          </a:p>
          <a:p>
            <a:r>
              <a:rPr lang="en-US" sz="1800" dirty="0" smtClean="0">
                <a:hlinkClick r:id="rId4"/>
              </a:rPr>
              <a:t>draft</a:t>
            </a:r>
            <a:r>
              <a:rPr lang="en-US" sz="1800" dirty="0">
                <a:hlinkClick r:id="rId4"/>
              </a:rPr>
              <a:t>-ietf-roll-routing-dispatch-00 </a:t>
            </a:r>
          </a:p>
          <a:p>
            <a:pPr lvl="1"/>
            <a:r>
              <a:rPr lang="en-US" sz="1400" dirty="0"/>
              <a:t>6LoWPAN Routing </a:t>
            </a:r>
            <a:r>
              <a:rPr lang="en-US" sz="1400" dirty="0" smtClean="0"/>
              <a:t>Header</a:t>
            </a:r>
          </a:p>
          <a:p>
            <a:pPr lvl="1"/>
            <a:r>
              <a:rPr lang="en-US" sz="1400" dirty="0" smtClean="0"/>
              <a:t>WG: </a:t>
            </a:r>
            <a:r>
              <a:rPr lang="en-US" sz="1400" dirty="0"/>
              <a:t>Submitted to IESG for </a:t>
            </a:r>
            <a:r>
              <a:rPr lang="en-US" sz="1400" dirty="0" smtClean="0"/>
              <a:t>Publication; IESG: </a:t>
            </a:r>
            <a:r>
              <a:rPr lang="en-US" sz="1400" dirty="0"/>
              <a:t>AD Evaluation::Revised I-D </a:t>
            </a:r>
            <a:r>
              <a:rPr lang="en-US" sz="1400" dirty="0" smtClean="0"/>
              <a:t>Needed</a:t>
            </a:r>
          </a:p>
          <a:p>
            <a:r>
              <a:rPr lang="en-US" sz="1800" dirty="0" smtClean="0">
                <a:hlinkClick r:id="rId5"/>
              </a:rPr>
              <a:t>draft-ietf-roll-applicability-ami/</a:t>
            </a:r>
            <a:endParaRPr lang="en-US" sz="1800" dirty="0" smtClean="0"/>
          </a:p>
          <a:p>
            <a:pPr lvl="1"/>
            <a:r>
              <a:rPr lang="en-US" sz="1400" dirty="0" smtClean="0"/>
              <a:t>Applicability </a:t>
            </a:r>
            <a:r>
              <a:rPr lang="en-US" sz="1400" dirty="0"/>
              <a:t>Statement for the Routing Protocol for Low Power and Lossy Networks (RPL) in AMI </a:t>
            </a:r>
            <a:r>
              <a:rPr lang="en-US" sz="1400" dirty="0" smtClean="0"/>
              <a:t>Networks</a:t>
            </a:r>
          </a:p>
          <a:p>
            <a:pPr lvl="1"/>
            <a:r>
              <a:rPr lang="en-US" sz="1400" dirty="0"/>
              <a:t>WG: Submitted to IESG for Publication; IESG: AD Evaluation::Revised I-D </a:t>
            </a:r>
            <a:r>
              <a:rPr lang="en-US" sz="1400" dirty="0" smtClean="0"/>
              <a:t>Needed</a:t>
            </a:r>
          </a:p>
          <a:p>
            <a:r>
              <a:rPr lang="en-US" sz="1800" dirty="0" smtClean="0">
                <a:hlinkClick r:id="rId6"/>
              </a:rPr>
              <a:t>draft-satish-roll-aodv-rpl-02.txt</a:t>
            </a:r>
            <a:endParaRPr lang="en-US" sz="1800" dirty="0" smtClean="0"/>
          </a:p>
          <a:p>
            <a:pPr lvl="1"/>
            <a:r>
              <a:rPr lang="en-US" sz="1400" dirty="0"/>
              <a:t>specifies a reactive </a:t>
            </a:r>
            <a:r>
              <a:rPr lang="en-US" sz="1400" dirty="0" smtClean="0"/>
              <a:t>P2P route </a:t>
            </a:r>
            <a:r>
              <a:rPr lang="en-US" sz="1400" dirty="0"/>
              <a:t>discovery mechanism for hop-by-hop routing (storing mode) </a:t>
            </a:r>
            <a:r>
              <a:rPr lang="en-US" sz="1400" dirty="0" smtClean="0"/>
              <a:t>based on </a:t>
            </a:r>
            <a:r>
              <a:rPr lang="en-US" sz="1400" dirty="0"/>
              <a:t>Ad Hoc On-demand Distance Vector Routing (AODV) based </a:t>
            </a:r>
            <a:r>
              <a:rPr lang="en-US" sz="1400" dirty="0" smtClean="0"/>
              <a:t>RPL protocol</a:t>
            </a:r>
          </a:p>
          <a:p>
            <a:r>
              <a:rPr lang="en-US" sz="1800" dirty="0">
                <a:hlinkClick r:id="rId7"/>
              </a:rPr>
              <a:t>draft-thubert-roll-dao-projection-03 </a:t>
            </a:r>
            <a:endParaRPr lang="en-US" sz="1800" dirty="0" smtClean="0"/>
          </a:p>
          <a:p>
            <a:pPr lvl="1"/>
            <a:r>
              <a:rPr lang="en-US" sz="1400" dirty="0"/>
              <a:t>Root initiated routing state in </a:t>
            </a:r>
            <a:r>
              <a:rPr lang="en-US" sz="1400" dirty="0" smtClean="0"/>
              <a:t>RPL</a:t>
            </a:r>
          </a:p>
          <a:p>
            <a:r>
              <a:rPr lang="en-US" sz="1800" dirty="0" smtClean="0">
                <a:hlinkClick r:id="rId8"/>
              </a:rPr>
              <a:t>draft-jadhav-roll-no-path-dao-ps-01</a:t>
            </a:r>
            <a:endParaRPr lang="en-US" sz="1800" dirty="0" smtClean="0">
              <a:hlinkClick r:id="rId9"/>
            </a:endParaRPr>
          </a:p>
          <a:p>
            <a:pPr lvl="1"/>
            <a:r>
              <a:rPr lang="en-US" sz="1400" dirty="0"/>
              <a:t>No-Path DAO Problem </a:t>
            </a:r>
            <a:r>
              <a:rPr lang="en-US" sz="1400" dirty="0" smtClean="0"/>
              <a:t>Statement</a:t>
            </a:r>
          </a:p>
          <a:p>
            <a:r>
              <a:rPr lang="en-US" sz="2000" dirty="0" smtClean="0">
                <a:hlinkClick r:id="rId10"/>
              </a:rPr>
              <a:t>draft</a:t>
            </a:r>
            <a:r>
              <a:rPr lang="en-US" sz="2000" dirty="0">
                <a:hlinkClick r:id="rId10"/>
              </a:rPr>
              <a:t>-vanderstok-roll-mpl-forw-select-01 </a:t>
            </a:r>
          </a:p>
          <a:p>
            <a:pPr lvl="1"/>
            <a:r>
              <a:rPr lang="en-US" sz="1400" dirty="0"/>
              <a:t>MPL Forwarder Select (MPLFS</a:t>
            </a:r>
            <a:r>
              <a:rPr lang="en-US" sz="1400" dirty="0" smtClean="0"/>
              <a:t>)</a:t>
            </a:r>
            <a:endParaRPr lang="en-US" sz="1400" b="1"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589143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066800"/>
            <a:ext cx="8534400" cy="5486400"/>
          </a:xfrm>
        </p:spPr>
        <p:txBody>
          <a:bodyPr/>
          <a:lstStyle/>
          <a:p>
            <a:pPr marL="0" indent="0">
              <a:buNone/>
            </a:pPr>
            <a:r>
              <a:rPr lang="en-US" sz="2800" dirty="0" err="1" smtClean="0">
                <a:hlinkClick r:id="rId2"/>
              </a:rPr>
              <a:t>Detnet</a:t>
            </a:r>
            <a:endParaRPr lang="en-US" sz="2800" dirty="0" err="1" smtClean="0"/>
          </a:p>
          <a:p>
            <a:r>
              <a:rPr lang="en-US" sz="2000" dirty="0"/>
              <a:t> https://</a:t>
            </a:r>
            <a:r>
              <a:rPr lang="en-US" sz="2000" dirty="0" err="1"/>
              <a:t>tools.ietf.org</a:t>
            </a:r>
            <a:r>
              <a:rPr lang="en-US" sz="2000" dirty="0"/>
              <a:t>/html/draft-ietf-detnet-use-cases-11</a:t>
            </a:r>
          </a:p>
          <a:p>
            <a:pPr lvl="1"/>
            <a:r>
              <a:rPr lang="en-US" sz="1600" dirty="0" smtClean="0"/>
              <a:t>Abstract:  Use </a:t>
            </a:r>
            <a:r>
              <a:rPr lang="en-US" sz="1600" dirty="0"/>
              <a:t>cases </a:t>
            </a:r>
            <a:r>
              <a:rPr lang="mr-IN" sz="1600" dirty="0" smtClean="0"/>
              <a:t>–</a:t>
            </a:r>
            <a:r>
              <a:rPr lang="en-US" sz="1600" dirty="0" smtClean="0"/>
              <a:t> </a:t>
            </a:r>
            <a:r>
              <a:rPr lang="en-US" sz="1600" dirty="0"/>
              <a:t>update</a:t>
            </a:r>
          </a:p>
          <a:p>
            <a:endParaRPr lang="en-US" sz="2000" dirty="0"/>
          </a:p>
          <a:p>
            <a:r>
              <a:rPr lang="en-US" sz="2000" dirty="0"/>
              <a:t>https://</a:t>
            </a:r>
            <a:r>
              <a:rPr lang="en-US" sz="2000" dirty="0" err="1"/>
              <a:t>tools.ietf.org</a:t>
            </a:r>
            <a:r>
              <a:rPr lang="en-US" sz="2000" dirty="0"/>
              <a:t>/html/draft-varga-detnet-service-model-01</a:t>
            </a:r>
          </a:p>
          <a:p>
            <a:pPr lvl="1"/>
            <a:r>
              <a:rPr lang="en-US" sz="1600" dirty="0" smtClean="0"/>
              <a:t>   Abstract:  DetNet </a:t>
            </a:r>
            <a:r>
              <a:rPr lang="en-US" sz="1600" dirty="0"/>
              <a:t>Service Model</a:t>
            </a:r>
          </a:p>
          <a:p>
            <a:pPr marL="0" indent="0">
              <a:buNone/>
            </a:pPr>
            <a:r>
              <a:rPr lang="en-US" sz="2000" dirty="0"/>
              <a:t>        </a:t>
            </a:r>
          </a:p>
          <a:p>
            <a:r>
              <a:rPr lang="en-US" sz="2000" dirty="0" smtClean="0"/>
              <a:t>http</a:t>
            </a:r>
            <a:r>
              <a:rPr lang="en-US" sz="2000" dirty="0"/>
              <a:t>://</a:t>
            </a:r>
            <a:r>
              <a:rPr lang="en-US" sz="2000" dirty="0" err="1"/>
              <a:t>www.ietf.org</a:t>
            </a:r>
            <a:r>
              <a:rPr lang="en-US" sz="2000" dirty="0"/>
              <a:t>/proceedings/97/slides/slides-97-detnet-</a:t>
            </a:r>
            <a:r>
              <a:rPr lang="en-US" sz="2000" dirty="0" smtClean="0"/>
              <a:t>3</a:t>
            </a:r>
            <a:endParaRPr lang="en-US" sz="2000" dirty="0"/>
          </a:p>
          <a:p>
            <a:pPr lvl="1"/>
            <a:r>
              <a:rPr lang="en-US" sz="1600" dirty="0" smtClean="0"/>
              <a:t>Abstract: </a:t>
            </a:r>
            <a:r>
              <a:rPr lang="en-US" sz="1600" dirty="0"/>
              <a:t>DetNet Data Plane</a:t>
            </a:r>
          </a:p>
          <a:p>
            <a:endParaRPr lang="en-US" sz="2000" dirty="0" smtClean="0"/>
          </a:p>
          <a:p>
            <a:r>
              <a:rPr lang="en-US" sz="2000" dirty="0" smtClean="0"/>
              <a:t>https</a:t>
            </a:r>
            <a:r>
              <a:rPr lang="en-US" sz="2000" dirty="0"/>
              <a:t>://</a:t>
            </a:r>
            <a:r>
              <a:rPr lang="en-US" sz="2000" dirty="0" err="1"/>
              <a:t>tools.ietf.org</a:t>
            </a:r>
            <a:r>
              <a:rPr lang="en-US" sz="2000" dirty="0"/>
              <a:t>/html/draft-zha-detnet-flow-info-model-04</a:t>
            </a:r>
          </a:p>
          <a:p>
            <a:pPr lvl="1"/>
            <a:r>
              <a:rPr lang="en-US" sz="1600" dirty="0" smtClean="0"/>
              <a:t>Abstract: </a:t>
            </a:r>
            <a:r>
              <a:rPr lang="en-US" sz="1600" dirty="0"/>
              <a:t>Deterministic Networking Flow Information Model</a:t>
            </a:r>
          </a:p>
          <a:p>
            <a:pPr marL="0" indent="0">
              <a:buNone/>
            </a:pPr>
            <a:r>
              <a:rPr lang="en-US" sz="2000" dirty="0"/>
              <a:t>        </a:t>
            </a:r>
            <a:endParaRPr lang="en-US" sz="1800" dirty="0" smtClean="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304800" y="838200"/>
            <a:ext cx="8534400" cy="4800600"/>
          </a:xfrm>
        </p:spPr>
        <p:txBody>
          <a:bodyPr/>
          <a:lstStyle/>
          <a:p>
            <a:pPr marL="0" indent="0">
              <a:buNone/>
            </a:pPr>
            <a:r>
              <a:rPr lang="en-US" dirty="0" smtClean="0">
                <a:hlinkClick r:id="rId2"/>
              </a:rPr>
              <a:t>lp-wan</a:t>
            </a:r>
            <a:endParaRPr lang="en-US" dirty="0" smtClean="0"/>
          </a:p>
          <a:p>
            <a:r>
              <a:rPr lang="en-US" sz="2000" dirty="0"/>
              <a:t> </a:t>
            </a:r>
            <a:r>
              <a:rPr lang="en-US" sz="2000" dirty="0">
                <a:hlinkClick r:id="rId3"/>
              </a:rPr>
              <a:t>https://datatracker.ietf.org/doc/draft-minaburo-lpwan-gap-</a:t>
            </a:r>
            <a:r>
              <a:rPr lang="en-US" sz="2000" dirty="0" smtClean="0">
                <a:hlinkClick r:id="rId3"/>
              </a:rPr>
              <a:t>analysis</a:t>
            </a:r>
            <a:endParaRPr lang="en-US" sz="2000" dirty="0" smtClean="0"/>
          </a:p>
          <a:p>
            <a:pPr lvl="1"/>
            <a:r>
              <a:rPr lang="en-US" sz="1600" dirty="0" smtClean="0"/>
              <a:t>Abstract: LPWAN </a:t>
            </a:r>
            <a:r>
              <a:rPr lang="en-US" sz="1600" dirty="0"/>
              <a:t>Gap analysis </a:t>
            </a:r>
            <a:endParaRPr lang="en-US" sz="1600" dirty="0" smtClean="0"/>
          </a:p>
          <a:p>
            <a:endParaRPr lang="en-US" sz="2000" dirty="0" smtClean="0">
              <a:hlinkClick r:id="rId4"/>
            </a:endParaRPr>
          </a:p>
          <a:p>
            <a:r>
              <a:rPr lang="en-US" sz="2000" dirty="0" smtClean="0">
                <a:hlinkClick r:id="rId4"/>
              </a:rPr>
              <a:t>https</a:t>
            </a:r>
            <a:r>
              <a:rPr lang="en-US" sz="2000" dirty="0">
                <a:hlinkClick r:id="rId4"/>
              </a:rPr>
              <a:t>://datatracker.ietf.org/doc/draft-farrell-lpwan-lora-overview</a:t>
            </a:r>
            <a:r>
              <a:rPr lang="en-US" sz="2000" dirty="0" smtClean="0">
                <a:hlinkClick r:id="rId4"/>
              </a:rPr>
              <a:t>/</a:t>
            </a:r>
            <a:endParaRPr lang="en-US" sz="2000" dirty="0" smtClean="0"/>
          </a:p>
          <a:p>
            <a:pPr lvl="1"/>
            <a:r>
              <a:rPr lang="en-US" sz="1600" dirty="0" smtClean="0"/>
              <a:t>Abstract: </a:t>
            </a:r>
            <a:r>
              <a:rPr lang="en-US" sz="1600" dirty="0" err="1" smtClean="0"/>
              <a:t>LoRaWAN</a:t>
            </a:r>
            <a:r>
              <a:rPr lang="en-US" sz="1600" dirty="0" smtClean="0"/>
              <a:t> overview</a:t>
            </a:r>
            <a:endParaRPr lang="en-US" sz="2000" dirty="0"/>
          </a:p>
          <a:p>
            <a:endParaRPr lang="en-US" sz="2000" dirty="0" smtClean="0">
              <a:hlinkClick r:id="rId5"/>
            </a:endParaRPr>
          </a:p>
          <a:p>
            <a:r>
              <a:rPr lang="en-US" sz="2000" dirty="0" smtClean="0">
                <a:hlinkClick r:id="rId5"/>
              </a:rPr>
              <a:t>https</a:t>
            </a:r>
            <a:r>
              <a:rPr lang="en-US" sz="2000" dirty="0">
                <a:hlinkClick r:id="rId5"/>
              </a:rPr>
              <a:t>://datatracker.ietf.org/doc/draft-zuniga-lpwan-sigfox-system-description/</a:t>
            </a:r>
            <a:endParaRPr lang="en-US" sz="2000" dirty="0"/>
          </a:p>
          <a:p>
            <a:pPr lvl="1"/>
            <a:r>
              <a:rPr lang="en-US" sz="1600" dirty="0" smtClean="0"/>
              <a:t>Abstract: </a:t>
            </a:r>
            <a:r>
              <a:rPr lang="en-US" sz="1600" dirty="0" err="1" smtClean="0"/>
              <a:t>Sigfox</a:t>
            </a:r>
            <a:r>
              <a:rPr lang="en-US" sz="1600" dirty="0" smtClean="0"/>
              <a:t> </a:t>
            </a:r>
            <a:r>
              <a:rPr lang="en-US" sz="1600" dirty="0"/>
              <a:t>system description </a:t>
            </a:r>
          </a:p>
          <a:p>
            <a:endParaRPr lang="en-US" sz="2000" dirty="0" smtClean="0">
              <a:hlinkClick r:id="rId6"/>
            </a:endParaRPr>
          </a:p>
          <a:p>
            <a:r>
              <a:rPr lang="en-US" sz="2000" dirty="0" smtClean="0">
                <a:hlinkClick r:id="rId6"/>
              </a:rPr>
              <a:t>https</a:t>
            </a:r>
            <a:r>
              <a:rPr lang="en-US" sz="2000" dirty="0">
                <a:hlinkClick r:id="rId6"/>
              </a:rPr>
              <a:t>://datatracker.ietf.org/doc/draft-ratilainen-lpwan-nb-iot/</a:t>
            </a:r>
            <a:endParaRPr lang="en-US" sz="2000" dirty="0"/>
          </a:p>
          <a:p>
            <a:pPr lvl="1"/>
            <a:r>
              <a:rPr lang="en-US" sz="1600" dirty="0" smtClean="0"/>
              <a:t>Abstract: NB</a:t>
            </a:r>
            <a:r>
              <a:rPr lang="en-US" sz="1600" dirty="0"/>
              <a:t>-IoT </a:t>
            </a:r>
            <a:r>
              <a:rPr lang="en-US" sz="1600" dirty="0" smtClean="0"/>
              <a:t>characteristics</a:t>
            </a:r>
            <a:endParaRPr lang="en-US" sz="1600" dirty="0"/>
          </a:p>
          <a:p>
            <a:endParaRPr lang="en-US" sz="2000" dirty="0" smtClean="0"/>
          </a:p>
          <a:p>
            <a:r>
              <a:rPr lang="en-US" sz="2000" dirty="0" smtClean="0"/>
              <a:t>?</a:t>
            </a:r>
            <a:endParaRPr lang="en-US" sz="2000" dirty="0"/>
          </a:p>
          <a:p>
            <a:pPr lvl="1"/>
            <a:r>
              <a:rPr lang="en-US" sz="1600" dirty="0" smtClean="0"/>
              <a:t>Abstract:  </a:t>
            </a:r>
            <a:r>
              <a:rPr lang="en-US" sz="1600" dirty="0"/>
              <a:t>WI-SUN </a:t>
            </a:r>
            <a:r>
              <a:rPr lang="en-US" sz="1600" dirty="0" smtClean="0"/>
              <a:t>overview</a:t>
            </a:r>
            <a:endParaRPr lang="en-US" sz="1600"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686800" cy="4876800"/>
          </a:xfrm>
        </p:spPr>
        <p:txBody>
          <a:bodyPr/>
          <a:lstStyle/>
          <a:p>
            <a:pPr marL="0" indent="0">
              <a:buNone/>
            </a:pPr>
            <a:r>
              <a:rPr lang="en-US" dirty="0" smtClean="0">
                <a:hlinkClick r:id="rId2"/>
              </a:rPr>
              <a:t>lp-wan</a:t>
            </a:r>
            <a:endParaRPr lang="en-US" dirty="0" smtClean="0"/>
          </a:p>
          <a:p>
            <a:r>
              <a:rPr lang="en-US" sz="2000" dirty="0" smtClean="0">
                <a:hlinkClick r:id="rId3"/>
              </a:rPr>
              <a:t>https</a:t>
            </a:r>
            <a:r>
              <a:rPr lang="en-US" sz="2000" dirty="0">
                <a:hlinkClick r:id="rId3"/>
              </a:rPr>
              <a:t>://</a:t>
            </a:r>
            <a:r>
              <a:rPr lang="en-US" sz="2000" dirty="0" err="1">
                <a:hlinkClick r:id="rId3"/>
              </a:rPr>
              <a:t>datatracker.ietf.org</a:t>
            </a:r>
            <a:r>
              <a:rPr lang="en-US" sz="2000" dirty="0">
                <a:hlinkClick r:id="rId3"/>
              </a:rPr>
              <a:t>/doc/draft-</a:t>
            </a:r>
            <a:r>
              <a:rPr lang="en-US" sz="2000" dirty="0" err="1">
                <a:hlinkClick r:id="rId3"/>
              </a:rPr>
              <a:t>farrell</a:t>
            </a:r>
            <a:r>
              <a:rPr lang="en-US" sz="2000" dirty="0">
                <a:hlinkClick r:id="rId3"/>
              </a:rPr>
              <a:t>-</a:t>
            </a:r>
            <a:r>
              <a:rPr lang="en-US" sz="2000" dirty="0" err="1">
                <a:hlinkClick r:id="rId3"/>
              </a:rPr>
              <a:t>lpwan</a:t>
            </a:r>
            <a:r>
              <a:rPr lang="en-US" sz="2000" dirty="0">
                <a:hlinkClick r:id="rId3"/>
              </a:rPr>
              <a:t>-overview</a:t>
            </a:r>
            <a:r>
              <a:rPr lang="en-US" sz="2000" dirty="0" smtClean="0">
                <a:hlinkClick r:id="rId3"/>
              </a:rPr>
              <a:t>/</a:t>
            </a:r>
            <a:endParaRPr lang="en-US" sz="2000" dirty="0"/>
          </a:p>
          <a:p>
            <a:pPr lvl="1"/>
            <a:r>
              <a:rPr lang="en-US" sz="1600" dirty="0" smtClean="0"/>
              <a:t>Abstract:  </a:t>
            </a:r>
            <a:r>
              <a:rPr lang="en-US" sz="1600" dirty="0"/>
              <a:t>LPWAN </a:t>
            </a:r>
            <a:r>
              <a:rPr lang="en-US" sz="1600" dirty="0" smtClean="0"/>
              <a:t>Overview</a:t>
            </a:r>
            <a:endParaRPr lang="en-US" sz="2000" dirty="0" smtClean="0"/>
          </a:p>
          <a:p>
            <a:endParaRPr lang="en-US" sz="2000" dirty="0" smtClean="0">
              <a:hlinkClick r:id="rId4"/>
            </a:endParaRPr>
          </a:p>
          <a:p>
            <a:r>
              <a:rPr lang="en-US" sz="2000" dirty="0" smtClean="0">
                <a:hlinkClick r:id="rId4"/>
              </a:rPr>
              <a:t>https</a:t>
            </a:r>
            <a:r>
              <a:rPr lang="en-US" sz="2000" dirty="0">
                <a:hlinkClick r:id="rId4"/>
              </a:rPr>
              <a:t>://datatracker.ietf.org/doc/draft-toutain-lpwan-ipv6-static-context-hc</a:t>
            </a:r>
            <a:r>
              <a:rPr lang="en-US" sz="2000" dirty="0" smtClean="0">
                <a:hlinkClick r:id="rId4"/>
              </a:rPr>
              <a:t>/  </a:t>
            </a:r>
            <a:endParaRPr lang="en-US" sz="2000" dirty="0"/>
          </a:p>
          <a:p>
            <a:pPr lvl="1"/>
            <a:r>
              <a:rPr lang="en-US" sz="1600" dirty="0" smtClean="0"/>
              <a:t>Abstract:  </a:t>
            </a:r>
            <a:r>
              <a:rPr lang="en-US" sz="1600" dirty="0"/>
              <a:t>LPWAN Static Context Header Compression (SCHC) for IPv6 and UDP (</a:t>
            </a:r>
            <a:r>
              <a:rPr lang="en-US" sz="1600" dirty="0" smtClean="0"/>
              <a:t>2</a:t>
            </a:r>
            <a:endParaRPr lang="en-US" sz="2000" dirty="0" smtClean="0">
              <a:hlinkClick r:id="rId5"/>
            </a:endParaRPr>
          </a:p>
          <a:p>
            <a:endParaRPr lang="en-US" sz="2000" dirty="0" smtClean="0">
              <a:hlinkClick r:id="rId5"/>
            </a:endParaRPr>
          </a:p>
          <a:p>
            <a:r>
              <a:rPr lang="en-US" sz="2000" dirty="0" smtClean="0">
                <a:hlinkClick r:id="rId5"/>
              </a:rPr>
              <a:t>https</a:t>
            </a:r>
            <a:r>
              <a:rPr lang="en-US" sz="2000" dirty="0">
                <a:hlinkClick r:id="rId5"/>
              </a:rPr>
              <a:t>://datatracker.ietf.org/doc/draft-toutain-lpwan-coap-static-context-hc</a:t>
            </a:r>
            <a:r>
              <a:rPr lang="en-US" sz="2000" dirty="0" smtClean="0">
                <a:hlinkClick r:id="rId5"/>
              </a:rPr>
              <a:t>/</a:t>
            </a:r>
            <a:endParaRPr lang="en-US" sz="2000" dirty="0" smtClean="0"/>
          </a:p>
          <a:p>
            <a:pPr lvl="1"/>
            <a:r>
              <a:rPr lang="en-US" sz="1600" dirty="0" smtClean="0"/>
              <a:t>Abstract: </a:t>
            </a:r>
            <a:r>
              <a:rPr lang="en-US" sz="1600" dirty="0"/>
              <a:t>SCHC for </a:t>
            </a:r>
            <a:r>
              <a:rPr lang="en-US" sz="1600" dirty="0" smtClean="0"/>
              <a:t>CoAP</a:t>
            </a:r>
          </a:p>
          <a:p>
            <a:pPr marL="0" indent="0">
              <a:buNone/>
            </a:pPr>
            <a:r>
              <a:rPr lang="en-US" sz="2000" dirty="0" smtClean="0"/>
              <a:t>If Time Allows:</a:t>
            </a:r>
          </a:p>
          <a:p>
            <a:r>
              <a:rPr lang="en-US" sz="2000" dirty="0" smtClean="0">
                <a:hlinkClick r:id="rId6"/>
              </a:rPr>
              <a:t>https</a:t>
            </a:r>
            <a:r>
              <a:rPr lang="en-US" sz="2000" dirty="0">
                <a:hlinkClick r:id="rId6"/>
              </a:rPr>
              <a:t>://datatracker.ietf.org/doc/draft-gomez-lpwan-fragmentation-header/</a:t>
            </a:r>
            <a:endParaRPr lang="en-US" sz="2000" dirty="0"/>
          </a:p>
          <a:p>
            <a:pPr lvl="1"/>
            <a:r>
              <a:rPr lang="en-US" sz="1600" dirty="0" smtClean="0"/>
              <a:t>Abstract: </a:t>
            </a:r>
            <a:r>
              <a:rPr lang="en-US" sz="1600" dirty="0"/>
              <a:t>LPWAN Fragmentation </a:t>
            </a:r>
            <a:r>
              <a:rPr lang="en-US" sz="1600" dirty="0" smtClean="0"/>
              <a:t>Header </a:t>
            </a:r>
            <a:endParaRPr lang="en-US" sz="1600" dirty="0"/>
          </a:p>
          <a:p>
            <a:r>
              <a:rPr lang="en-US" sz="2000" dirty="0">
                <a:hlinkClick r:id="rId7"/>
              </a:rPr>
              <a:t>https://</a:t>
            </a:r>
            <a:r>
              <a:rPr lang="en-US" sz="2000" dirty="0" err="1">
                <a:hlinkClick r:id="rId7"/>
              </a:rPr>
              <a:t>datatracker.ietf.org</a:t>
            </a:r>
            <a:r>
              <a:rPr lang="en-US" sz="2000" dirty="0">
                <a:hlinkClick r:id="rId7"/>
              </a:rPr>
              <a:t>/doc/draft-</a:t>
            </a:r>
            <a:r>
              <a:rPr lang="en-US" sz="2000" dirty="0" err="1">
                <a:hlinkClick r:id="rId7"/>
              </a:rPr>
              <a:t>minaburo</a:t>
            </a:r>
            <a:r>
              <a:rPr lang="en-US" sz="2000" dirty="0">
                <a:hlinkClick r:id="rId7"/>
              </a:rPr>
              <a:t>-</a:t>
            </a:r>
            <a:r>
              <a:rPr lang="en-US" sz="2000" dirty="0" err="1">
                <a:hlinkClick r:id="rId7"/>
              </a:rPr>
              <a:t>lpwan</a:t>
            </a:r>
            <a:r>
              <a:rPr lang="en-US" sz="2000" dirty="0">
                <a:hlinkClick r:id="rId7"/>
              </a:rPr>
              <a:t>-</a:t>
            </a:r>
            <a:r>
              <a:rPr lang="en-US" sz="2000" dirty="0" err="1">
                <a:hlinkClick r:id="rId7"/>
              </a:rPr>
              <a:t>rohc</a:t>
            </a:r>
            <a:r>
              <a:rPr lang="en-US" sz="2000" dirty="0">
                <a:hlinkClick r:id="rId7"/>
              </a:rPr>
              <a:t>-applicability</a:t>
            </a:r>
            <a:r>
              <a:rPr lang="en-US" sz="2000" dirty="0"/>
              <a:t>/</a:t>
            </a:r>
          </a:p>
          <a:p>
            <a:pPr lvl="1"/>
            <a:r>
              <a:rPr lang="en-US" sz="1600" dirty="0"/>
              <a:t>Abstract: </a:t>
            </a:r>
            <a:r>
              <a:rPr lang="en-US" sz="1600" dirty="0" err="1"/>
              <a:t>RoHC</a:t>
            </a:r>
            <a:r>
              <a:rPr lang="en-US" sz="1600" dirty="0"/>
              <a:t> applicability in </a:t>
            </a:r>
            <a:r>
              <a:rPr lang="en-US" sz="1600" dirty="0" smtClean="0"/>
              <a:t>LPWAN</a:t>
            </a:r>
            <a:endParaRPr lang="en-US" sz="1600"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1018747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685800" y="838200"/>
            <a:ext cx="7717776" cy="5562600"/>
          </a:xfrm>
        </p:spPr>
        <p:txBody>
          <a:bodyPr/>
          <a:lstStyle/>
          <a:p>
            <a:pPr marL="0" indent="0">
              <a:buNone/>
            </a:pPr>
            <a:r>
              <a:rPr lang="en-US" dirty="0"/>
              <a:t>Thing-to-Thing (</a:t>
            </a:r>
            <a:r>
              <a:rPr lang="en-US" dirty="0">
                <a:hlinkClick r:id="rId2"/>
              </a:rPr>
              <a:t>t2trg</a:t>
            </a:r>
            <a:r>
              <a:rPr lang="en-US" dirty="0" smtClean="0"/>
              <a:t>)</a:t>
            </a:r>
            <a:endParaRPr lang="en-US" sz="1600" dirty="0"/>
          </a:p>
          <a:p>
            <a:r>
              <a:rPr lang="en-US" sz="1600" dirty="0" smtClean="0"/>
              <a:t>W3C </a:t>
            </a:r>
            <a:r>
              <a:rPr lang="en-US" sz="1600" dirty="0" err="1"/>
              <a:t>WoT</a:t>
            </a:r>
            <a:r>
              <a:rPr lang="en-US" sz="1600" dirty="0"/>
              <a:t> Update </a:t>
            </a:r>
            <a:r>
              <a:rPr lang="en-US" sz="1600" dirty="0" smtClean="0"/>
              <a:t>by Matthias </a:t>
            </a:r>
            <a:r>
              <a:rPr lang="en-US" sz="1600" dirty="0" err="1" smtClean="0"/>
              <a:t>Kovatsch</a:t>
            </a:r>
            <a:endParaRPr lang="en-US" sz="1600" dirty="0"/>
          </a:p>
          <a:p>
            <a:pPr marL="0" indent="0">
              <a:buNone/>
            </a:pPr>
            <a:endParaRPr lang="en-US" sz="1600" dirty="0"/>
          </a:p>
          <a:p>
            <a:r>
              <a:rPr lang="en-US" sz="1600" dirty="0"/>
              <a:t>  </a:t>
            </a:r>
            <a:r>
              <a:rPr lang="en-US" sz="2000" dirty="0">
                <a:hlinkClick r:id="rId3"/>
              </a:rPr>
              <a:t>draft-irtf-t2trg-iot-seccons-</a:t>
            </a:r>
            <a:r>
              <a:rPr lang="en-US" sz="2000" dirty="0" smtClean="0">
                <a:hlinkClick r:id="rId3"/>
              </a:rPr>
              <a:t>00</a:t>
            </a:r>
            <a:endParaRPr lang="en-US" sz="2000" dirty="0" smtClean="0"/>
          </a:p>
          <a:p>
            <a:pPr lvl="1"/>
            <a:r>
              <a:rPr lang="en-US" sz="1600" dirty="0" smtClean="0"/>
              <a:t>Abstract: </a:t>
            </a:r>
            <a:r>
              <a:rPr lang="en-US" sz="1600" dirty="0"/>
              <a:t>Security Considerations in the IP-based Internet of Things</a:t>
            </a:r>
          </a:p>
          <a:p>
            <a:endParaRPr lang="en-US" sz="1600" dirty="0"/>
          </a:p>
          <a:p>
            <a:r>
              <a:rPr lang="en-US" sz="2000" dirty="0" smtClean="0">
                <a:hlinkClick r:id="rId4"/>
              </a:rPr>
              <a:t>draft</a:t>
            </a:r>
            <a:r>
              <a:rPr lang="en-US" sz="2000" dirty="0">
                <a:hlinkClick r:id="rId4"/>
              </a:rPr>
              <a:t>-keranen-t2trg-rest-</a:t>
            </a:r>
            <a:r>
              <a:rPr lang="en-US" sz="2000" dirty="0" smtClean="0">
                <a:hlinkClick r:id="rId4"/>
              </a:rPr>
              <a:t>iot</a:t>
            </a:r>
            <a:endParaRPr lang="en-US" sz="2000" dirty="0" smtClean="0"/>
          </a:p>
          <a:p>
            <a:pPr lvl="1"/>
            <a:r>
              <a:rPr lang="en-US" sz="1600" dirty="0" smtClean="0"/>
              <a:t>Abstract: </a:t>
            </a:r>
            <a:r>
              <a:rPr lang="en-US" sz="1600" dirty="0"/>
              <a:t>RESTful Design for Internet of Things Systems</a:t>
            </a:r>
          </a:p>
          <a:p>
            <a:endParaRPr lang="en-US" sz="1600" dirty="0" smtClean="0"/>
          </a:p>
          <a:p>
            <a:r>
              <a:rPr lang="en-US" sz="2000" dirty="0" smtClean="0">
                <a:hlinkClick r:id="rId5"/>
              </a:rPr>
              <a:t> draft</a:t>
            </a:r>
            <a:r>
              <a:rPr lang="en-US" sz="2000" dirty="0">
                <a:hlinkClick r:id="rId5"/>
              </a:rPr>
              <a:t>-koster-t2trg-</a:t>
            </a:r>
            <a:r>
              <a:rPr lang="en-US" sz="2000" dirty="0" smtClean="0">
                <a:hlinkClick r:id="rId5"/>
              </a:rPr>
              <a:t>hsml</a:t>
            </a:r>
            <a:endParaRPr lang="en-US" sz="2000" dirty="0" smtClean="0"/>
          </a:p>
          <a:p>
            <a:pPr lvl="1"/>
            <a:r>
              <a:rPr lang="en-US" sz="1600" dirty="0" smtClean="0"/>
              <a:t>Abstract: Media </a:t>
            </a:r>
            <a:r>
              <a:rPr lang="en-US" sz="1600" dirty="0"/>
              <a:t>Types for Hypertext Sensor Markup</a:t>
            </a:r>
          </a:p>
          <a:p>
            <a:pPr marL="0" indent="0">
              <a:buNone/>
            </a:pPr>
            <a:r>
              <a:rPr lang="en-US" sz="1600" dirty="0"/>
              <a:t> </a:t>
            </a:r>
            <a:endParaRPr lang="en-US" sz="1600" dirty="0" smtClean="0"/>
          </a:p>
          <a:p>
            <a:r>
              <a:rPr lang="en-US" sz="2000" dirty="0" smtClean="0">
                <a:hlinkClick r:id="rId6"/>
              </a:rPr>
              <a:t>draft</a:t>
            </a:r>
            <a:r>
              <a:rPr lang="en-US" sz="2000" dirty="0">
                <a:hlinkClick r:id="rId6"/>
              </a:rPr>
              <a:t>-hartke-t2trg-</a:t>
            </a:r>
            <a:r>
              <a:rPr lang="en-US" sz="2000" dirty="0" smtClean="0">
                <a:hlinkClick r:id="rId6"/>
              </a:rPr>
              <a:t>coral</a:t>
            </a:r>
            <a:endParaRPr lang="en-US" sz="2000" dirty="0" smtClean="0"/>
          </a:p>
          <a:p>
            <a:pPr lvl="1"/>
            <a:r>
              <a:rPr lang="en-US" sz="1600" dirty="0" smtClean="0"/>
              <a:t>Abstract: </a:t>
            </a:r>
            <a:r>
              <a:rPr lang="en-US" sz="1600" dirty="0"/>
              <a:t>The Constrained RESTful Application Language (</a:t>
            </a:r>
            <a:r>
              <a:rPr lang="en-US" sz="1600" dirty="0" err="1"/>
              <a:t>CoRAL</a:t>
            </a:r>
            <a:r>
              <a:rPr lang="en-US" sz="1600" dirty="0"/>
              <a:t>)</a:t>
            </a:r>
          </a:p>
          <a:p>
            <a:endParaRPr lang="en-US" sz="1600" dirty="0"/>
          </a:p>
          <a:p>
            <a:r>
              <a:rPr lang="en-US" sz="1600" dirty="0"/>
              <a:t>CoMI/YANG interaction model for IoT </a:t>
            </a:r>
            <a:r>
              <a:rPr lang="en-US" sz="1600" dirty="0" smtClean="0"/>
              <a:t>by Alexander </a:t>
            </a:r>
            <a:r>
              <a:rPr lang="en-US" sz="1600" dirty="0" err="1" smtClean="0"/>
              <a:t>Pelov</a:t>
            </a:r>
            <a:endParaRPr lang="en-US" sz="1600" dirty="0" smtClean="0">
              <a:hlinkClick r:id="rId7"/>
            </a:endParaRPr>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533400"/>
            <a:ext cx="8534400" cy="5867400"/>
          </a:xfrm>
        </p:spPr>
        <p:txBody>
          <a:bodyPr/>
          <a:lstStyle/>
          <a:p>
            <a:pPr marL="0" indent="0">
              <a:buNone/>
            </a:pPr>
            <a:r>
              <a:rPr lang="en-US" sz="2400" dirty="0" smtClean="0">
                <a:hlinkClick r:id="rId2"/>
              </a:rPr>
              <a:t>Ace</a:t>
            </a:r>
            <a:r>
              <a:rPr lang="en-US" dirty="0" smtClean="0"/>
              <a:t> </a:t>
            </a:r>
            <a:endParaRPr lang="en-US" sz="2400" dirty="0"/>
          </a:p>
          <a:p>
            <a:r>
              <a:rPr lang="en-US" sz="2000" dirty="0" smtClean="0">
                <a:hlinkClick r:id="rId3"/>
              </a:rPr>
              <a:t>draft-ietf-ace-oauth-authz-04 </a:t>
            </a:r>
            <a:endParaRPr lang="en-US" sz="2000" dirty="0">
              <a:hlinkClick r:id="rId3"/>
            </a:endParaRPr>
          </a:p>
          <a:p>
            <a:pPr lvl="1"/>
            <a:r>
              <a:rPr lang="en-US" sz="1600" dirty="0" smtClean="0"/>
              <a:t>Abstract: </a:t>
            </a:r>
            <a:r>
              <a:rPr lang="en-US" sz="1600" dirty="0"/>
              <a:t>Authorization using OAuth 2.0 (ACE</a:t>
            </a:r>
            <a:r>
              <a:rPr lang="en-US" sz="1600" dirty="0" smtClean="0"/>
              <a:t>)</a:t>
            </a:r>
            <a:endParaRPr lang="en-US" sz="2000" dirty="0" smtClean="0">
              <a:hlinkClick r:id="rId4"/>
            </a:endParaRPr>
          </a:p>
          <a:p>
            <a:r>
              <a:rPr lang="en-US" sz="2000" dirty="0" smtClean="0">
                <a:hlinkClick r:id="rId4"/>
              </a:rPr>
              <a:t>draft</a:t>
            </a:r>
            <a:r>
              <a:rPr lang="en-US" sz="2000" dirty="0">
                <a:hlinkClick r:id="rId4"/>
              </a:rPr>
              <a:t>-ietf-ace-actors-04 </a:t>
            </a:r>
          </a:p>
          <a:p>
            <a:pPr lvl="1"/>
            <a:r>
              <a:rPr lang="en-US" sz="1600" dirty="0" smtClean="0"/>
              <a:t>Abstract: An </a:t>
            </a:r>
            <a:r>
              <a:rPr lang="en-US" sz="1600" dirty="0"/>
              <a:t>architecture for authorization in constrained </a:t>
            </a:r>
            <a:r>
              <a:rPr lang="en-US" sz="1600" dirty="0" smtClean="0"/>
              <a:t>environments</a:t>
            </a:r>
            <a:endParaRPr lang="en-US" sz="2000" dirty="0" smtClean="0">
              <a:hlinkClick r:id="rId5"/>
            </a:endParaRPr>
          </a:p>
          <a:p>
            <a:r>
              <a:rPr lang="en-US" sz="2000" dirty="0" smtClean="0">
                <a:hlinkClick r:id="rId5"/>
              </a:rPr>
              <a:t>draft</a:t>
            </a:r>
            <a:r>
              <a:rPr lang="en-US" sz="2000" dirty="0">
                <a:hlinkClick r:id="rId5"/>
              </a:rPr>
              <a:t>-ietf-ace-cbor-web-token-01 </a:t>
            </a:r>
          </a:p>
          <a:p>
            <a:pPr lvl="1"/>
            <a:r>
              <a:rPr lang="en-US" sz="1600" dirty="0" smtClean="0"/>
              <a:t>Abstract: CBOR </a:t>
            </a:r>
            <a:r>
              <a:rPr lang="en-US" sz="1600" dirty="0"/>
              <a:t>Web Token (CWT</a:t>
            </a:r>
            <a:r>
              <a:rPr lang="en-US" sz="1600" dirty="0" smtClean="0"/>
              <a:t>)</a:t>
            </a:r>
          </a:p>
          <a:p>
            <a:r>
              <a:rPr lang="en-US" sz="2000" dirty="0" smtClean="0">
                <a:hlinkClick r:id="rId6"/>
              </a:rPr>
              <a:t>draft-somaraju-ace-multicast/</a:t>
            </a:r>
            <a:endParaRPr lang="en-US" sz="2000" dirty="0"/>
          </a:p>
          <a:p>
            <a:pPr lvl="1"/>
            <a:r>
              <a:rPr lang="en-US" sz="1600" dirty="0" smtClean="0"/>
              <a:t>Abstract: Security </a:t>
            </a:r>
            <a:r>
              <a:rPr lang="en-US" sz="1600" dirty="0"/>
              <a:t>for Low-Latency Group </a:t>
            </a:r>
            <a:r>
              <a:rPr lang="en-US" sz="1600" dirty="0" smtClean="0"/>
              <a:t>Communication</a:t>
            </a:r>
            <a:endParaRPr lang="en-US" sz="1600" dirty="0"/>
          </a:p>
          <a:p>
            <a:r>
              <a:rPr lang="en-US" sz="2000" dirty="0" smtClean="0">
                <a:hlinkClick r:id="rId7"/>
              </a:rPr>
              <a:t>draft-seitz-ace-ocsoap-profile/</a:t>
            </a:r>
            <a:endParaRPr lang="en-US" sz="2000" dirty="0"/>
          </a:p>
          <a:p>
            <a:pPr lvl="1"/>
            <a:r>
              <a:rPr lang="en-US" sz="1600" dirty="0" smtClean="0"/>
              <a:t>Abstract: OSCOAP </a:t>
            </a:r>
            <a:r>
              <a:rPr lang="en-US" sz="1600" dirty="0"/>
              <a:t>profile of ACE  </a:t>
            </a:r>
          </a:p>
          <a:p>
            <a:r>
              <a:rPr lang="en-US" sz="2000" dirty="0" smtClean="0">
                <a:hlinkClick r:id="rId8"/>
              </a:rPr>
              <a:t>draft-selander-ace-cose-ecdhe/</a:t>
            </a:r>
            <a:endParaRPr lang="en-US" sz="2000" dirty="0"/>
          </a:p>
          <a:p>
            <a:pPr lvl="1"/>
            <a:r>
              <a:rPr lang="en-US" sz="1600" dirty="0" smtClean="0"/>
              <a:t>Abstract: Ephemeral </a:t>
            </a:r>
            <a:r>
              <a:rPr lang="en-US" sz="1600" dirty="0" err="1"/>
              <a:t>Diffie</a:t>
            </a:r>
            <a:r>
              <a:rPr lang="en-US" sz="1600" dirty="0"/>
              <a:t>-Hellman Over </a:t>
            </a:r>
            <a:r>
              <a:rPr lang="en-US" sz="1600" dirty="0" smtClean="0"/>
              <a:t>COSE</a:t>
            </a:r>
            <a:endParaRPr lang="en-US" sz="1600" dirty="0"/>
          </a:p>
          <a:p>
            <a:r>
              <a:rPr lang="en-US" sz="2000" dirty="0" smtClean="0">
                <a:hlinkClick r:id="rId9"/>
              </a:rPr>
              <a:t>draft-gerdes-ace-dtls-authorize/</a:t>
            </a:r>
            <a:endParaRPr lang="en-US" sz="2000" dirty="0"/>
          </a:p>
          <a:p>
            <a:pPr lvl="1"/>
            <a:r>
              <a:rPr lang="en-US" sz="1600" dirty="0" smtClean="0"/>
              <a:t>Abstract: DTLS </a:t>
            </a:r>
            <a:r>
              <a:rPr lang="en-US" sz="1600" dirty="0"/>
              <a:t>Profile for </a:t>
            </a:r>
            <a:r>
              <a:rPr lang="en-US" sz="1600" dirty="0" smtClean="0"/>
              <a:t>ACE</a:t>
            </a:r>
            <a:endParaRPr lang="en-US" sz="1600" dirty="0"/>
          </a:p>
          <a:p>
            <a:r>
              <a:rPr lang="en-US" sz="2000" dirty="0" smtClean="0">
                <a:hlinkClick r:id="rId10"/>
              </a:rPr>
              <a:t>draft</a:t>
            </a:r>
            <a:r>
              <a:rPr lang="en-US" sz="2000" dirty="0">
                <a:hlinkClick r:id="rId10"/>
              </a:rPr>
              <a:t>-navas-ace-secure-time-synchronization</a:t>
            </a:r>
            <a:r>
              <a:rPr lang="en-US" sz="2000" dirty="0" smtClean="0">
                <a:hlinkClick r:id="rId10"/>
              </a:rPr>
              <a:t>/</a:t>
            </a:r>
            <a:endParaRPr lang="en-US" sz="2000" dirty="0" smtClean="0"/>
          </a:p>
          <a:p>
            <a:pPr lvl="1"/>
            <a:r>
              <a:rPr lang="en-US" sz="1600" dirty="0" smtClean="0"/>
              <a:t>Abstract: Lightweight </a:t>
            </a:r>
            <a:r>
              <a:rPr lang="en-US" sz="1600" dirty="0"/>
              <a:t>Authenticated Time (</a:t>
            </a:r>
            <a:r>
              <a:rPr lang="en-US" sz="1600" dirty="0" err="1"/>
              <a:t>LATe</a:t>
            </a:r>
            <a:r>
              <a:rPr lang="en-US" sz="1600" dirty="0"/>
              <a:t>) </a:t>
            </a:r>
            <a:r>
              <a:rPr lang="en-US" sz="1600" dirty="0" smtClean="0"/>
              <a:t>Synchronization</a:t>
            </a:r>
            <a:endParaRPr lang="en-US" sz="1600" dirty="0"/>
          </a:p>
          <a:p>
            <a:pPr lvl="1"/>
            <a:endParaRPr lang="en-US" sz="1600" dirty="0" smtClean="0"/>
          </a:p>
          <a:p>
            <a:pPr marL="742950" lvl="2" indent="0">
              <a:buNone/>
            </a:pPr>
            <a:endParaRPr lang="en-US"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24</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143000"/>
            <a:ext cx="8763000" cy="5334000"/>
          </a:xfrm>
        </p:spPr>
        <p:txBody>
          <a:bodyPr/>
          <a:lstStyle/>
          <a:p>
            <a:pPr marL="339725" indent="-339725">
              <a:buNone/>
            </a:pPr>
            <a:r>
              <a:rPr lang="en-US" sz="2400" dirty="0" smtClean="0"/>
              <a:t>IEEE </a:t>
            </a:r>
            <a:r>
              <a:rPr lang="en-US" sz="2400" dirty="0"/>
              <a:t>802.15 and </a:t>
            </a:r>
            <a:r>
              <a:rPr lang="en-US" sz="2400" dirty="0" smtClean="0"/>
              <a:t>IETF liaison communications</a:t>
            </a:r>
          </a:p>
          <a:p>
            <a:pPr lvl="1">
              <a:buClr>
                <a:srgbClr val="FF0000"/>
              </a:buClr>
              <a:buFont typeface="Wingdings" charset="2"/>
              <a:buChar char="q"/>
            </a:pPr>
            <a:r>
              <a:rPr lang="en-US" sz="2000" dirty="0" smtClean="0"/>
              <a:t>lp-wan: IG LPWA can identify solutions to numerous problems stated for lp-wan. </a:t>
            </a:r>
            <a:r>
              <a:rPr lang="en-US" sz="2000" dirty="0"/>
              <a:t>IG LPWA could </a:t>
            </a:r>
            <a:r>
              <a:rPr lang="en-US" sz="2000" dirty="0" smtClean="0"/>
              <a:t>produce a document describing the behaviors in 802.15.4 (LECIM) and 802.15.9 (KMP) that address the noted problems.</a:t>
            </a:r>
          </a:p>
          <a:p>
            <a:pPr lvl="2">
              <a:buClr>
                <a:srgbClr val="FF0000"/>
              </a:buClr>
              <a:buFont typeface="Wingdings" charset="2"/>
              <a:buChar char="q"/>
            </a:pPr>
            <a:r>
              <a:rPr lang="en-US" sz="1800" dirty="0" smtClean="0"/>
              <a:t>Status: Transferred to IG LPWA</a:t>
            </a:r>
          </a:p>
          <a:p>
            <a:pPr lvl="2">
              <a:buClr>
                <a:srgbClr val="FF0000"/>
              </a:buClr>
              <a:buFont typeface="Wingdings" charset="2"/>
              <a:buChar char="q"/>
            </a:pPr>
            <a:r>
              <a:rPr lang="en-US" sz="1800" dirty="0" smtClean="0"/>
              <a:t>Responsible: Robert</a:t>
            </a:r>
          </a:p>
          <a:p>
            <a:pPr lvl="1">
              <a:buClr>
                <a:srgbClr val="FF0000"/>
              </a:buClr>
              <a:buFont typeface="Wingdings" charset="2"/>
              <a:buChar char="q"/>
            </a:pPr>
            <a:r>
              <a:rPr lang="en-US" sz="2000" dirty="0" smtClean="0"/>
              <a:t>6lo: SC IETF could identify header compression methods that apply to IP but could be extended to MAC and PHY by IEEE 802.15.</a:t>
            </a:r>
          </a:p>
          <a:p>
            <a:pPr lvl="2">
              <a:buClr>
                <a:srgbClr val="FF0000"/>
              </a:buClr>
              <a:buFont typeface="Wingdings" charset="2"/>
              <a:buChar char="q"/>
            </a:pPr>
            <a:r>
              <a:rPr lang="en-US" sz="1800" dirty="0" smtClean="0"/>
              <a:t>Status: no change</a:t>
            </a:r>
          </a:p>
          <a:p>
            <a:pPr lvl="2">
              <a:buClr>
                <a:srgbClr val="FF0000"/>
              </a:buClr>
              <a:buFont typeface="Wingdings" charset="2"/>
              <a:buChar char="q"/>
            </a:pPr>
            <a:r>
              <a:rPr lang="en-US" sz="1800" dirty="0" smtClean="0"/>
              <a:t>Responsible: </a:t>
            </a:r>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25</a:t>
            </a:fld>
            <a:endParaRPr lang="en-US"/>
          </a:p>
        </p:txBody>
      </p:sp>
    </p:spTree>
    <p:extLst>
      <p:ext uri="{BB962C8B-B14F-4D97-AF65-F5344CB8AC3E}">
        <p14:creationId xmlns:p14="http://schemas.microsoft.com/office/powerpoint/2010/main" val="4142081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143000"/>
            <a:ext cx="8763000" cy="5334000"/>
          </a:xfrm>
        </p:spPr>
        <p:txBody>
          <a:bodyPr/>
          <a:lstStyle/>
          <a:p>
            <a:pPr marL="339725" indent="-339725">
              <a:buNone/>
            </a:pPr>
            <a:r>
              <a:rPr lang="en-US" sz="2400" dirty="0" smtClean="0"/>
              <a:t>IEEE </a:t>
            </a:r>
            <a:r>
              <a:rPr lang="en-US" sz="2400" dirty="0"/>
              <a:t>802.15 and </a:t>
            </a:r>
            <a:r>
              <a:rPr lang="en-US" sz="2400" dirty="0" smtClean="0"/>
              <a:t>IETF liaison communications</a:t>
            </a:r>
          </a:p>
          <a:p>
            <a:pPr lvl="2">
              <a:buClr>
                <a:srgbClr val="FF0000"/>
              </a:buClr>
              <a:buFont typeface="Wingdings" charset="2"/>
              <a:buChar char="q"/>
            </a:pPr>
            <a:r>
              <a:rPr lang="en-US" sz="2000" strike="sngStrike" dirty="0" smtClean="0"/>
              <a:t>Effort to develop the concept of reduction of over-the-air header sizes for lp-wan type packets</a:t>
            </a:r>
          </a:p>
          <a:p>
            <a:pPr lvl="3">
              <a:buClr>
                <a:srgbClr val="FF0000"/>
              </a:buClr>
              <a:buFont typeface="Wingdings" charset="2"/>
              <a:buChar char="q"/>
            </a:pPr>
            <a:r>
              <a:rPr lang="en-US" sz="1600" strike="sngStrike" dirty="0" smtClean="0"/>
              <a:t>Read “</a:t>
            </a:r>
            <a:r>
              <a:rPr lang="en-US" sz="1600" strike="sngStrike" dirty="0" err="1"/>
              <a:t>RoHC</a:t>
            </a:r>
            <a:r>
              <a:rPr lang="en-US" sz="1600" strike="sngStrike" dirty="0"/>
              <a:t> applicability in LPWAN draft-minaburo-lpwan-rohc-applicability-</a:t>
            </a:r>
            <a:r>
              <a:rPr lang="en-US" sz="1600" strike="sngStrike" dirty="0" smtClean="0"/>
              <a:t>00”</a:t>
            </a:r>
          </a:p>
          <a:p>
            <a:pPr lvl="3">
              <a:buClr>
                <a:srgbClr val="FF0000"/>
              </a:buClr>
              <a:buFont typeface="Wingdings" charset="2"/>
              <a:buChar char="q"/>
            </a:pPr>
            <a:r>
              <a:rPr lang="en-US" sz="1600" strike="sngStrike" dirty="0" smtClean="0"/>
              <a:t>Next meeting will discuss this option</a:t>
            </a:r>
          </a:p>
          <a:p>
            <a:pPr lvl="3">
              <a:buClr>
                <a:srgbClr val="FF0000"/>
              </a:buClr>
              <a:buFont typeface="Wingdings" charset="2"/>
              <a:buChar char="q"/>
            </a:pPr>
            <a:r>
              <a:rPr lang="en-US" sz="1600" strike="sngStrike" dirty="0" smtClean="0"/>
              <a:t>Work with IETF </a:t>
            </a:r>
            <a:r>
              <a:rPr lang="en-US" sz="1600" strike="sngStrike" dirty="0" err="1" smtClean="0"/>
              <a:t>lpwan</a:t>
            </a:r>
            <a:r>
              <a:rPr lang="en-US" sz="1600" strike="sngStrike" dirty="0" smtClean="0"/>
              <a:t> for a method of </a:t>
            </a:r>
            <a:r>
              <a:rPr lang="en-US" sz="1600" strike="sngStrike" dirty="0" err="1" smtClean="0"/>
              <a:t>LoHC</a:t>
            </a:r>
            <a:r>
              <a:rPr lang="en-US" sz="1600" strike="sngStrike" dirty="0" smtClean="0"/>
              <a:t> that works with 802.15.4 and then show results</a:t>
            </a:r>
            <a:endParaRPr lang="en-US" sz="1600" strike="sngStrike"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26</a:t>
            </a:fld>
            <a:endParaRPr lang="en-US"/>
          </a:p>
        </p:txBody>
      </p:sp>
    </p:spTree>
    <p:extLst>
      <p:ext uri="{BB962C8B-B14F-4D97-AF65-F5344CB8AC3E}">
        <p14:creationId xmlns:p14="http://schemas.microsoft.com/office/powerpoint/2010/main" val="33695062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685800" lvl="1" indent="-290513" fontAlgn="b">
              <a:buClr>
                <a:srgbClr val="FF0000"/>
              </a:buClr>
              <a:buFont typeface="Wingdings" charset="2"/>
              <a:buChar char="q"/>
            </a:pPr>
            <a:r>
              <a:rPr lang="en-US" b="1" dirty="0"/>
              <a:t> </a:t>
            </a:r>
            <a:r>
              <a:rPr lang="en-US" b="1" dirty="0" smtClean="0"/>
              <a:t> Presentation</a:t>
            </a:r>
            <a:r>
              <a:rPr lang="en-US" sz="2000" b="1" dirty="0"/>
              <a:t>: </a:t>
            </a:r>
            <a:endParaRPr lang="en-US" sz="2000" b="1" dirty="0" smtClean="0"/>
          </a:p>
          <a:p>
            <a:pPr marL="1135063" lvl="1" indent="-290513" fontAlgn="b">
              <a:buClr>
                <a:srgbClr val="FF0000"/>
              </a:buClr>
              <a:buFont typeface="Wingdings" charset="2"/>
              <a:buChar char="q"/>
            </a:pPr>
            <a:r>
              <a:rPr lang="en-US" sz="2000" b="1" dirty="0" smtClean="0"/>
              <a:t>Long </a:t>
            </a:r>
            <a:r>
              <a:rPr lang="en-US" sz="2000" b="1" dirty="0"/>
              <a:t>Range Optical Wireless Communication for Automotive applications (15-16-0793-00) from Yeong Min </a:t>
            </a:r>
            <a:r>
              <a:rPr lang="en-US" sz="2000" b="1" dirty="0" smtClean="0"/>
              <a:t>Jang</a:t>
            </a:r>
            <a:endParaRPr lang="en-US" sz="20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27</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143000"/>
            <a:ext cx="8915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2000" dirty="0"/>
              <a:t>No </a:t>
            </a:r>
            <a:r>
              <a:rPr lang="en-US" sz="2000" dirty="0" smtClean="0"/>
              <a:t>Standards’ </a:t>
            </a:r>
            <a:r>
              <a:rPr lang="en-US" sz="2000" dirty="0"/>
              <a:t>issues </a:t>
            </a:r>
            <a:r>
              <a:rPr lang="en-US" sz="2000" dirty="0" smtClean="0"/>
              <a:t>were reported</a:t>
            </a:r>
            <a:endParaRPr lang="en-US" sz="2000" dirty="0"/>
          </a:p>
          <a:p>
            <a:pPr marL="800100" lvl="1" indent="-342900">
              <a:buClr>
                <a:srgbClr val="FF0000"/>
              </a:buClr>
              <a:buFont typeface="Wingdings" charset="2"/>
              <a:buChar char="q"/>
            </a:pPr>
            <a:r>
              <a:rPr lang="en-US" sz="2000" dirty="0" smtClean="0"/>
              <a:t>Changes </a:t>
            </a:r>
            <a:r>
              <a:rPr lang="en-US" sz="2000" dirty="0"/>
              <a:t>with Operations </a:t>
            </a:r>
            <a:r>
              <a:rPr lang="en-US" sz="2000" dirty="0" smtClean="0"/>
              <a:t>Manual: None requested</a:t>
            </a:r>
          </a:p>
          <a:p>
            <a:pPr marL="800100" lvl="1" indent="-342900">
              <a:buClr>
                <a:srgbClr val="FF0000"/>
              </a:buClr>
              <a:buFont typeface="Wingdings" charset="2"/>
              <a:buChar char="q"/>
            </a:pPr>
            <a:endParaRPr lang="en-US" sz="2000" dirty="0" smtClean="0"/>
          </a:p>
          <a:p>
            <a:pPr marL="342900" indent="-342900">
              <a:buClr>
                <a:srgbClr val="FF0000"/>
              </a:buClr>
              <a:buFont typeface="Wingdings" charset="2"/>
              <a:buChar char="q"/>
            </a:pPr>
            <a:r>
              <a:rPr lang="en-US" sz="1800" b="1" dirty="0" smtClean="0"/>
              <a:t>IETF</a:t>
            </a:r>
          </a:p>
          <a:p>
            <a:pPr marL="800100" lvl="1" indent="-342900">
              <a:buClr>
                <a:srgbClr val="FF0000"/>
              </a:buClr>
              <a:buFont typeface="Wingdings" charset="2"/>
              <a:buChar char="q"/>
            </a:pPr>
            <a:r>
              <a:rPr lang="en-US" sz="1800" b="1" dirty="0" smtClean="0"/>
              <a:t>Status Update: </a:t>
            </a:r>
            <a:r>
              <a:rPr lang="en-US" sz="1800" dirty="0" smtClean="0"/>
              <a:t>6tisch, Core, 6lo, Roll, </a:t>
            </a:r>
            <a:r>
              <a:rPr lang="en-US" sz="1800" dirty="0" err="1" smtClean="0"/>
              <a:t>Detnet</a:t>
            </a:r>
            <a:r>
              <a:rPr lang="en-US" sz="1800" dirty="0" smtClean="0"/>
              <a:t>,</a:t>
            </a:r>
            <a:r>
              <a:rPr lang="en-US" sz="1800" dirty="0"/>
              <a:t> </a:t>
            </a:r>
            <a:r>
              <a:rPr lang="en-US" sz="1800" dirty="0" smtClean="0"/>
              <a:t>lp-wan, t2trg, Ace</a:t>
            </a:r>
          </a:p>
          <a:p>
            <a:pPr marL="800100" lvl="1" indent="-342900">
              <a:buClr>
                <a:srgbClr val="FF0000"/>
              </a:buClr>
              <a:buFont typeface="Wingdings" charset="2"/>
              <a:buChar char="q"/>
            </a:pPr>
            <a:r>
              <a:rPr lang="en-US" sz="1800" dirty="0" smtClean="0"/>
              <a:t>IEEE 802.15 </a:t>
            </a:r>
            <a:r>
              <a:rPr lang="mr-IN" sz="1800" dirty="0" smtClean="0"/>
              <a:t>–</a:t>
            </a:r>
            <a:r>
              <a:rPr lang="en-US" sz="1800" dirty="0" smtClean="0"/>
              <a:t> IETF Liaison communications status was updated</a:t>
            </a:r>
          </a:p>
          <a:p>
            <a:pPr marL="1204913" lvl="2" indent="-396875">
              <a:buClr>
                <a:srgbClr val="FF0000"/>
              </a:buClr>
              <a:buFont typeface="Wingdings" charset="2"/>
              <a:buChar char="q"/>
            </a:pPr>
            <a:r>
              <a:rPr lang="en-US" sz="1800" dirty="0" smtClean="0"/>
              <a:t>The following item was transferred to the LPWA IG:</a:t>
            </a:r>
          </a:p>
          <a:p>
            <a:pPr marL="1597025" lvl="3" indent="-396875">
              <a:buClr>
                <a:srgbClr val="FF0000"/>
              </a:buClr>
              <a:buFont typeface="Wingdings" charset="2"/>
              <a:buChar char="q"/>
            </a:pPr>
            <a:r>
              <a:rPr lang="en-US" sz="1800" dirty="0" smtClean="0"/>
              <a:t>lp</a:t>
            </a:r>
            <a:r>
              <a:rPr lang="en-US" sz="1800" dirty="0"/>
              <a:t>-wan: SC IETF can identify solutions to numerous problems stated for lp-wan.  SC IETF could produce a document describing the behaviors in 802.15.4 (LECIM) and 802.15.9 (KMP) that address the noted problems</a:t>
            </a:r>
            <a:r>
              <a:rPr lang="en-US" sz="1800" dirty="0" smtClean="0"/>
              <a:t>.</a:t>
            </a:r>
          </a:p>
          <a:p>
            <a:pPr marL="1204913" lvl="2" indent="-396875">
              <a:buClr>
                <a:srgbClr val="FF0000"/>
              </a:buClr>
              <a:buFont typeface="Wingdings" charset="2"/>
              <a:buChar char="q"/>
            </a:pPr>
            <a:r>
              <a:rPr lang="en-US" sz="1800" dirty="0" smtClean="0"/>
              <a:t>The following item was deleted since the IETF lp-wan has already started it:</a:t>
            </a:r>
          </a:p>
          <a:p>
            <a:pPr marL="1598613" lvl="3" indent="-404813">
              <a:buClr>
                <a:srgbClr val="FF0000"/>
              </a:buClr>
              <a:buFont typeface="Wingdings" charset="2"/>
              <a:buChar char="q"/>
            </a:pPr>
            <a:r>
              <a:rPr lang="en-US" sz="1800" dirty="0">
                <a:solidFill>
                  <a:srgbClr val="FF0000"/>
                </a:solidFill>
              </a:rPr>
              <a:t>Effort to develop the concept of reduction of over-the-air header sizes for lp-wan type packets</a:t>
            </a:r>
          </a:p>
          <a:p>
            <a:pPr marL="2003425" lvl="4" indent="-404813">
              <a:buClr>
                <a:srgbClr val="FF0000"/>
              </a:buClr>
              <a:buFont typeface="Wingdings" charset="2"/>
              <a:buChar char="q"/>
            </a:pPr>
            <a:r>
              <a:rPr lang="en-US" sz="1600" dirty="0">
                <a:solidFill>
                  <a:srgbClr val="FF0000"/>
                </a:solidFill>
              </a:rPr>
              <a:t>Read “</a:t>
            </a:r>
            <a:r>
              <a:rPr lang="en-US" sz="1600" dirty="0" err="1">
                <a:solidFill>
                  <a:srgbClr val="FF0000"/>
                </a:solidFill>
              </a:rPr>
              <a:t>RoHC</a:t>
            </a:r>
            <a:r>
              <a:rPr lang="en-US" sz="1600" dirty="0">
                <a:solidFill>
                  <a:srgbClr val="FF0000"/>
                </a:solidFill>
              </a:rPr>
              <a:t> applicability in LPWAN draft-minaburo-lpwan-rohc-applicability-00”</a:t>
            </a:r>
          </a:p>
          <a:p>
            <a:pPr marL="2003425" lvl="4" indent="-404813">
              <a:buClr>
                <a:srgbClr val="FF0000"/>
              </a:buClr>
              <a:buFont typeface="Wingdings" charset="2"/>
              <a:buChar char="q"/>
            </a:pPr>
            <a:r>
              <a:rPr lang="en-US" sz="1600" dirty="0">
                <a:solidFill>
                  <a:srgbClr val="FF0000"/>
                </a:solidFill>
              </a:rPr>
              <a:t>Next meeting will discuss this option</a:t>
            </a:r>
          </a:p>
          <a:p>
            <a:pPr marL="2003425" lvl="4" indent="-404813">
              <a:buClr>
                <a:srgbClr val="FF0000"/>
              </a:buClr>
              <a:buFont typeface="Wingdings" charset="2"/>
              <a:buChar char="q"/>
            </a:pPr>
            <a:r>
              <a:rPr lang="en-US" sz="1600" dirty="0">
                <a:solidFill>
                  <a:srgbClr val="FF0000"/>
                </a:solidFill>
              </a:rPr>
              <a:t>Work with IETF </a:t>
            </a:r>
            <a:r>
              <a:rPr lang="en-US" sz="1600" dirty="0" smtClean="0">
                <a:solidFill>
                  <a:srgbClr val="FF0000"/>
                </a:solidFill>
              </a:rPr>
              <a:t>lp-wan </a:t>
            </a:r>
            <a:r>
              <a:rPr lang="en-US" sz="1600" dirty="0">
                <a:solidFill>
                  <a:srgbClr val="FF0000"/>
                </a:solidFill>
              </a:rPr>
              <a:t>for a method of </a:t>
            </a:r>
            <a:r>
              <a:rPr lang="en-US" sz="1600" dirty="0" err="1">
                <a:solidFill>
                  <a:srgbClr val="FF0000"/>
                </a:solidFill>
              </a:rPr>
              <a:t>LoHC</a:t>
            </a:r>
            <a:r>
              <a:rPr lang="en-US" sz="1600" dirty="0">
                <a:solidFill>
                  <a:srgbClr val="FF0000"/>
                </a:solidFill>
              </a:rPr>
              <a:t> that works with 802.15.4 and then show </a:t>
            </a:r>
            <a:r>
              <a:rPr lang="en-US" sz="1600" dirty="0" smtClean="0">
                <a:solidFill>
                  <a:srgbClr val="FF0000"/>
                </a:solidFill>
              </a:rPr>
              <a:t>results</a:t>
            </a:r>
            <a:endParaRPr lang="en-US" sz="1800" dirty="0" smtClean="0">
              <a:solidFill>
                <a:srgbClr val="FF0000"/>
              </a:solidFill>
            </a:endParaRPr>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sp>
        <p:nvSpPr>
          <p:cNvPr id="21509" name="Rectangle 2"/>
          <p:cNvSpPr>
            <a:spLocks noGrp="1" noChangeArrowheads="1"/>
          </p:cNvSpPr>
          <p:nvPr>
            <p:ph type="title" idx="4294967295"/>
          </p:nvPr>
        </p:nvSpPr>
        <p:spPr>
          <a:xfrm>
            <a:off x="3810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838200"/>
            <a:ext cx="89154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1800" b="1" dirty="0" smtClean="0"/>
              <a:t>WNG presentation</a:t>
            </a:r>
            <a:endParaRPr lang="en-US" sz="1800" b="1" dirty="0"/>
          </a:p>
          <a:p>
            <a:pPr marL="801688" lvl="1" indent="-342900" fontAlgn="b">
              <a:buClr>
                <a:srgbClr val="FF0000"/>
              </a:buClr>
              <a:buFont typeface="Wingdings" charset="2"/>
              <a:buChar char="q"/>
            </a:pPr>
            <a:r>
              <a:rPr lang="en-US" sz="1800" dirty="0"/>
              <a:t>Long Range Optical Wireless Communication for Automotive applications (15-16-0793-00) from Yeong Min </a:t>
            </a:r>
            <a:r>
              <a:rPr lang="en-US" sz="1800" dirty="0" smtClean="0"/>
              <a:t>Jang</a:t>
            </a:r>
          </a:p>
          <a:p>
            <a:pPr marL="801688" lvl="1" indent="-342900" fontAlgn="b">
              <a:buClr>
                <a:srgbClr val="FF0000"/>
              </a:buClr>
              <a:buFont typeface="Wingdings" charset="2"/>
              <a:buChar char="q"/>
            </a:pPr>
            <a:endParaRPr lang="en-US" sz="1800" dirty="0" smtClean="0"/>
          </a:p>
          <a:p>
            <a:pPr marL="801688" lvl="1" indent="-342900" fontAlgn="b">
              <a:buClr>
                <a:srgbClr val="FF0000"/>
              </a:buClr>
              <a:buFont typeface="Wingdings" charset="2"/>
              <a:buChar char="q"/>
            </a:pPr>
            <a:r>
              <a:rPr lang="en-US" sz="1800" dirty="0" smtClean="0">
                <a:solidFill>
                  <a:srgbClr val="000000"/>
                </a:solidFill>
                <a:ea typeface="Lucida Grande"/>
                <a:cs typeface="Lucida Grande"/>
              </a:rPr>
              <a:t>Sufficient interest to start an interest group based upon the use case of </a:t>
            </a:r>
            <a:r>
              <a:rPr lang="en-US" sz="1800" dirty="0" smtClean="0">
                <a:solidFill>
                  <a:srgbClr val="000000"/>
                </a:solidFill>
                <a:ea typeface="Lucida Grande"/>
                <a:cs typeface="Lucida Grande"/>
              </a:rPr>
              <a:t> “</a:t>
            </a:r>
            <a:r>
              <a:rPr lang="en-US" sz="1800" dirty="0" smtClean="0"/>
              <a:t>Vehicular Assistance Technology” (VAT)</a:t>
            </a:r>
            <a:r>
              <a:rPr lang="en-US" sz="1800" dirty="0" smtClean="0"/>
              <a:t>.  Additional detail of the </a:t>
            </a:r>
            <a:r>
              <a:rPr lang="en-US" sz="1800" dirty="0" smtClean="0">
                <a:solidFill>
                  <a:srgbClr val="000000"/>
                </a:solidFill>
                <a:ea typeface="Lucida Grande"/>
                <a:cs typeface="Lucida Grande"/>
              </a:rPr>
              <a:t>aspects for this use case are the d</a:t>
            </a:r>
            <a:r>
              <a:rPr lang="en-US" sz="1800" dirty="0" smtClean="0"/>
              <a:t>evelopment of high speed and accurate measurement of surrounding area at high vehicle speeds to assist in autonomous driving, safe driving, collision avoidance, drone to drone communication, and monitoring.</a:t>
            </a:r>
          </a:p>
          <a:p>
            <a:pPr marL="801688" lvl="1" indent="-342900" fontAlgn="b">
              <a:buClr>
                <a:srgbClr val="FF0000"/>
              </a:buClr>
              <a:buFont typeface="Wingdings" charset="2"/>
              <a:buChar char="q"/>
            </a:pPr>
            <a:endParaRPr lang="en-US" sz="1800" dirty="0" smtClean="0"/>
          </a:p>
          <a:p>
            <a:pPr marL="801688" lvl="1" indent="-342900" fontAlgn="b">
              <a:buClr>
                <a:srgbClr val="FF0000"/>
              </a:buClr>
              <a:buFont typeface="Wingdings" charset="2"/>
              <a:buChar char="q"/>
            </a:pPr>
            <a:r>
              <a:rPr lang="en-US" sz="1800" dirty="0" smtClean="0">
                <a:solidFill>
                  <a:srgbClr val="000000"/>
                </a:solidFill>
                <a:ea typeface="Lucida Grande"/>
                <a:cs typeface="Lucida Grande"/>
              </a:rPr>
              <a:t>Key elements of </a:t>
            </a:r>
            <a:r>
              <a:rPr lang="en-US" sz="1800" dirty="0" smtClean="0">
                <a:solidFill>
                  <a:srgbClr val="000000"/>
                </a:solidFill>
                <a:ea typeface="Lucida Grande"/>
                <a:cs typeface="Lucida Grande"/>
              </a:rPr>
              <a:t>VAT</a:t>
            </a:r>
            <a:r>
              <a:rPr lang="en-US" sz="1800" dirty="0" smtClean="0"/>
              <a:t>:</a:t>
            </a:r>
            <a:endParaRPr lang="en-US" sz="1800" dirty="0"/>
          </a:p>
          <a:p>
            <a:pPr marL="1258888" lvl="2" indent="-342900" fontAlgn="b">
              <a:buClr>
                <a:srgbClr val="FF0000"/>
              </a:buClr>
              <a:buFont typeface="Wingdings" charset="2"/>
              <a:buChar char="q"/>
            </a:pPr>
            <a:r>
              <a:rPr lang="en-US" sz="1800" dirty="0" smtClean="0"/>
              <a:t>Autonomous </a:t>
            </a:r>
            <a:r>
              <a:rPr lang="en-US" sz="1800" dirty="0"/>
              <a:t>driving and </a:t>
            </a:r>
            <a:r>
              <a:rPr lang="en-US" sz="1800" dirty="0" smtClean="0"/>
              <a:t>safety</a:t>
            </a:r>
          </a:p>
          <a:p>
            <a:pPr marL="1258888" lvl="2" indent="-342900" fontAlgn="b">
              <a:buClr>
                <a:srgbClr val="FF0000"/>
              </a:buClr>
              <a:buFont typeface="Wingdings" charset="2"/>
              <a:buChar char="q"/>
            </a:pPr>
            <a:r>
              <a:rPr lang="en-US" sz="1800" dirty="0" smtClean="0"/>
              <a:t>Distance </a:t>
            </a:r>
            <a:r>
              <a:rPr lang="en-US" sz="1800" dirty="0"/>
              <a:t>measurement between multiple </a:t>
            </a:r>
            <a:r>
              <a:rPr lang="en-US" sz="1800" dirty="0" smtClean="0"/>
              <a:t>objects</a:t>
            </a:r>
          </a:p>
          <a:p>
            <a:pPr marL="1258888" lvl="2" indent="-342900" fontAlgn="b">
              <a:buClr>
                <a:srgbClr val="FF0000"/>
              </a:buClr>
              <a:buFont typeface="Wingdings" charset="2"/>
              <a:buChar char="q"/>
            </a:pPr>
            <a:r>
              <a:rPr lang="en-US" sz="1800" dirty="0" smtClean="0"/>
              <a:t>Avoiding </a:t>
            </a:r>
            <a:r>
              <a:rPr lang="en-US" sz="1800" dirty="0"/>
              <a:t>drones </a:t>
            </a:r>
            <a:r>
              <a:rPr lang="en-US" sz="1800" dirty="0" smtClean="0"/>
              <a:t>collision via </a:t>
            </a:r>
            <a:r>
              <a:rPr lang="en-US" sz="1800" dirty="0"/>
              <a:t>drone to drone communication</a:t>
            </a:r>
            <a:endParaRPr lang="en-US" sz="1800" dirty="0" smtClean="0"/>
          </a:p>
          <a:p>
            <a:pPr marL="1258888" lvl="2" indent="-342900" fontAlgn="b">
              <a:buClr>
                <a:srgbClr val="FF0000"/>
              </a:buClr>
              <a:buFont typeface="Wingdings" charset="2"/>
              <a:buChar char="q"/>
            </a:pPr>
            <a:r>
              <a:rPr lang="en-US" sz="1800" dirty="0" smtClean="0"/>
              <a:t>Autonomous vehicle navigation</a:t>
            </a:r>
          </a:p>
          <a:p>
            <a:pPr marL="1258888" lvl="2" indent="-342900" fontAlgn="b">
              <a:buClr>
                <a:srgbClr val="FF0000"/>
              </a:buClr>
              <a:buFont typeface="Wingdings" charset="2"/>
              <a:buChar char="q"/>
            </a:pPr>
            <a:r>
              <a:rPr lang="en-US" sz="1800" dirty="0" smtClean="0"/>
              <a:t>Distance </a:t>
            </a:r>
            <a:r>
              <a:rPr lang="en-US" sz="1800" dirty="0"/>
              <a:t>measurement and high-speed communication </a:t>
            </a:r>
            <a:r>
              <a:rPr lang="en-US" sz="1800" dirty="0" smtClean="0"/>
              <a:t>link</a:t>
            </a:r>
          </a:p>
          <a:p>
            <a:pPr marL="1258888" lvl="2" indent="-342900" fontAlgn="b">
              <a:buClr>
                <a:srgbClr val="FF0000"/>
              </a:buClr>
              <a:buFont typeface="Wingdings" charset="2"/>
              <a:buChar char="q"/>
            </a:pPr>
            <a:r>
              <a:rPr lang="en-US" sz="1800" dirty="0" smtClean="0"/>
              <a:t>Multi</a:t>
            </a:r>
            <a:r>
              <a:rPr lang="en-US" sz="1800" dirty="0"/>
              <a:t>-vehicle speed </a:t>
            </a:r>
            <a:r>
              <a:rPr lang="en-US" sz="1800" dirty="0" smtClean="0"/>
              <a:t>measurement</a:t>
            </a:r>
          </a:p>
          <a:p>
            <a:pPr marL="1258888" lvl="2" indent="-342900" fontAlgn="b">
              <a:buClr>
                <a:srgbClr val="FF0000"/>
              </a:buClr>
              <a:buFont typeface="Wingdings" charset="2"/>
              <a:buChar char="q"/>
            </a:pPr>
            <a:r>
              <a:rPr lang="en-US" sz="1800" dirty="0" smtClean="0"/>
              <a:t>Precise localization</a:t>
            </a:r>
          </a:p>
          <a:p>
            <a:pPr marL="1258888" lvl="2" indent="-342900" fontAlgn="b">
              <a:buClr>
                <a:srgbClr val="FF0000"/>
              </a:buClr>
              <a:buFont typeface="Wingdings" charset="2"/>
              <a:buChar char="q"/>
            </a:pPr>
            <a:endParaRPr lang="en-US" sz="1800" dirty="0" smtClean="0"/>
          </a:p>
          <a:p>
            <a:pPr marL="801688" lvl="1" indent="-342900" fontAlgn="b">
              <a:buClr>
                <a:srgbClr val="FF0000"/>
              </a:buClr>
              <a:buFont typeface="Wingdings" charset="2"/>
              <a:buChar char="q"/>
            </a:pPr>
            <a:r>
              <a:rPr lang="en-US" sz="1800" dirty="0" smtClean="0">
                <a:solidFill>
                  <a:srgbClr val="000000"/>
                </a:solidFill>
                <a:ea typeface="Lucida Grande"/>
                <a:cs typeface="Lucida Grande"/>
              </a:rPr>
              <a:t>First meeting of the </a:t>
            </a:r>
            <a:r>
              <a:rPr lang="en-US" sz="1800" dirty="0" smtClean="0">
                <a:solidFill>
                  <a:srgbClr val="000000"/>
                </a:solidFill>
                <a:ea typeface="Lucida Grande"/>
                <a:cs typeface="Lucida Grande"/>
              </a:rPr>
              <a:t>VAT </a:t>
            </a:r>
            <a:r>
              <a:rPr lang="en-US" sz="1800" dirty="0" smtClean="0">
                <a:solidFill>
                  <a:srgbClr val="000000"/>
                </a:solidFill>
                <a:ea typeface="Lucida Grande"/>
                <a:cs typeface="Lucida Grande"/>
              </a:rPr>
              <a:t>IG will be in January 2017</a:t>
            </a:r>
            <a:endParaRPr lang="en-US" sz="1800" dirty="0">
              <a:solidFill>
                <a:srgbClr val="000000"/>
              </a:solidFill>
              <a:ea typeface="Lucida Grande"/>
              <a:cs typeface="Lucida Grande"/>
            </a:endParaRPr>
          </a:p>
        </p:txBody>
      </p:sp>
    </p:spTree>
    <p:extLst>
      <p:ext uri="{BB962C8B-B14F-4D97-AF65-F5344CB8AC3E}">
        <p14:creationId xmlns:p14="http://schemas.microsoft.com/office/powerpoint/2010/main" val="31766905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30</a:t>
            </a:fld>
            <a:endParaRPr lang="en-US"/>
          </a:p>
        </p:txBody>
      </p:sp>
      <p:sp>
        <p:nvSpPr>
          <p:cNvPr id="5" name="TextBox 4"/>
          <p:cNvSpPr txBox="1"/>
          <p:nvPr/>
        </p:nvSpPr>
        <p:spPr>
          <a:xfrm>
            <a:off x="609600" y="990600"/>
            <a:ext cx="8001000" cy="584776"/>
          </a:xfrm>
          <a:prstGeom prst="rect">
            <a:avLst/>
          </a:prstGeom>
          <a:noFill/>
        </p:spPr>
        <p:txBody>
          <a:bodyPr wrap="square" rtlCol="0">
            <a:spAutoFit/>
          </a:bodyPr>
          <a:lstStyle/>
          <a:p>
            <a:r>
              <a:rPr lang="en-US" sz="3200" b="1" dirty="0" smtClean="0"/>
              <a:t>Motion to approve ITU-T SC20 submission</a:t>
            </a:r>
            <a:endParaRPr lang="en-US" sz="3200" b="1" dirty="0"/>
          </a:p>
        </p:txBody>
      </p:sp>
      <p:sp>
        <p:nvSpPr>
          <p:cNvPr id="6" name="TextBox 5"/>
          <p:cNvSpPr txBox="1"/>
          <p:nvPr/>
        </p:nvSpPr>
        <p:spPr>
          <a:xfrm>
            <a:off x="838200" y="2209800"/>
            <a:ext cx="6704880" cy="1015663"/>
          </a:xfrm>
          <a:prstGeom prst="rect">
            <a:avLst/>
          </a:prstGeom>
          <a:noFill/>
        </p:spPr>
        <p:txBody>
          <a:bodyPr wrap="none" rtlCol="0">
            <a:spAutoFit/>
          </a:bodyPr>
          <a:lstStyle/>
          <a:p>
            <a:r>
              <a:rPr lang="en-US" sz="2000" i="1" dirty="0" smtClean="0"/>
              <a:t>Move that the 802.15 WG approve the submission of document </a:t>
            </a:r>
            <a:br>
              <a:rPr lang="en-US" sz="2000" i="1" dirty="0" smtClean="0"/>
            </a:br>
            <a:r>
              <a:rPr lang="en-US" sz="2000" i="1" dirty="0" smtClean="0"/>
              <a:t>15-16-0753-02 to ITU-T SG 20 and IEEE 802.24.</a:t>
            </a:r>
          </a:p>
          <a:p>
            <a:r>
              <a:rPr lang="en-US" sz="2000" dirty="0" smtClean="0"/>
              <a:t>Moved by Pat Kinney	Seconded by </a:t>
            </a:r>
            <a:endParaRPr lang="en-US" sz="2000" dirty="0"/>
          </a:p>
        </p:txBody>
      </p:sp>
    </p:spTree>
    <p:extLst>
      <p:ext uri="{BB962C8B-B14F-4D97-AF65-F5344CB8AC3E}">
        <p14:creationId xmlns:p14="http://schemas.microsoft.com/office/powerpoint/2010/main" val="2250696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 </a:t>
            </a:r>
            <a:r>
              <a:rPr lang="en-US" sz="2800" dirty="0" smtClean="0">
                <a:latin typeface="Times New Roman" charset="0"/>
                <a:ea typeface="ＭＳ Ｐゴシック" charset="0"/>
                <a:cs typeface="ＭＳ Ｐゴシック" charset="0"/>
              </a:rPr>
              <a:t>(Agenda 15-16-0758-00)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752600"/>
            <a:ext cx="8839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2400" b="1" dirty="0"/>
              <a:t>SC Maintenance   </a:t>
            </a:r>
            <a:r>
              <a:rPr lang="en-US" sz="1800" b="1" dirty="0" smtClean="0"/>
              <a:t>Thursday 10 Nov, PM2 </a:t>
            </a:r>
          </a:p>
          <a:p>
            <a:pPr marL="914400" lvl="1" indent="-457200" eaLnBrk="0" fontAlgn="b" hangingPunct="0">
              <a:buClr>
                <a:srgbClr val="FF0000"/>
              </a:buClr>
              <a:buFont typeface="Wingdings" charset="0"/>
              <a:buChar char="q"/>
            </a:pPr>
            <a:r>
              <a:rPr lang="en-US" sz="1800" b="1" dirty="0" smtClean="0"/>
              <a:t>Discuss </a:t>
            </a:r>
            <a:r>
              <a:rPr lang="en-US" sz="1800" b="1" dirty="0"/>
              <a:t>any issues with published standards</a:t>
            </a:r>
          </a:p>
          <a:p>
            <a:pPr marL="914400" lvl="1" indent="-457200" eaLnBrk="0" fontAlgn="b" hangingPunct="0">
              <a:buClr>
                <a:srgbClr val="FF0000"/>
              </a:buClr>
              <a:buFont typeface="Wingdings" charset="0"/>
              <a:buChar char="q"/>
            </a:pPr>
            <a:r>
              <a:rPr lang="en-US" sz="1800" b="1" dirty="0"/>
              <a:t>Discuss any issues with the Operations Manual</a:t>
            </a:r>
            <a:r>
              <a:rPr lang="en-US" sz="1800" dirty="0"/>
              <a:t> </a:t>
            </a:r>
          </a:p>
          <a:p>
            <a:pPr marL="457200" indent="-457200" eaLnBrk="0" fontAlgn="b" hangingPunct="0">
              <a:buClr>
                <a:srgbClr val="FF0000"/>
              </a:buClr>
              <a:buFont typeface="Wingdings" charset="0"/>
              <a:buChar char="q"/>
            </a:pPr>
            <a:r>
              <a:rPr lang="en-US" sz="2400" b="1" dirty="0" smtClean="0"/>
              <a:t>SC IETF </a:t>
            </a:r>
            <a:r>
              <a:rPr lang="en-US" sz="1800" b="1" dirty="0" smtClean="0"/>
              <a:t>Tuesday 8 Nov, PM2 </a:t>
            </a:r>
            <a:endParaRPr lang="en-US" sz="1800" b="1" dirty="0"/>
          </a:p>
          <a:p>
            <a:pPr marL="800100" lvl="1" indent="-342900">
              <a:buClr>
                <a:srgbClr val="FF0000"/>
              </a:buClr>
              <a:buFont typeface="Wingdings" charset="2"/>
              <a:buChar char="q"/>
            </a:pPr>
            <a:r>
              <a:rPr lang="en-US" sz="1800" b="1" dirty="0"/>
              <a:t>Status Update: 6tisch, Core, 6lo, Roll, </a:t>
            </a:r>
            <a:r>
              <a:rPr lang="en-US" sz="1800" b="1" dirty="0" err="1"/>
              <a:t>Detnet</a:t>
            </a:r>
            <a:r>
              <a:rPr lang="en-US" sz="1800" b="1" dirty="0"/>
              <a:t>, </a:t>
            </a:r>
            <a:r>
              <a:rPr lang="en-US" sz="1800" b="1" dirty="0" smtClean="0"/>
              <a:t>lp</a:t>
            </a:r>
            <a:r>
              <a:rPr lang="en-US" sz="1800" b="1" dirty="0"/>
              <a:t>-</a:t>
            </a:r>
            <a:r>
              <a:rPr lang="en-US" sz="1800" b="1" dirty="0" smtClean="0"/>
              <a:t>wan, Ace, t2trg</a:t>
            </a:r>
            <a:endParaRPr lang="en-US" sz="1800" b="1" dirty="0"/>
          </a:p>
          <a:p>
            <a:pPr marL="800100" lvl="1" indent="-342900">
              <a:buClr>
                <a:srgbClr val="FF0000"/>
              </a:buClr>
              <a:buFont typeface="Wingdings" charset="2"/>
              <a:buChar char="q"/>
            </a:pPr>
            <a:r>
              <a:rPr lang="en-US" sz="1800" b="1" dirty="0" smtClean="0"/>
              <a:t>Liaison communications status updates/requests/discussions</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a:t>
            </a:r>
            <a:r>
              <a:rPr lang="en-US" sz="1800" b="1" dirty="0" smtClean="0"/>
              <a:t>9 Nov, </a:t>
            </a:r>
            <a:r>
              <a:rPr lang="en-US" sz="1800" b="1" dirty="0"/>
              <a:t>AM2</a:t>
            </a:r>
          </a:p>
          <a:p>
            <a:pPr marL="801688" lvl="1" indent="-342900" fontAlgn="b">
              <a:buClr>
                <a:srgbClr val="FF0000"/>
              </a:buClr>
              <a:buFont typeface="Wingdings" charset="2"/>
              <a:buChar char="q"/>
            </a:pPr>
            <a:r>
              <a:rPr lang="en-US" sz="1800" b="1" dirty="0"/>
              <a:t>Long Range Optical Wireless Communication for Automotive applications (15-16-0793-00) from Yeong Min Jang</a:t>
            </a:r>
            <a:endParaRPr lang="en-US" sz="1800" b="1" dirty="0">
              <a:solidFill>
                <a:srgbClr val="000000"/>
              </a:solidFill>
              <a:ea typeface="Lucida Grande"/>
              <a:cs typeface="Lucida Grande"/>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40186</TotalTime>
  <Words>3891</Words>
  <Application>Microsoft Macintosh PowerPoint</Application>
  <PresentationFormat>On-screen Show (4:3)</PresentationFormat>
  <Paragraphs>478</Paragraphs>
  <Slides>30</Slides>
  <Notes>8</Notes>
  <HiddenSlides>3</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 (Agenda 15-16-0758-00)</vt:lpstr>
      <vt:lpstr>SC Maintenance</vt:lpstr>
      <vt:lpstr>SC IETF Officers</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lpstr>SC Accomplishments</vt:lpstr>
      <vt:lpstr>PowerPoint Presentation</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San Antonio</dc:title>
  <dc:subject>IEEE 802.15 &lt;SC Report&gt;</dc:subject>
  <dc:creator>Pat Kinney</dc:creator>
  <cp:keywords/>
  <dc:description>&lt;15-16-0759-00-0mag&gt;</dc:description>
  <cp:lastModifiedBy>Pat Kinney</cp:lastModifiedBy>
  <cp:revision>827</cp:revision>
  <cp:lastPrinted>2016-07-25T16:00:41Z</cp:lastPrinted>
  <dcterms:created xsi:type="dcterms:W3CDTF">2009-07-12T16:25:16Z</dcterms:created>
  <dcterms:modified xsi:type="dcterms:W3CDTF">2016-11-10T22:34:00Z</dcterms:modified>
  <cp:category/>
</cp:coreProperties>
</file>