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handoutMasterIdLst>
    <p:handoutMasterId r:id="rId31"/>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09" r:id="rId14"/>
    <p:sldId id="334" r:id="rId15"/>
    <p:sldId id="335" r:id="rId16"/>
    <p:sldId id="336" r:id="rId17"/>
    <p:sldId id="307" r:id="rId18"/>
    <p:sldId id="305" r:id="rId19"/>
    <p:sldId id="308" r:id="rId20"/>
    <p:sldId id="312" r:id="rId21"/>
    <p:sldId id="337" r:id="rId22"/>
    <p:sldId id="329" r:id="rId23"/>
    <p:sldId id="330" r:id="rId24"/>
    <p:sldId id="327" r:id="rId25"/>
    <p:sldId id="332" r:id="rId26"/>
    <p:sldId id="280" r:id="rId27"/>
    <p:sldId id="328" r:id="rId28"/>
    <p:sldId id="333" r:id="rId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09"/>
            <p14:sldId id="334"/>
            <p14:sldId id="335"/>
            <p14:sldId id="336"/>
            <p14:sldId id="307"/>
            <p14:sldId id="305"/>
            <p14:sldId id="308"/>
            <p14:sldId id="312"/>
            <p14:sldId id="337"/>
            <p14:sldId id="329"/>
            <p14:sldId id="330"/>
            <p14:sldId id="327"/>
            <p14:sldId id="332"/>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3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6" d="100"/>
          <a:sy n="116" d="100"/>
        </p:scale>
        <p:origin x="-2224" y="-4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88"/>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16-0759-00-0mag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4" Type="http://schemas.openxmlformats.org/officeDocument/2006/relationships/hyperlink" Target="https://tools.ietf.org/html/draft-silverajan-core-coap-protocol-negotiation" TargetMode="External"/><Relationship Id="rId5" Type="http://schemas.openxmlformats.org/officeDocument/2006/relationships/hyperlink" Target="https://tools.ietf.org/html/draft-ietf-core-object-security" TargetMode="External"/><Relationship Id="rId6" Type="http://schemas.openxmlformats.org/officeDocument/2006/relationships/hyperlink" Target="https://tools.ietf.org/html/draft-ietf-core-dynlink"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draft-ietf-core-interfaces" TargetMode="External"/><Relationship Id="rId4" Type="http://schemas.openxmlformats.org/officeDocument/2006/relationships/hyperlink" Target="https://tools.ietf.org/html/draft-pritikin-coap-bootstrap" TargetMode="External"/><Relationship Id="rId5" Type="http://schemas.openxmlformats.org/officeDocument/2006/relationships/hyperlink" Target="https://tools.ietf.org/html/draft-vanderstok-core-coap-est" TargetMode="External"/><Relationship Id="rId6" Type="http://schemas.openxmlformats.org/officeDocument/2006/relationships/hyperlink" Target="https://tools.ietf.org/html/draft-tiloca-core-multicast-oscoap" TargetMode="External"/><Relationship Id="rId7" Type="http://schemas.openxmlformats.org/officeDocument/2006/relationships/hyperlink" Target="https://tools.ietf.org/html/draft-cao-core-delegated-observe"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draft-groves-coap-webrtcdc" TargetMode="External"/><Relationship Id="rId4" Type="http://schemas.openxmlformats.org/officeDocument/2006/relationships/hyperlink" Target="https://tools.ietf.org/html/draft-ietf-core-senml" TargetMode="External"/><Relationship Id="rId5" Type="http://schemas.openxmlformats.org/officeDocument/2006/relationships/hyperlink" Target="https://tools.ietf.org/html/draft-groves-core-senml-bto" TargetMode="External"/><Relationship Id="rId6" Type="http://schemas.openxmlformats.org/officeDocument/2006/relationships/hyperlink" Target="https://tools.ietf.org/html/draft-ietf-core-yang-cbor" TargetMode="External"/><Relationship Id="rId7" Type="http://schemas.openxmlformats.org/officeDocument/2006/relationships/hyperlink" Target="https://tools.ietf.org/html/draft-ietf-core-sid" TargetMode="External"/><Relationship Id="rId8" Type="http://schemas.openxmlformats.org/officeDocument/2006/relationships/hyperlink" Target="https://tools.ietf.org/html/draft-vanderstok-core-comi"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draft-thaler-core-redirect" TargetMode="External"/><Relationship Id="rId4" Type="http://schemas.openxmlformats.org/officeDocument/2006/relationships/hyperlink" Target="https://tools.ietf.org/html/draft-vanderstok-core-yang-lwm2m-00" TargetMode="External"/><Relationship Id="rId5" Type="http://schemas.openxmlformats.org/officeDocument/2006/relationships/hyperlink" Target="https://tools.ietf.org/html/draft-jimenez-t2trg-coap-functionality-lwm2m" TargetMode="External"/><Relationship Id="rId6" Type="http://schemas.openxmlformats.org/officeDocument/2006/relationships/hyperlink" Target="https://tools.ietf.org/html/draft-groves-core-rfc6690up-lates"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wg/6lo/draft-ietf-6lo-nfc-05" TargetMode="External"/><Relationship Id="rId4" Type="http://schemas.openxmlformats.org/officeDocument/2006/relationships/hyperlink" Target="https://tools.ietf.org/html/draft-gomez-6lo-blemesh-02" TargetMode="External"/><Relationship Id="rId5" Type="http://schemas.openxmlformats.org/officeDocument/2006/relationships/hyperlink" Target="https://tools.ietf.org/html/draft-hong-6lo-use-cases" TargetMode="External"/><Relationship Id="rId6" Type="http://schemas.openxmlformats.org/officeDocument/2006/relationships/hyperlink" Target="https://tools.ietf.org/html/draft-thubert-6lo-rfc6775-update-01" TargetMode="External"/><Relationship Id="rId7" Type="http://schemas.openxmlformats.org/officeDocument/2006/relationships/hyperlink" Target="https://tools.ietf.org/html/draft-ietf-6lo-privacy-considerations" TargetMode="External"/><Relationship Id="rId8" Type="http://schemas.openxmlformats.org/officeDocument/2006/relationships/hyperlink" Target="https://tools.ietf.org/html/draft-gomez-6lo-optimized-fragmentation-header-00"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routing-dispatch/" TargetMode="External"/><Relationship Id="rId5" Type="http://schemas.openxmlformats.org/officeDocument/2006/relationships/hyperlink" Target="https://datatracker.ietf.org/doc/draft-ietf-roll-applicability-ami/" TargetMode="External"/><Relationship Id="rId6" Type="http://schemas.openxmlformats.org/officeDocument/2006/relationships/hyperlink" Target="https://www.ietf.org/id/draft-satish-roll-aodv-rpl-02.txt" TargetMode="External"/><Relationship Id="rId7" Type="http://schemas.openxmlformats.org/officeDocument/2006/relationships/hyperlink" Target="https://datatracker.ietf.org/doc/draft-thubert-roll-dao-projection/" TargetMode="External"/><Relationship Id="rId8" Type="http://schemas.openxmlformats.org/officeDocument/2006/relationships/hyperlink" Target="https://datatracker.ietf.org/doc/draft-selander-ace-cose-ecdhe/" TargetMode="External"/><Relationship Id="rId9" Type="http://schemas.openxmlformats.org/officeDocument/2006/relationships/hyperlink" Target="https://datatracker.ietf.org/doc/draft-jadhav-roll-no-path-dao-ps/" TargetMode="External"/><Relationship Id="rId10" Type="http://schemas.openxmlformats.org/officeDocument/2006/relationships/hyperlink" Target="https://datatracker.ietf.org/doc/draft-vanderstok-roll-mpl-forw-select/"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datatracker.ietf.org/doc/draft-minaburo-lpwan-gap-analysis" TargetMode="External"/><Relationship Id="rId4" Type="http://schemas.openxmlformats.org/officeDocument/2006/relationships/hyperlink" Target="https://datatracker.ietf.org/doc/draft-farrell-lpwan-lora-overview/" TargetMode="External"/><Relationship Id="rId5" Type="http://schemas.openxmlformats.org/officeDocument/2006/relationships/hyperlink" Target="https://datatracker.ietf.org/doc/draft-zuniga-lpwan-sigfox-system-description/" TargetMode="External"/><Relationship Id="rId6" Type="http://schemas.openxmlformats.org/officeDocument/2006/relationships/hyperlink" Target="https://datatracker.ietf.org/doc/draft-ratilainen-lpwan-nb-iot/"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atatracker.ietf.org/doc/draft-farrell-lpwan-overview/" TargetMode="External"/><Relationship Id="rId4" Type="http://schemas.openxmlformats.org/officeDocument/2006/relationships/hyperlink" Target="https://datatracker.ietf.org/doc/draft-toutain-lpwan-ipv6-static-context-hc/" TargetMode="External"/><Relationship Id="rId5" Type="http://schemas.openxmlformats.org/officeDocument/2006/relationships/hyperlink" Target="https://datatracker.ietf.org/doc/draft-toutain-lpwan-coap-static-context-hc/" TargetMode="External"/><Relationship Id="rId6" Type="http://schemas.openxmlformats.org/officeDocument/2006/relationships/hyperlink" Target="https://datatracker.ietf.org/doc/draft-gomez-lpwan-fragmentation-header/" TargetMode="External"/><Relationship Id="rId7" Type="http://schemas.openxmlformats.org/officeDocument/2006/relationships/hyperlink" Target="https://datatracker.ietf.org/doc/draft-minaburo-lpwan-rohc-applicability"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datatracker.ietf.org/doc/draft-irtf-t2trg-iot-seccons/"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koster-t2trg-hsml/" TargetMode="External"/><Relationship Id="rId6" Type="http://schemas.openxmlformats.org/officeDocument/2006/relationships/hyperlink" Target="https://datatracker.ietf.org/doc/draft-hartke-t2trg-coral/" TargetMode="External"/><Relationship Id="rId7" Type="http://schemas.openxmlformats.org/officeDocument/2006/relationships/hyperlink" Target="https://datatracker.ietf.org/doc/draft-liu-t2trg-architecture-data-mode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atatracker.ietf.org/doc/draft-ietf-ace-oauth-authz/" TargetMode="External"/><Relationship Id="rId4" Type="http://schemas.openxmlformats.org/officeDocument/2006/relationships/hyperlink" Target="https://datatracker.ietf.org/doc/draft-ietf-ace-actors/" TargetMode="External"/><Relationship Id="rId5" Type="http://schemas.openxmlformats.org/officeDocument/2006/relationships/hyperlink" Target="https://datatracker.ietf.org/doc/draft-ietf-ace-cbor-web-token/" TargetMode="External"/><Relationship Id="rId6" Type="http://schemas.openxmlformats.org/officeDocument/2006/relationships/hyperlink" Target="https://datatracker.ietf.org/doc/draft-somaraju-ace-multicast/" TargetMode="External"/><Relationship Id="rId7" Type="http://schemas.openxmlformats.org/officeDocument/2006/relationships/hyperlink" Target="https://datatracker.ietf.org/doc/draft-seitz-ace-ocsoap-profile/" TargetMode="External"/><Relationship Id="rId8" Type="http://schemas.openxmlformats.org/officeDocument/2006/relationships/hyperlink" Target="https://datatracker.ietf.org/doc/draft-selander-ace-cose-ecdhe/" TargetMode="External"/><Relationship Id="rId9" Type="http://schemas.openxmlformats.org/officeDocument/2006/relationships/hyperlink" Target="https://datatracker.ietf.org/doc/draft-gerdes-ace-dtls-authorize/" TargetMode="External"/><Relationship Id="rId10" Type="http://schemas.openxmlformats.org/officeDocument/2006/relationships/hyperlink" Target="https://datatracker.ietf.org/doc/draft-navas-ace-secure-time-synchronizatio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Nov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2016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2016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905000"/>
            <a:ext cx="8305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Discussion </a:t>
            </a:r>
            <a:r>
              <a:rPr lang="en-US" sz="2800" b="1" dirty="0" smtClean="0"/>
              <a:t>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a:t>
            </a:r>
            <a:r>
              <a:rPr lang="en-US" sz="2800" b="1" dirty="0" smtClean="0"/>
              <a:t>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a:t>?</a:t>
            </a:r>
            <a:r>
              <a:rPr lang="en-US" sz="2800" dirty="0" smtClean="0"/>
              <a:t> </a:t>
            </a:r>
            <a:endParaRPr lang="en-US" sz="2800"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r>
              <a:rPr lang="en-US" sz="2600" dirty="0" err="1" smtClean="0"/>
              <a:t>bof</a:t>
            </a:r>
            <a:r>
              <a:rPr lang="en-US" sz="2600" dirty="0" smtClean="0"/>
              <a:t>)</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14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03</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lvl="1">
              <a:buFont typeface="Arial"/>
              <a:buChar char="•"/>
            </a:pPr>
            <a:endParaRPr lang="en-US" sz="1400" dirty="0" smtClean="0">
              <a:cs typeface="ＭＳ Ｐゴシック" charset="0"/>
            </a:endParaRPr>
          </a:p>
          <a:p>
            <a:pPr>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02</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pPr>
              <a:buFont typeface="Arial"/>
              <a:buChar char="•"/>
            </a:pPr>
            <a:endParaRPr lang="en-US" sz="1800" dirty="0" smtClean="0">
              <a:cs typeface="ＭＳ Ｐゴシック" charset="0"/>
            </a:endParaRPr>
          </a:p>
          <a:p>
            <a:pPr>
              <a:buFont typeface="Arial"/>
              <a:buChar char="•"/>
            </a:pPr>
            <a:r>
              <a:rPr lang="en-US" sz="1800" dirty="0" smtClean="0">
                <a:cs typeface="ＭＳ Ｐゴシック" charset="0"/>
              </a:rPr>
              <a:t>draft</a:t>
            </a:r>
            <a:r>
              <a:rPr lang="en-US" sz="1800" dirty="0">
                <a:cs typeface="ＭＳ Ｐゴシック" charset="0"/>
              </a:rPr>
              <a:t>-vucinic-6tisch-minimal-security-00 </a:t>
            </a:r>
            <a:endParaRPr lang="en-US" sz="1800" dirty="0" smtClean="0">
              <a:cs typeface="ＭＳ Ｐゴシック" charset="0"/>
            </a:endParaRPr>
          </a:p>
          <a:p>
            <a:pPr lvl="1"/>
            <a:r>
              <a:rPr lang="en-US" sz="1600" dirty="0" smtClean="0">
                <a:cs typeface="ＭＳ Ｐゴシック" charset="0"/>
              </a:rPr>
              <a:t>Abstract: </a:t>
            </a:r>
            <a:r>
              <a:rPr lang="en-US" sz="1600" dirty="0"/>
              <a:t>describes the minimal mechanisms required to </a:t>
            </a:r>
            <a:r>
              <a:rPr lang="en-US" sz="1600" dirty="0" smtClean="0"/>
              <a:t>support secure </a:t>
            </a:r>
            <a:r>
              <a:rPr lang="en-US" sz="1600" dirty="0"/>
              <a:t>initial configuration in a device being added to a </a:t>
            </a:r>
            <a:r>
              <a:rPr lang="en-US" sz="1600" dirty="0" smtClean="0"/>
              <a:t>6TiSCH network</a:t>
            </a:r>
            <a:r>
              <a:rPr lang="en-US" sz="1600" dirty="0"/>
              <a:t>.  The goal of this configuration is to set link-layer keys</a:t>
            </a:r>
            <a:r>
              <a:rPr lang="en-US" sz="1600" dirty="0" smtClean="0"/>
              <a:t>, and </a:t>
            </a:r>
            <a:r>
              <a:rPr lang="en-US" sz="1600" dirty="0"/>
              <a:t>to establish a secure session between each joining node and </a:t>
            </a:r>
            <a:r>
              <a:rPr lang="en-US" sz="1600" dirty="0" smtClean="0"/>
              <a:t>the JCE </a:t>
            </a:r>
            <a:r>
              <a:rPr lang="en-US" sz="1600" dirty="0"/>
              <a:t>who may use that to further configure the joining device</a:t>
            </a:r>
            <a:endParaRPr lang="en-US" sz="1600" dirty="0">
              <a:cs typeface="ＭＳ Ｐゴシック" charset="0"/>
            </a:endParaRPr>
          </a:p>
          <a:p>
            <a:pPr>
              <a:buFont typeface="Arial"/>
              <a:buChar char="•"/>
            </a:pPr>
            <a:endParaRPr lang="en-US" sz="1800" dirty="0" smtClean="0">
              <a:cs typeface="ＭＳ Ｐゴシック" charset="0"/>
            </a:endParaRPr>
          </a:p>
          <a:p>
            <a:pPr>
              <a:spcBef>
                <a:spcPts val="800"/>
              </a:spcBef>
              <a:buClr>
                <a:srgbClr val="000000"/>
              </a:buClr>
              <a:buSzPct val="100000"/>
              <a:buFont typeface="Arial" charset="0"/>
              <a:buChar char="•"/>
            </a:pPr>
            <a:r>
              <a:rPr lang="en-US" sz="1800" dirty="0" smtClean="0">
                <a:cs typeface="ＭＳ Ｐゴシック" charset="0"/>
              </a:rPr>
              <a:t>draft</a:t>
            </a:r>
            <a:r>
              <a:rPr lang="en-US" sz="1800" dirty="0">
                <a:cs typeface="ＭＳ Ｐゴシック" charset="0"/>
              </a:rPr>
              <a:t>-richardson-6tisch-dtsecurity-secure-join-01 </a:t>
            </a:r>
            <a:endParaRPr lang="en-US" sz="1800" dirty="0" smtClean="0">
              <a:cs typeface="ＭＳ Ｐゴシック" charset="0"/>
            </a:endParaRPr>
          </a:p>
          <a:p>
            <a:pPr lvl="1"/>
            <a:r>
              <a:rPr lang="en-US" sz="1600" dirty="0" smtClean="0">
                <a:cs typeface="ＭＳ Ｐゴシック" charset="0"/>
              </a:rPr>
              <a:t>Abstract: </a:t>
            </a:r>
            <a:r>
              <a:rPr lang="en-US" sz="1600" dirty="0"/>
              <a:t>securing the join </a:t>
            </a:r>
            <a:r>
              <a:rPr lang="en-US" sz="1600" dirty="0" smtClean="0"/>
              <a:t>process and </a:t>
            </a:r>
            <a:r>
              <a:rPr lang="en-US" sz="1600" dirty="0"/>
              <a:t>making that fit within the constraints of high latency, </a:t>
            </a:r>
            <a:r>
              <a:rPr lang="en-US" sz="1600" dirty="0" smtClean="0"/>
              <a:t>low throughput </a:t>
            </a:r>
            <a:r>
              <a:rPr lang="en-US" sz="1600" dirty="0"/>
              <a:t>and small frame sizes that characterize IEEE802.15.4 TSCH</a:t>
            </a:r>
            <a:endParaRPr lang="en-US" sz="1600"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91600" cy="6019800"/>
          </a:xfrm>
        </p:spPr>
        <p:txBody>
          <a:bodyPr/>
          <a:lstStyle/>
          <a:p>
            <a:pPr marL="0" indent="0">
              <a:buNone/>
            </a:pPr>
            <a:r>
              <a:rPr lang="en-US" sz="2800" dirty="0" smtClean="0">
                <a:hlinkClick r:id="rId2"/>
              </a:rPr>
              <a:t>Core</a:t>
            </a:r>
            <a:endParaRPr lang="en-US" sz="2800" dirty="0" smtClean="0"/>
          </a:p>
          <a:p>
            <a:r>
              <a:rPr lang="en-US" sz="2000" dirty="0">
                <a:hlinkClick r:id="rId3"/>
              </a:rPr>
              <a:t>draft-ietf-core-coap-tcp-tls–</a:t>
            </a:r>
            <a:r>
              <a:rPr lang="en-US" sz="2000" dirty="0" smtClean="0">
                <a:hlinkClick r:id="rId3"/>
              </a:rPr>
              <a:t>05</a:t>
            </a:r>
            <a:endParaRPr lang="en-US" sz="2000" dirty="0">
              <a:hlinkClick r:id="rId3"/>
            </a:endParaRPr>
          </a:p>
          <a:p>
            <a:pPr lvl="1"/>
            <a:r>
              <a:rPr lang="en-US" sz="1600" b="1" dirty="0"/>
              <a:t>Abstract</a:t>
            </a:r>
            <a:r>
              <a:rPr lang="en-US" sz="1600" b="1" dirty="0" smtClean="0"/>
              <a:t>: </a:t>
            </a:r>
            <a:r>
              <a:rPr lang="en-US" sz="1600" dirty="0" smtClean="0"/>
              <a:t>CoAP </a:t>
            </a:r>
            <a:r>
              <a:rPr lang="en-US" sz="1600" dirty="0"/>
              <a:t>over stream transports just finished WGLC, cap it here.</a:t>
            </a:r>
          </a:p>
          <a:p>
            <a:pPr lvl="1"/>
            <a:r>
              <a:rPr lang="en-US" sz="1600" b="1" dirty="0"/>
              <a:t>Objective</a:t>
            </a:r>
            <a:r>
              <a:rPr lang="en-US" sz="1600" b="1" dirty="0" smtClean="0"/>
              <a:t>:  </a:t>
            </a:r>
            <a:r>
              <a:rPr lang="en-US" sz="1600" dirty="0" smtClean="0"/>
              <a:t>Feedback </a:t>
            </a:r>
            <a:r>
              <a:rPr lang="en-US" sz="1600" dirty="0"/>
              <a:t>from WGLC, Status </a:t>
            </a:r>
            <a:r>
              <a:rPr lang="en-US" sz="1600" dirty="0" smtClean="0"/>
              <a:t>update</a:t>
            </a:r>
          </a:p>
          <a:p>
            <a:r>
              <a:rPr lang="en-US" sz="2000" dirty="0">
                <a:hlinkClick r:id="rId4"/>
              </a:rPr>
              <a:t>draft-silverajan-core-coap-protocol-</a:t>
            </a:r>
            <a:r>
              <a:rPr lang="en-US" sz="2000" dirty="0" smtClean="0">
                <a:hlinkClick r:id="rId4"/>
              </a:rPr>
              <a:t>negotiation</a:t>
            </a:r>
            <a:endParaRPr lang="en-US" sz="2000" dirty="0">
              <a:hlinkClick r:id="rId4"/>
            </a:endParaRPr>
          </a:p>
          <a:p>
            <a:pPr lvl="1"/>
            <a:r>
              <a:rPr lang="en-US" sz="1600" b="1" dirty="0" smtClean="0"/>
              <a:t>Abstract: </a:t>
            </a:r>
            <a:r>
              <a:rPr lang="en-US" sz="1600" dirty="0" smtClean="0"/>
              <a:t>When </a:t>
            </a:r>
            <a:r>
              <a:rPr lang="en-US" sz="1600" dirty="0"/>
              <a:t>multiple transports exist for exchanging CoAP resource representations, this document introduces a way forward for CoAP endpoints to agree upon alternate transport and protocol configurations as well as URIs.</a:t>
            </a:r>
          </a:p>
          <a:p>
            <a:pPr lvl="1"/>
            <a:r>
              <a:rPr lang="en-US" sz="1600" b="1" dirty="0"/>
              <a:t>Objective</a:t>
            </a:r>
            <a:r>
              <a:rPr lang="en-US" sz="1600" b="1" dirty="0" smtClean="0"/>
              <a:t>: </a:t>
            </a:r>
            <a:r>
              <a:rPr lang="en-US" sz="1600" dirty="0" smtClean="0"/>
              <a:t>Present </a:t>
            </a:r>
            <a:r>
              <a:rPr lang="en-US" sz="1600" dirty="0"/>
              <a:t>alternatives, obtain WG consensus and reviewers</a:t>
            </a:r>
            <a:r>
              <a:rPr lang="en-US" sz="1600" dirty="0" smtClean="0"/>
              <a:t>.</a:t>
            </a:r>
          </a:p>
          <a:p>
            <a:r>
              <a:rPr lang="en-US" sz="2000" dirty="0">
                <a:hlinkClick r:id="rId5"/>
              </a:rPr>
              <a:t>draft-ietf-core-object-</a:t>
            </a:r>
            <a:r>
              <a:rPr lang="en-US" sz="2000" dirty="0" smtClean="0">
                <a:hlinkClick r:id="rId5"/>
              </a:rPr>
              <a:t>security</a:t>
            </a:r>
            <a:endParaRPr lang="en-US" sz="2000" dirty="0">
              <a:hlinkClick r:id="rId5"/>
            </a:endParaRPr>
          </a:p>
          <a:p>
            <a:pPr lvl="1"/>
            <a:r>
              <a:rPr lang="en-US" sz="1600" b="1" dirty="0"/>
              <a:t>Abstract</a:t>
            </a:r>
            <a:r>
              <a:rPr lang="en-US" sz="1600" b="1" dirty="0" smtClean="0"/>
              <a:t>: </a:t>
            </a:r>
            <a:r>
              <a:rPr lang="en-US" sz="1600" dirty="0" smtClean="0"/>
              <a:t>This </a:t>
            </a:r>
            <a:r>
              <a:rPr lang="en-US" sz="1600" dirty="0"/>
              <a:t>memo defines Object Security of CoAP (OSCOAP), a method for application layer protection of message exchanges with CoAP and CBOR Object Signing (COSE).</a:t>
            </a:r>
          </a:p>
          <a:p>
            <a:pPr lvl="1"/>
            <a:r>
              <a:rPr lang="en-US" sz="1600" b="1" dirty="0"/>
              <a:t>Objective</a:t>
            </a:r>
            <a:r>
              <a:rPr lang="en-US" sz="1600" b="1" dirty="0" smtClean="0"/>
              <a:t>: </a:t>
            </a:r>
            <a:r>
              <a:rPr lang="en-US" sz="1600" dirty="0" smtClean="0"/>
              <a:t>Discuss </a:t>
            </a:r>
            <a:r>
              <a:rPr lang="en-US" sz="1600" dirty="0"/>
              <a:t>Updates. Are we ready for an Implementation Draft</a:t>
            </a:r>
            <a:r>
              <a:rPr lang="en-US" sz="1600" dirty="0" smtClean="0"/>
              <a:t>?</a:t>
            </a:r>
          </a:p>
          <a:p>
            <a:r>
              <a:rPr lang="en-US" sz="2000" dirty="0" smtClean="0">
                <a:hlinkClick r:id="rId6"/>
              </a:rPr>
              <a:t>draft</a:t>
            </a:r>
            <a:r>
              <a:rPr lang="en-US" sz="2000" dirty="0">
                <a:hlinkClick r:id="rId6"/>
              </a:rPr>
              <a:t>-ietf-core-</a:t>
            </a:r>
            <a:r>
              <a:rPr lang="en-US" sz="2000" dirty="0" smtClean="0">
                <a:hlinkClick r:id="rId6"/>
              </a:rPr>
              <a:t>dynlink</a:t>
            </a:r>
            <a:endParaRPr lang="en-US" sz="2000" dirty="0">
              <a:hlinkClick r:id="rId6"/>
            </a:endParaRPr>
          </a:p>
          <a:p>
            <a:pPr lvl="1"/>
            <a:r>
              <a:rPr lang="en-US" sz="1600" b="1" dirty="0"/>
              <a:t>Abstract</a:t>
            </a:r>
            <a:r>
              <a:rPr lang="en-US" sz="1600" b="1" dirty="0" smtClean="0"/>
              <a:t>:  </a:t>
            </a:r>
            <a:r>
              <a:rPr lang="en-US" sz="1600" dirty="0" smtClean="0"/>
              <a:t>This </a:t>
            </a:r>
            <a:r>
              <a:rPr lang="en-US" sz="1600" dirty="0"/>
              <a:t>document defines conditional observation attributes that work with Link Bindings or with simple CoAP Observe.</a:t>
            </a:r>
          </a:p>
          <a:p>
            <a:pPr lvl="1"/>
            <a:r>
              <a:rPr lang="en-US" sz="1600" b="1" dirty="0"/>
              <a:t>Objective</a:t>
            </a:r>
            <a:r>
              <a:rPr lang="en-US" sz="1600" b="1" dirty="0" smtClean="0"/>
              <a:t>: </a:t>
            </a:r>
            <a:r>
              <a:rPr lang="en-US" sz="1600" dirty="0" smtClean="0"/>
              <a:t>Update </a:t>
            </a:r>
            <a:r>
              <a:rPr lang="en-US" sz="1600" dirty="0"/>
              <a:t>on document status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010629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91600" cy="60198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-ietf-core-</a:t>
            </a:r>
            <a:r>
              <a:rPr lang="en-US" sz="2000" dirty="0" smtClean="0">
                <a:hlinkClick r:id="rId3"/>
              </a:rPr>
              <a:t>interfaces</a:t>
            </a:r>
            <a:endParaRPr lang="en-US" sz="2000" dirty="0">
              <a:hlinkClick r:id="rId3"/>
            </a:endParaRPr>
          </a:p>
          <a:p>
            <a:pPr lvl="1"/>
            <a:r>
              <a:rPr lang="en-US" sz="1600" b="1" dirty="0"/>
              <a:t>Abstract</a:t>
            </a:r>
            <a:r>
              <a:rPr lang="en-US" sz="1600" b="1" dirty="0" smtClean="0"/>
              <a:t>:  </a:t>
            </a:r>
            <a:r>
              <a:rPr lang="en-US" sz="1600" dirty="0" smtClean="0"/>
              <a:t>This </a:t>
            </a:r>
            <a:r>
              <a:rPr lang="en-US" sz="1600" dirty="0"/>
              <a:t>document defines a set of reusable REST resource design patterns suitable for use in constrained environments</a:t>
            </a:r>
            <a:r>
              <a:rPr lang="en-US" sz="2000" dirty="0"/>
              <a:t>.</a:t>
            </a:r>
          </a:p>
          <a:p>
            <a:pPr lvl="1"/>
            <a:r>
              <a:rPr lang="en-US" sz="1600" b="1" dirty="0"/>
              <a:t>Objective</a:t>
            </a:r>
            <a:r>
              <a:rPr lang="en-US" sz="1600" b="1" dirty="0" smtClean="0"/>
              <a:t>:  </a:t>
            </a:r>
            <a:r>
              <a:rPr lang="en-US" sz="1600" dirty="0" smtClean="0"/>
              <a:t>Update </a:t>
            </a:r>
            <a:r>
              <a:rPr lang="en-US" sz="1600" dirty="0"/>
              <a:t>on document </a:t>
            </a:r>
            <a:r>
              <a:rPr lang="en-US" sz="1600" dirty="0" smtClean="0"/>
              <a:t>status</a:t>
            </a:r>
            <a:endParaRPr lang="en-US" sz="2000" dirty="0"/>
          </a:p>
          <a:p>
            <a:r>
              <a:rPr lang="en-US" sz="2000" dirty="0">
                <a:hlinkClick r:id="rId4"/>
              </a:rPr>
              <a:t>draft-pritikin-coap-</a:t>
            </a:r>
            <a:r>
              <a:rPr lang="en-US" sz="2000" dirty="0" smtClean="0">
                <a:hlinkClick r:id="rId4"/>
              </a:rPr>
              <a:t>bootstrap</a:t>
            </a:r>
            <a:endParaRPr lang="en-US" sz="2000" dirty="0">
              <a:hlinkClick r:id="rId4"/>
            </a:endParaRPr>
          </a:p>
          <a:p>
            <a:r>
              <a:rPr lang="en-US" sz="2000" dirty="0">
                <a:hlinkClick r:id="rId5"/>
              </a:rPr>
              <a:t>draft-vanderstok-core-coap-</a:t>
            </a:r>
            <a:r>
              <a:rPr lang="en-US" sz="2000" dirty="0" smtClean="0">
                <a:hlinkClick r:id="rId5"/>
              </a:rPr>
              <a:t>est</a:t>
            </a:r>
            <a:endParaRPr lang="en-US" sz="2000" dirty="0">
              <a:hlinkClick r:id="rId5"/>
            </a:endParaRPr>
          </a:p>
          <a:p>
            <a:pPr lvl="1"/>
            <a:r>
              <a:rPr lang="en-US" sz="1600" b="1" dirty="0"/>
              <a:t>Objective</a:t>
            </a:r>
            <a:r>
              <a:rPr lang="en-US" sz="1600" b="1" dirty="0" smtClean="0"/>
              <a:t>:  </a:t>
            </a:r>
            <a:r>
              <a:rPr lang="en-US" sz="1600" dirty="0" smtClean="0"/>
              <a:t>Discuss </a:t>
            </a:r>
            <a:r>
              <a:rPr lang="en-US" sz="1600" dirty="0"/>
              <a:t>the use of CoAP and the security options</a:t>
            </a:r>
          </a:p>
          <a:p>
            <a:r>
              <a:rPr lang="en-US" sz="2000" dirty="0">
                <a:hlinkClick r:id="rId6"/>
              </a:rPr>
              <a:t>draft-tiloca-core-multicast-</a:t>
            </a:r>
            <a:r>
              <a:rPr lang="en-US" sz="2000" dirty="0" smtClean="0">
                <a:hlinkClick r:id="rId6"/>
              </a:rPr>
              <a:t>oscoap</a:t>
            </a:r>
            <a:endParaRPr lang="en-US" sz="2000" dirty="0">
              <a:hlinkClick r:id="rId6"/>
            </a:endParaRPr>
          </a:p>
          <a:p>
            <a:pPr lvl="1"/>
            <a:r>
              <a:rPr lang="en-US" sz="1600" b="1" dirty="0"/>
              <a:t>Abstract</a:t>
            </a:r>
            <a:r>
              <a:rPr lang="en-US" sz="1600" b="1" dirty="0" smtClean="0"/>
              <a:t>:</a:t>
            </a:r>
            <a:r>
              <a:rPr lang="en-US" sz="2000" b="1" dirty="0" smtClean="0"/>
              <a:t> </a:t>
            </a:r>
            <a:r>
              <a:rPr lang="en-US" sz="1600" dirty="0" smtClean="0"/>
              <a:t>This </a:t>
            </a:r>
            <a:r>
              <a:rPr lang="en-US" sz="1600" dirty="0"/>
              <a:t>document describes a method for application layer protection of messages exchanged with the CoAP in a group communication context, based on Object Security of CoAP (OSCOAP) and the CBOR Object Signing and Encryption (COSE) format.</a:t>
            </a:r>
          </a:p>
          <a:p>
            <a:pPr lvl="1"/>
            <a:r>
              <a:rPr lang="en-US" sz="1600" b="1" dirty="0"/>
              <a:t>Objective</a:t>
            </a:r>
            <a:r>
              <a:rPr lang="en-US" sz="1600" dirty="0"/>
              <a:t>:</a:t>
            </a:r>
            <a:r>
              <a:rPr lang="en-US" sz="2000" dirty="0"/>
              <a:t> </a:t>
            </a:r>
            <a:r>
              <a:rPr lang="en-US" sz="1600" dirty="0"/>
              <a:t>present the work, ask for reviewers</a:t>
            </a:r>
          </a:p>
          <a:p>
            <a:r>
              <a:rPr lang="en-US" sz="2400" dirty="0">
                <a:hlinkClick r:id="rId7"/>
              </a:rPr>
              <a:t>draft-cao-core-delegated-</a:t>
            </a:r>
            <a:r>
              <a:rPr lang="en-US" sz="2400" dirty="0" smtClean="0">
                <a:hlinkClick r:id="rId7"/>
              </a:rPr>
              <a:t>observe</a:t>
            </a:r>
            <a:endParaRPr lang="en-US" sz="2400" dirty="0">
              <a:hlinkClick r:id="rId7"/>
            </a:endParaRPr>
          </a:p>
          <a:p>
            <a:pPr lvl="1"/>
            <a:r>
              <a:rPr lang="en-US" sz="1600" b="1" dirty="0"/>
              <a:t>Abstract</a:t>
            </a:r>
            <a:r>
              <a:rPr lang="en-US" sz="1600" b="1" dirty="0" smtClean="0"/>
              <a:t>:  </a:t>
            </a:r>
            <a:r>
              <a:rPr lang="en-US" sz="1600" dirty="0" smtClean="0"/>
              <a:t>One </a:t>
            </a:r>
            <a:r>
              <a:rPr lang="en-US" sz="1600" dirty="0"/>
              <a:t>node can register an interest on behalf of someone else.</a:t>
            </a:r>
          </a:p>
          <a:p>
            <a:pPr lvl="1"/>
            <a:r>
              <a:rPr lang="en-US" sz="1600" b="1" dirty="0"/>
              <a:t>Objective</a:t>
            </a:r>
            <a:r>
              <a:rPr lang="en-US" sz="1600" b="1" dirty="0" smtClean="0"/>
              <a:t>:  </a:t>
            </a:r>
            <a:r>
              <a:rPr lang="en-US" sz="1600" dirty="0" smtClean="0"/>
              <a:t>Present </a:t>
            </a:r>
            <a:r>
              <a:rPr lang="en-US" sz="1600" dirty="0"/>
              <a:t>an </a:t>
            </a:r>
            <a:r>
              <a:rPr lang="en-US" sz="1600" dirty="0" smtClean="0"/>
              <a:t>idea</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91600" cy="60198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-groves-coap-</a:t>
            </a:r>
            <a:r>
              <a:rPr lang="en-US" sz="2000" dirty="0" smtClean="0">
                <a:hlinkClick r:id="rId3"/>
              </a:rPr>
              <a:t>webrtcdc</a:t>
            </a:r>
            <a:endParaRPr lang="en-US" sz="2000" dirty="0">
              <a:hlinkClick r:id="rId3"/>
            </a:endParaRPr>
          </a:p>
          <a:p>
            <a:pPr lvl="1"/>
            <a:r>
              <a:rPr lang="en-US" sz="1600" b="1" dirty="0"/>
              <a:t>Abstract</a:t>
            </a:r>
            <a:r>
              <a:rPr lang="en-US" sz="1600" b="1" dirty="0" smtClean="0"/>
              <a:t>:  </a:t>
            </a:r>
            <a:r>
              <a:rPr lang="en-US" sz="1600" dirty="0" smtClean="0"/>
              <a:t>Explains </a:t>
            </a:r>
            <a:r>
              <a:rPr lang="en-US" sz="1600" dirty="0"/>
              <a:t>how to do CoAP over </a:t>
            </a:r>
            <a:r>
              <a:rPr lang="en-US" sz="1600" dirty="0" err="1"/>
              <a:t>WebRTC</a:t>
            </a:r>
            <a:r>
              <a:rPr lang="en-US" sz="1600" dirty="0"/>
              <a:t> Data Channels.</a:t>
            </a:r>
          </a:p>
          <a:p>
            <a:pPr lvl="1"/>
            <a:r>
              <a:rPr lang="en-US" sz="1600" b="1" dirty="0"/>
              <a:t>Objective</a:t>
            </a:r>
            <a:r>
              <a:rPr lang="en-US" sz="1600" b="1" dirty="0" smtClean="0"/>
              <a:t>:  </a:t>
            </a:r>
            <a:r>
              <a:rPr lang="en-US" sz="1600" dirty="0" smtClean="0"/>
              <a:t>Present </a:t>
            </a:r>
            <a:r>
              <a:rPr lang="en-US" sz="1600" dirty="0"/>
              <a:t>an </a:t>
            </a:r>
            <a:r>
              <a:rPr lang="en-US" sz="1600" dirty="0" smtClean="0"/>
              <a:t>idea</a:t>
            </a:r>
          </a:p>
          <a:p>
            <a:r>
              <a:rPr lang="en-US" sz="2000" dirty="0">
                <a:hlinkClick r:id="rId4"/>
              </a:rPr>
              <a:t>draft-ietf-core-</a:t>
            </a:r>
            <a:r>
              <a:rPr lang="en-US" sz="2000" dirty="0" smtClean="0">
                <a:hlinkClick r:id="rId4"/>
              </a:rPr>
              <a:t>senml</a:t>
            </a:r>
            <a:endParaRPr lang="en-US" sz="2000" dirty="0">
              <a:hlinkClick r:id="rId4"/>
            </a:endParaRPr>
          </a:p>
          <a:p>
            <a:r>
              <a:rPr lang="en-US" sz="2000" dirty="0" smtClean="0">
                <a:hlinkClick r:id="rId5"/>
              </a:rPr>
              <a:t>draft</a:t>
            </a:r>
            <a:r>
              <a:rPr lang="en-US" sz="2000" dirty="0">
                <a:hlinkClick r:id="rId5"/>
              </a:rPr>
              <a:t>-groves-core-senml-</a:t>
            </a:r>
            <a:r>
              <a:rPr lang="en-US" sz="2000" dirty="0" smtClean="0">
                <a:hlinkClick r:id="rId5"/>
              </a:rPr>
              <a:t>bto</a:t>
            </a:r>
            <a:endParaRPr lang="en-US" sz="2000" dirty="0">
              <a:hlinkClick r:id="rId5"/>
            </a:endParaRPr>
          </a:p>
          <a:p>
            <a:pPr lvl="1"/>
            <a:r>
              <a:rPr lang="en-US" sz="1600" b="1" dirty="0"/>
              <a:t>Abstract</a:t>
            </a:r>
            <a:r>
              <a:rPr lang="en-US" sz="1600" b="1" dirty="0" smtClean="0"/>
              <a:t>: </a:t>
            </a:r>
            <a:r>
              <a:rPr lang="en-US" sz="1600" dirty="0" smtClean="0"/>
              <a:t>This </a:t>
            </a:r>
            <a:r>
              <a:rPr lang="en-US" sz="1600" dirty="0"/>
              <a:t>draft introduces a new base time offset attribute to </a:t>
            </a:r>
            <a:r>
              <a:rPr lang="en-US" sz="1600" dirty="0" err="1"/>
              <a:t>SenML</a:t>
            </a:r>
            <a:endParaRPr lang="en-US" sz="1600" dirty="0"/>
          </a:p>
          <a:p>
            <a:pPr lvl="1"/>
            <a:r>
              <a:rPr lang="en-US" sz="1600" b="1" dirty="0"/>
              <a:t>Objective</a:t>
            </a:r>
            <a:r>
              <a:rPr lang="en-US" sz="1600" b="1" dirty="0" smtClean="0"/>
              <a:t>:  </a:t>
            </a:r>
            <a:r>
              <a:rPr lang="en-US" sz="1600" dirty="0" smtClean="0"/>
              <a:t>To </a:t>
            </a:r>
            <a:r>
              <a:rPr lang="en-US" sz="1600" dirty="0"/>
              <a:t>get the draft adopted. Also to discuss what should happen to the XML and EXI representations (they currently don’t seem to allow extension</a:t>
            </a:r>
            <a:r>
              <a:rPr lang="en-US" sz="1600" dirty="0" smtClean="0"/>
              <a:t>)</a:t>
            </a:r>
            <a:endParaRPr lang="en-US" sz="1600" dirty="0"/>
          </a:p>
          <a:p>
            <a:r>
              <a:rPr lang="en-US" sz="2000" dirty="0" smtClean="0">
                <a:hlinkClick r:id="rId6"/>
              </a:rPr>
              <a:t>draft</a:t>
            </a:r>
            <a:r>
              <a:rPr lang="en-US" sz="2000" dirty="0">
                <a:hlinkClick r:id="rId6"/>
              </a:rPr>
              <a:t>-ietf-core-yang-cbor (10)</a:t>
            </a:r>
          </a:p>
          <a:p>
            <a:r>
              <a:rPr lang="en-US" sz="2000" dirty="0">
                <a:hlinkClick r:id="rId7"/>
              </a:rPr>
              <a:t>draft-ietf-core-sid (10)</a:t>
            </a:r>
          </a:p>
          <a:p>
            <a:r>
              <a:rPr lang="en-US" sz="2000" dirty="0">
                <a:hlinkClick r:id="rId8"/>
              </a:rPr>
              <a:t>draft-vanderstok-core-comi (20)</a:t>
            </a:r>
          </a:p>
          <a:p>
            <a:pPr lvl="1"/>
            <a:r>
              <a:rPr lang="en-US" sz="1600" b="1" dirty="0"/>
              <a:t>Abstract</a:t>
            </a:r>
            <a:r>
              <a:rPr lang="en-US" sz="1600" b="1" dirty="0" smtClean="0"/>
              <a:t>:  </a:t>
            </a:r>
            <a:r>
              <a:rPr lang="en-US" sz="1600" dirty="0" smtClean="0"/>
              <a:t>This </a:t>
            </a:r>
            <a:r>
              <a:rPr lang="en-US" sz="1600" dirty="0"/>
              <a:t>document describes a network management interface for constrained devices, called CoMI</a:t>
            </a:r>
            <a:r>
              <a:rPr lang="en-US" sz="2000" dirty="0"/>
              <a:t>.</a:t>
            </a:r>
          </a:p>
          <a:p>
            <a:pPr lvl="1"/>
            <a:r>
              <a:rPr lang="en-US" sz="1600" b="1" dirty="0"/>
              <a:t>Objective</a:t>
            </a:r>
            <a:r>
              <a:rPr lang="en-US" sz="1600" b="1" dirty="0" smtClean="0"/>
              <a:t>:  </a:t>
            </a:r>
            <a:r>
              <a:rPr lang="en-US" sz="1600" dirty="0" smtClean="0"/>
              <a:t>Explain </a:t>
            </a:r>
            <a:r>
              <a:rPr lang="en-US" sz="1600" dirty="0"/>
              <a:t>merge with </a:t>
            </a:r>
            <a:r>
              <a:rPr lang="en-US" sz="1600" dirty="0" err="1"/>
              <a:t>CoOL</a:t>
            </a:r>
            <a:r>
              <a:rPr lang="en-US" sz="1600" dirty="0"/>
              <a:t> and ask for WG </a:t>
            </a:r>
            <a:r>
              <a:rPr lang="en-US" sz="1600" dirty="0" smtClean="0"/>
              <a:t>adoption</a:t>
            </a:r>
            <a:endParaRPr lang="en-US" sz="20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355368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91600" cy="60198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-thaler-core-</a:t>
            </a:r>
            <a:r>
              <a:rPr lang="en-US" sz="2000" dirty="0" smtClean="0">
                <a:hlinkClick r:id="rId3"/>
              </a:rPr>
              <a:t>redirect</a:t>
            </a:r>
            <a:endParaRPr lang="en-US" sz="2000" dirty="0">
              <a:hlinkClick r:id="rId3"/>
            </a:endParaRPr>
          </a:p>
          <a:p>
            <a:pPr lvl="1"/>
            <a:r>
              <a:rPr lang="en-US" sz="1600" b="1" dirty="0"/>
              <a:t>Abstract</a:t>
            </a:r>
            <a:r>
              <a:rPr lang="en-US" sz="1600" b="1" dirty="0" smtClean="0"/>
              <a:t>: </a:t>
            </a:r>
            <a:r>
              <a:rPr lang="en-US" sz="1600" dirty="0" smtClean="0"/>
              <a:t>Allow </a:t>
            </a:r>
            <a:r>
              <a:rPr lang="en-US" sz="1600" dirty="0"/>
              <a:t>a CoAP server to redirect a client to a new URI. The primary use case is to allow a client using multicast CoAP discovery to learn a COAPS endpoint of the server, without the server revealing privacy-sensitive information. This improves security and privacy in environments with untrusted clients.</a:t>
            </a:r>
          </a:p>
          <a:p>
            <a:pPr lvl="1"/>
            <a:r>
              <a:rPr lang="en-US" sz="1600" b="1" dirty="0"/>
              <a:t>Objective</a:t>
            </a:r>
            <a:r>
              <a:rPr lang="en-US" sz="1600" b="1" dirty="0" smtClean="0"/>
              <a:t>:  </a:t>
            </a:r>
            <a:r>
              <a:rPr lang="en-US" sz="1600" dirty="0" smtClean="0"/>
              <a:t>Ask </a:t>
            </a:r>
            <a:r>
              <a:rPr lang="en-US" sz="1600" dirty="0"/>
              <a:t>for WG support. OCF wants to do this COAP extension either way, but having it be an IETF item is preferred so it isn’t OCF-</a:t>
            </a:r>
            <a:r>
              <a:rPr lang="en-US" sz="1600" dirty="0" smtClean="0"/>
              <a:t>specific</a:t>
            </a:r>
          </a:p>
          <a:p>
            <a:r>
              <a:rPr lang="en-US" sz="2000" dirty="0">
                <a:hlinkClick r:id="rId4"/>
              </a:rPr>
              <a:t>draft-vanderstok-core-yang-lwm2m–</a:t>
            </a:r>
            <a:r>
              <a:rPr lang="en-US" sz="2000" dirty="0" smtClean="0">
                <a:hlinkClick r:id="rId4"/>
              </a:rPr>
              <a:t>00</a:t>
            </a:r>
            <a:endParaRPr lang="en-US" sz="2000" dirty="0">
              <a:hlinkClick r:id="rId4"/>
            </a:endParaRPr>
          </a:p>
          <a:p>
            <a:pPr lvl="1"/>
            <a:r>
              <a:rPr lang="en-US" sz="1600" b="1" dirty="0"/>
              <a:t>Abstract</a:t>
            </a:r>
            <a:r>
              <a:rPr lang="en-US" sz="1600" b="1" dirty="0" smtClean="0"/>
              <a:t>:  </a:t>
            </a:r>
            <a:r>
              <a:rPr lang="en-US" sz="1600" dirty="0" smtClean="0"/>
              <a:t>This </a:t>
            </a:r>
            <a:r>
              <a:rPr lang="en-US" sz="1600" dirty="0"/>
              <a:t>document is an exercise on translating the LWM2M/IPSO Object model to YANG.</a:t>
            </a:r>
          </a:p>
          <a:p>
            <a:pPr lvl="1"/>
            <a:r>
              <a:rPr lang="en-US" sz="1600" b="1" dirty="0"/>
              <a:t>Objective</a:t>
            </a:r>
            <a:r>
              <a:rPr lang="en-US" sz="1600" b="1" dirty="0" smtClean="0"/>
              <a:t>:  </a:t>
            </a:r>
            <a:r>
              <a:rPr lang="en-US" sz="1600" dirty="0" smtClean="0"/>
              <a:t>Comments</a:t>
            </a:r>
            <a:r>
              <a:rPr lang="en-US" sz="1600" dirty="0"/>
              <a:t>, insights.</a:t>
            </a:r>
          </a:p>
          <a:p>
            <a:r>
              <a:rPr lang="en-US" sz="2000" dirty="0" smtClean="0">
                <a:hlinkClick r:id="rId5"/>
              </a:rPr>
              <a:t>draft</a:t>
            </a:r>
            <a:r>
              <a:rPr lang="en-US" sz="2000" dirty="0">
                <a:hlinkClick r:id="rId5"/>
              </a:rPr>
              <a:t>-jimenez-t2trg-coap-functionality-lwm2m</a:t>
            </a:r>
            <a:endParaRPr lang="en-US" sz="2000" dirty="0">
              <a:hlinkClick r:id="rId5"/>
            </a:endParaRPr>
          </a:p>
          <a:p>
            <a:r>
              <a:rPr lang="en-US" sz="2000" dirty="0">
                <a:hlinkClick r:id="rId6"/>
              </a:rPr>
              <a:t>draft-groves-core-rfc6690up-</a:t>
            </a:r>
            <a:r>
              <a:rPr lang="en-US" sz="2000" dirty="0" smtClean="0">
                <a:hlinkClick r:id="rId6"/>
              </a:rPr>
              <a:t>latest</a:t>
            </a:r>
            <a:endParaRPr lang="en-US" sz="2000" dirty="0"/>
          </a:p>
          <a:p>
            <a:pPr lvl="1"/>
            <a:r>
              <a:rPr lang="en-US" sz="1600" b="1" dirty="0"/>
              <a:t>Abstract</a:t>
            </a:r>
            <a:r>
              <a:rPr lang="en-US" sz="1600" b="1" dirty="0" smtClean="0"/>
              <a:t>:  </a:t>
            </a:r>
            <a:r>
              <a:rPr lang="en-US" sz="1600" dirty="0" smtClean="0"/>
              <a:t>This </a:t>
            </a:r>
            <a:r>
              <a:rPr lang="en-US" sz="1600" dirty="0"/>
              <a:t>draft proposes an update to the RFC6690 IANA procedures to allow an </a:t>
            </a:r>
            <a:r>
              <a:rPr lang="en-US" sz="1600" dirty="0" smtClean="0"/>
              <a:t>organizational </a:t>
            </a:r>
            <a:r>
              <a:rPr lang="en-US" sz="1600" dirty="0"/>
              <a:t>pre-fix to be assigned</a:t>
            </a:r>
            <a:r>
              <a:rPr lang="en-US" sz="2000" dirty="0"/>
              <a:t>.</a:t>
            </a:r>
          </a:p>
          <a:p>
            <a:pPr lvl="1"/>
            <a:r>
              <a:rPr lang="en-US" sz="1600" b="1" dirty="0"/>
              <a:t>Objective</a:t>
            </a:r>
            <a:r>
              <a:rPr lang="en-US" sz="1600" b="1" dirty="0" smtClean="0"/>
              <a:t>:  </a:t>
            </a:r>
            <a:r>
              <a:rPr lang="en-US" sz="1600" dirty="0" smtClean="0"/>
              <a:t>Discuss</a:t>
            </a:r>
            <a:r>
              <a:rPr lang="en-US" sz="1600" dirty="0"/>
              <a:t>, possibly adopt</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1174391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hlinkClick r:id="rId3"/>
              </a:rPr>
              <a:t>draft-ietf-6lo-nfc-05</a:t>
            </a:r>
            <a:endParaRPr lang="en-US" sz="1800" dirty="0" smtClean="0"/>
          </a:p>
          <a:p>
            <a:pPr lvl="1"/>
            <a:r>
              <a:rPr lang="en-US" sz="1400" dirty="0" smtClean="0"/>
              <a:t>Abstract: </a:t>
            </a:r>
            <a:r>
              <a:rPr lang="mr-IN" sz="1400" dirty="0" smtClean="0"/>
              <a:t>IPv6 </a:t>
            </a:r>
            <a:r>
              <a:rPr lang="mr-IN" sz="1400" dirty="0"/>
              <a:t>over NFC </a:t>
            </a:r>
            <a:r>
              <a:rPr lang="en-US" sz="1400" dirty="0" smtClean="0"/>
              <a:t>- Updates </a:t>
            </a:r>
            <a:r>
              <a:rPr lang="en-US" sz="1400" dirty="0"/>
              <a:t>of the draft addressing comments</a:t>
            </a:r>
          </a:p>
          <a:p>
            <a:r>
              <a:rPr lang="en-US" sz="1800" dirty="0" smtClean="0">
                <a:hlinkClick r:id="rId4"/>
              </a:rPr>
              <a:t>draft-gomez-6lo-blemesh-02</a:t>
            </a:r>
            <a:endParaRPr lang="en-US" sz="1800" dirty="0" smtClean="0"/>
          </a:p>
          <a:p>
            <a:pPr lvl="1"/>
            <a:r>
              <a:rPr lang="en-US" sz="1400" dirty="0" smtClean="0"/>
              <a:t>Abstract: IPv6 </a:t>
            </a:r>
            <a:r>
              <a:rPr lang="en-US" sz="1400" dirty="0"/>
              <a:t>over Bluetooth Low Energy Mesh </a:t>
            </a:r>
            <a:r>
              <a:rPr lang="en-US" sz="1400" dirty="0" smtClean="0"/>
              <a:t>Networks</a:t>
            </a:r>
          </a:p>
          <a:p>
            <a:pPr lvl="1"/>
            <a:r>
              <a:rPr lang="en-US" sz="1400" dirty="0" smtClean="0"/>
              <a:t>Present </a:t>
            </a:r>
            <a:r>
              <a:rPr lang="en-US" sz="1400" dirty="0"/>
              <a:t>the updates to the draft and comments from Bluetooth-SIG</a:t>
            </a:r>
          </a:p>
          <a:p>
            <a:pPr>
              <a:buFont typeface="Arial"/>
              <a:buChar char="•"/>
            </a:pPr>
            <a:r>
              <a:rPr lang="en-US" sz="1800" dirty="0" smtClean="0">
                <a:hlinkClick r:id="rId5"/>
              </a:rPr>
              <a:t>draft-hong-6lo-use-cases</a:t>
            </a:r>
            <a:endParaRPr lang="mr-IN" sz="1800" dirty="0"/>
          </a:p>
          <a:p>
            <a:pPr lvl="1"/>
            <a:r>
              <a:rPr lang="en-US" sz="1400" dirty="0" smtClean="0"/>
              <a:t>Abstract: </a:t>
            </a:r>
            <a:r>
              <a:rPr lang="mr-IN" sz="1400" dirty="0" smtClean="0"/>
              <a:t>6lo </a:t>
            </a:r>
            <a:r>
              <a:rPr lang="mr-IN" sz="1400" dirty="0"/>
              <a:t>Applicability and Use Cases </a:t>
            </a:r>
            <a:endParaRPr lang="en-US" sz="1400" dirty="0" smtClean="0"/>
          </a:p>
          <a:p>
            <a:pPr lvl="1"/>
            <a:r>
              <a:rPr lang="en-US" sz="1400" dirty="0" smtClean="0"/>
              <a:t>Updates </a:t>
            </a:r>
            <a:r>
              <a:rPr lang="en-US" sz="1400" dirty="0"/>
              <a:t>and comments on the draft</a:t>
            </a:r>
          </a:p>
          <a:p>
            <a:r>
              <a:rPr lang="en-US" sz="1800" dirty="0" smtClean="0">
                <a:hlinkClick r:id="rId6"/>
              </a:rPr>
              <a:t>draft-thubert-6lo-rfc6775-update-01</a:t>
            </a:r>
            <a:endParaRPr lang="en-US" sz="1800" dirty="0"/>
          </a:p>
          <a:p>
            <a:pPr lvl="1"/>
            <a:r>
              <a:rPr lang="en-US" sz="1400" dirty="0" smtClean="0"/>
              <a:t>Abstract: </a:t>
            </a:r>
            <a:r>
              <a:rPr lang="mr-IN" sz="1400" dirty="0" smtClean="0"/>
              <a:t>An </a:t>
            </a:r>
            <a:r>
              <a:rPr lang="mr-IN" sz="1400" dirty="0"/>
              <a:t>Update to 6LoWPAN </a:t>
            </a:r>
            <a:r>
              <a:rPr lang="mr-IN" sz="1400" dirty="0" smtClean="0"/>
              <a:t>ND</a:t>
            </a:r>
            <a:endParaRPr lang="en-US" sz="1400" dirty="0" smtClean="0"/>
          </a:p>
          <a:p>
            <a:pPr lvl="1"/>
            <a:r>
              <a:rPr lang="en-US" sz="1400" dirty="0" smtClean="0"/>
              <a:t>Updates </a:t>
            </a:r>
            <a:r>
              <a:rPr lang="en-US" sz="1400" dirty="0"/>
              <a:t>to the draft and Request for adoption</a:t>
            </a:r>
          </a:p>
          <a:p>
            <a:r>
              <a:rPr lang="en-US" sz="1800" dirty="0" smtClean="0">
                <a:hlinkClick r:id="rId7"/>
              </a:rPr>
              <a:t>draft-ietf-6lo-privacy-considerations</a:t>
            </a:r>
            <a:endParaRPr lang="en-US" sz="1800" dirty="0"/>
          </a:p>
          <a:p>
            <a:pPr lvl="1"/>
            <a:r>
              <a:rPr lang="en-US" sz="1400" dirty="0" smtClean="0"/>
              <a:t>Abstract: </a:t>
            </a:r>
            <a:r>
              <a:rPr lang="mr-IN" sz="1400" dirty="0" smtClean="0"/>
              <a:t>Designating </a:t>
            </a:r>
            <a:r>
              <a:rPr lang="mr-IN" sz="1400" dirty="0"/>
              <a:t>6LBR for IID </a:t>
            </a:r>
            <a:r>
              <a:rPr lang="mr-IN" sz="1400" dirty="0" smtClean="0"/>
              <a:t>Assignment</a:t>
            </a:r>
            <a:r>
              <a:rPr lang="en-US" sz="1400" dirty="0" smtClean="0"/>
              <a:t> </a:t>
            </a:r>
          </a:p>
          <a:p>
            <a:pPr lvl="1"/>
            <a:r>
              <a:rPr lang="en-US" sz="1400" dirty="0" smtClean="0"/>
              <a:t>Updates </a:t>
            </a:r>
            <a:r>
              <a:rPr lang="en-US" sz="1400" dirty="0"/>
              <a:t>from WG comments</a:t>
            </a:r>
          </a:p>
          <a:p>
            <a:r>
              <a:rPr lang="en-US" sz="1800" dirty="0" smtClean="0">
                <a:hlinkClick r:id="rId7"/>
              </a:rPr>
              <a:t>draft-ietf-6lo-privacy-considerations</a:t>
            </a:r>
            <a:endParaRPr lang="en-US" sz="1800" dirty="0"/>
          </a:p>
          <a:p>
            <a:pPr lvl="1"/>
            <a:r>
              <a:rPr lang="en-US" sz="1400" dirty="0" smtClean="0"/>
              <a:t>Abstract: Packet </a:t>
            </a:r>
            <a:r>
              <a:rPr lang="en-US" sz="1400" dirty="0"/>
              <a:t>Expiration Time in 6lo Routing Header </a:t>
            </a:r>
            <a:endParaRPr lang="en-US" sz="1400" dirty="0" smtClean="0"/>
          </a:p>
          <a:p>
            <a:pPr lvl="1"/>
            <a:r>
              <a:rPr lang="en-US" sz="1400" dirty="0" smtClean="0"/>
              <a:t>First </a:t>
            </a:r>
            <a:r>
              <a:rPr lang="en-US" sz="1400" dirty="0"/>
              <a:t>presentation of the draft</a:t>
            </a:r>
          </a:p>
          <a:p>
            <a:r>
              <a:rPr lang="en-US" sz="1800" dirty="0" smtClean="0">
                <a:hlinkClick r:id="rId8"/>
              </a:rPr>
              <a:t>draft-gomez-6lo-optimized-fragmentation-header-00</a:t>
            </a:r>
            <a:endParaRPr lang="en-US" sz="1800" dirty="0" smtClean="0"/>
          </a:p>
          <a:p>
            <a:pPr lvl="1"/>
            <a:r>
              <a:rPr lang="en-US" sz="1400" dirty="0" smtClean="0"/>
              <a:t>Abstract: </a:t>
            </a:r>
            <a:r>
              <a:rPr lang="mr-IN" sz="1400" dirty="0"/>
              <a:t>Optimized 6LoWPAN Fragment </a:t>
            </a:r>
            <a:r>
              <a:rPr lang="mr-IN" sz="1400" dirty="0" smtClean="0"/>
              <a:t>Header</a:t>
            </a:r>
            <a:r>
              <a:rPr lang="en-US" sz="1400" dirty="0" smtClean="0"/>
              <a:t> </a:t>
            </a:r>
          </a:p>
          <a:p>
            <a:pPr lvl="1"/>
            <a:r>
              <a:rPr lang="en-US" sz="1400" dirty="0" smtClean="0"/>
              <a:t>First </a:t>
            </a:r>
            <a:r>
              <a:rPr lang="en-US" sz="1400" dirty="0"/>
              <a:t>presentation of the </a:t>
            </a:r>
            <a:r>
              <a:rPr lang="en-US" sz="1400" dirty="0" smtClean="0"/>
              <a:t>draft</a:t>
            </a:r>
            <a:endParaRPr lang="en-US" sz="1050" dirty="0"/>
          </a:p>
        </p:txBody>
      </p:sp>
      <p:sp>
        <p:nvSpPr>
          <p:cNvPr id="4" name="Date Placeholder 3"/>
          <p:cNvSpPr>
            <a:spLocks noGrp="1"/>
          </p:cNvSpPr>
          <p:nvPr>
            <p:ph type="dt" sz="half" idx="10"/>
          </p:nvPr>
        </p:nvSpPr>
        <p:spPr/>
        <p:txBody>
          <a:bodyPr/>
          <a:lstStyle/>
          <a:p>
            <a:pPr>
              <a:defRPr/>
            </a:pPr>
            <a:r>
              <a:rPr lang="en-US" dirty="0" smtClean="0"/>
              <a:t>&lt;Nov 2016</a:t>
            </a:r>
            <a:r>
              <a:rPr lang="en-US" dirty="0" smtClean="0"/>
              <a:t>&gt;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r>
              <a:rPr lang="en-US" sz="1800" dirty="0" smtClean="0">
                <a:hlinkClick r:id="rId3"/>
              </a:rPr>
              <a:t>draft-ietf-roll-useofrplinfo/</a:t>
            </a:r>
            <a:endParaRPr lang="en-US" sz="1800" dirty="0" smtClean="0"/>
          </a:p>
          <a:p>
            <a:pPr lvl="1"/>
            <a:r>
              <a:rPr lang="en-US" sz="1400" dirty="0" smtClean="0"/>
              <a:t>When </a:t>
            </a:r>
            <a:r>
              <a:rPr lang="en-US" sz="1400" dirty="0"/>
              <a:t>to use RFC 6553, 6554 and IPv6-in-</a:t>
            </a:r>
            <a:r>
              <a:rPr lang="en-US" sz="1400" dirty="0" smtClean="0"/>
              <a:t>IPv6</a:t>
            </a:r>
          </a:p>
          <a:p>
            <a:r>
              <a:rPr lang="en-US" sz="1800" dirty="0" smtClean="0">
                <a:hlinkClick r:id="rId4"/>
              </a:rPr>
              <a:t>draft</a:t>
            </a:r>
            <a:r>
              <a:rPr lang="en-US" sz="1800" dirty="0">
                <a:hlinkClick r:id="rId4"/>
              </a:rPr>
              <a:t>-ietf-roll-routing-dispatch-00 </a:t>
            </a:r>
          </a:p>
          <a:p>
            <a:pPr lvl="1"/>
            <a:r>
              <a:rPr lang="en-US" sz="1400" dirty="0"/>
              <a:t>6LoWPAN Routing </a:t>
            </a:r>
            <a:r>
              <a:rPr lang="en-US" sz="1400" dirty="0" smtClean="0"/>
              <a:t>Header</a:t>
            </a:r>
          </a:p>
          <a:p>
            <a:pPr lvl="1"/>
            <a:r>
              <a:rPr lang="en-US" sz="1400" dirty="0" smtClean="0"/>
              <a:t>WG: </a:t>
            </a:r>
            <a:r>
              <a:rPr lang="en-US" sz="1400" dirty="0"/>
              <a:t>Submitted to IESG for </a:t>
            </a:r>
            <a:r>
              <a:rPr lang="en-US" sz="1400" dirty="0" smtClean="0"/>
              <a:t>Publication; IESG: </a:t>
            </a:r>
            <a:r>
              <a:rPr lang="en-US" sz="1400" dirty="0"/>
              <a:t>AD Evaluation::Revised I-D </a:t>
            </a:r>
            <a:r>
              <a:rPr lang="en-US" sz="1400" dirty="0" smtClean="0"/>
              <a:t>Needed</a:t>
            </a:r>
          </a:p>
          <a:p>
            <a:r>
              <a:rPr lang="en-US" sz="1800" dirty="0" smtClean="0">
                <a:hlinkClick r:id="rId5"/>
              </a:rPr>
              <a:t>draft-ietf-roll-applicability-ami/</a:t>
            </a:r>
            <a:endParaRPr lang="en-US" sz="1800" dirty="0" smtClean="0"/>
          </a:p>
          <a:p>
            <a:pPr lvl="1"/>
            <a:r>
              <a:rPr lang="en-US" sz="1400" dirty="0" smtClean="0"/>
              <a:t>Applicability </a:t>
            </a:r>
            <a:r>
              <a:rPr lang="en-US" sz="1400" dirty="0"/>
              <a:t>Statement for the Routing Protocol for Low Power and Lossy Networks (RPL) in AMI </a:t>
            </a:r>
            <a:r>
              <a:rPr lang="en-US" sz="1400" dirty="0" smtClean="0"/>
              <a:t>Networks</a:t>
            </a:r>
          </a:p>
          <a:p>
            <a:pPr lvl="1"/>
            <a:r>
              <a:rPr lang="en-US" sz="1400" dirty="0"/>
              <a:t>WG: Submitted to IESG for Publication; IESG: AD Evaluation::Revised I-D </a:t>
            </a:r>
            <a:r>
              <a:rPr lang="en-US" sz="1400" dirty="0" smtClean="0"/>
              <a:t>Needed</a:t>
            </a:r>
          </a:p>
          <a:p>
            <a:r>
              <a:rPr lang="en-US" sz="1800" dirty="0" smtClean="0">
                <a:hlinkClick r:id="rId6"/>
              </a:rPr>
              <a:t>draft-satish-roll-aodv-rpl-02.txt</a:t>
            </a:r>
            <a:endParaRPr lang="en-US" sz="1800" dirty="0" smtClean="0"/>
          </a:p>
          <a:p>
            <a:pPr lvl="1"/>
            <a:r>
              <a:rPr lang="en-US" sz="1400" dirty="0"/>
              <a:t>specifies a reactive </a:t>
            </a:r>
            <a:r>
              <a:rPr lang="en-US" sz="1400" dirty="0" smtClean="0"/>
              <a:t>P2P route </a:t>
            </a:r>
            <a:r>
              <a:rPr lang="en-US" sz="1400" dirty="0"/>
              <a:t>discovery mechanism for hop-by-hop routing (storing mode) </a:t>
            </a:r>
            <a:r>
              <a:rPr lang="en-US" sz="1400" dirty="0" smtClean="0"/>
              <a:t>based on </a:t>
            </a:r>
            <a:r>
              <a:rPr lang="en-US" sz="1400" dirty="0"/>
              <a:t>Ad Hoc On-demand Distance Vector Routing (AODV) based </a:t>
            </a:r>
            <a:r>
              <a:rPr lang="en-US" sz="1400" dirty="0" smtClean="0"/>
              <a:t>RPL protocol</a:t>
            </a:r>
          </a:p>
          <a:p>
            <a:r>
              <a:rPr lang="en-US" sz="1800" dirty="0">
                <a:hlinkClick r:id="rId7"/>
              </a:rPr>
              <a:t>draft-thubert-roll-dao-projection-03 </a:t>
            </a:r>
            <a:endParaRPr lang="en-US" sz="1800" dirty="0" smtClean="0"/>
          </a:p>
          <a:p>
            <a:pPr lvl="1"/>
            <a:r>
              <a:rPr lang="en-US" sz="1400" dirty="0"/>
              <a:t>Root initiated routing state in </a:t>
            </a:r>
            <a:r>
              <a:rPr lang="en-US" sz="1400" dirty="0" smtClean="0"/>
              <a:t>RPL</a:t>
            </a:r>
          </a:p>
          <a:p>
            <a:r>
              <a:rPr lang="en-US" sz="1800" dirty="0" smtClean="0">
                <a:hlinkClick r:id="rId8"/>
              </a:rPr>
              <a:t>draft-jadhav-roll-no-path-dao-ps-01</a:t>
            </a:r>
            <a:endParaRPr lang="en-US" sz="1800" dirty="0" smtClean="0">
              <a:hlinkClick r:id="rId9"/>
            </a:endParaRPr>
          </a:p>
          <a:p>
            <a:pPr lvl="1"/>
            <a:r>
              <a:rPr lang="en-US" sz="1400" dirty="0"/>
              <a:t>No-Path DAO Problem </a:t>
            </a:r>
            <a:r>
              <a:rPr lang="en-US" sz="1400" dirty="0" smtClean="0"/>
              <a:t>Statement</a:t>
            </a:r>
          </a:p>
          <a:p>
            <a:r>
              <a:rPr lang="en-US" sz="2000" dirty="0" smtClean="0">
                <a:hlinkClick r:id="rId10"/>
              </a:rPr>
              <a:t>draft</a:t>
            </a:r>
            <a:r>
              <a:rPr lang="en-US" sz="2000" dirty="0">
                <a:hlinkClick r:id="rId10"/>
              </a:rPr>
              <a:t>-vanderstok-roll-mpl-forw-select-01 </a:t>
            </a:r>
          </a:p>
          <a:p>
            <a:pPr lvl="1"/>
            <a:r>
              <a:rPr lang="en-US" sz="1400" dirty="0"/>
              <a:t>MPL Forwarder Select (MPLFS</a:t>
            </a:r>
            <a:r>
              <a:rPr lang="en-US" sz="1400" dirty="0" smtClean="0"/>
              <a:t>)</a:t>
            </a:r>
            <a:endParaRPr lang="en-US" sz="1400" b="1"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a:t> https://</a:t>
            </a:r>
            <a:r>
              <a:rPr lang="en-US" sz="2000" dirty="0" err="1"/>
              <a:t>tools.ietf.org</a:t>
            </a:r>
            <a:r>
              <a:rPr lang="en-US" sz="2000" dirty="0"/>
              <a:t>/html/draft-ietf-detnet-use-cases-11</a:t>
            </a:r>
          </a:p>
          <a:p>
            <a:pPr lvl="1"/>
            <a:r>
              <a:rPr lang="en-US" sz="1600" dirty="0" smtClean="0"/>
              <a:t>Abstract:  Use </a:t>
            </a:r>
            <a:r>
              <a:rPr lang="en-US" sz="1600" dirty="0"/>
              <a:t>cases </a:t>
            </a:r>
            <a:r>
              <a:rPr lang="mr-IN" sz="1600" dirty="0" smtClean="0"/>
              <a:t>–</a:t>
            </a:r>
            <a:r>
              <a:rPr lang="en-US" sz="1600" dirty="0" smtClean="0"/>
              <a:t> </a:t>
            </a:r>
            <a:r>
              <a:rPr lang="en-US" sz="1600" dirty="0"/>
              <a:t>update</a:t>
            </a:r>
          </a:p>
          <a:p>
            <a:endParaRPr lang="en-US" sz="2000" dirty="0"/>
          </a:p>
          <a:p>
            <a:r>
              <a:rPr lang="en-US" sz="2000" dirty="0"/>
              <a:t>https://</a:t>
            </a:r>
            <a:r>
              <a:rPr lang="en-US" sz="2000" dirty="0" err="1"/>
              <a:t>tools.ietf.org</a:t>
            </a:r>
            <a:r>
              <a:rPr lang="en-US" sz="2000" dirty="0"/>
              <a:t>/html/draft-varga-detnet-service-model-01</a:t>
            </a:r>
          </a:p>
          <a:p>
            <a:pPr lvl="1"/>
            <a:r>
              <a:rPr lang="en-US" sz="1600" dirty="0" smtClean="0"/>
              <a:t>   Abstract:  DetNet </a:t>
            </a:r>
            <a:r>
              <a:rPr lang="en-US" sz="1600" dirty="0"/>
              <a:t>Service Model</a:t>
            </a:r>
          </a:p>
          <a:p>
            <a:pPr marL="0" indent="0">
              <a:buNone/>
            </a:pPr>
            <a:r>
              <a:rPr lang="en-US" sz="2000" dirty="0"/>
              <a:t>        </a:t>
            </a:r>
          </a:p>
          <a:p>
            <a:r>
              <a:rPr lang="en-US" sz="2000" dirty="0" smtClean="0"/>
              <a:t>http</a:t>
            </a:r>
            <a:r>
              <a:rPr lang="en-US" sz="2000" dirty="0"/>
              <a:t>://</a:t>
            </a:r>
            <a:r>
              <a:rPr lang="en-US" sz="2000" dirty="0" err="1"/>
              <a:t>www.ietf.org</a:t>
            </a:r>
            <a:r>
              <a:rPr lang="en-US" sz="2000" dirty="0"/>
              <a:t>/proceedings/97/slides/slides-97-detnet-</a:t>
            </a:r>
            <a:r>
              <a:rPr lang="en-US" sz="2000" dirty="0" smtClean="0"/>
              <a:t>3</a:t>
            </a:r>
            <a:endParaRPr lang="en-US" sz="2000" dirty="0"/>
          </a:p>
          <a:p>
            <a:pPr lvl="1"/>
            <a:r>
              <a:rPr lang="en-US" sz="1600" dirty="0" smtClean="0"/>
              <a:t>Abstract: </a:t>
            </a:r>
            <a:r>
              <a:rPr lang="en-US" sz="1600" dirty="0"/>
              <a:t>DetNet Data Plane</a:t>
            </a:r>
          </a:p>
          <a:p>
            <a:endParaRPr lang="en-US" sz="2000" dirty="0" smtClean="0"/>
          </a:p>
          <a:p>
            <a:r>
              <a:rPr lang="en-US" sz="2000" dirty="0" smtClean="0"/>
              <a:t>https</a:t>
            </a:r>
            <a:r>
              <a:rPr lang="en-US" sz="2000" dirty="0"/>
              <a:t>://</a:t>
            </a:r>
            <a:r>
              <a:rPr lang="en-US" sz="2000" dirty="0" err="1"/>
              <a:t>tools.ietf.org</a:t>
            </a:r>
            <a:r>
              <a:rPr lang="en-US" sz="2000" dirty="0"/>
              <a:t>/html/draft-zha-detnet-flow-info-model-04</a:t>
            </a:r>
          </a:p>
          <a:p>
            <a:pPr lvl="1"/>
            <a:r>
              <a:rPr lang="en-US" sz="1600" dirty="0" smtClean="0"/>
              <a:t>Abstract: </a:t>
            </a:r>
            <a:r>
              <a:rPr lang="en-US" sz="1600" dirty="0"/>
              <a:t>Deterministic Networking Flow Information Model</a:t>
            </a:r>
          </a:p>
          <a:p>
            <a:pPr marL="0" indent="0">
              <a:buNone/>
            </a:pPr>
            <a:r>
              <a:rPr lang="en-US" sz="2000" dirty="0"/>
              <a:t>        </a:t>
            </a:r>
            <a:endParaRPr lang="en-US" sz="1800" dirty="0" smtClean="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4800600"/>
          </a:xfrm>
        </p:spPr>
        <p:txBody>
          <a:bodyPr/>
          <a:lstStyle/>
          <a:p>
            <a:pPr marL="0" indent="0">
              <a:buNone/>
            </a:pPr>
            <a:r>
              <a:rPr lang="en-US" dirty="0" smtClean="0">
                <a:hlinkClick r:id="rId2"/>
              </a:rPr>
              <a:t>lp-wan (</a:t>
            </a:r>
            <a:r>
              <a:rPr lang="en-US" dirty="0" err="1" smtClean="0">
                <a:hlinkClick r:id="rId2"/>
              </a:rPr>
              <a:t>bof</a:t>
            </a:r>
            <a:r>
              <a:rPr lang="en-US" dirty="0" smtClean="0">
                <a:hlinkClick r:id="rId2"/>
              </a:rPr>
              <a:t>)</a:t>
            </a:r>
            <a:r>
              <a:rPr lang="en-US" dirty="0">
                <a:hlinkClick r:id="rId2"/>
              </a:rPr>
              <a:t> </a:t>
            </a:r>
            <a:endParaRPr lang="en-US" dirty="0" smtClean="0"/>
          </a:p>
          <a:p>
            <a:r>
              <a:rPr lang="en-US" sz="2000" dirty="0"/>
              <a:t> </a:t>
            </a:r>
            <a:r>
              <a:rPr lang="en-US" sz="2000" dirty="0">
                <a:hlinkClick r:id="rId3"/>
              </a:rPr>
              <a:t>https://datatracker.ietf.org/doc/draft-minaburo-lpwan-gap-</a:t>
            </a:r>
            <a:r>
              <a:rPr lang="en-US" sz="2000" dirty="0" smtClean="0">
                <a:hlinkClick r:id="rId3"/>
              </a:rPr>
              <a:t>analysis</a:t>
            </a:r>
            <a:endParaRPr lang="en-US" sz="2000" dirty="0" smtClean="0"/>
          </a:p>
          <a:p>
            <a:pPr lvl="1"/>
            <a:r>
              <a:rPr lang="en-US" sz="1600" dirty="0" smtClean="0"/>
              <a:t>Abstract: LPWAN </a:t>
            </a:r>
            <a:r>
              <a:rPr lang="en-US" sz="1600" dirty="0"/>
              <a:t>Gap analysis </a:t>
            </a:r>
            <a:endParaRPr lang="en-US" sz="1600" dirty="0" smtClean="0"/>
          </a:p>
          <a:p>
            <a:endParaRPr lang="en-US" sz="2000" dirty="0" smtClean="0">
              <a:hlinkClick r:id="rId4"/>
            </a:endParaRPr>
          </a:p>
          <a:p>
            <a:r>
              <a:rPr lang="en-US" sz="2000" dirty="0" smtClean="0">
                <a:hlinkClick r:id="rId4"/>
              </a:rPr>
              <a:t>https</a:t>
            </a:r>
            <a:r>
              <a:rPr lang="en-US" sz="2000" dirty="0">
                <a:hlinkClick r:id="rId4"/>
              </a:rPr>
              <a:t>://datatracker.ietf.org/doc/draft-farrell-lpwan-lora-overview</a:t>
            </a:r>
            <a:r>
              <a:rPr lang="en-US" sz="2000" dirty="0" smtClean="0">
                <a:hlinkClick r:id="rId4"/>
              </a:rPr>
              <a:t>/</a:t>
            </a:r>
            <a:endParaRPr lang="en-US" sz="2000" dirty="0" smtClean="0"/>
          </a:p>
          <a:p>
            <a:pPr lvl="1"/>
            <a:r>
              <a:rPr lang="en-US" sz="1600" dirty="0" smtClean="0"/>
              <a:t>Abstract: </a:t>
            </a:r>
            <a:r>
              <a:rPr lang="en-US" sz="1600" dirty="0" err="1" smtClean="0"/>
              <a:t>LoRaWAN</a:t>
            </a:r>
            <a:r>
              <a:rPr lang="en-US" sz="1600" dirty="0" smtClean="0"/>
              <a:t> overview</a:t>
            </a:r>
            <a:endParaRPr lang="en-US" sz="2000" dirty="0"/>
          </a:p>
          <a:p>
            <a:endParaRPr lang="en-US" sz="2000" dirty="0" smtClean="0">
              <a:hlinkClick r:id="rId5"/>
            </a:endParaRPr>
          </a:p>
          <a:p>
            <a:r>
              <a:rPr lang="en-US" sz="2000" dirty="0" smtClean="0">
                <a:hlinkClick r:id="rId5"/>
              </a:rPr>
              <a:t>https</a:t>
            </a:r>
            <a:r>
              <a:rPr lang="en-US" sz="2000" dirty="0">
                <a:hlinkClick r:id="rId5"/>
              </a:rPr>
              <a:t>://datatracker.ietf.org/doc/draft-zuniga-lpwan-sigfox-system-description/</a:t>
            </a:r>
            <a:endParaRPr lang="en-US" sz="2000" dirty="0"/>
          </a:p>
          <a:p>
            <a:pPr lvl="1"/>
            <a:r>
              <a:rPr lang="en-US" sz="1600" dirty="0" smtClean="0"/>
              <a:t>Abstract: </a:t>
            </a:r>
            <a:r>
              <a:rPr lang="en-US" sz="1600" dirty="0" err="1" smtClean="0"/>
              <a:t>Sigfox</a:t>
            </a:r>
            <a:r>
              <a:rPr lang="en-US" sz="1600" dirty="0" smtClean="0"/>
              <a:t> </a:t>
            </a:r>
            <a:r>
              <a:rPr lang="en-US" sz="1600" dirty="0"/>
              <a:t>system description </a:t>
            </a:r>
          </a:p>
          <a:p>
            <a:endParaRPr lang="en-US" sz="2000" dirty="0" smtClean="0">
              <a:hlinkClick r:id="rId6"/>
            </a:endParaRPr>
          </a:p>
          <a:p>
            <a:r>
              <a:rPr lang="en-US" sz="2000" dirty="0" smtClean="0">
                <a:hlinkClick r:id="rId6"/>
              </a:rPr>
              <a:t>https</a:t>
            </a:r>
            <a:r>
              <a:rPr lang="en-US" sz="2000" dirty="0">
                <a:hlinkClick r:id="rId6"/>
              </a:rPr>
              <a:t>://datatracker.ietf.org/doc/draft-ratilainen-lpwan-nb-iot/</a:t>
            </a:r>
            <a:endParaRPr lang="en-US" sz="2000" dirty="0"/>
          </a:p>
          <a:p>
            <a:pPr lvl="1"/>
            <a:r>
              <a:rPr lang="en-US" sz="1600" dirty="0" smtClean="0"/>
              <a:t>Abstract: NB</a:t>
            </a:r>
            <a:r>
              <a:rPr lang="en-US" sz="1600" dirty="0"/>
              <a:t>-IoT </a:t>
            </a:r>
            <a:r>
              <a:rPr lang="en-US" sz="1600" dirty="0" smtClean="0"/>
              <a:t>characteristics</a:t>
            </a:r>
            <a:endParaRPr lang="en-US" sz="1600" dirty="0"/>
          </a:p>
          <a:p>
            <a:endParaRPr lang="en-US" sz="2000" dirty="0" smtClean="0"/>
          </a:p>
          <a:p>
            <a:r>
              <a:rPr lang="en-US" sz="2000" dirty="0" smtClean="0"/>
              <a:t>?</a:t>
            </a:r>
            <a:endParaRPr lang="en-US" sz="2000" dirty="0"/>
          </a:p>
          <a:p>
            <a:pPr lvl="1"/>
            <a:r>
              <a:rPr lang="en-US" sz="1600" dirty="0" smtClean="0"/>
              <a:t>Abstract:  </a:t>
            </a:r>
            <a:r>
              <a:rPr lang="en-US" sz="1600" dirty="0"/>
              <a:t>WI-SUN </a:t>
            </a:r>
            <a:r>
              <a:rPr lang="en-US" sz="1600" dirty="0" smtClean="0"/>
              <a:t>overview</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686800" cy="4876800"/>
          </a:xfrm>
        </p:spPr>
        <p:txBody>
          <a:bodyPr/>
          <a:lstStyle/>
          <a:p>
            <a:pPr marL="0" indent="0">
              <a:buNone/>
            </a:pPr>
            <a:r>
              <a:rPr lang="en-US" dirty="0" smtClean="0">
                <a:hlinkClick r:id="rId2"/>
              </a:rPr>
              <a:t>lp-wan (</a:t>
            </a:r>
            <a:r>
              <a:rPr lang="en-US" dirty="0" err="1" smtClean="0">
                <a:hlinkClick r:id="rId2"/>
              </a:rPr>
              <a:t>bof</a:t>
            </a:r>
            <a:r>
              <a:rPr lang="en-US" dirty="0" smtClean="0">
                <a:hlinkClick r:id="rId2"/>
              </a:rPr>
              <a:t>)</a:t>
            </a:r>
            <a:r>
              <a:rPr lang="en-US" dirty="0">
                <a:hlinkClick r:id="rId2"/>
              </a:rPr>
              <a:t> </a:t>
            </a:r>
            <a:endParaRPr lang="en-US" dirty="0" smtClean="0"/>
          </a:p>
          <a:p>
            <a:r>
              <a:rPr lang="en-US" sz="2000" dirty="0" smtClean="0">
                <a:hlinkClick r:id="rId3"/>
              </a:rPr>
              <a:t>https</a:t>
            </a:r>
            <a:r>
              <a:rPr lang="en-US" sz="2000" dirty="0">
                <a:hlinkClick r:id="rId3"/>
              </a:rPr>
              <a:t>://</a:t>
            </a:r>
            <a:r>
              <a:rPr lang="en-US" sz="2000" dirty="0" err="1">
                <a:hlinkClick r:id="rId3"/>
              </a:rPr>
              <a:t>datatracker.ietf.org</a:t>
            </a:r>
            <a:r>
              <a:rPr lang="en-US" sz="2000" dirty="0">
                <a:hlinkClick r:id="rId3"/>
              </a:rPr>
              <a:t>/doc/draft-</a:t>
            </a:r>
            <a:r>
              <a:rPr lang="en-US" sz="2000" dirty="0" err="1">
                <a:hlinkClick r:id="rId3"/>
              </a:rPr>
              <a:t>farrell</a:t>
            </a:r>
            <a:r>
              <a:rPr lang="en-US" sz="2000" dirty="0">
                <a:hlinkClick r:id="rId3"/>
              </a:rPr>
              <a:t>-</a:t>
            </a:r>
            <a:r>
              <a:rPr lang="en-US" sz="2000" dirty="0" err="1">
                <a:hlinkClick r:id="rId3"/>
              </a:rPr>
              <a:t>lpwan</a:t>
            </a:r>
            <a:r>
              <a:rPr lang="en-US" sz="2000" dirty="0">
                <a:hlinkClick r:id="rId3"/>
              </a:rPr>
              <a:t>-overview</a:t>
            </a:r>
            <a:r>
              <a:rPr lang="en-US" sz="2000" dirty="0" smtClean="0">
                <a:hlinkClick r:id="rId3"/>
              </a:rPr>
              <a:t>/</a:t>
            </a:r>
            <a:endParaRPr lang="en-US" sz="2000" dirty="0"/>
          </a:p>
          <a:p>
            <a:pPr lvl="1"/>
            <a:r>
              <a:rPr lang="en-US" sz="1600" dirty="0" smtClean="0"/>
              <a:t>Abstract:  </a:t>
            </a:r>
            <a:r>
              <a:rPr lang="en-US" sz="1600" dirty="0"/>
              <a:t>LPWAN </a:t>
            </a:r>
            <a:r>
              <a:rPr lang="en-US" sz="1600" dirty="0" smtClean="0"/>
              <a:t>Overview</a:t>
            </a:r>
            <a:endParaRPr lang="en-US" sz="2000" dirty="0" smtClean="0"/>
          </a:p>
          <a:p>
            <a:endParaRPr lang="en-US" sz="2000" dirty="0" smtClean="0">
              <a:hlinkClick r:id="rId4"/>
            </a:endParaRPr>
          </a:p>
          <a:p>
            <a:r>
              <a:rPr lang="en-US" sz="2000" dirty="0" smtClean="0">
                <a:hlinkClick r:id="rId4"/>
              </a:rPr>
              <a:t>https</a:t>
            </a:r>
            <a:r>
              <a:rPr lang="en-US" sz="2000" dirty="0">
                <a:hlinkClick r:id="rId4"/>
              </a:rPr>
              <a:t>://datatracker.ietf.org/doc/draft-toutain-lpwan-ipv6-static-context-hc</a:t>
            </a:r>
            <a:r>
              <a:rPr lang="en-US" sz="2000" dirty="0" smtClean="0">
                <a:hlinkClick r:id="rId4"/>
              </a:rPr>
              <a:t>/  </a:t>
            </a:r>
            <a:endParaRPr lang="en-US" sz="2000" dirty="0"/>
          </a:p>
          <a:p>
            <a:pPr lvl="1"/>
            <a:r>
              <a:rPr lang="en-US" sz="1600" dirty="0" smtClean="0"/>
              <a:t>Abstract:  </a:t>
            </a:r>
            <a:r>
              <a:rPr lang="en-US" sz="1600" dirty="0"/>
              <a:t>LPWAN Static Context Header Compression (SCHC) for IPv6 and UDP (</a:t>
            </a:r>
            <a:r>
              <a:rPr lang="en-US" sz="1600" dirty="0" smtClean="0"/>
              <a:t>2</a:t>
            </a:r>
            <a:endParaRPr lang="en-US" sz="2000" dirty="0" smtClean="0">
              <a:hlinkClick r:id="rId5"/>
            </a:endParaRPr>
          </a:p>
          <a:p>
            <a:endParaRPr lang="en-US" sz="2000" dirty="0" smtClean="0">
              <a:hlinkClick r:id="rId5"/>
            </a:endParaRPr>
          </a:p>
          <a:p>
            <a:r>
              <a:rPr lang="en-US" sz="2000" dirty="0" smtClean="0">
                <a:hlinkClick r:id="rId5"/>
              </a:rPr>
              <a:t>https</a:t>
            </a:r>
            <a:r>
              <a:rPr lang="en-US" sz="2000" dirty="0">
                <a:hlinkClick r:id="rId5"/>
              </a:rPr>
              <a:t>://datatracker.ietf.org/doc/draft-toutain-lpwan-coap-static-context-hc</a:t>
            </a:r>
            <a:r>
              <a:rPr lang="en-US" sz="2000" dirty="0" smtClean="0">
                <a:hlinkClick r:id="rId5"/>
              </a:rPr>
              <a:t>/</a:t>
            </a:r>
            <a:endParaRPr lang="en-US" sz="2000" dirty="0" smtClean="0"/>
          </a:p>
          <a:p>
            <a:pPr lvl="1"/>
            <a:r>
              <a:rPr lang="en-US" sz="1600" dirty="0" smtClean="0"/>
              <a:t>Abstract: </a:t>
            </a:r>
            <a:r>
              <a:rPr lang="en-US" sz="1600" dirty="0"/>
              <a:t>SCHC for </a:t>
            </a:r>
            <a:r>
              <a:rPr lang="en-US" sz="1600" dirty="0" smtClean="0"/>
              <a:t>CoAP</a:t>
            </a:r>
          </a:p>
          <a:p>
            <a:pPr marL="0" indent="0">
              <a:buNone/>
            </a:pPr>
            <a:r>
              <a:rPr lang="en-US" sz="2000" dirty="0" smtClean="0"/>
              <a:t>If Time Allows:</a:t>
            </a:r>
          </a:p>
          <a:p>
            <a:r>
              <a:rPr lang="en-US" sz="2000" dirty="0" smtClean="0">
                <a:hlinkClick r:id="rId6"/>
              </a:rPr>
              <a:t>https</a:t>
            </a:r>
            <a:r>
              <a:rPr lang="en-US" sz="2000" dirty="0">
                <a:hlinkClick r:id="rId6"/>
              </a:rPr>
              <a:t>://datatracker.ietf.org/doc/draft-gomez-lpwan-fragmentation-header/</a:t>
            </a:r>
            <a:endParaRPr lang="en-US" sz="2000" dirty="0"/>
          </a:p>
          <a:p>
            <a:pPr lvl="1"/>
            <a:r>
              <a:rPr lang="en-US" sz="1600" dirty="0" smtClean="0"/>
              <a:t>Abstract: </a:t>
            </a:r>
            <a:r>
              <a:rPr lang="en-US" sz="1600" dirty="0"/>
              <a:t>LPWAN Fragmentation </a:t>
            </a:r>
            <a:r>
              <a:rPr lang="en-US" sz="1600" dirty="0" smtClean="0"/>
              <a:t>Header </a:t>
            </a:r>
            <a:endParaRPr lang="en-US" sz="1600" dirty="0"/>
          </a:p>
          <a:p>
            <a:r>
              <a:rPr lang="en-US" sz="2000" dirty="0">
                <a:hlinkClick r:id="rId7"/>
              </a:rPr>
              <a:t>https://</a:t>
            </a:r>
            <a:r>
              <a:rPr lang="en-US" sz="2000" dirty="0" err="1">
                <a:hlinkClick r:id="rId7"/>
              </a:rPr>
              <a:t>datatracker.ietf.org</a:t>
            </a:r>
            <a:r>
              <a:rPr lang="en-US" sz="2000" dirty="0">
                <a:hlinkClick r:id="rId7"/>
              </a:rPr>
              <a:t>/doc/draft-</a:t>
            </a:r>
            <a:r>
              <a:rPr lang="en-US" sz="2000" dirty="0" err="1">
                <a:hlinkClick r:id="rId7"/>
              </a:rPr>
              <a:t>minaburo</a:t>
            </a:r>
            <a:r>
              <a:rPr lang="en-US" sz="2000" dirty="0">
                <a:hlinkClick r:id="rId7"/>
              </a:rPr>
              <a:t>-</a:t>
            </a:r>
            <a:r>
              <a:rPr lang="en-US" sz="2000" dirty="0" err="1">
                <a:hlinkClick r:id="rId7"/>
              </a:rPr>
              <a:t>lpwan</a:t>
            </a:r>
            <a:r>
              <a:rPr lang="en-US" sz="2000" dirty="0">
                <a:hlinkClick r:id="rId7"/>
              </a:rPr>
              <a:t>-</a:t>
            </a:r>
            <a:r>
              <a:rPr lang="en-US" sz="2000" dirty="0" err="1">
                <a:hlinkClick r:id="rId7"/>
              </a:rPr>
              <a:t>rohc</a:t>
            </a:r>
            <a:r>
              <a:rPr lang="en-US" sz="2000" dirty="0">
                <a:hlinkClick r:id="rId7"/>
              </a:rPr>
              <a:t>-applicability</a:t>
            </a:r>
            <a:r>
              <a:rPr lang="en-US" sz="2000" dirty="0"/>
              <a:t>/</a:t>
            </a:r>
          </a:p>
          <a:p>
            <a:pPr lvl="1"/>
            <a:r>
              <a:rPr lang="en-US" sz="1600" dirty="0"/>
              <a:t>Abstract: </a:t>
            </a:r>
            <a:r>
              <a:rPr lang="en-US" sz="1600" dirty="0" err="1"/>
              <a:t>RoHC</a:t>
            </a:r>
            <a:r>
              <a:rPr lang="en-US" sz="1600" dirty="0"/>
              <a:t> applicability in </a:t>
            </a:r>
            <a:r>
              <a:rPr lang="en-US" sz="1600" dirty="0" smtClean="0"/>
              <a:t>LPWAN</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1018747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a:t>
            </a:r>
            <a:endParaRPr lang="en-US" sz="1600" dirty="0"/>
          </a:p>
          <a:p>
            <a:r>
              <a:rPr lang="en-US" sz="1600" dirty="0" smtClean="0"/>
              <a:t>W3C </a:t>
            </a:r>
            <a:r>
              <a:rPr lang="en-US" sz="1600" dirty="0" err="1"/>
              <a:t>WoT</a:t>
            </a:r>
            <a:r>
              <a:rPr lang="en-US" sz="1600" dirty="0"/>
              <a:t> Update </a:t>
            </a:r>
            <a:r>
              <a:rPr lang="en-US" sz="1600" dirty="0" smtClean="0"/>
              <a:t>by Matthias </a:t>
            </a:r>
            <a:r>
              <a:rPr lang="en-US" sz="1600" dirty="0" err="1" smtClean="0"/>
              <a:t>Kovatsch</a:t>
            </a:r>
            <a:endParaRPr lang="en-US" sz="1600" dirty="0"/>
          </a:p>
          <a:p>
            <a:pPr marL="0" indent="0">
              <a:buNone/>
            </a:pPr>
            <a:endParaRPr lang="en-US" sz="1600" dirty="0"/>
          </a:p>
          <a:p>
            <a:r>
              <a:rPr lang="en-US" sz="1600" dirty="0"/>
              <a:t>  </a:t>
            </a:r>
            <a:r>
              <a:rPr lang="en-US" sz="2000" dirty="0">
                <a:hlinkClick r:id="rId3"/>
              </a:rPr>
              <a:t>draft-irtf-t2trg-iot-seccons-</a:t>
            </a:r>
            <a:r>
              <a:rPr lang="en-US" sz="2000" dirty="0" smtClean="0">
                <a:hlinkClick r:id="rId3"/>
              </a:rPr>
              <a:t>00</a:t>
            </a:r>
            <a:endParaRPr lang="en-US" sz="2000" dirty="0" smtClean="0"/>
          </a:p>
          <a:p>
            <a:pPr lvl="1"/>
            <a:r>
              <a:rPr lang="en-US" sz="1600" dirty="0" smtClean="0"/>
              <a:t>Abstract: </a:t>
            </a:r>
            <a:r>
              <a:rPr lang="en-US" sz="1600" dirty="0"/>
              <a:t>Security Considerations in the IP-based Internet of Things</a:t>
            </a:r>
          </a:p>
          <a:p>
            <a:endParaRPr lang="en-US" sz="1600" dirty="0"/>
          </a:p>
          <a:p>
            <a:r>
              <a:rPr lang="en-US" sz="2000" dirty="0" smtClean="0">
                <a:hlinkClick r:id="rId4"/>
              </a:rPr>
              <a:t>draft</a:t>
            </a:r>
            <a:r>
              <a:rPr lang="en-US" sz="2000" dirty="0">
                <a:hlinkClick r:id="rId4"/>
              </a:rPr>
              <a:t>-keranen-t2trg-rest-</a:t>
            </a:r>
            <a:r>
              <a:rPr lang="en-US" sz="2000" dirty="0" smtClean="0">
                <a:hlinkClick r:id="rId4"/>
              </a:rPr>
              <a:t>iot</a:t>
            </a:r>
            <a:endParaRPr lang="en-US" sz="2000" dirty="0" smtClean="0"/>
          </a:p>
          <a:p>
            <a:pPr lvl="1"/>
            <a:r>
              <a:rPr lang="en-US" sz="1600" dirty="0" smtClean="0"/>
              <a:t>Abstract: </a:t>
            </a:r>
            <a:r>
              <a:rPr lang="en-US" sz="1600" dirty="0"/>
              <a:t>RESTful Design for Internet of Things Systems</a:t>
            </a:r>
          </a:p>
          <a:p>
            <a:endParaRPr lang="en-US" sz="1600" dirty="0" smtClean="0"/>
          </a:p>
          <a:p>
            <a:r>
              <a:rPr lang="en-US" sz="2000" dirty="0" smtClean="0">
                <a:hlinkClick r:id="rId5"/>
              </a:rPr>
              <a:t> draft</a:t>
            </a:r>
            <a:r>
              <a:rPr lang="en-US" sz="2000" dirty="0">
                <a:hlinkClick r:id="rId5"/>
              </a:rPr>
              <a:t>-koster-t2trg-</a:t>
            </a:r>
            <a:r>
              <a:rPr lang="en-US" sz="2000" dirty="0" smtClean="0">
                <a:hlinkClick r:id="rId5"/>
              </a:rPr>
              <a:t>hsml</a:t>
            </a:r>
            <a:endParaRPr lang="en-US" sz="2000" dirty="0" smtClean="0"/>
          </a:p>
          <a:p>
            <a:pPr lvl="1"/>
            <a:r>
              <a:rPr lang="en-US" sz="1600" dirty="0" smtClean="0"/>
              <a:t>Abstract: Media </a:t>
            </a:r>
            <a:r>
              <a:rPr lang="en-US" sz="1600" dirty="0"/>
              <a:t>Types for Hypertext Sensor Markup</a:t>
            </a:r>
          </a:p>
          <a:p>
            <a:pPr marL="0" indent="0">
              <a:buNone/>
            </a:pPr>
            <a:r>
              <a:rPr lang="en-US" sz="1600" dirty="0"/>
              <a:t> </a:t>
            </a:r>
            <a:endParaRPr lang="en-US" sz="1600" dirty="0" smtClean="0"/>
          </a:p>
          <a:p>
            <a:r>
              <a:rPr lang="en-US" sz="2000" dirty="0" smtClean="0">
                <a:hlinkClick r:id="rId6"/>
              </a:rPr>
              <a:t>draft</a:t>
            </a:r>
            <a:r>
              <a:rPr lang="en-US" sz="2000" dirty="0">
                <a:hlinkClick r:id="rId6"/>
              </a:rPr>
              <a:t>-hartke-t2trg-</a:t>
            </a:r>
            <a:r>
              <a:rPr lang="en-US" sz="2000" dirty="0" smtClean="0">
                <a:hlinkClick r:id="rId6"/>
              </a:rPr>
              <a:t>coral</a:t>
            </a:r>
            <a:endParaRPr lang="en-US" sz="2000" dirty="0" smtClean="0"/>
          </a:p>
          <a:p>
            <a:pPr lvl="1"/>
            <a:r>
              <a:rPr lang="en-US" sz="1600" dirty="0" smtClean="0"/>
              <a:t>Abstract: </a:t>
            </a:r>
            <a:r>
              <a:rPr lang="en-US" sz="1600" dirty="0"/>
              <a:t>The Constrained RESTful Application Language (</a:t>
            </a:r>
            <a:r>
              <a:rPr lang="en-US" sz="1600" dirty="0" err="1"/>
              <a:t>CoRAL</a:t>
            </a:r>
            <a:r>
              <a:rPr lang="en-US" sz="1600" dirty="0"/>
              <a:t>)</a:t>
            </a:r>
          </a:p>
          <a:p>
            <a:endParaRPr lang="en-US" sz="1600" dirty="0"/>
          </a:p>
          <a:p>
            <a:r>
              <a:rPr lang="en-US" sz="1600" dirty="0"/>
              <a:t>CoMI/YANG interaction model for IoT </a:t>
            </a:r>
            <a:r>
              <a:rPr lang="en-US" sz="1600" dirty="0" smtClean="0"/>
              <a:t>by Alexander </a:t>
            </a:r>
            <a:r>
              <a:rPr lang="en-US" sz="1600" dirty="0" err="1" smtClean="0"/>
              <a:t>Pelov</a:t>
            </a:r>
            <a:endParaRPr lang="en-US" sz="1600" dirty="0" smtClean="0">
              <a:hlinkClick r:id="rId7"/>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533400"/>
            <a:ext cx="8534400" cy="5867400"/>
          </a:xfrm>
        </p:spPr>
        <p:txBody>
          <a:bodyPr/>
          <a:lstStyle/>
          <a:p>
            <a:pPr marL="0" indent="0">
              <a:buNone/>
            </a:pPr>
            <a:r>
              <a:rPr lang="en-US" sz="2400" dirty="0" smtClean="0">
                <a:hlinkClick r:id="rId2"/>
              </a:rPr>
              <a:t>Ace</a:t>
            </a:r>
            <a:r>
              <a:rPr lang="en-US" dirty="0" smtClean="0"/>
              <a:t> </a:t>
            </a:r>
            <a:endParaRPr lang="en-US" sz="2400" dirty="0"/>
          </a:p>
          <a:p>
            <a:r>
              <a:rPr lang="en-US" sz="2000" dirty="0" smtClean="0">
                <a:hlinkClick r:id="rId3"/>
              </a:rPr>
              <a:t>draft-ietf-ace-oauth-authz-04 </a:t>
            </a:r>
            <a:endParaRPr lang="en-US" sz="2000" dirty="0">
              <a:hlinkClick r:id="rId3"/>
            </a:endParaRPr>
          </a:p>
          <a:p>
            <a:pPr lvl="1"/>
            <a:r>
              <a:rPr lang="en-US" sz="1600" dirty="0" smtClean="0"/>
              <a:t>Abstract: </a:t>
            </a:r>
            <a:r>
              <a:rPr lang="en-US" sz="1600" dirty="0"/>
              <a:t>Authorization using OAuth 2.0 (</a:t>
            </a:r>
            <a:r>
              <a:rPr lang="en-US" sz="1600" dirty="0"/>
              <a:t>ACE</a:t>
            </a:r>
            <a:r>
              <a:rPr lang="en-US" sz="1600" dirty="0" smtClean="0"/>
              <a:t>)</a:t>
            </a:r>
            <a:endParaRPr lang="en-US" sz="2000" dirty="0" smtClean="0">
              <a:hlinkClick r:id="rId4"/>
            </a:endParaRPr>
          </a:p>
          <a:p>
            <a:r>
              <a:rPr lang="en-US" sz="2000" dirty="0" smtClean="0">
                <a:hlinkClick r:id="rId4"/>
              </a:rPr>
              <a:t>draft</a:t>
            </a:r>
            <a:r>
              <a:rPr lang="en-US" sz="2000" dirty="0">
                <a:hlinkClick r:id="rId4"/>
              </a:rPr>
              <a:t>-ietf-ace-actors-04 </a:t>
            </a:r>
          </a:p>
          <a:p>
            <a:pPr lvl="1"/>
            <a:r>
              <a:rPr lang="en-US" sz="1600" dirty="0" smtClean="0"/>
              <a:t>Abstract: An </a:t>
            </a:r>
            <a:r>
              <a:rPr lang="en-US" sz="1600" dirty="0"/>
              <a:t>architecture for authorization in constrained </a:t>
            </a:r>
            <a:r>
              <a:rPr lang="en-US" sz="1600" dirty="0" smtClean="0"/>
              <a:t>environments</a:t>
            </a:r>
            <a:endParaRPr lang="en-US" sz="2000" dirty="0" smtClean="0">
              <a:hlinkClick r:id="rId5"/>
            </a:endParaRPr>
          </a:p>
          <a:p>
            <a:r>
              <a:rPr lang="en-US" sz="2000" dirty="0" smtClean="0">
                <a:hlinkClick r:id="rId5"/>
              </a:rPr>
              <a:t>draft</a:t>
            </a:r>
            <a:r>
              <a:rPr lang="en-US" sz="2000" dirty="0">
                <a:hlinkClick r:id="rId5"/>
              </a:rPr>
              <a:t>-ietf-ace-cbor-web-token-01 </a:t>
            </a:r>
            <a:endParaRPr lang="en-US" sz="2000" dirty="0">
              <a:hlinkClick r:id="rId5"/>
            </a:endParaRPr>
          </a:p>
          <a:p>
            <a:pPr lvl="1"/>
            <a:r>
              <a:rPr lang="en-US" sz="1600" dirty="0" smtClean="0"/>
              <a:t>Abstract: CBOR </a:t>
            </a:r>
            <a:r>
              <a:rPr lang="en-US" sz="1600" dirty="0"/>
              <a:t>Web Token (CWT</a:t>
            </a:r>
            <a:r>
              <a:rPr lang="en-US" sz="1600" dirty="0" smtClean="0"/>
              <a:t>)</a:t>
            </a:r>
          </a:p>
          <a:p>
            <a:r>
              <a:rPr lang="en-US" sz="2000" dirty="0" smtClean="0">
                <a:hlinkClick r:id="rId6"/>
              </a:rPr>
              <a:t>draft-somaraju-ace-multicast/</a:t>
            </a:r>
            <a:endParaRPr lang="en-US" sz="2000" dirty="0"/>
          </a:p>
          <a:p>
            <a:pPr lvl="1"/>
            <a:r>
              <a:rPr lang="en-US" sz="1600" dirty="0" smtClean="0"/>
              <a:t>Abstract: Security </a:t>
            </a:r>
            <a:r>
              <a:rPr lang="en-US" sz="1600" dirty="0"/>
              <a:t>for Low-Latency Group </a:t>
            </a:r>
            <a:r>
              <a:rPr lang="en-US" sz="1600" dirty="0" smtClean="0"/>
              <a:t>Communication</a:t>
            </a:r>
            <a:endParaRPr lang="en-US" sz="1600" dirty="0"/>
          </a:p>
          <a:p>
            <a:r>
              <a:rPr lang="en-US" sz="2000" dirty="0" smtClean="0">
                <a:hlinkClick r:id="rId7"/>
              </a:rPr>
              <a:t>draft-seitz-ace-ocsoap-profile/</a:t>
            </a:r>
            <a:endParaRPr lang="en-US" sz="2000" dirty="0"/>
          </a:p>
          <a:p>
            <a:pPr lvl="1"/>
            <a:r>
              <a:rPr lang="en-US" sz="1600" dirty="0" smtClean="0"/>
              <a:t>Abstract: OSCOAP </a:t>
            </a:r>
            <a:r>
              <a:rPr lang="en-US" sz="1600" dirty="0"/>
              <a:t>profile of ACE  </a:t>
            </a:r>
          </a:p>
          <a:p>
            <a:r>
              <a:rPr lang="en-US" sz="2000" dirty="0" smtClean="0">
                <a:hlinkClick r:id="rId8"/>
              </a:rPr>
              <a:t>draft-selander-ace-cose-ecdhe/</a:t>
            </a:r>
            <a:endParaRPr lang="en-US" sz="2000" dirty="0"/>
          </a:p>
          <a:p>
            <a:pPr lvl="1"/>
            <a:r>
              <a:rPr lang="en-US" sz="1600" dirty="0" smtClean="0"/>
              <a:t>Abstract: Ephemeral </a:t>
            </a:r>
            <a:r>
              <a:rPr lang="en-US" sz="1600" dirty="0" err="1"/>
              <a:t>Diffie</a:t>
            </a:r>
            <a:r>
              <a:rPr lang="en-US" sz="1600" dirty="0"/>
              <a:t>-Hellman Over </a:t>
            </a:r>
            <a:r>
              <a:rPr lang="en-US" sz="1600" dirty="0" smtClean="0"/>
              <a:t>COSE</a:t>
            </a:r>
            <a:endParaRPr lang="en-US" sz="1600" dirty="0"/>
          </a:p>
          <a:p>
            <a:r>
              <a:rPr lang="en-US" sz="2000" dirty="0" smtClean="0">
                <a:hlinkClick r:id="rId9"/>
              </a:rPr>
              <a:t>draft-gerdes-ace-dtls-authorize/</a:t>
            </a:r>
            <a:endParaRPr lang="en-US" sz="2000" dirty="0"/>
          </a:p>
          <a:p>
            <a:pPr lvl="1"/>
            <a:r>
              <a:rPr lang="en-US" sz="1600" dirty="0" smtClean="0"/>
              <a:t>Abstract: DTLS </a:t>
            </a:r>
            <a:r>
              <a:rPr lang="en-US" sz="1600" dirty="0"/>
              <a:t>Profile for </a:t>
            </a:r>
            <a:r>
              <a:rPr lang="en-US" sz="1600" dirty="0" smtClean="0"/>
              <a:t>ACE</a:t>
            </a:r>
            <a:endParaRPr lang="en-US" sz="1600" dirty="0"/>
          </a:p>
          <a:p>
            <a:r>
              <a:rPr lang="en-US" sz="2000" dirty="0" smtClean="0">
                <a:hlinkClick r:id="rId10"/>
              </a:rPr>
              <a:t>draft</a:t>
            </a:r>
            <a:r>
              <a:rPr lang="en-US" sz="2000" dirty="0">
                <a:hlinkClick r:id="rId10"/>
              </a:rPr>
              <a:t>-navas-ace-secure-time-synchronization</a:t>
            </a:r>
            <a:r>
              <a:rPr lang="en-US" sz="2000" dirty="0" smtClean="0">
                <a:hlinkClick r:id="rId10"/>
              </a:rPr>
              <a:t>/</a:t>
            </a:r>
            <a:endParaRPr lang="en-US" sz="2000" dirty="0" smtClean="0"/>
          </a:p>
          <a:p>
            <a:pPr lvl="1"/>
            <a:r>
              <a:rPr lang="en-US" sz="1600" dirty="0" smtClean="0"/>
              <a:t>Abstract: Lightweight </a:t>
            </a:r>
            <a:r>
              <a:rPr lang="en-US" sz="1600" dirty="0"/>
              <a:t>Authenticated Time (</a:t>
            </a:r>
            <a:r>
              <a:rPr lang="en-US" sz="1600" dirty="0" err="1"/>
              <a:t>LATe</a:t>
            </a:r>
            <a:r>
              <a:rPr lang="en-US" sz="1600" dirty="0"/>
              <a:t>) </a:t>
            </a:r>
            <a:r>
              <a:rPr lang="en-US" sz="1600" dirty="0" smtClean="0"/>
              <a:t>Synchronization</a:t>
            </a:r>
            <a:endParaRPr lang="en-US" sz="1600" dirty="0"/>
          </a:p>
          <a:p>
            <a:pPr lvl="1"/>
            <a:endParaRPr lang="en-US" sz="1600" dirty="0" smtClean="0"/>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Kinney</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2">
              <a:buClr>
                <a:srgbClr val="FF0000"/>
              </a:buClr>
              <a:buFont typeface="Wingdings" charset="2"/>
              <a:buChar char="q"/>
            </a:pPr>
            <a:r>
              <a:rPr lang="en-US" sz="1800" dirty="0" smtClean="0"/>
              <a:t>Effort to develop the concept of reduction of over-the-air header sizes for lp-wan type packets</a:t>
            </a:r>
          </a:p>
          <a:p>
            <a:pPr lvl="3">
              <a:buClr>
                <a:srgbClr val="FF0000"/>
              </a:buClr>
              <a:buFont typeface="Wingdings" charset="2"/>
              <a:buChar char="q"/>
            </a:pPr>
            <a:r>
              <a:rPr lang="en-US" sz="1400" dirty="0" smtClean="0"/>
              <a:t>Read “</a:t>
            </a:r>
            <a:r>
              <a:rPr lang="en-US" sz="1400" dirty="0" err="1"/>
              <a:t>RoHC</a:t>
            </a:r>
            <a:r>
              <a:rPr lang="en-US" sz="1400" dirty="0"/>
              <a:t> applicability in LPWAN draft-minaburo-lpwan-rohc-applicability-</a:t>
            </a:r>
            <a:r>
              <a:rPr lang="en-US" sz="1400" dirty="0" smtClean="0"/>
              <a:t>00”</a:t>
            </a:r>
          </a:p>
          <a:p>
            <a:pPr lvl="3">
              <a:buClr>
                <a:srgbClr val="FF0000"/>
              </a:buClr>
              <a:buFont typeface="Wingdings" charset="2"/>
              <a:buChar char="q"/>
            </a:pPr>
            <a:r>
              <a:rPr lang="en-US" sz="1400" dirty="0" smtClean="0"/>
              <a:t>Next meeting will discuss this option</a:t>
            </a:r>
          </a:p>
          <a:p>
            <a:pPr lvl="3">
              <a:buClr>
                <a:srgbClr val="FF0000"/>
              </a:buClr>
              <a:buFont typeface="Wingdings" charset="2"/>
              <a:buChar char="q"/>
            </a:pPr>
            <a:r>
              <a:rPr lang="en-US" sz="1400" dirty="0" smtClean="0"/>
              <a:t>Work with IETF </a:t>
            </a:r>
            <a:r>
              <a:rPr lang="en-US" sz="1400" dirty="0" err="1" smtClean="0"/>
              <a:t>lpwan</a:t>
            </a:r>
            <a:r>
              <a:rPr lang="en-US" sz="1400" dirty="0" smtClean="0"/>
              <a:t> BOF for a method of </a:t>
            </a:r>
            <a:r>
              <a:rPr lang="en-US" sz="1400" dirty="0" err="1" smtClean="0"/>
              <a:t>LoHC</a:t>
            </a:r>
            <a:r>
              <a:rPr lang="en-US" sz="1400" dirty="0" smtClean="0"/>
              <a:t> that works with 802.15.4 and then show results</a:t>
            </a:r>
            <a:endParaRPr lang="en-US" sz="14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3369506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No presentations</a:t>
            </a:r>
            <a:r>
              <a:rPr lang="en-US" sz="2000" b="1" dirty="0" smtClean="0"/>
              <a:t>:</a:t>
            </a:r>
            <a:endParaRPr lang="en-US" sz="2000" b="1"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915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smtClean="0"/>
              <a:t>Changes </a:t>
            </a:r>
            <a:r>
              <a:rPr lang="en-US" sz="2000" dirty="0"/>
              <a:t>with Operations </a:t>
            </a:r>
            <a:r>
              <a:rPr lang="en-US" sz="2000" dirty="0" smtClean="0"/>
              <a:t>Manual: </a:t>
            </a:r>
            <a:r>
              <a:rPr lang="en-US" sz="2000" dirty="0" smtClean="0"/>
              <a:t>None needed</a:t>
            </a:r>
          </a:p>
          <a:p>
            <a:pPr marL="800100" lvl="1" indent="-342900">
              <a:buClr>
                <a:srgbClr val="FF0000"/>
              </a:buClr>
              <a:buFont typeface="Wingdings" charset="2"/>
              <a:buChar char="q"/>
            </a:pPr>
            <a:r>
              <a:rPr lang="en-US" sz="2000" dirty="0" smtClean="0"/>
              <a:t>ANA </a:t>
            </a:r>
            <a:r>
              <a:rPr lang="en-US" sz="2000" dirty="0" smtClean="0"/>
              <a:t>document (15.4) reviewed, noting need for a 15.3 document</a:t>
            </a:r>
          </a:p>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Two liaison communications status updated</a:t>
            </a:r>
          </a:p>
          <a:p>
            <a:pPr marL="1314450" lvl="2" indent="-396875">
              <a:buClr>
                <a:srgbClr val="FF0000"/>
              </a:buClr>
              <a:buFont typeface="Wingdings" charset="2"/>
              <a:buChar char="q"/>
            </a:pPr>
            <a:r>
              <a:rPr lang="en-US" sz="1800" dirty="0" smtClean="0"/>
              <a:t>lp</a:t>
            </a:r>
            <a:r>
              <a:rPr lang="en-US" sz="1800" dirty="0"/>
              <a:t>-wan: SC IETF can identify solutions to numerous problems stated for lp-wan.  SC IETF could produce a document describing the behaviors in 802.15.4 (LECIM) and 802.15.9 (KMP) that address the noted problems</a:t>
            </a:r>
            <a:r>
              <a:rPr lang="en-US" sz="1800" dirty="0" smtClean="0"/>
              <a:t>. - Kinney</a:t>
            </a:r>
            <a:endParaRPr lang="en-US" sz="1800" dirty="0"/>
          </a:p>
          <a:p>
            <a:pPr marL="1317625" lvl="2" indent="-400050">
              <a:buClr>
                <a:srgbClr val="FF0000"/>
              </a:buClr>
              <a:buFont typeface="Wingdings" charset="2"/>
              <a:buChar char="q"/>
              <a:tabLst>
                <a:tab pos="1317625" algn="l"/>
              </a:tabLst>
            </a:pPr>
            <a:r>
              <a:rPr lang="en-US" sz="1800" dirty="0"/>
              <a:t>6lo: SC IETF could identify header compression methods that apply to IP but could be extended to MAC and PHY by IEEE 802.15</a:t>
            </a:r>
            <a:r>
              <a:rPr lang="en-US" sz="1800" dirty="0" smtClean="0"/>
              <a:t>.</a:t>
            </a:r>
          </a:p>
          <a:p>
            <a:pPr marL="1714500" lvl="3" indent="-342900">
              <a:buClr>
                <a:srgbClr val="FF0000"/>
              </a:buClr>
              <a:buFont typeface="Wingdings" charset="2"/>
              <a:buChar char="q"/>
            </a:pPr>
            <a:r>
              <a:rPr lang="en-US" sz="1800" dirty="0" smtClean="0"/>
              <a:t>Consensus to start an effort to </a:t>
            </a:r>
            <a:r>
              <a:rPr lang="en-US" sz="1800" dirty="0"/>
              <a:t>develop the concept of reduction of over-the-air header sizes for lp-wan type </a:t>
            </a:r>
            <a:r>
              <a:rPr lang="en-US" sz="1800" dirty="0" smtClean="0"/>
              <a:t>packets</a:t>
            </a:r>
          </a:p>
          <a:p>
            <a:pPr marL="798513" lvl="1" indent="-339725">
              <a:buClr>
                <a:srgbClr val="FF0000"/>
              </a:buClr>
              <a:buFont typeface="Wingdings" charset="2"/>
              <a:buChar char="q"/>
            </a:pPr>
            <a:r>
              <a:rPr lang="en-US" sz="1800" b="1" dirty="0" smtClean="0"/>
              <a:t>Next session agenda</a:t>
            </a:r>
            <a:r>
              <a:rPr lang="en-US" sz="1800" dirty="0" smtClean="0"/>
              <a:t>: focus on the documents to be presented at IETF 97</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presentations</a:t>
            </a:r>
            <a:endParaRPr lang="en-US" sz="1800"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145242"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dirty="0"/>
              <a:t>Move that </a:t>
            </a:r>
            <a:r>
              <a:rPr lang="en-US" sz="2800" b="1" i="1" dirty="0" smtClean="0"/>
              <a:t>IEEE 802.15 </a:t>
            </a:r>
            <a:r>
              <a:rPr lang="en-US" sz="2800" b="1" i="1" dirty="0"/>
              <a:t>WG approve the </a:t>
            </a:r>
            <a:r>
              <a:rPr lang="en-US" sz="2800" b="1" i="1" dirty="0" smtClean="0"/>
              <a:t>IEEE 802.15 </a:t>
            </a:r>
            <a:r>
              <a:rPr lang="en-US" sz="2800" b="1" i="1" dirty="0"/>
              <a:t>WG Operations Manual document 15-10-0235-</a:t>
            </a:r>
            <a:r>
              <a:rPr lang="en-US" sz="2800" b="1" i="1" dirty="0" smtClean="0"/>
              <a:t>18.</a:t>
            </a:r>
            <a:endParaRPr lang="en-US" sz="2800" b="1" dirty="0"/>
          </a:p>
          <a:p>
            <a:endParaRPr lang="en-US" sz="2800" b="1" dirty="0" smtClean="0"/>
          </a:p>
          <a:p>
            <a:r>
              <a:rPr lang="en-US" sz="2800" b="1" dirty="0" smtClean="0"/>
              <a:t>Moved </a:t>
            </a:r>
            <a:r>
              <a:rPr lang="en-US" sz="2800" b="1" dirty="0"/>
              <a:t>by Pat </a:t>
            </a:r>
            <a:r>
              <a:rPr lang="en-US" sz="2800" b="1" dirty="0" smtClean="0"/>
              <a:t>Kinney; </a:t>
            </a:r>
          </a:p>
          <a:p>
            <a:r>
              <a:rPr lang="en-US" sz="2800" b="1" dirty="0"/>
              <a:t>S</a:t>
            </a:r>
            <a:r>
              <a:rPr lang="en-US" sz="2800" b="1" dirty="0" smtClean="0"/>
              <a:t>econded by</a:t>
            </a:r>
            <a:endParaRPr lang="en-US" sz="2800" b="1" dirty="0"/>
          </a:p>
        </p:txBody>
      </p:sp>
    </p:spTree>
    <p:extLst>
      <p:ext uri="{BB962C8B-B14F-4D97-AF65-F5344CB8AC3E}">
        <p14:creationId xmlns:p14="http://schemas.microsoft.com/office/powerpoint/2010/main" val="24747759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15-16-</a:t>
            </a:r>
            <a:r>
              <a:rPr lang="en-US" sz="2800" dirty="0" smtClean="0">
                <a:latin typeface="Times New Roman" charset="0"/>
                <a:ea typeface="ＭＳ Ｐゴシック" charset="0"/>
                <a:cs typeface="ＭＳ Ｐゴシック" charset="0"/>
              </a:rPr>
              <a:t>0758-</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a:t>SC Maintenance   </a:t>
            </a:r>
            <a:r>
              <a:rPr lang="en-US" sz="1800" b="1" dirty="0" smtClean="0"/>
              <a:t>Thursday 10 Nov, </a:t>
            </a:r>
            <a:r>
              <a:rPr lang="en-US" sz="1800" b="1" dirty="0" smtClean="0"/>
              <a:t>P</a:t>
            </a:r>
            <a:r>
              <a:rPr lang="en-US" sz="1800" b="1" dirty="0" smtClean="0"/>
              <a:t>M2 </a:t>
            </a:r>
            <a:endParaRPr lang="en-US" sz="1800" b="1" dirty="0" smtClean="0"/>
          </a:p>
          <a:p>
            <a:pPr marL="914400" lvl="1" indent="-457200" eaLnBrk="0" fontAlgn="b" hangingPunct="0">
              <a:buClr>
                <a:srgbClr val="FF0000"/>
              </a:buClr>
              <a:buFont typeface="Wingdings" charset="0"/>
              <a:buChar char="q"/>
            </a:pPr>
            <a:r>
              <a:rPr lang="en-US" sz="1800" b="1" dirty="0" smtClean="0"/>
              <a:t>Discuss </a:t>
            </a:r>
            <a:r>
              <a:rPr lang="en-US" sz="1800" b="1" dirty="0"/>
              <a:t>any issues 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457200" indent="-457200" eaLnBrk="0" fontAlgn="b" hangingPunct="0">
              <a:buClr>
                <a:srgbClr val="FF0000"/>
              </a:buClr>
              <a:buFont typeface="Wingdings" charset="0"/>
              <a:buChar char="q"/>
            </a:pPr>
            <a:r>
              <a:rPr lang="en-US" sz="2400" b="1" dirty="0" smtClean="0"/>
              <a:t>SC IETF </a:t>
            </a:r>
            <a:r>
              <a:rPr lang="en-US" sz="1800" b="1" dirty="0" smtClean="0"/>
              <a:t>Tuesday 8 Nov, PM2 </a:t>
            </a:r>
            <a:endParaRPr lang="en-US" sz="1800" b="1" dirty="0"/>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a:t>
            </a:r>
            <a:r>
              <a:rPr lang="en-US" sz="1800" b="1" dirty="0" smtClean="0"/>
              <a:t>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9 Nov,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Presentation scheduled</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39437</TotalTime>
  <Words>3678</Words>
  <Application>Microsoft Macintosh PowerPoint</Application>
  <PresentationFormat>On-screen Show (4:3)</PresentationFormat>
  <Paragraphs>449</Paragraphs>
  <Slides>28</Slides>
  <Notes>8</Notes>
  <HiddenSlides>2</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15-16-0758-00)</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Antonio</dc:title>
  <dc:subject>IEEE 802.15 &lt;SC Report&gt;</dc:subject>
  <dc:creator>Pat Kinney</dc:creator>
  <cp:keywords/>
  <dc:description>&lt;15-16-0759-00-0mag&gt;</dc:description>
  <cp:lastModifiedBy>Pat Kinney</cp:lastModifiedBy>
  <cp:revision>813</cp:revision>
  <cp:lastPrinted>2016-07-25T16:00:41Z</cp:lastPrinted>
  <dcterms:created xsi:type="dcterms:W3CDTF">2009-07-12T16:25:16Z</dcterms:created>
  <dcterms:modified xsi:type="dcterms:W3CDTF">2016-11-06T16:33:01Z</dcterms:modified>
  <cp:category/>
</cp:coreProperties>
</file>