
<file path=[Content_Types].xml><?xml version="1.0" encoding="utf-8"?>
<Types xmlns="http://schemas.openxmlformats.org/package/2006/content-types">
  <Default Extension="png" ContentType="image/png"/>
  <Default Extension="vsd" ContentType="application/vnd.visio"/>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9" r:id="rId2"/>
    <p:sldId id="292" r:id="rId3"/>
    <p:sldId id="333" r:id="rId4"/>
    <p:sldId id="337" r:id="rId5"/>
    <p:sldId id="334" r:id="rId6"/>
    <p:sldId id="335" r:id="rId7"/>
    <p:sldId id="331" r:id="rId8"/>
    <p:sldId id="339" r:id="rId9"/>
    <p:sldId id="340" r:id="rId10"/>
    <p:sldId id="341" r:id="rId11"/>
    <p:sldId id="342" r:id="rId12"/>
    <p:sldId id="321" r:id="rId13"/>
    <p:sldId id="322" r:id="rId14"/>
    <p:sldId id="323" r:id="rId15"/>
    <p:sldId id="324" r:id="rId16"/>
    <p:sldId id="325" r:id="rId17"/>
    <p:sldId id="326" r:id="rId18"/>
    <p:sldId id="327" r:id="rId19"/>
    <p:sldId id="313" r:id="rId20"/>
    <p:sldId id="308" r:id="rId21"/>
  </p:sldIdLst>
  <p:sldSz cx="9144000" cy="6858000" type="screen4x3"/>
  <p:notesSz cx="6797675" cy="9926638"/>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김준형" initials="jhkim" lastIdx="1" clrIdx="0"/>
  <p:cmAuthor id="1" name="Admin" initials="A" lastIdx="3" clrIdx="1"/>
  <p:cmAuthor id="2" name="김준형" initials="김" lastIdx="1" clrIdx="2">
    <p:extLst>
      <p:ext uri="{19B8F6BF-5375-455C-9EA6-DF929625EA0E}">
        <p15:presenceInfo xmlns:p15="http://schemas.microsoft.com/office/powerpoint/2012/main" userId="김준형"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00FF"/>
    <a:srgbClr val="CCFFFF"/>
    <a:srgbClr val="FF3399"/>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밝은 스타일 1 - 강조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보통 스타일 3 - 강조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보통 스타일 3 - 강조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3286" autoAdjust="0"/>
  </p:normalViewPr>
  <p:slideViewPr>
    <p:cSldViewPr>
      <p:cViewPr varScale="1">
        <p:scale>
          <a:sx n="69" d="100"/>
          <a:sy n="69" d="100"/>
        </p:scale>
        <p:origin x="56" y="1100"/>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46"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94" y="202270"/>
            <a:ext cx="26409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81635" y="202270"/>
            <a:ext cx="22643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078917" y="9607410"/>
            <a:ext cx="211493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44060" y="9607410"/>
            <a:ext cx="135860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087AD6B1-6C40-493F-B270-5B817A0DB11E}" type="slidenum">
              <a:rPr lang="en-US" altLang="ko-KR"/>
              <a:pPr/>
              <a:t>‹#›</a:t>
            </a:fld>
            <a:endParaRPr lang="en-US" altLang="ko-KR"/>
          </a:p>
        </p:txBody>
      </p:sp>
      <p:sp>
        <p:nvSpPr>
          <p:cNvPr id="3078" name="Line 6"/>
          <p:cNvSpPr>
            <a:spLocks noChangeShapeType="1"/>
          </p:cNvSpPr>
          <p:nvPr/>
        </p:nvSpPr>
        <p:spPr bwMode="auto">
          <a:xfrm>
            <a:off x="680079" y="414317"/>
            <a:ext cx="54375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80079" y="9607410"/>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80079" y="9595524"/>
            <a:ext cx="558847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53636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117369"/>
            <a:ext cx="275922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41173" y="117369"/>
            <a:ext cx="26829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925513" y="750888"/>
            <a:ext cx="4946650" cy="370998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5734" y="4715408"/>
            <a:ext cx="4986207" cy="446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697636" y="9610806"/>
            <a:ext cx="24604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875939" y="9610806"/>
            <a:ext cx="7859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1167993F-8497-4889-AB50-110429ED30FD}" type="slidenum">
              <a:rPr lang="en-US" altLang="ko-KR"/>
              <a:pPr/>
              <a:t>‹#›</a:t>
            </a:fld>
            <a:endParaRPr lang="en-US" altLang="ko-KR"/>
          </a:p>
        </p:txBody>
      </p:sp>
      <p:sp>
        <p:nvSpPr>
          <p:cNvPr id="2056" name="Rectangle 8"/>
          <p:cNvSpPr>
            <a:spLocks noChangeArrowheads="1"/>
          </p:cNvSpPr>
          <p:nvPr/>
        </p:nvSpPr>
        <p:spPr bwMode="auto">
          <a:xfrm>
            <a:off x="709648" y="9610806"/>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09648" y="9609108"/>
            <a:ext cx="53783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34948" y="317531"/>
            <a:ext cx="55277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97282669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25513" y="750888"/>
            <a:ext cx="4946650" cy="3709987"/>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a:t>
            </a:fld>
            <a:endParaRPr lang="en-US" altLang="ko-KR"/>
          </a:p>
        </p:txBody>
      </p:sp>
    </p:spTree>
    <p:extLst>
      <p:ext uri="{BB962C8B-B14F-4D97-AF65-F5344CB8AC3E}">
        <p14:creationId xmlns:p14="http://schemas.microsoft.com/office/powerpoint/2010/main" val="15309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B88D31AC-600C-49C9-91AD-7A9EFC9C8E48}" type="slidenum">
              <a:rPr lang="en-US" altLang="ko-KR"/>
              <a:pPr/>
              <a:t>‹#›</a:t>
            </a:fld>
            <a:endParaRPr lang="en-US" altLang="ko-KR"/>
          </a:p>
        </p:txBody>
      </p:sp>
    </p:spTree>
    <p:extLst>
      <p:ext uri="{BB962C8B-B14F-4D97-AF65-F5344CB8AC3E}">
        <p14:creationId xmlns:p14="http://schemas.microsoft.com/office/powerpoint/2010/main" val="11637523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49003B2-71B0-4C77-A045-A30436F529EF}" type="slidenum">
              <a:rPr lang="en-US" altLang="ko-KR"/>
              <a:pPr/>
              <a:t>‹#›</a:t>
            </a:fld>
            <a:endParaRPr lang="en-US" altLang="ko-KR"/>
          </a:p>
        </p:txBody>
      </p:sp>
    </p:spTree>
    <p:extLst>
      <p:ext uri="{BB962C8B-B14F-4D97-AF65-F5344CB8AC3E}">
        <p14:creationId xmlns:p14="http://schemas.microsoft.com/office/powerpoint/2010/main" val="3719847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65B121E-FC60-40C5-B8F5-FD30D9722FD9}" type="slidenum">
              <a:rPr lang="en-US" altLang="ko-KR"/>
              <a:pPr/>
              <a:t>‹#›</a:t>
            </a:fld>
            <a:endParaRPr lang="en-US" altLang="ko-KR"/>
          </a:p>
        </p:txBody>
      </p:sp>
    </p:spTree>
    <p:extLst>
      <p:ext uri="{BB962C8B-B14F-4D97-AF65-F5344CB8AC3E}">
        <p14:creationId xmlns:p14="http://schemas.microsoft.com/office/powerpoint/2010/main" val="3232430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43F14156-D200-4457-B4C4-5D7FCD238904}" type="slidenum">
              <a:rPr lang="en-US" altLang="ko-KR"/>
              <a:pPr/>
              <a:t>‹#›</a:t>
            </a:fld>
            <a:endParaRPr lang="en-US" altLang="ko-KR"/>
          </a:p>
        </p:txBody>
      </p:sp>
    </p:spTree>
    <p:extLst>
      <p:ext uri="{BB962C8B-B14F-4D97-AF65-F5344CB8AC3E}">
        <p14:creationId xmlns:p14="http://schemas.microsoft.com/office/powerpoint/2010/main" val="1359064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C7BCF18-A9B7-46E6-B85B-92241CFF1EB5}" type="slidenum">
              <a:rPr lang="en-US" altLang="ko-KR"/>
              <a:pPr/>
              <a:t>‹#›</a:t>
            </a:fld>
            <a:endParaRPr lang="en-US" altLang="ko-KR"/>
          </a:p>
        </p:txBody>
      </p:sp>
    </p:spTree>
    <p:extLst>
      <p:ext uri="{BB962C8B-B14F-4D97-AF65-F5344CB8AC3E}">
        <p14:creationId xmlns:p14="http://schemas.microsoft.com/office/powerpoint/2010/main" val="1112178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dirty="0" smtClean="0"/>
              <a:t>마스터 제목 스타일 편집</a:t>
            </a:r>
            <a:endParaRPr lang="ko-KR" altLang="en-US" dirty="0"/>
          </a:p>
        </p:txBody>
      </p:sp>
      <p:sp>
        <p:nvSpPr>
          <p:cNvPr id="3" name="내용 개체 틀 2"/>
          <p:cNvSpPr>
            <a:spLocks noGrp="1"/>
          </p:cNvSpPr>
          <p:nvPr>
            <p:ph sz="half" idx="1"/>
          </p:nvPr>
        </p:nvSpPr>
        <p:spPr>
          <a:xfrm>
            <a:off x="6858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내용 개체 틀 3"/>
          <p:cNvSpPr>
            <a:spLocks noGrp="1"/>
          </p:cNvSpPr>
          <p:nvPr>
            <p:ph sz="half" idx="2"/>
          </p:nvPr>
        </p:nvSpPr>
        <p:spPr>
          <a:xfrm>
            <a:off x="46482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날짜 개체 틀 4"/>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00584478-7229-46B7-90B7-6F2C0048A995}" type="slidenum">
              <a:rPr lang="en-US" altLang="ko-KR"/>
              <a:pPr/>
              <a:t>‹#›</a:t>
            </a:fld>
            <a:endParaRPr lang="en-US" altLang="ko-KR"/>
          </a:p>
        </p:txBody>
      </p:sp>
    </p:spTree>
    <p:extLst>
      <p:ext uri="{BB962C8B-B14F-4D97-AF65-F5344CB8AC3E}">
        <p14:creationId xmlns:p14="http://schemas.microsoft.com/office/powerpoint/2010/main" val="21436990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8" name="바닥글 개체 틀 7"/>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A4AEFCD5-9A6A-4B4E-B2E0-90498B877071}" type="slidenum">
              <a:rPr lang="en-US" altLang="ko-KR"/>
              <a:pPr/>
              <a:t>‹#›</a:t>
            </a:fld>
            <a:endParaRPr lang="en-US" altLang="ko-KR"/>
          </a:p>
        </p:txBody>
      </p:sp>
    </p:spTree>
    <p:extLst>
      <p:ext uri="{BB962C8B-B14F-4D97-AF65-F5344CB8AC3E}">
        <p14:creationId xmlns:p14="http://schemas.microsoft.com/office/powerpoint/2010/main" val="22176128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4" name="바닥글 개체 틀 3"/>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D28256C3-2AA4-4145-9783-F043BC288164}" type="slidenum">
              <a:rPr lang="en-US" altLang="ko-KR"/>
              <a:pPr/>
              <a:t>‹#›</a:t>
            </a:fld>
            <a:endParaRPr lang="en-US" altLang="ko-KR"/>
          </a:p>
        </p:txBody>
      </p:sp>
    </p:spTree>
    <p:extLst>
      <p:ext uri="{BB962C8B-B14F-4D97-AF65-F5344CB8AC3E}">
        <p14:creationId xmlns:p14="http://schemas.microsoft.com/office/powerpoint/2010/main" val="4125129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3" name="바닥글 개체 틀 2"/>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EBCBA1D1-C26B-48B5-BA7F-34FF92B9C553}" type="slidenum">
              <a:rPr lang="en-US" altLang="ko-KR"/>
              <a:pPr/>
              <a:t>‹#›</a:t>
            </a:fld>
            <a:endParaRPr lang="en-US" altLang="ko-KR"/>
          </a:p>
        </p:txBody>
      </p:sp>
    </p:spTree>
    <p:extLst>
      <p:ext uri="{BB962C8B-B14F-4D97-AF65-F5344CB8AC3E}">
        <p14:creationId xmlns:p14="http://schemas.microsoft.com/office/powerpoint/2010/main" val="41119502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CA4D08DF-8693-425F-BC4B-5CDA24BA09A8}" type="slidenum">
              <a:rPr lang="en-US" altLang="ko-KR"/>
              <a:pPr/>
              <a:t>‹#›</a:t>
            </a:fld>
            <a:endParaRPr lang="en-US" altLang="ko-KR"/>
          </a:p>
        </p:txBody>
      </p:sp>
    </p:spTree>
    <p:extLst>
      <p:ext uri="{BB962C8B-B14F-4D97-AF65-F5344CB8AC3E}">
        <p14:creationId xmlns:p14="http://schemas.microsoft.com/office/powerpoint/2010/main" val="33060784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42F19F6-7776-49AB-844D-669DB8048BE7}" type="slidenum">
              <a:rPr lang="en-US" altLang="ko-KR"/>
              <a:pPr/>
              <a:t>‹#›</a:t>
            </a:fld>
            <a:endParaRPr lang="en-US" altLang="ko-KR"/>
          </a:p>
        </p:txBody>
      </p:sp>
    </p:spTree>
    <p:extLst>
      <p:ext uri="{BB962C8B-B14F-4D97-AF65-F5344CB8AC3E}">
        <p14:creationId xmlns:p14="http://schemas.microsoft.com/office/powerpoint/2010/main" val="26556848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dirty="0" smtClean="0"/>
              <a:t>마스터 제목 스타일 편집</a:t>
            </a:r>
            <a:endParaRPr lang="en-US" altLang="ko-KR" dirty="0" smtClean="0"/>
          </a:p>
        </p:txBody>
      </p:sp>
      <p:sp>
        <p:nvSpPr>
          <p:cNvPr id="1027" name="Rectangle 3"/>
          <p:cNvSpPr>
            <a:spLocks noGrp="1" noChangeArrowheads="1"/>
          </p:cNvSpPr>
          <p:nvPr>
            <p:ph type="body" idx="1"/>
          </p:nvPr>
        </p:nvSpPr>
        <p:spPr bwMode="auto">
          <a:xfrm>
            <a:off x="685800" y="1412776"/>
            <a:ext cx="777240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altLang="ko-KR"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November 2016</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smtClean="0"/>
              <a:t>Junhyeong Kim,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E15B7E4A-8B12-48C1-9A66-EC22279A1A5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802.15-16-0757-01-hrrc</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Visio_2003-2010____1.vsd"/><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Microsoft_Visio_2003-2010____2.vsd"/></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2" Type="http://schemas.openxmlformats.org/officeDocument/2006/relationships/hyperlink" Target="http://www.railway-technical.com/Infopaper%203%20High%20Speed%20Line%20Capacity%20v3.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package" Target="../embeddings/Microsoft_Visio____1.vsdx"/><Relationship Id="rId7" Type="http://schemas.openxmlformats.org/officeDocument/2006/relationships/package" Target="../embeddings/Microsoft_Visio____3.vsd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Visio____2.vsdx"/><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a:xfrm>
            <a:off x="685800" y="378281"/>
            <a:ext cx="1600200" cy="215444"/>
          </a:xfrm>
        </p:spPr>
        <p:txBody>
          <a:bodyPr/>
          <a:lstStyle/>
          <a:p>
            <a:r>
              <a:rPr lang="en-US" altLang="ko-KR" dirty="0"/>
              <a:t>November 2016</a:t>
            </a:r>
          </a:p>
        </p:txBody>
      </p:sp>
      <p:sp>
        <p:nvSpPr>
          <p:cNvPr id="5" name="바닥글 개체 틀 2"/>
          <p:cNvSpPr>
            <a:spLocks noGrp="1"/>
          </p:cNvSpPr>
          <p:nvPr>
            <p:ph type="ftr" sz="quarter" idx="11"/>
          </p:nvPr>
        </p:nvSpPr>
        <p:spPr/>
        <p:txBody>
          <a:bodyPr/>
          <a:lstStyle/>
          <a:p>
            <a:r>
              <a:rPr lang="en-US" altLang="ko-KR" dirty="0" smtClean="0"/>
              <a:t>Junhyeong Kim, ETRI</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20DD148E-E40C-48E7-AA6E-777C35E9267D}" type="slidenum">
              <a:rPr lang="en-US" altLang="ko-KR"/>
              <a:pPr/>
              <a:t>1</a:t>
            </a:fld>
            <a:endParaRPr lang="en-US" altLang="ko-KR"/>
          </a:p>
        </p:txBody>
      </p:sp>
      <p:sp>
        <p:nvSpPr>
          <p:cNvPr id="27651" name="Rectangle 3"/>
          <p:cNvSpPr>
            <a:spLocks noChangeArrowheads="1"/>
          </p:cNvSpPr>
          <p:nvPr/>
        </p:nvSpPr>
        <p:spPr bwMode="auto">
          <a:xfrm>
            <a:off x="152400" y="609600"/>
            <a:ext cx="899160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[Recent Studies on HRRC Technologies]</a:t>
            </a:r>
            <a:endParaRPr lang="en-US" altLang="ko-KR" sz="1600" dirty="0">
              <a:solidFill>
                <a:schemeClr val="tx2"/>
              </a:solidFill>
              <a:ea typeface="굴림" charset="-127"/>
            </a:endParaRPr>
          </a:p>
          <a:p>
            <a:r>
              <a:rPr lang="en-US" altLang="ko-KR" sz="1600" b="1" dirty="0">
                <a:solidFill>
                  <a:schemeClr val="tx2"/>
                </a:solidFill>
                <a:ea typeface="굴림" charset="-127"/>
              </a:rPr>
              <a:t>Date Submitted</a:t>
            </a:r>
            <a:r>
              <a:rPr lang="en-US" altLang="ko-KR" sz="1600" b="1" dirty="0" smtClean="0">
                <a:solidFill>
                  <a:schemeClr val="tx2"/>
                </a:solidFill>
                <a:ea typeface="굴림" charset="-127"/>
              </a:rPr>
              <a:t>: </a:t>
            </a:r>
            <a:r>
              <a:rPr lang="en-US" altLang="ko-KR" sz="1600" dirty="0" smtClean="0">
                <a:ea typeface="굴림" charset="-127"/>
              </a:rPr>
              <a:t>[8</a:t>
            </a:r>
            <a:r>
              <a:rPr lang="en-US" altLang="ko-KR" sz="1600" dirty="0" smtClean="0">
                <a:solidFill>
                  <a:schemeClr val="tx2"/>
                </a:solidFill>
                <a:ea typeface="굴림" charset="-127"/>
              </a:rPr>
              <a:t> </a:t>
            </a:r>
            <a:r>
              <a:rPr lang="en-US" altLang="ko-KR" sz="1600" dirty="0" smtClean="0">
                <a:ea typeface="굴림" charset="-127"/>
              </a:rPr>
              <a:t>November, 2016</a:t>
            </a:r>
            <a:r>
              <a:rPr lang="en-US" altLang="ko-KR" sz="1600" dirty="0" smtClean="0">
                <a:solidFill>
                  <a:schemeClr val="tx2"/>
                </a:solidFill>
                <a:ea typeface="굴림" charset="-127"/>
              </a:rPr>
              <a:t>]</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smtClean="0">
                <a:ea typeface="굴림" charset="-127"/>
              </a:rPr>
              <a:t>Junhyeong Kim, </a:t>
            </a:r>
            <a:r>
              <a:rPr lang="en-US" altLang="ko-KR" sz="1600" dirty="0" err="1" smtClean="0">
                <a:ea typeface="굴림" charset="-127"/>
              </a:rPr>
              <a:t>Gosan</a:t>
            </a:r>
            <a:r>
              <a:rPr lang="en-US" altLang="ko-KR" sz="1600" dirty="0" smtClean="0">
                <a:ea typeface="굴림" charset="-127"/>
              </a:rPr>
              <a:t> Noh, Bing Hui, </a:t>
            </a:r>
            <a:r>
              <a:rPr lang="en-US" altLang="ko-KR" sz="1600" dirty="0" err="1">
                <a:ea typeface="굴림" charset="-127"/>
              </a:rPr>
              <a:t>Hee</a:t>
            </a:r>
            <a:r>
              <a:rPr lang="en-US" altLang="ko-KR" sz="1600" dirty="0">
                <a:ea typeface="굴림" charset="-127"/>
              </a:rPr>
              <a:t>-Sang Chung and </a:t>
            </a:r>
            <a:r>
              <a:rPr lang="en-US" altLang="ko-KR" sz="1600" dirty="0" smtClean="0">
                <a:ea typeface="굴림" charset="-127"/>
              </a:rPr>
              <a:t>Il </a:t>
            </a:r>
            <a:r>
              <a:rPr lang="en-US" altLang="ko-KR" sz="1600" dirty="0" err="1" smtClean="0">
                <a:ea typeface="굴림" charset="-127"/>
              </a:rPr>
              <a:t>Gyu</a:t>
            </a:r>
            <a:r>
              <a:rPr lang="en-US" altLang="ko-KR" sz="1600" dirty="0" smtClean="0">
                <a:ea typeface="굴림" charset="-127"/>
              </a:rPr>
              <a:t> Kim</a:t>
            </a:r>
            <a:r>
              <a:rPr lang="en-US" altLang="ko-KR" sz="1600" dirty="0" smtClean="0">
                <a:solidFill>
                  <a:schemeClr val="tx2"/>
                </a:solidFill>
                <a:ea typeface="굴림" charset="-127"/>
              </a:rPr>
              <a:t>] </a:t>
            </a:r>
            <a:r>
              <a:rPr lang="en-US" altLang="ko-KR" sz="1600" dirty="0">
                <a:solidFill>
                  <a:schemeClr val="tx2"/>
                </a:solidFill>
                <a:ea typeface="굴림" charset="-127"/>
              </a:rPr>
              <a:t>Company </a:t>
            </a:r>
            <a:r>
              <a:rPr lang="en-US" altLang="ko-KR" sz="1600" dirty="0" smtClean="0">
                <a:solidFill>
                  <a:schemeClr val="tx2"/>
                </a:solidFill>
                <a:ea typeface="굴림" charset="-127"/>
              </a:rPr>
              <a:t>[</a:t>
            </a:r>
            <a:r>
              <a:rPr lang="en-US" altLang="ko-KR" sz="1600" dirty="0">
                <a:ea typeface="굴림" charset="-127"/>
              </a:rPr>
              <a:t>ETRI</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Address </a:t>
            </a:r>
            <a:r>
              <a:rPr lang="en-US" altLang="ko-KR" sz="1600" dirty="0" smtClean="0">
                <a:solidFill>
                  <a:schemeClr val="tx2"/>
                </a:solidFill>
                <a:ea typeface="굴림" charset="-127"/>
              </a:rPr>
              <a:t>[</a:t>
            </a:r>
            <a:r>
              <a:rPr lang="en-US" altLang="ko-KR" sz="1600" dirty="0">
                <a:ea typeface="굴림" charset="-127"/>
              </a:rPr>
              <a:t>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a:t>
            </a:r>
            <a:r>
              <a:rPr lang="en-US" altLang="ko-KR" sz="1600" dirty="0" smtClean="0">
                <a:ea typeface="굴림" charset="-127"/>
              </a:rPr>
              <a:t>34129, </a:t>
            </a:r>
            <a:r>
              <a:rPr lang="en-US" altLang="ko-KR" sz="1600" dirty="0">
                <a:ea typeface="굴림" charset="-127"/>
              </a:rPr>
              <a:t>KOREA</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smtClean="0">
                <a:ea typeface="굴림" charset="-127"/>
              </a:rPr>
              <a:t>82-42-860-6239</a:t>
            </a:r>
            <a:r>
              <a:rPr lang="en-US" altLang="ko-KR" sz="1600" dirty="0" smtClean="0">
                <a:solidFill>
                  <a:schemeClr val="tx2"/>
                </a:solidFill>
                <a:ea typeface="굴림" charset="-127"/>
              </a:rPr>
              <a:t>], </a:t>
            </a:r>
            <a:r>
              <a:rPr lang="en-US" altLang="ko-KR" sz="1600" dirty="0">
                <a:solidFill>
                  <a:schemeClr val="tx2"/>
                </a:solidFill>
                <a:ea typeface="굴림" charset="-127"/>
              </a:rPr>
              <a:t>FAX: </a:t>
            </a:r>
            <a:r>
              <a:rPr lang="en-US" altLang="ko-KR" sz="1600" dirty="0" smtClean="0">
                <a:solidFill>
                  <a:schemeClr val="tx2"/>
                </a:solidFill>
                <a:ea typeface="굴림" charset="-127"/>
              </a:rPr>
              <a:t>[</a:t>
            </a:r>
            <a:r>
              <a:rPr lang="en-US" altLang="ko-KR" sz="1600" dirty="0">
                <a:ea typeface="굴림" charset="-127"/>
              </a:rPr>
              <a:t>+</a:t>
            </a:r>
            <a:r>
              <a:rPr lang="en-US" altLang="ko-KR" sz="1600" dirty="0" smtClean="0">
                <a:ea typeface="굴림" charset="-127"/>
              </a:rPr>
              <a:t>82-42-861-1966</a:t>
            </a:r>
            <a:r>
              <a:rPr lang="en-US" altLang="ko-KR" sz="1600" dirty="0" smtClean="0">
                <a:solidFill>
                  <a:schemeClr val="tx2"/>
                </a:solidFill>
                <a:ea typeface="굴림" charset="-127"/>
              </a:rPr>
              <a:t>], </a:t>
            </a:r>
            <a:r>
              <a:rPr lang="en-US" altLang="ko-KR" sz="1600" dirty="0">
                <a:solidFill>
                  <a:schemeClr val="tx2"/>
                </a:solidFill>
                <a:ea typeface="굴림" charset="-127"/>
              </a:rPr>
              <a:t>E-Mail</a:t>
            </a:r>
            <a:r>
              <a:rPr lang="en-US" altLang="ko-KR" sz="1600" dirty="0" smtClean="0">
                <a:solidFill>
                  <a:schemeClr val="tx2"/>
                </a:solidFill>
                <a:ea typeface="굴림" charset="-127"/>
              </a:rPr>
              <a:t>:[jhkim41jf@etri.re.kr</a:t>
            </a:r>
            <a:r>
              <a:rPr lang="en-US" altLang="ko-KR" sz="1600" dirty="0">
                <a:solidFill>
                  <a:schemeClr val="tx2"/>
                </a:solidFill>
                <a:ea typeface="굴림" charset="-127"/>
              </a:rPr>
              <a:t>]	</a:t>
            </a:r>
          </a:p>
          <a:p>
            <a:pPr>
              <a:spcBef>
                <a:spcPts val="600"/>
              </a:spcBef>
              <a:spcAft>
                <a:spcPts val="600"/>
              </a:spcAft>
            </a:pPr>
            <a:r>
              <a:rPr lang="en-US" altLang="ko-KR" sz="1600" b="1" dirty="0" smtClean="0">
                <a:solidFill>
                  <a:schemeClr val="tx2"/>
                </a:solidFill>
                <a:ea typeface="굴림" charset="-127"/>
              </a:rPr>
              <a:t>Abstract</a:t>
            </a:r>
            <a:r>
              <a:rPr lang="en-US" altLang="ko-KR" sz="1600" b="1" dirty="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[This document presents recent studies on HRRC technologies]</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[For discussion]</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Mobility Management</a:t>
            </a:r>
            <a:endParaRPr lang="ko-KR" altLang="en-US" dirty="0"/>
          </a:p>
        </p:txBody>
      </p:sp>
      <p:sp>
        <p:nvSpPr>
          <p:cNvPr id="3" name="내용 개체 틀 2"/>
          <p:cNvSpPr>
            <a:spLocks noGrp="1"/>
          </p:cNvSpPr>
          <p:nvPr>
            <p:ph idx="1"/>
          </p:nvPr>
        </p:nvSpPr>
        <p:spPr/>
        <p:txBody>
          <a:bodyPr/>
          <a:lstStyle/>
          <a:p>
            <a:r>
              <a:rPr lang="en-US" altLang="ko-KR" sz="2400" dirty="0"/>
              <a:t>Preliminary simulation result</a:t>
            </a:r>
            <a:r>
              <a:rPr lang="en-US" altLang="ko-KR" sz="2400" baseline="30000" dirty="0"/>
              <a:t>[2]</a:t>
            </a:r>
          </a:p>
          <a:p>
            <a:pPr lvl="1"/>
            <a:r>
              <a:rPr lang="en-US" altLang="ko-KR" sz="2000" dirty="0" smtClean="0"/>
              <a:t>Simulation assumptions</a:t>
            </a:r>
          </a:p>
          <a:p>
            <a:pPr lvl="2"/>
            <a:r>
              <a:rPr lang="en-US" altLang="ko-KR" sz="1600" dirty="0" smtClean="0"/>
              <a:t>Omnidirectional antenna at both RU and TE</a:t>
            </a:r>
          </a:p>
          <a:p>
            <a:pPr lvl="1"/>
            <a:r>
              <a:rPr lang="en-US" altLang="ko-KR" sz="2000" dirty="0" smtClean="0"/>
              <a:t>Simulation parameters</a:t>
            </a:r>
          </a:p>
          <a:p>
            <a:pPr lvl="2"/>
            <a:endParaRPr lang="ko-KR" altLang="en-US" sz="1600" dirty="0"/>
          </a:p>
          <a:p>
            <a:pPr lvl="2"/>
            <a:endParaRPr lang="ko-KR" altLang="en-US" sz="1600"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10</a:t>
            </a:fld>
            <a:endParaRPr lang="en-US" altLang="ko-KR"/>
          </a:p>
        </p:txBody>
      </p:sp>
      <p:graphicFrame>
        <p:nvGraphicFramePr>
          <p:cNvPr id="7" name="개체 6"/>
          <p:cNvGraphicFramePr>
            <a:graphicFrameLocks noChangeAspect="1"/>
          </p:cNvGraphicFramePr>
          <p:nvPr>
            <p:extLst>
              <p:ext uri="{D42A27DB-BD31-4B8C-83A1-F6EECF244321}">
                <p14:modId xmlns:p14="http://schemas.microsoft.com/office/powerpoint/2010/main" val="2290608674"/>
              </p:ext>
            </p:extLst>
          </p:nvPr>
        </p:nvGraphicFramePr>
        <p:xfrm>
          <a:off x="4878179" y="2696588"/>
          <a:ext cx="3958208" cy="3530400"/>
        </p:xfrm>
        <a:graphic>
          <a:graphicData uri="http://schemas.openxmlformats.org/presentationml/2006/ole">
            <mc:AlternateContent xmlns:mc="http://schemas.openxmlformats.org/markup-compatibility/2006">
              <mc:Choice xmlns:v="urn:schemas-microsoft-com:vml" Requires="v">
                <p:oleObj spid="_x0000_s8244" name="Visio" r:id="rId3" imgW="11295339" imgH="10066140" progId="Visio.Drawing.11">
                  <p:embed/>
                </p:oleObj>
              </mc:Choice>
              <mc:Fallback>
                <p:oleObj name="Visio" r:id="rId3" imgW="11295339" imgH="1006614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179" y="2696588"/>
                        <a:ext cx="3958208" cy="3530400"/>
                      </a:xfrm>
                      <a:prstGeom prst="rect">
                        <a:avLst/>
                      </a:prstGeom>
                      <a:noFill/>
                    </p:spPr>
                  </p:pic>
                </p:oleObj>
              </mc:Fallback>
            </mc:AlternateContent>
          </a:graphicData>
        </a:graphic>
      </p:graphicFrame>
      <p:graphicFrame>
        <p:nvGraphicFramePr>
          <p:cNvPr id="9" name="표 8"/>
          <p:cNvGraphicFramePr>
            <a:graphicFrameLocks noGrp="1"/>
          </p:cNvGraphicFramePr>
          <p:nvPr>
            <p:extLst>
              <p:ext uri="{D42A27DB-BD31-4B8C-83A1-F6EECF244321}">
                <p14:modId xmlns:p14="http://schemas.microsoft.com/office/powerpoint/2010/main" val="3779163744"/>
              </p:ext>
            </p:extLst>
          </p:nvPr>
        </p:nvGraphicFramePr>
        <p:xfrm>
          <a:off x="549410" y="3166696"/>
          <a:ext cx="4032448" cy="2926080"/>
        </p:xfrm>
        <a:graphic>
          <a:graphicData uri="http://schemas.openxmlformats.org/drawingml/2006/table">
            <a:tbl>
              <a:tblPr firstRow="1" bandRow="1">
                <a:tableStyleId>{85BE263C-DBD7-4A20-BB59-AAB30ACAA65A}</a:tableStyleId>
              </a:tblPr>
              <a:tblGrid>
                <a:gridCol w="2664296"/>
                <a:gridCol w="1368152"/>
              </a:tblGrid>
              <a:tr h="248457">
                <a:tc>
                  <a:txBody>
                    <a:bodyPr/>
                    <a:lstStyle/>
                    <a:p>
                      <a:pPr algn="ctr" latinLnBrk="1"/>
                      <a:r>
                        <a:rPr lang="en-US" altLang="ko-KR" sz="1200" dirty="0" smtClean="0"/>
                        <a:t>Parameters</a:t>
                      </a:r>
                      <a:endParaRPr lang="ko-KR" altLang="en-US" sz="1200" dirty="0">
                        <a:latin typeface="+mj-lt"/>
                      </a:endParaRPr>
                    </a:p>
                  </a:txBody>
                  <a:tcPr anchor="ctr"/>
                </a:tc>
                <a:tc>
                  <a:txBody>
                    <a:bodyPr/>
                    <a:lstStyle/>
                    <a:p>
                      <a:pPr algn="ctr" latinLnBrk="1"/>
                      <a:r>
                        <a:rPr lang="en-US" altLang="ko-KR" sz="1200" dirty="0" smtClean="0"/>
                        <a:t>Values</a:t>
                      </a:r>
                      <a:endParaRPr lang="ko-KR" altLang="en-US" sz="1200" dirty="0">
                        <a:latin typeface="+mj-lt"/>
                      </a:endParaRPr>
                    </a:p>
                  </a:txBody>
                  <a:tcPr anchor="ctr"/>
                </a:tc>
              </a:tr>
              <a:tr h="414095">
                <a:tc>
                  <a:txBody>
                    <a:bodyPr/>
                    <a:lstStyle/>
                    <a:p>
                      <a:pPr algn="ctr" latinLnBrk="1"/>
                      <a:r>
                        <a:rPr lang="en-US" altLang="ko-KR" sz="1200" dirty="0" smtClean="0"/>
                        <a:t>Total transmit</a:t>
                      </a:r>
                      <a:r>
                        <a:rPr lang="en-US" altLang="ko-KR" sz="1200" baseline="0" dirty="0" smtClean="0"/>
                        <a:t> power</a:t>
                      </a:r>
                    </a:p>
                    <a:p>
                      <a:pPr algn="ctr" latinLnBrk="1"/>
                      <a:r>
                        <a:rPr lang="en-US" altLang="ko-KR" sz="1200" baseline="0" dirty="0" smtClean="0"/>
                        <a:t>with normally noise power</a:t>
                      </a:r>
                      <a:endParaRPr lang="ko-KR" altLang="en-US" sz="1200" dirty="0">
                        <a:latin typeface="+mj-lt"/>
                      </a:endParaRPr>
                    </a:p>
                  </a:txBody>
                  <a:tcPr anchor="ctr"/>
                </a:tc>
                <a:tc>
                  <a:txBody>
                    <a:bodyPr/>
                    <a:lstStyle/>
                    <a:p>
                      <a:pPr algn="ctr" latinLnBrk="1"/>
                      <a:r>
                        <a:rPr lang="en-US" altLang="ko-KR" sz="1200" dirty="0" smtClean="0"/>
                        <a:t>86dBm</a:t>
                      </a:r>
                      <a:endParaRPr lang="ko-KR" altLang="en-US" sz="1200" dirty="0">
                        <a:latin typeface="+mj-lt"/>
                      </a:endParaRPr>
                    </a:p>
                  </a:txBody>
                  <a:tcPr anchor="ctr"/>
                </a:tc>
              </a:tr>
              <a:tr h="248457">
                <a:tc>
                  <a:txBody>
                    <a:bodyPr/>
                    <a:lstStyle/>
                    <a:p>
                      <a:pPr algn="ctr" latinLnBrk="1"/>
                      <a:r>
                        <a:rPr lang="en-US" altLang="ko-KR" sz="1200" dirty="0" smtClean="0"/>
                        <a:t>path loss model</a:t>
                      </a:r>
                      <a:endParaRPr lang="ko-KR" altLang="en-US" sz="1200" dirty="0">
                        <a:latin typeface="+mj-lt"/>
                      </a:endParaRPr>
                    </a:p>
                  </a:txBody>
                  <a:tcPr anchor="ctr"/>
                </a:tc>
                <a:tc>
                  <a:txBody>
                    <a:bodyPr/>
                    <a:lstStyle/>
                    <a:p>
                      <a:pPr algn="ctr" latinLnBrk="1"/>
                      <a:r>
                        <a:rPr lang="en-US" altLang="ko-KR" sz="1200" dirty="0" smtClean="0"/>
                        <a:t>31.5+35log</a:t>
                      </a:r>
                      <a:r>
                        <a:rPr lang="en-US" altLang="ko-KR" sz="1200" baseline="-25000" dirty="0" smtClean="0"/>
                        <a:t>10</a:t>
                      </a:r>
                      <a:r>
                        <a:rPr lang="en-US" altLang="ko-KR" sz="1200" dirty="0" smtClean="0"/>
                        <a:t>(d)</a:t>
                      </a:r>
                      <a:endParaRPr lang="ko-KR" altLang="en-US" sz="1200" dirty="0">
                        <a:latin typeface="+mj-lt"/>
                      </a:endParaRPr>
                    </a:p>
                  </a:txBody>
                  <a:tcPr anchor="ctr"/>
                </a:tc>
              </a:tr>
              <a:tr h="248457">
                <a:tc>
                  <a:txBody>
                    <a:bodyPr/>
                    <a:lstStyle/>
                    <a:p>
                      <a:pPr algn="ctr" latinLnBrk="1"/>
                      <a:r>
                        <a:rPr lang="en-US" altLang="ko-KR" sz="1200" dirty="0" smtClean="0"/>
                        <a:t>Shadowing standard deviation</a:t>
                      </a:r>
                      <a:endParaRPr lang="ko-KR" altLang="en-US" sz="1200" dirty="0">
                        <a:latin typeface="+mj-lt"/>
                      </a:endParaRPr>
                    </a:p>
                  </a:txBody>
                  <a:tcPr anchor="ctr"/>
                </a:tc>
                <a:tc>
                  <a:txBody>
                    <a:bodyPr/>
                    <a:lstStyle/>
                    <a:p>
                      <a:pPr marL="0" algn="ctr" defTabSz="914400" rtl="0" eaLnBrk="1" latinLnBrk="1" hangingPunct="1"/>
                      <a:r>
                        <a:rPr lang="en-US" altLang="ko-KR" sz="1200" kern="1200" dirty="0" smtClean="0"/>
                        <a:t>4dB</a:t>
                      </a:r>
                      <a:endParaRPr lang="ko-KR" altLang="en-US" sz="1200" kern="1200" dirty="0">
                        <a:solidFill>
                          <a:schemeClr val="dk1"/>
                        </a:solidFill>
                        <a:latin typeface="+mn-lt"/>
                        <a:ea typeface="+mn-ea"/>
                        <a:cs typeface="+mn-cs"/>
                      </a:endParaRPr>
                    </a:p>
                  </a:txBody>
                  <a:tcPr anchor="ctr"/>
                </a:tc>
              </a:tr>
              <a:tr h="248457">
                <a:tc>
                  <a:txBody>
                    <a:bodyPr/>
                    <a:lstStyle/>
                    <a:p>
                      <a:pPr algn="ctr" latinLnBrk="1"/>
                      <a:r>
                        <a:rPr lang="en-US" altLang="ko-KR" sz="1200" dirty="0" smtClean="0"/>
                        <a:t>Signal</a:t>
                      </a:r>
                      <a:r>
                        <a:rPr lang="en-US" altLang="ko-KR" sz="1200" baseline="0" dirty="0" smtClean="0"/>
                        <a:t> Threshold</a:t>
                      </a:r>
                      <a:endParaRPr lang="ko-KR" altLang="en-US" sz="1200" dirty="0">
                        <a:latin typeface="+mj-lt"/>
                      </a:endParaRPr>
                    </a:p>
                  </a:txBody>
                  <a:tcPr anchor="ctr"/>
                </a:tc>
                <a:tc>
                  <a:txBody>
                    <a:bodyPr/>
                    <a:lstStyle/>
                    <a:p>
                      <a:pPr marL="0" algn="ctr" defTabSz="914400" rtl="0" eaLnBrk="1" latinLnBrk="1" hangingPunct="1"/>
                      <a:r>
                        <a:rPr lang="en-US" altLang="ko-KR" sz="1200" kern="1200" dirty="0" smtClean="0"/>
                        <a:t>-40dBm</a:t>
                      </a:r>
                      <a:endParaRPr lang="ko-KR" altLang="en-US" sz="1200" kern="1200" dirty="0">
                        <a:solidFill>
                          <a:schemeClr val="dk1"/>
                        </a:solidFill>
                        <a:latin typeface="+mn-lt"/>
                        <a:ea typeface="+mn-ea"/>
                        <a:cs typeface="+mn-cs"/>
                      </a:endParaRPr>
                    </a:p>
                  </a:txBody>
                  <a:tcPr anchor="ctr"/>
                </a:tc>
              </a:tr>
              <a:tr h="248457">
                <a:tc>
                  <a:txBody>
                    <a:bodyPr/>
                    <a:lstStyle/>
                    <a:p>
                      <a:pPr algn="ctr" latinLnBrk="1"/>
                      <a:r>
                        <a:rPr lang="en-US" altLang="ko-KR" sz="1200" dirty="0" smtClean="0"/>
                        <a:t>The number of shared RUs</a:t>
                      </a:r>
                      <a:endParaRPr lang="ko-KR" altLang="en-US" sz="1200" dirty="0">
                        <a:latin typeface="+mj-lt"/>
                      </a:endParaRPr>
                    </a:p>
                  </a:txBody>
                  <a:tcPr anchor="ctr"/>
                </a:tc>
                <a:tc>
                  <a:txBody>
                    <a:bodyPr/>
                    <a:lstStyle/>
                    <a:p>
                      <a:pPr marL="0" algn="ctr" defTabSz="914400" rtl="0" eaLnBrk="1" latinLnBrk="1" hangingPunct="1"/>
                      <a:r>
                        <a:rPr lang="en-US" altLang="ko-KR" sz="1200" kern="1200" dirty="0" smtClean="0"/>
                        <a:t>2</a:t>
                      </a:r>
                      <a:endParaRPr lang="ko-KR" altLang="en-US" sz="1200" kern="1200" dirty="0">
                        <a:solidFill>
                          <a:schemeClr val="dk1"/>
                        </a:solidFill>
                        <a:latin typeface="+mn-lt"/>
                        <a:ea typeface="+mn-ea"/>
                        <a:cs typeface="+mn-cs"/>
                      </a:endParaRPr>
                    </a:p>
                  </a:txBody>
                  <a:tcPr anchor="ctr"/>
                </a:tc>
              </a:tr>
              <a:tr h="248457">
                <a:tc>
                  <a:txBody>
                    <a:bodyPr/>
                    <a:lstStyle/>
                    <a:p>
                      <a:pPr algn="ctr" latinLnBrk="1"/>
                      <a:r>
                        <a:rPr lang="en-US" altLang="ko-KR" sz="1200" dirty="0" smtClean="0"/>
                        <a:t>RU</a:t>
                      </a:r>
                      <a:r>
                        <a:rPr lang="en-US" altLang="ko-KR" sz="1200" baseline="0" dirty="0" smtClean="0"/>
                        <a:t> height, TE/VE height</a:t>
                      </a:r>
                      <a:endParaRPr lang="ko-KR" altLang="en-US" sz="1200" dirty="0">
                        <a:latin typeface="+mj-lt"/>
                      </a:endParaRPr>
                    </a:p>
                  </a:txBody>
                  <a:tcPr anchor="ctr"/>
                </a:tc>
                <a:tc>
                  <a:txBody>
                    <a:bodyPr/>
                    <a:lstStyle/>
                    <a:p>
                      <a:pPr marL="0" algn="ctr" defTabSz="914400" rtl="0" eaLnBrk="1" latinLnBrk="1" hangingPunct="1"/>
                      <a:r>
                        <a:rPr lang="en-US" altLang="ko-KR" sz="1200" kern="1200" dirty="0" smtClean="0"/>
                        <a:t>10m, 2m</a:t>
                      </a:r>
                      <a:endParaRPr lang="ko-KR" altLang="en-US" sz="1200" kern="1200" dirty="0">
                        <a:solidFill>
                          <a:schemeClr val="dk1"/>
                        </a:solidFill>
                        <a:latin typeface="+mn-lt"/>
                        <a:ea typeface="+mn-ea"/>
                        <a:cs typeface="+mn-cs"/>
                      </a:endParaRPr>
                    </a:p>
                  </a:txBody>
                  <a:tcPr anchor="ctr"/>
                </a:tc>
              </a:tr>
              <a:tr h="248457">
                <a:tc>
                  <a:txBody>
                    <a:bodyPr/>
                    <a:lstStyle/>
                    <a:p>
                      <a:pPr algn="ctr" latinLnBrk="1"/>
                      <a:r>
                        <a:rPr lang="en-US" altLang="ko-KR" sz="1200" dirty="0" smtClean="0"/>
                        <a:t>Distance between adjacent RUs</a:t>
                      </a:r>
                      <a:endParaRPr lang="ko-KR" altLang="en-US" sz="1200" dirty="0">
                        <a:latin typeface="+mj-lt"/>
                      </a:endParaRPr>
                    </a:p>
                  </a:txBody>
                  <a:tcPr anchor="ctr"/>
                </a:tc>
                <a:tc>
                  <a:txBody>
                    <a:bodyPr/>
                    <a:lstStyle/>
                    <a:p>
                      <a:pPr marL="0" algn="ctr" defTabSz="914400" rtl="0" eaLnBrk="1" latinLnBrk="1" hangingPunct="1"/>
                      <a:r>
                        <a:rPr lang="en-US" altLang="ko-KR" sz="1200" kern="1200" dirty="0" smtClean="0"/>
                        <a:t>1200m</a:t>
                      </a:r>
                      <a:endParaRPr lang="ko-KR" altLang="en-US" sz="1200" kern="1200" dirty="0">
                        <a:solidFill>
                          <a:schemeClr val="dk1"/>
                        </a:solidFill>
                        <a:latin typeface="+mn-lt"/>
                        <a:ea typeface="+mn-ea"/>
                        <a:cs typeface="+mn-cs"/>
                      </a:endParaRPr>
                    </a:p>
                  </a:txBody>
                  <a:tcPr anchor="ctr"/>
                </a:tc>
              </a:tr>
              <a:tr h="248457">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smtClean="0"/>
                        <a:t>Distance between adjacent TEs</a:t>
                      </a:r>
                      <a:endParaRPr lang="ko-KR" altLang="en-US" sz="1200" dirty="0" smtClean="0">
                        <a:latin typeface="+mj-lt"/>
                      </a:endParaRPr>
                    </a:p>
                  </a:txBody>
                  <a:tcPr anchor="ctr"/>
                </a:tc>
                <a:tc>
                  <a:txBody>
                    <a:bodyPr/>
                    <a:lstStyle/>
                    <a:p>
                      <a:pPr marL="0" algn="ctr" defTabSz="914400" rtl="0" eaLnBrk="1" latinLnBrk="1" hangingPunct="1"/>
                      <a:r>
                        <a:rPr lang="en-US" altLang="ko-KR" sz="1200" kern="1200" dirty="0" smtClean="0"/>
                        <a:t>200m</a:t>
                      </a:r>
                      <a:endParaRPr lang="ko-KR" altLang="en-US" sz="1200" kern="1200" dirty="0">
                        <a:solidFill>
                          <a:schemeClr val="dk1"/>
                        </a:solidFill>
                        <a:latin typeface="+mn-lt"/>
                        <a:ea typeface="+mn-ea"/>
                        <a:cs typeface="+mn-cs"/>
                      </a:endParaRPr>
                    </a:p>
                  </a:txBody>
                  <a:tcPr anchor="ctr"/>
                </a:tc>
              </a:tr>
              <a:tr h="248457">
                <a:tc>
                  <a:txBody>
                    <a:bodyPr/>
                    <a:lstStyle/>
                    <a:p>
                      <a:pPr algn="ctr" latinLnBrk="1"/>
                      <a:r>
                        <a:rPr lang="en-US" altLang="ko-KR" sz="1200" dirty="0" smtClean="0"/>
                        <a:t>Distance between railway and RUs</a:t>
                      </a:r>
                      <a:endParaRPr lang="ko-KR" altLang="en-US" sz="1200" dirty="0">
                        <a:latin typeface="+mj-lt"/>
                      </a:endParaRPr>
                    </a:p>
                  </a:txBody>
                  <a:tcPr anchor="ctr"/>
                </a:tc>
                <a:tc>
                  <a:txBody>
                    <a:bodyPr/>
                    <a:lstStyle/>
                    <a:p>
                      <a:pPr marL="0" algn="ctr" defTabSz="914400" rtl="0" eaLnBrk="1" latinLnBrk="1" hangingPunct="1"/>
                      <a:r>
                        <a:rPr lang="en-US" altLang="ko-KR" sz="1200" kern="1200" dirty="0" smtClean="0"/>
                        <a:t>100m</a:t>
                      </a:r>
                      <a:endParaRPr lang="ko-KR" altLang="en-US" sz="1200" kern="1200" dirty="0">
                        <a:solidFill>
                          <a:schemeClr val="dk1"/>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709281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Mobility Management</a:t>
            </a:r>
            <a:endParaRPr lang="ko-KR" altLang="en-US" dirty="0"/>
          </a:p>
        </p:txBody>
      </p:sp>
      <p:sp>
        <p:nvSpPr>
          <p:cNvPr id="3" name="내용 개체 틀 2"/>
          <p:cNvSpPr>
            <a:spLocks noGrp="1"/>
          </p:cNvSpPr>
          <p:nvPr>
            <p:ph idx="1"/>
          </p:nvPr>
        </p:nvSpPr>
        <p:spPr/>
        <p:txBody>
          <a:bodyPr/>
          <a:lstStyle/>
          <a:p>
            <a:r>
              <a:rPr lang="en-US" altLang="ko-KR" sz="2400" dirty="0"/>
              <a:t>Preliminary simulation result</a:t>
            </a:r>
            <a:r>
              <a:rPr lang="en-US" altLang="ko-KR" sz="2400" baseline="30000" dirty="0"/>
              <a:t>[2]</a:t>
            </a:r>
          </a:p>
          <a:p>
            <a:pPr lvl="1"/>
            <a:r>
              <a:rPr lang="en-US" altLang="ko-KR" sz="2000" dirty="0"/>
              <a:t>Handover failure </a:t>
            </a:r>
            <a:r>
              <a:rPr lang="en-US" altLang="ko-KR" sz="2000" dirty="0" smtClean="0"/>
              <a:t>probability</a:t>
            </a:r>
          </a:p>
          <a:p>
            <a:pPr lvl="2"/>
            <a:r>
              <a:rPr lang="en-US" altLang="ko-KR" sz="1600" dirty="0" smtClean="0"/>
              <a:t>It is observed that handover failure probabilities achieved in the shared RUs-based handover schemes are close to zero</a:t>
            </a:r>
            <a:endParaRPr lang="ko-KR" altLang="en-US" sz="3600"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11</a:t>
            </a:fld>
            <a:endParaRPr lang="en-US" altLang="ko-KR"/>
          </a:p>
        </p:txBody>
      </p:sp>
      <p:pic>
        <p:nvPicPr>
          <p:cNvPr id="8" name="그림 7"/>
          <p:cNvPicPr>
            <a:picLocks noChangeAspect="1"/>
          </p:cNvPicPr>
          <p:nvPr/>
        </p:nvPicPr>
        <p:blipFill>
          <a:blip r:embed="rId3"/>
          <a:stretch>
            <a:fillRect/>
          </a:stretch>
        </p:blipFill>
        <p:spPr>
          <a:xfrm>
            <a:off x="107504" y="2955790"/>
            <a:ext cx="4750531" cy="3137506"/>
          </a:xfrm>
          <a:prstGeom prst="rect">
            <a:avLst/>
          </a:prstGeom>
        </p:spPr>
      </p:pic>
      <p:sp>
        <p:nvSpPr>
          <p:cNvPr id="11" name="직사각형 10"/>
          <p:cNvSpPr/>
          <p:nvPr/>
        </p:nvSpPr>
        <p:spPr>
          <a:xfrm>
            <a:off x="947068" y="6169034"/>
            <a:ext cx="7326064" cy="338554"/>
          </a:xfrm>
          <a:prstGeom prst="rect">
            <a:avLst/>
          </a:prstGeom>
        </p:spPr>
        <p:txBody>
          <a:bodyPr wrap="square">
            <a:spAutoFit/>
          </a:bodyPr>
          <a:lstStyle/>
          <a:p>
            <a:r>
              <a:rPr lang="en-US" altLang="ko-KR" sz="1600" b="1" i="1" dirty="0"/>
              <a:t>* Simulation for the directional antenna case will be presented in a future work</a:t>
            </a:r>
            <a:endParaRPr lang="ko-KR" altLang="en-US" sz="1600" dirty="0"/>
          </a:p>
        </p:txBody>
      </p:sp>
      <p:graphicFrame>
        <p:nvGraphicFramePr>
          <p:cNvPr id="12" name="개체 11"/>
          <p:cNvGraphicFramePr>
            <a:graphicFrameLocks noChangeAspect="1"/>
          </p:cNvGraphicFramePr>
          <p:nvPr>
            <p:extLst>
              <p:ext uri="{D42A27DB-BD31-4B8C-83A1-F6EECF244321}">
                <p14:modId xmlns:p14="http://schemas.microsoft.com/office/powerpoint/2010/main" val="235217722"/>
              </p:ext>
            </p:extLst>
          </p:nvPr>
        </p:nvGraphicFramePr>
        <p:xfrm>
          <a:off x="4878179" y="2696588"/>
          <a:ext cx="3958208" cy="3530400"/>
        </p:xfrm>
        <a:graphic>
          <a:graphicData uri="http://schemas.openxmlformats.org/presentationml/2006/ole">
            <mc:AlternateContent xmlns:mc="http://schemas.openxmlformats.org/markup-compatibility/2006">
              <mc:Choice xmlns:v="urn:schemas-microsoft-com:vml" Requires="v">
                <p:oleObj spid="_x0000_s9239" name="Visio" r:id="rId4" imgW="11295339" imgH="10066140" progId="Visio.Drawing.11">
                  <p:embed/>
                </p:oleObj>
              </mc:Choice>
              <mc:Fallback>
                <p:oleObj name="Visio" r:id="rId4" imgW="11295339" imgH="1006614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8179" y="2696588"/>
                        <a:ext cx="3958208" cy="3530400"/>
                      </a:xfrm>
                      <a:prstGeom prst="rect">
                        <a:avLst/>
                      </a:prstGeom>
                      <a:noFill/>
                    </p:spPr>
                  </p:pic>
                </p:oleObj>
              </mc:Fallback>
            </mc:AlternateContent>
          </a:graphicData>
        </a:graphic>
      </p:graphicFrame>
    </p:spTree>
    <p:extLst>
      <p:ext uri="{BB962C8B-B14F-4D97-AF65-F5344CB8AC3E}">
        <p14:creationId xmlns:p14="http://schemas.microsoft.com/office/powerpoint/2010/main" val="3302979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Numerology Study</a:t>
            </a:r>
            <a:endParaRPr lang="ko-KR" altLang="en-US" dirty="0"/>
          </a:p>
        </p:txBody>
      </p:sp>
      <p:sp>
        <p:nvSpPr>
          <p:cNvPr id="3" name="내용 개체 틀 2"/>
          <p:cNvSpPr>
            <a:spLocks noGrp="1"/>
          </p:cNvSpPr>
          <p:nvPr>
            <p:ph idx="1"/>
          </p:nvPr>
        </p:nvSpPr>
        <p:spPr/>
        <p:txBody>
          <a:bodyPr/>
          <a:lstStyle/>
          <a:p>
            <a:r>
              <a:rPr lang="en-US" altLang="ko-KR" sz="2000" dirty="0"/>
              <a:t>Need for the new numerology</a:t>
            </a:r>
          </a:p>
          <a:p>
            <a:pPr lvl="1"/>
            <a:r>
              <a:rPr lang="en-US" altLang="ko-KR" sz="1800" dirty="0"/>
              <a:t>Use of </a:t>
            </a:r>
            <a:r>
              <a:rPr lang="en-US" altLang="ko-KR" sz="1800" dirty="0" err="1"/>
              <a:t>mmWave</a:t>
            </a:r>
            <a:r>
              <a:rPr lang="en-US" altLang="ko-KR" sz="1800" dirty="0"/>
              <a:t> (e.g. around 30 GHz)</a:t>
            </a:r>
          </a:p>
          <a:p>
            <a:pPr lvl="2"/>
            <a:r>
              <a:rPr lang="en-US" altLang="ko-KR" sz="1600" dirty="0"/>
              <a:t>Maximum Doppler shift is proportional to carrier frequency</a:t>
            </a:r>
          </a:p>
          <a:p>
            <a:pPr lvl="2"/>
            <a:r>
              <a:rPr lang="en-US" altLang="ko-KR" sz="1600" dirty="0"/>
              <a:t>RF oscillators underperforms at </a:t>
            </a:r>
            <a:r>
              <a:rPr lang="en-US" altLang="ko-KR" sz="1600" dirty="0" err="1"/>
              <a:t>mmWave</a:t>
            </a:r>
            <a:r>
              <a:rPr lang="en-US" altLang="ko-KR" sz="1600" dirty="0"/>
              <a:t> bands</a:t>
            </a:r>
          </a:p>
          <a:p>
            <a:pPr lvl="1"/>
            <a:r>
              <a:rPr lang="en-US" altLang="ko-KR" sz="1800" dirty="0"/>
              <a:t>Higher mobility (up to 500 km/h)</a:t>
            </a:r>
          </a:p>
          <a:p>
            <a:pPr lvl="2"/>
            <a:r>
              <a:rPr lang="en-US" altLang="ko-KR" sz="1600" dirty="0"/>
              <a:t>Maximum Doppler shift is proportional to speed</a:t>
            </a:r>
          </a:p>
          <a:p>
            <a:pPr lvl="1"/>
            <a:r>
              <a:rPr lang="en-US" altLang="ko-KR" sz="1800" dirty="0"/>
              <a:t>Overall, the use of larger subcarrier spacing is needed</a:t>
            </a:r>
          </a:p>
          <a:p>
            <a:endParaRPr lang="en-US" altLang="ko-KR" sz="2000" dirty="0" smtClean="0"/>
          </a:p>
          <a:p>
            <a:r>
              <a:rPr lang="en-US" altLang="ko-KR" sz="2000" dirty="0" smtClean="0"/>
              <a:t>Numerology </a:t>
            </a:r>
            <a:r>
              <a:rPr lang="en-US" altLang="ko-KR" sz="2000" dirty="0"/>
              <a:t>design principles</a:t>
            </a:r>
          </a:p>
          <a:p>
            <a:pPr lvl="1"/>
            <a:r>
              <a:rPr lang="en-US" altLang="ko-KR" sz="1800" dirty="0"/>
              <a:t>Scalable subcarrier spacing </a:t>
            </a:r>
          </a:p>
          <a:p>
            <a:pPr lvl="2"/>
            <a:r>
              <a:rPr lang="en-US" altLang="ko-KR" sz="1600" dirty="0"/>
              <a:t>Scaling factor = 2</a:t>
            </a:r>
            <a:r>
              <a:rPr lang="en-US" altLang="ko-KR" sz="1600" baseline="30000" dirty="0"/>
              <a:t>n</a:t>
            </a:r>
          </a:p>
          <a:p>
            <a:pPr lvl="1"/>
            <a:r>
              <a:rPr lang="en-US" altLang="ko-KR" sz="1800" dirty="0"/>
              <a:t>Scalable FFT size</a:t>
            </a:r>
          </a:p>
          <a:p>
            <a:pPr lvl="2"/>
            <a:r>
              <a:rPr lang="en-US" altLang="ko-KR" sz="1600" dirty="0"/>
              <a:t>2</a:t>
            </a:r>
            <a:r>
              <a:rPr lang="en-US" altLang="ko-KR" sz="1600" baseline="30000" dirty="0"/>
              <a:t>n</a:t>
            </a:r>
            <a:r>
              <a:rPr lang="en-US" altLang="ko-KR" sz="1600" dirty="0"/>
              <a:t>-point </a:t>
            </a:r>
            <a:r>
              <a:rPr lang="en-US" altLang="ko-KR" sz="1600" dirty="0" smtClean="0"/>
              <a:t>FFT </a:t>
            </a:r>
            <a:r>
              <a:rPr lang="en-US" altLang="ko-KR" sz="1600" dirty="0" smtClean="0">
                <a:sym typeface="Wingdings" panose="05000000000000000000" pitchFamily="2" charset="2"/>
              </a:rPr>
              <a:t></a:t>
            </a:r>
            <a:r>
              <a:rPr lang="en-US" altLang="ko-KR" sz="1600" dirty="0" smtClean="0"/>
              <a:t> Enable </a:t>
            </a:r>
            <a:r>
              <a:rPr lang="en-US" altLang="ko-KR" sz="1600" dirty="0"/>
              <a:t>radix-2 architecture</a:t>
            </a:r>
          </a:p>
          <a:p>
            <a:pPr lvl="1"/>
            <a:r>
              <a:rPr lang="en-US" altLang="ko-KR" sz="1800" dirty="0"/>
              <a:t>Constant CP overhead</a:t>
            </a:r>
          </a:p>
          <a:p>
            <a:pPr lvl="2"/>
            <a:r>
              <a:rPr lang="en-US" altLang="ko-KR" sz="1600" dirty="0"/>
              <a:t>Same as LTE ~7</a:t>
            </a:r>
            <a:r>
              <a:rPr lang="en-US" altLang="ko-KR" sz="1600" dirty="0" smtClean="0"/>
              <a:t>%</a:t>
            </a:r>
            <a:endParaRPr lang="ko-KR" altLang="en-US" sz="1600" dirty="0"/>
          </a:p>
        </p:txBody>
      </p:sp>
      <p:sp>
        <p:nvSpPr>
          <p:cNvPr id="4" name="날짜 개체 틀 3"/>
          <p:cNvSpPr>
            <a:spLocks noGrp="1"/>
          </p:cNvSpPr>
          <p:nvPr>
            <p:ph type="dt" sz="half" idx="10"/>
          </p:nvPr>
        </p:nvSpPr>
        <p:spPr/>
        <p:txBody>
          <a:bodyPr/>
          <a:lstStyle/>
          <a:p>
            <a:r>
              <a:rPr lang="en-US" altLang="ko-KR" dirty="0"/>
              <a:t>November 2016</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12</a:t>
            </a:fld>
            <a:endParaRPr lang="en-US" altLang="ko-KR"/>
          </a:p>
        </p:txBody>
      </p:sp>
    </p:spTree>
    <p:extLst>
      <p:ext uri="{BB962C8B-B14F-4D97-AF65-F5344CB8AC3E}">
        <p14:creationId xmlns:p14="http://schemas.microsoft.com/office/powerpoint/2010/main" val="4203108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Numerology Study</a:t>
            </a:r>
            <a:endParaRPr lang="ko-KR" altLang="en-US" dirty="0"/>
          </a:p>
        </p:txBody>
      </p:sp>
      <p:sp>
        <p:nvSpPr>
          <p:cNvPr id="3" name="내용 개체 틀 2"/>
          <p:cNvSpPr>
            <a:spLocks noGrp="1"/>
          </p:cNvSpPr>
          <p:nvPr>
            <p:ph idx="1"/>
          </p:nvPr>
        </p:nvSpPr>
        <p:spPr/>
        <p:txBody>
          <a:bodyPr/>
          <a:lstStyle/>
          <a:p>
            <a:r>
              <a:rPr lang="en-US" altLang="ko-KR" sz="2400" dirty="0"/>
              <a:t>Numerology sets for the carrier frequency around 30 GHz</a:t>
            </a:r>
          </a:p>
          <a:p>
            <a:pPr lvl="1"/>
            <a:r>
              <a:rPr lang="en-US" altLang="ko-KR" sz="2000" dirty="0" smtClean="0"/>
              <a:t>Supporting a wide </a:t>
            </a:r>
            <a:r>
              <a:rPr lang="en-US" altLang="ko-KR" sz="2000" dirty="0"/>
              <a:t>range of </a:t>
            </a:r>
            <a:r>
              <a:rPr lang="en-US" altLang="ko-KR" sz="2000" dirty="0" smtClean="0"/>
              <a:t>subcarrier </a:t>
            </a:r>
            <a:r>
              <a:rPr lang="en-US" altLang="ko-KR" sz="2000" dirty="0" err="1"/>
              <a:t>spacings</a:t>
            </a:r>
            <a:endParaRPr lang="en-US" altLang="ko-KR" sz="2000" dirty="0"/>
          </a:p>
          <a:p>
            <a:pPr lvl="2"/>
            <a:r>
              <a:rPr lang="en-US" altLang="ko-KR" sz="1800" dirty="0"/>
              <a:t>From 15 kHz </a:t>
            </a:r>
            <a:r>
              <a:rPr lang="en-US" altLang="ko-KR" sz="1800" dirty="0" smtClean="0"/>
              <a:t>to </a:t>
            </a:r>
            <a:r>
              <a:rPr lang="en-US" altLang="ko-KR" sz="1800" dirty="0"/>
              <a:t>480 </a:t>
            </a:r>
            <a:r>
              <a:rPr lang="en-US" altLang="ko-KR" sz="1800" dirty="0" smtClean="0"/>
              <a:t>kHz</a:t>
            </a:r>
            <a:endParaRPr lang="en-US" altLang="ko-KR" sz="1800" dirty="0"/>
          </a:p>
          <a:p>
            <a:endParaRPr lang="ko-KR" altLang="en-US" sz="2400" dirty="0"/>
          </a:p>
        </p:txBody>
      </p:sp>
      <p:sp>
        <p:nvSpPr>
          <p:cNvPr id="4" name="날짜 개체 틀 3"/>
          <p:cNvSpPr>
            <a:spLocks noGrp="1"/>
          </p:cNvSpPr>
          <p:nvPr>
            <p:ph type="dt" sz="half" idx="10"/>
          </p:nvPr>
        </p:nvSpPr>
        <p:spPr/>
        <p:txBody>
          <a:bodyPr/>
          <a:lstStyle/>
          <a:p>
            <a:r>
              <a:rPr lang="en-US" altLang="ko-KR" dirty="0"/>
              <a:t>November 2016</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13</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1113308180"/>
              </p:ext>
            </p:extLst>
          </p:nvPr>
        </p:nvGraphicFramePr>
        <p:xfrm>
          <a:off x="682785" y="3135368"/>
          <a:ext cx="7721601" cy="3072384"/>
        </p:xfrm>
        <a:graphic>
          <a:graphicData uri="http://schemas.openxmlformats.org/drawingml/2006/table">
            <a:tbl>
              <a:tblPr firstRow="1" firstCol="1" bandRow="1"/>
              <a:tblGrid>
                <a:gridCol w="2573865"/>
                <a:gridCol w="857956"/>
                <a:gridCol w="857956"/>
                <a:gridCol w="857956"/>
                <a:gridCol w="857956"/>
                <a:gridCol w="857956"/>
                <a:gridCol w="857956"/>
              </a:tblGrid>
              <a:tr h="0">
                <a:tc>
                  <a:txBody>
                    <a:bodyPr/>
                    <a:lstStyle/>
                    <a:p>
                      <a:pPr algn="ctr" fontAlgn="auto" hangingPunct="1">
                        <a:lnSpc>
                          <a:spcPct val="120000"/>
                        </a:lnSpc>
                        <a:spcAft>
                          <a:spcPts val="0"/>
                        </a:spcAft>
                      </a:pPr>
                      <a:r>
                        <a:rPr lang="en-GB" sz="1400" dirty="0">
                          <a:effectLst/>
                          <a:latin typeface="Times New Roman"/>
                          <a:ea typeface="맑은 고딕"/>
                        </a:rPr>
                        <a:t> </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Set 1</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Set 2</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Set 3</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Set 4</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Set 5</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Set 6</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dirty="0">
                          <a:effectLst/>
                          <a:latin typeface="Times New Roman"/>
                          <a:ea typeface="맑은 고딕"/>
                        </a:rPr>
                        <a:t>Subcarrier spacing (kHz)</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15</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30</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60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120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240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480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System bandwidth (MHz)</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80</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80</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80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80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80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80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FFT size</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8192</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4096</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2048</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1024</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512</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256</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Sampling rate (MHz)</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122.88</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122.88</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122.88</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122.88</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122.88</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122.88</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Number of used subcarriers </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4800</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2400</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1200</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600</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300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150</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OFDM symbol length (us)</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66.67</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33.33</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16.67</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8.33</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4.17</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2.08</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CP length of the 1</a:t>
                      </a:r>
                      <a:r>
                        <a:rPr lang="en-GB" sz="1400" baseline="30000">
                          <a:effectLst/>
                          <a:latin typeface="Times New Roman"/>
                          <a:ea typeface="맑은 고딕"/>
                        </a:rPr>
                        <a:t>st</a:t>
                      </a:r>
                      <a:r>
                        <a:rPr lang="en-GB" sz="1400">
                          <a:effectLst/>
                          <a:latin typeface="Times New Roman"/>
                          <a:ea typeface="맑은 고딕"/>
                        </a:rPr>
                        <a:t> symbol (us)</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6.05</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3.08</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1.54</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0.82</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0.46</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0.28</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dirty="0">
                          <a:effectLst/>
                          <a:latin typeface="Times New Roman"/>
                          <a:ea typeface="맑은 고딕"/>
                        </a:rPr>
                        <a:t>CP length of the </a:t>
                      </a:r>
                      <a:r>
                        <a:rPr lang="en-GB" sz="1400" dirty="0" smtClean="0">
                          <a:effectLst/>
                          <a:latin typeface="Times New Roman"/>
                          <a:ea typeface="맑은 고딕"/>
                        </a:rPr>
                        <a:t>remaining</a:t>
                      </a:r>
                    </a:p>
                    <a:p>
                      <a:pPr algn="ctr" fontAlgn="auto" hangingPunct="1">
                        <a:lnSpc>
                          <a:spcPct val="120000"/>
                        </a:lnSpc>
                        <a:spcAft>
                          <a:spcPts val="0"/>
                        </a:spcAft>
                      </a:pPr>
                      <a:r>
                        <a:rPr lang="en-GB" sz="1400" dirty="0" smtClean="0">
                          <a:effectLst/>
                          <a:latin typeface="Times New Roman"/>
                          <a:ea typeface="맑은 고딕"/>
                        </a:rPr>
                        <a:t>symbols </a:t>
                      </a:r>
                      <a:r>
                        <a:rPr lang="en-GB" sz="1400" dirty="0">
                          <a:effectLst/>
                          <a:latin typeface="Times New Roman"/>
                          <a:ea typeface="맑은 고딕"/>
                        </a:rPr>
                        <a:t>(us)</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4.66</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2.33</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1.16</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0.58</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0.28</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0.14</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Number of symbols per subframe</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14</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14</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14</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14</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14</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14</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Subframe length (us)</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1000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500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250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125</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62.5</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31.25</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80360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Numerology Study</a:t>
            </a:r>
            <a:endParaRPr lang="ko-KR" altLang="en-US" dirty="0"/>
          </a:p>
        </p:txBody>
      </p:sp>
      <p:sp>
        <p:nvSpPr>
          <p:cNvPr id="3" name="내용 개체 틀 2"/>
          <p:cNvSpPr>
            <a:spLocks noGrp="1"/>
          </p:cNvSpPr>
          <p:nvPr>
            <p:ph idx="1"/>
          </p:nvPr>
        </p:nvSpPr>
        <p:spPr/>
        <p:txBody>
          <a:bodyPr/>
          <a:lstStyle/>
          <a:p>
            <a:r>
              <a:rPr lang="en-US" altLang="ko-KR" sz="2000" dirty="0"/>
              <a:t>3GPP 5G channel </a:t>
            </a:r>
            <a:r>
              <a:rPr lang="en-US" altLang="ko-KR" sz="2000" dirty="0" smtClean="0"/>
              <a:t>model</a:t>
            </a:r>
            <a:r>
              <a:rPr lang="en-US" altLang="ko-KR" sz="2000" baseline="30000" dirty="0" smtClean="0"/>
              <a:t>[3]</a:t>
            </a:r>
            <a:endParaRPr lang="en-US" altLang="ko-KR" sz="2000" baseline="30000" dirty="0"/>
          </a:p>
          <a:p>
            <a:pPr lvl="1"/>
            <a:r>
              <a:rPr lang="en-US" altLang="ko-KR" sz="1800" dirty="0"/>
              <a:t>TDL-D model is employed</a:t>
            </a:r>
          </a:p>
          <a:p>
            <a:pPr lvl="2"/>
            <a:r>
              <a:rPr lang="en-US" altLang="ko-KR" sz="1600" dirty="0"/>
              <a:t>Consists of </a:t>
            </a:r>
            <a:r>
              <a:rPr lang="en-US" altLang="ko-KR" sz="1600" dirty="0" err="1"/>
              <a:t>LoS</a:t>
            </a:r>
            <a:r>
              <a:rPr lang="en-US" altLang="ko-KR" sz="1600" dirty="0"/>
              <a:t> and </a:t>
            </a:r>
            <a:r>
              <a:rPr lang="en-US" altLang="ko-KR" sz="1600" dirty="0" err="1"/>
              <a:t>NLoS</a:t>
            </a:r>
            <a:r>
              <a:rPr lang="en-US" altLang="ko-KR" sz="1600" dirty="0"/>
              <a:t> paths</a:t>
            </a:r>
          </a:p>
          <a:p>
            <a:pPr lvl="2"/>
            <a:r>
              <a:rPr lang="en-US" altLang="ko-KR" sz="1600" dirty="0"/>
              <a:t>Scaling of delay spread = 10ns</a:t>
            </a:r>
          </a:p>
          <a:p>
            <a:pPr lvl="2"/>
            <a:r>
              <a:rPr lang="en-US" altLang="ko-KR" sz="1600" dirty="0"/>
              <a:t>High K-factor = 13.3 </a:t>
            </a:r>
            <a:r>
              <a:rPr lang="en-US" altLang="ko-KR" sz="1600" dirty="0" smtClean="0"/>
              <a:t>dB</a:t>
            </a:r>
          </a:p>
          <a:p>
            <a:pPr lvl="1"/>
            <a:r>
              <a:rPr lang="en-US" altLang="ko-KR" sz="2000" dirty="0" smtClean="0"/>
              <a:t>Time-frequency </a:t>
            </a:r>
            <a:r>
              <a:rPr lang="en-US" altLang="ko-KR" sz="2000" dirty="0"/>
              <a:t>channel </a:t>
            </a:r>
            <a:r>
              <a:rPr lang="en-US" altLang="ko-KR" sz="2000" dirty="0" smtClean="0"/>
              <a:t>responses </a:t>
            </a:r>
          </a:p>
          <a:p>
            <a:pPr lvl="2"/>
            <a:r>
              <a:rPr lang="en-US" altLang="ko-KR" sz="1600" dirty="0">
                <a:latin typeface="Calibri" panose="020F0502020204030204" pitchFamily="34" charset="0"/>
              </a:rPr>
              <a:t>Subcarrier spacing </a:t>
            </a:r>
            <a:r>
              <a:rPr lang="en-US" altLang="ko-KR" sz="1600" dirty="0" smtClean="0"/>
              <a:t>= </a:t>
            </a:r>
            <a:r>
              <a:rPr lang="en-US" altLang="ko-KR" sz="1600" dirty="0"/>
              <a:t>30 </a:t>
            </a:r>
            <a:r>
              <a:rPr lang="en-US" altLang="ko-KR" sz="1600" dirty="0" smtClean="0"/>
              <a:t>kHz</a:t>
            </a:r>
            <a:endParaRPr lang="en-US" altLang="ko-KR" sz="1600" dirty="0"/>
          </a:p>
          <a:p>
            <a:endParaRPr lang="ko-KR" altLang="en-US" sz="2000" dirty="0"/>
          </a:p>
        </p:txBody>
      </p:sp>
      <p:sp>
        <p:nvSpPr>
          <p:cNvPr id="4" name="날짜 개체 틀 3"/>
          <p:cNvSpPr>
            <a:spLocks noGrp="1"/>
          </p:cNvSpPr>
          <p:nvPr>
            <p:ph type="dt" sz="half" idx="10"/>
          </p:nvPr>
        </p:nvSpPr>
        <p:spPr/>
        <p:txBody>
          <a:bodyPr/>
          <a:lstStyle/>
          <a:p>
            <a:r>
              <a:rPr lang="en-US" altLang="ko-KR" dirty="0"/>
              <a:t>November 2016</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14</a:t>
            </a:fld>
            <a:endParaRPr lang="en-US" altLang="ko-K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842" y="1403602"/>
            <a:ext cx="3316202" cy="2135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그림 8"/>
          <p:cNvPicPr>
            <a:picLocks noChangeAspect="1"/>
          </p:cNvPicPr>
          <p:nvPr/>
        </p:nvPicPr>
        <p:blipFill>
          <a:blip r:embed="rId3"/>
          <a:stretch>
            <a:fillRect/>
          </a:stretch>
        </p:blipFill>
        <p:spPr>
          <a:xfrm>
            <a:off x="5832507" y="3717032"/>
            <a:ext cx="3200400" cy="2400300"/>
          </a:xfrm>
          <a:prstGeom prst="rect">
            <a:avLst/>
          </a:prstGeom>
        </p:spPr>
      </p:pic>
      <p:pic>
        <p:nvPicPr>
          <p:cNvPr id="10" name="그림 9"/>
          <p:cNvPicPr>
            <a:picLocks noChangeAspect="1"/>
          </p:cNvPicPr>
          <p:nvPr/>
        </p:nvPicPr>
        <p:blipFill>
          <a:blip r:embed="rId4"/>
          <a:stretch>
            <a:fillRect/>
          </a:stretch>
        </p:blipFill>
        <p:spPr>
          <a:xfrm>
            <a:off x="2994025" y="3753451"/>
            <a:ext cx="3200400" cy="2400300"/>
          </a:xfrm>
          <a:prstGeom prst="rect">
            <a:avLst/>
          </a:prstGeom>
        </p:spPr>
      </p:pic>
      <p:pic>
        <p:nvPicPr>
          <p:cNvPr id="11" name="그림 10"/>
          <p:cNvPicPr>
            <a:picLocks noChangeAspect="1"/>
          </p:cNvPicPr>
          <p:nvPr/>
        </p:nvPicPr>
        <p:blipFill>
          <a:blip r:embed="rId5"/>
          <a:stretch>
            <a:fillRect/>
          </a:stretch>
        </p:blipFill>
        <p:spPr>
          <a:xfrm>
            <a:off x="12355" y="3717032"/>
            <a:ext cx="3200400" cy="2400300"/>
          </a:xfrm>
          <a:prstGeom prst="rect">
            <a:avLst/>
          </a:prstGeom>
        </p:spPr>
      </p:pic>
      <p:sp>
        <p:nvSpPr>
          <p:cNvPr id="13" name="TextBox 12"/>
          <p:cNvSpPr txBox="1"/>
          <p:nvPr/>
        </p:nvSpPr>
        <p:spPr>
          <a:xfrm>
            <a:off x="635626" y="3973820"/>
            <a:ext cx="2056653" cy="307777"/>
          </a:xfrm>
          <a:prstGeom prst="rect">
            <a:avLst/>
          </a:prstGeom>
          <a:noFill/>
        </p:spPr>
        <p:txBody>
          <a:bodyPr wrap="none" rtlCol="0">
            <a:spAutoFit/>
          </a:bodyPr>
          <a:lstStyle/>
          <a:p>
            <a:pPr algn="ctr"/>
            <a:r>
              <a:rPr lang="en-US" altLang="ko-KR" sz="1400" b="1" dirty="0" smtClean="0">
                <a:latin typeface="Calibri" panose="020F0502020204030204" pitchFamily="34" charset="0"/>
              </a:rPr>
              <a:t>&lt; Low-speed: 100 km/h &gt;</a:t>
            </a:r>
            <a:endParaRPr lang="ko-KR" altLang="en-US" sz="1400" b="1" dirty="0">
              <a:latin typeface="Calibri" panose="020F0502020204030204" pitchFamily="34" charset="0"/>
            </a:endParaRPr>
          </a:p>
        </p:txBody>
      </p:sp>
      <p:sp>
        <p:nvSpPr>
          <p:cNvPr id="14" name="TextBox 13"/>
          <p:cNvSpPr txBox="1"/>
          <p:nvPr/>
        </p:nvSpPr>
        <p:spPr>
          <a:xfrm>
            <a:off x="3637784" y="3973820"/>
            <a:ext cx="2050561" cy="307777"/>
          </a:xfrm>
          <a:prstGeom prst="rect">
            <a:avLst/>
          </a:prstGeom>
          <a:noFill/>
        </p:spPr>
        <p:txBody>
          <a:bodyPr wrap="none" rtlCol="0">
            <a:spAutoFit/>
          </a:bodyPr>
          <a:lstStyle/>
          <a:p>
            <a:pPr algn="ctr"/>
            <a:r>
              <a:rPr lang="en-US" altLang="ko-KR" sz="1400" b="1" dirty="0" smtClean="0">
                <a:latin typeface="Calibri" panose="020F0502020204030204" pitchFamily="34" charset="0"/>
              </a:rPr>
              <a:t>&lt; Mid-speed: 300 km/h &gt;</a:t>
            </a:r>
            <a:endParaRPr lang="ko-KR" altLang="en-US" sz="1400" b="1" dirty="0">
              <a:latin typeface="Calibri" panose="020F0502020204030204" pitchFamily="34" charset="0"/>
            </a:endParaRPr>
          </a:p>
        </p:txBody>
      </p:sp>
      <p:sp>
        <p:nvSpPr>
          <p:cNvPr id="15" name="TextBox 14"/>
          <p:cNvSpPr txBox="1"/>
          <p:nvPr/>
        </p:nvSpPr>
        <p:spPr>
          <a:xfrm>
            <a:off x="6563242" y="3973820"/>
            <a:ext cx="2092240" cy="307777"/>
          </a:xfrm>
          <a:prstGeom prst="rect">
            <a:avLst/>
          </a:prstGeom>
          <a:noFill/>
        </p:spPr>
        <p:txBody>
          <a:bodyPr wrap="none" rtlCol="0">
            <a:spAutoFit/>
          </a:bodyPr>
          <a:lstStyle/>
          <a:p>
            <a:pPr algn="ctr"/>
            <a:r>
              <a:rPr lang="en-US" altLang="ko-KR" sz="1400" b="1" dirty="0" smtClean="0">
                <a:latin typeface="Calibri" panose="020F0502020204030204" pitchFamily="34" charset="0"/>
              </a:rPr>
              <a:t>&lt; High-speed: 500 km/h &gt;</a:t>
            </a:r>
            <a:endParaRPr lang="ko-KR" altLang="en-US" sz="1400" b="1" dirty="0">
              <a:latin typeface="Calibri" panose="020F0502020204030204" pitchFamily="34" charset="0"/>
            </a:endParaRPr>
          </a:p>
        </p:txBody>
      </p:sp>
    </p:spTree>
    <p:extLst>
      <p:ext uri="{BB962C8B-B14F-4D97-AF65-F5344CB8AC3E}">
        <p14:creationId xmlns:p14="http://schemas.microsoft.com/office/powerpoint/2010/main" val="2191438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Numerology Study</a:t>
            </a:r>
            <a:endParaRPr lang="ko-KR" altLang="en-US" dirty="0"/>
          </a:p>
        </p:txBody>
      </p:sp>
      <p:sp>
        <p:nvSpPr>
          <p:cNvPr id="3" name="내용 개체 틀 2"/>
          <p:cNvSpPr>
            <a:spLocks noGrp="1"/>
          </p:cNvSpPr>
          <p:nvPr>
            <p:ph idx="1"/>
          </p:nvPr>
        </p:nvSpPr>
        <p:spPr/>
        <p:txBody>
          <a:bodyPr/>
          <a:lstStyle/>
          <a:p>
            <a:r>
              <a:rPr lang="en-US" altLang="ko-KR" sz="2000" dirty="0"/>
              <a:t>Effect of phase noise</a:t>
            </a:r>
          </a:p>
          <a:p>
            <a:pPr lvl="1"/>
            <a:r>
              <a:rPr lang="en-US" altLang="ko-KR" sz="1800" dirty="0"/>
              <a:t>Common phase error</a:t>
            </a:r>
          </a:p>
          <a:p>
            <a:pPr lvl="2"/>
            <a:r>
              <a:rPr lang="en-US" altLang="ko-KR" sz="1600" dirty="0"/>
              <a:t>Rotation of the entire </a:t>
            </a:r>
            <a:r>
              <a:rPr lang="en-US" altLang="ko-KR" sz="1600" dirty="0" smtClean="0"/>
              <a:t>constellation </a:t>
            </a:r>
            <a:r>
              <a:rPr lang="en-US" altLang="ko-KR" sz="1600" dirty="0" smtClean="0">
                <a:sym typeface="Wingdings" panose="05000000000000000000" pitchFamily="2" charset="2"/>
              </a:rPr>
              <a:t> </a:t>
            </a:r>
            <a:r>
              <a:rPr lang="en-US" altLang="ko-KR" sz="1600" dirty="0" smtClean="0"/>
              <a:t>Can </a:t>
            </a:r>
            <a:r>
              <a:rPr lang="en-US" altLang="ko-KR" sz="1600" dirty="0"/>
              <a:t>be compensated</a:t>
            </a:r>
          </a:p>
          <a:p>
            <a:pPr lvl="1"/>
            <a:r>
              <a:rPr lang="en-US" altLang="ko-KR" sz="1800" dirty="0"/>
              <a:t>ICI</a:t>
            </a:r>
          </a:p>
          <a:p>
            <a:pPr lvl="2"/>
            <a:r>
              <a:rPr lang="en-US" altLang="ko-KR" sz="1600" dirty="0"/>
              <a:t>AWGN-like behavior on the </a:t>
            </a:r>
            <a:r>
              <a:rPr lang="en-US" altLang="ko-KR" sz="1600" dirty="0" smtClean="0"/>
              <a:t>constellation </a:t>
            </a:r>
            <a:r>
              <a:rPr lang="en-US" altLang="ko-KR" sz="1600" dirty="0" smtClean="0">
                <a:sym typeface="Wingdings" panose="05000000000000000000" pitchFamily="2" charset="2"/>
              </a:rPr>
              <a:t> </a:t>
            </a:r>
            <a:r>
              <a:rPr lang="en-US" altLang="ko-KR" sz="1600" dirty="0" smtClean="0"/>
              <a:t>Cannot </a:t>
            </a:r>
            <a:r>
              <a:rPr lang="en-US" altLang="ko-KR" sz="1600" dirty="0"/>
              <a:t>be compensated</a:t>
            </a:r>
          </a:p>
          <a:p>
            <a:r>
              <a:rPr lang="en-US" altLang="ko-KR" sz="2000" dirty="0"/>
              <a:t>Phase noise model</a:t>
            </a:r>
          </a:p>
          <a:p>
            <a:pPr lvl="1"/>
            <a:r>
              <a:rPr lang="en-US" altLang="ko-KR" sz="1800" dirty="0"/>
              <a:t>Characterized by single-sided phase noise PSD (</a:t>
            </a:r>
            <a:r>
              <a:rPr lang="en-US" altLang="ko-KR" sz="1800" dirty="0" err="1"/>
              <a:t>dBc</a:t>
            </a:r>
            <a:r>
              <a:rPr lang="en-US" altLang="ko-KR" sz="1800" dirty="0"/>
              <a:t>/Hz)</a:t>
            </a:r>
          </a:p>
          <a:p>
            <a:endParaRPr lang="ko-KR" altLang="en-US" sz="2800" dirty="0"/>
          </a:p>
        </p:txBody>
      </p:sp>
      <p:sp>
        <p:nvSpPr>
          <p:cNvPr id="4" name="날짜 개체 틀 3"/>
          <p:cNvSpPr>
            <a:spLocks noGrp="1"/>
          </p:cNvSpPr>
          <p:nvPr>
            <p:ph type="dt" sz="half" idx="10"/>
          </p:nvPr>
        </p:nvSpPr>
        <p:spPr/>
        <p:txBody>
          <a:bodyPr/>
          <a:lstStyle/>
          <a:p>
            <a:r>
              <a:rPr lang="en-US" altLang="ko-KR" dirty="0"/>
              <a:t>November 2016</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15</a:t>
            </a:fld>
            <a:endParaRPr lang="en-US" altLang="ko-K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210" y="3513534"/>
            <a:ext cx="3909676" cy="293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546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Numerology Study</a:t>
            </a:r>
            <a:endParaRPr lang="ko-KR" altLang="en-US" dirty="0"/>
          </a:p>
        </p:txBody>
      </p:sp>
      <p:sp>
        <p:nvSpPr>
          <p:cNvPr id="3" name="내용 개체 틀 2"/>
          <p:cNvSpPr>
            <a:spLocks noGrp="1"/>
          </p:cNvSpPr>
          <p:nvPr>
            <p:ph idx="1"/>
          </p:nvPr>
        </p:nvSpPr>
        <p:spPr/>
        <p:txBody>
          <a:bodyPr/>
          <a:lstStyle/>
          <a:p>
            <a:r>
              <a:rPr lang="en-US" altLang="ko-KR" sz="2400" dirty="0"/>
              <a:t>Simulation parameters</a:t>
            </a:r>
          </a:p>
          <a:p>
            <a:pPr lvl="1"/>
            <a:r>
              <a:rPr lang="en-US" altLang="ko-KR" sz="2000" dirty="0"/>
              <a:t>For the link-level evaluation</a:t>
            </a:r>
          </a:p>
          <a:p>
            <a:endParaRPr lang="ko-KR" altLang="en-US" sz="2400" dirty="0"/>
          </a:p>
        </p:txBody>
      </p:sp>
      <p:sp>
        <p:nvSpPr>
          <p:cNvPr id="4" name="날짜 개체 틀 3"/>
          <p:cNvSpPr>
            <a:spLocks noGrp="1"/>
          </p:cNvSpPr>
          <p:nvPr>
            <p:ph type="dt" sz="half" idx="10"/>
          </p:nvPr>
        </p:nvSpPr>
        <p:spPr/>
        <p:txBody>
          <a:bodyPr/>
          <a:lstStyle/>
          <a:p>
            <a:r>
              <a:rPr lang="en-US" altLang="ko-KR" dirty="0"/>
              <a:t>November 2016</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16</a:t>
            </a:fld>
            <a:endParaRPr lang="en-US" altLang="ko-KR"/>
          </a:p>
        </p:txBody>
      </p:sp>
      <p:graphicFrame>
        <p:nvGraphicFramePr>
          <p:cNvPr id="8" name="표 7"/>
          <p:cNvGraphicFramePr>
            <a:graphicFrameLocks noGrp="1"/>
          </p:cNvGraphicFramePr>
          <p:nvPr>
            <p:extLst>
              <p:ext uri="{D42A27DB-BD31-4B8C-83A1-F6EECF244321}">
                <p14:modId xmlns:p14="http://schemas.microsoft.com/office/powerpoint/2010/main" val="3756229124"/>
              </p:ext>
            </p:extLst>
          </p:nvPr>
        </p:nvGraphicFramePr>
        <p:xfrm>
          <a:off x="1473200" y="2636912"/>
          <a:ext cx="6197600" cy="3072384"/>
        </p:xfrm>
        <a:graphic>
          <a:graphicData uri="http://schemas.openxmlformats.org/drawingml/2006/table">
            <a:tbl>
              <a:tblPr firstRow="1" firstCol="1" bandRow="1"/>
              <a:tblGrid>
                <a:gridCol w="2671581"/>
                <a:gridCol w="3526019"/>
              </a:tblGrid>
              <a:tr h="0">
                <a:tc>
                  <a:txBody>
                    <a:bodyPr/>
                    <a:lstStyle/>
                    <a:p>
                      <a:pPr algn="ctr" fontAlgn="auto" hangingPunct="1">
                        <a:lnSpc>
                          <a:spcPct val="120000"/>
                        </a:lnSpc>
                        <a:spcAft>
                          <a:spcPts val="0"/>
                        </a:spcAft>
                      </a:pPr>
                      <a:r>
                        <a:rPr lang="en-GB" sz="1400" dirty="0">
                          <a:effectLst/>
                          <a:latin typeface="Times New Roman"/>
                          <a:ea typeface="맑은 고딕"/>
                        </a:rPr>
                        <a:t>Parameter</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Value</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Carrier frequency</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30 GHz</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System bandwidth</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80 MHz</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Channel coding</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smtClean="0">
                          <a:effectLst/>
                          <a:latin typeface="Times New Roman"/>
                          <a:ea typeface="맑은 고딕"/>
                        </a:rPr>
                        <a:t>Turbo</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dirty="0">
                          <a:effectLst/>
                          <a:latin typeface="Times New Roman"/>
                          <a:ea typeface="맑은 고딕"/>
                        </a:rPr>
                        <a:t>MCS</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16QAM 2/3, 64QAM 3/4, 256QAM 3/4</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Number of layers</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Control channel</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None</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Channel estimation</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Ideal</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Equalizer</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LMMSE</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Channel model</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TDL-D (DS = 10ns, K-factor = 13.3 dB)</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Phase noise model</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Multi-pole/zero </a:t>
                      </a:r>
                      <a:r>
                        <a:rPr lang="en-GB" sz="1400" dirty="0" smtClean="0">
                          <a:effectLst/>
                          <a:latin typeface="Times New Roman"/>
                          <a:ea typeface="맑은 고딕"/>
                        </a:rPr>
                        <a:t>model*</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UE speed</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{100, 300, 500} km/h</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09382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Numerology Study</a:t>
            </a:r>
            <a:endParaRPr lang="ko-KR" altLang="en-US" dirty="0"/>
          </a:p>
        </p:txBody>
      </p:sp>
      <p:sp>
        <p:nvSpPr>
          <p:cNvPr id="3" name="내용 개체 틀 2"/>
          <p:cNvSpPr>
            <a:spLocks noGrp="1"/>
          </p:cNvSpPr>
          <p:nvPr>
            <p:ph idx="1"/>
          </p:nvPr>
        </p:nvSpPr>
        <p:spPr/>
        <p:txBody>
          <a:bodyPr/>
          <a:lstStyle/>
          <a:p>
            <a:r>
              <a:rPr lang="en-US" altLang="ko-KR" sz="2000" dirty="0"/>
              <a:t>BLER results</a:t>
            </a:r>
          </a:p>
          <a:p>
            <a:pPr lvl="1"/>
            <a:r>
              <a:rPr lang="en-US" altLang="ko-KR" sz="1800" dirty="0"/>
              <a:t>BLER is shown to be remarkably degraded for shorter subcarrier spacing such as 15 kHz and 30 kHz</a:t>
            </a:r>
          </a:p>
          <a:p>
            <a:pPr lvl="1"/>
            <a:r>
              <a:rPr lang="en-US" altLang="ko-KR" sz="1800" dirty="0"/>
              <a:t>In an extreme environment such as 256QAM with code rate 3/4 and 500 km/h train speed, only subcarrier spacing values larger than 120 kHz will result in satisfactory BLER performance</a:t>
            </a:r>
          </a:p>
          <a:p>
            <a:endParaRPr lang="ko-KR" altLang="en-US"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17</a:t>
            </a:fld>
            <a:endParaRPr lang="en-US" altLang="ko-KR"/>
          </a:p>
        </p:txBody>
      </p:sp>
      <p:grpSp>
        <p:nvGrpSpPr>
          <p:cNvPr id="7" name="그룹 6"/>
          <p:cNvGrpSpPr/>
          <p:nvPr/>
        </p:nvGrpSpPr>
        <p:grpSpPr>
          <a:xfrm>
            <a:off x="59479" y="3740502"/>
            <a:ext cx="3199448" cy="2400300"/>
            <a:chOff x="0" y="0"/>
            <a:chExt cx="5331376" cy="4000501"/>
          </a:xfrm>
        </p:grpSpPr>
        <p:pic>
          <p:nvPicPr>
            <p:cNvPr id="8" name="그림 7"/>
            <p:cNvPicPr>
              <a:picLocks noChangeAspect="1"/>
            </p:cNvPicPr>
            <p:nvPr/>
          </p:nvPicPr>
          <p:blipFill>
            <a:blip r:embed="rId2"/>
            <a:stretch>
              <a:fillRect/>
            </a:stretch>
          </p:blipFill>
          <p:spPr>
            <a:xfrm>
              <a:off x="0" y="0"/>
              <a:ext cx="5331376" cy="4000501"/>
            </a:xfrm>
            <a:prstGeom prst="rect">
              <a:avLst/>
            </a:prstGeom>
          </p:spPr>
        </p:pic>
        <p:sp>
          <p:nvSpPr>
            <p:cNvPr id="9" name="원호 8"/>
            <p:cNvSpPr/>
            <p:nvPr/>
          </p:nvSpPr>
          <p:spPr>
            <a:xfrm>
              <a:off x="3053507" y="700056"/>
              <a:ext cx="250605" cy="936104"/>
            </a:xfrm>
            <a:prstGeom prst="arc">
              <a:avLst>
                <a:gd name="adj1" fmla="val 4991333"/>
                <a:gd name="adj2" fmla="val 1655143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10" name="원호 9"/>
            <p:cNvSpPr/>
            <p:nvPr/>
          </p:nvSpPr>
          <p:spPr>
            <a:xfrm>
              <a:off x="2444376" y="700056"/>
              <a:ext cx="257352" cy="828941"/>
            </a:xfrm>
            <a:prstGeom prst="arc">
              <a:avLst>
                <a:gd name="adj1" fmla="val 4804548"/>
                <a:gd name="adj2" fmla="val 1670230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11" name="원호 10"/>
            <p:cNvSpPr/>
            <p:nvPr/>
          </p:nvSpPr>
          <p:spPr>
            <a:xfrm>
              <a:off x="1631556" y="455821"/>
              <a:ext cx="216994" cy="450732"/>
            </a:xfrm>
            <a:prstGeom prst="arc">
              <a:avLst>
                <a:gd name="adj1" fmla="val 4078914"/>
                <a:gd name="adj2" fmla="val 1724998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pic>
          <p:nvPicPr>
            <p:cNvPr id="12" name="그림 11"/>
            <p:cNvPicPr>
              <a:picLocks noChangeAspect="1"/>
            </p:cNvPicPr>
            <p:nvPr/>
          </p:nvPicPr>
          <p:blipFill rotWithShape="1">
            <a:blip r:embed="rId3"/>
            <a:srcRect l="64735" t="9410" r="11091" b="63773"/>
            <a:stretch/>
          </p:blipFill>
          <p:spPr>
            <a:xfrm>
              <a:off x="750368" y="2453886"/>
              <a:ext cx="1288800" cy="1072800"/>
            </a:xfrm>
            <a:prstGeom prst="rect">
              <a:avLst/>
            </a:prstGeom>
          </p:spPr>
        </p:pic>
      </p:grpSp>
      <p:grpSp>
        <p:nvGrpSpPr>
          <p:cNvPr id="13" name="그룹 12"/>
          <p:cNvGrpSpPr/>
          <p:nvPr/>
        </p:nvGrpSpPr>
        <p:grpSpPr>
          <a:xfrm>
            <a:off x="3040168" y="3740502"/>
            <a:ext cx="3199448" cy="2400300"/>
            <a:chOff x="0" y="0"/>
            <a:chExt cx="5331376" cy="4000501"/>
          </a:xfrm>
        </p:grpSpPr>
        <p:pic>
          <p:nvPicPr>
            <p:cNvPr id="14" name="그림 13"/>
            <p:cNvPicPr>
              <a:picLocks noChangeAspect="1"/>
            </p:cNvPicPr>
            <p:nvPr/>
          </p:nvPicPr>
          <p:blipFill>
            <a:blip r:embed="rId4"/>
            <a:stretch>
              <a:fillRect/>
            </a:stretch>
          </p:blipFill>
          <p:spPr>
            <a:xfrm>
              <a:off x="0" y="0"/>
              <a:ext cx="5331376" cy="4000501"/>
            </a:xfrm>
            <a:prstGeom prst="rect">
              <a:avLst/>
            </a:prstGeom>
          </p:spPr>
        </p:pic>
        <p:sp>
          <p:nvSpPr>
            <p:cNvPr id="15" name="원호 14"/>
            <p:cNvSpPr/>
            <p:nvPr/>
          </p:nvSpPr>
          <p:spPr>
            <a:xfrm>
              <a:off x="3053507" y="231865"/>
              <a:ext cx="250605" cy="1459211"/>
            </a:xfrm>
            <a:prstGeom prst="arc">
              <a:avLst>
                <a:gd name="adj1" fmla="val 5116070"/>
                <a:gd name="adj2" fmla="val 1640923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16" name="원호 15"/>
            <p:cNvSpPr/>
            <p:nvPr/>
          </p:nvSpPr>
          <p:spPr>
            <a:xfrm>
              <a:off x="2421119" y="438729"/>
              <a:ext cx="257352" cy="991311"/>
            </a:xfrm>
            <a:prstGeom prst="arc">
              <a:avLst>
                <a:gd name="adj1" fmla="val 5094312"/>
                <a:gd name="adj2" fmla="val 1657537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17" name="원호 16"/>
            <p:cNvSpPr/>
            <p:nvPr/>
          </p:nvSpPr>
          <p:spPr>
            <a:xfrm>
              <a:off x="1614464" y="438730"/>
              <a:ext cx="249932" cy="467824"/>
            </a:xfrm>
            <a:prstGeom prst="arc">
              <a:avLst>
                <a:gd name="adj1" fmla="val 4078914"/>
                <a:gd name="adj2" fmla="val 1724998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pic>
          <p:nvPicPr>
            <p:cNvPr id="18" name="그림 17"/>
            <p:cNvPicPr>
              <a:picLocks noChangeAspect="1"/>
            </p:cNvPicPr>
            <p:nvPr/>
          </p:nvPicPr>
          <p:blipFill rotWithShape="1">
            <a:blip r:embed="rId3"/>
            <a:srcRect l="64735" t="9410" r="11091" b="63773"/>
            <a:stretch/>
          </p:blipFill>
          <p:spPr>
            <a:xfrm>
              <a:off x="750368" y="2453886"/>
              <a:ext cx="1288800" cy="1072800"/>
            </a:xfrm>
            <a:prstGeom prst="rect">
              <a:avLst/>
            </a:prstGeom>
          </p:spPr>
        </p:pic>
      </p:grpSp>
      <p:grpSp>
        <p:nvGrpSpPr>
          <p:cNvPr id="19" name="그룹 18"/>
          <p:cNvGrpSpPr/>
          <p:nvPr/>
        </p:nvGrpSpPr>
        <p:grpSpPr>
          <a:xfrm>
            <a:off x="6079702" y="3740502"/>
            <a:ext cx="3199448" cy="2400300"/>
            <a:chOff x="0" y="0"/>
            <a:chExt cx="5331376" cy="4000501"/>
          </a:xfrm>
        </p:grpSpPr>
        <p:pic>
          <p:nvPicPr>
            <p:cNvPr id="20" name="그림 19"/>
            <p:cNvPicPr>
              <a:picLocks noChangeAspect="1"/>
            </p:cNvPicPr>
            <p:nvPr/>
          </p:nvPicPr>
          <p:blipFill>
            <a:blip r:embed="rId5"/>
            <a:stretch>
              <a:fillRect/>
            </a:stretch>
          </p:blipFill>
          <p:spPr>
            <a:xfrm>
              <a:off x="0" y="0"/>
              <a:ext cx="5331376" cy="4000501"/>
            </a:xfrm>
            <a:prstGeom prst="rect">
              <a:avLst/>
            </a:prstGeom>
          </p:spPr>
        </p:pic>
        <p:sp>
          <p:nvSpPr>
            <p:cNvPr id="21" name="원호 20"/>
            <p:cNvSpPr/>
            <p:nvPr/>
          </p:nvSpPr>
          <p:spPr>
            <a:xfrm>
              <a:off x="3036415" y="202586"/>
              <a:ext cx="250605" cy="1459211"/>
            </a:xfrm>
            <a:prstGeom prst="arc">
              <a:avLst>
                <a:gd name="adj1" fmla="val 5040305"/>
                <a:gd name="adj2" fmla="val 1640923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22" name="원호 21"/>
            <p:cNvSpPr/>
            <p:nvPr/>
          </p:nvSpPr>
          <p:spPr>
            <a:xfrm>
              <a:off x="2412573" y="219679"/>
              <a:ext cx="257352" cy="1253091"/>
            </a:xfrm>
            <a:prstGeom prst="arc">
              <a:avLst>
                <a:gd name="adj1" fmla="val 5094312"/>
                <a:gd name="adj2" fmla="val 1649324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23" name="원호 22"/>
            <p:cNvSpPr/>
            <p:nvPr/>
          </p:nvSpPr>
          <p:spPr>
            <a:xfrm>
              <a:off x="1606897" y="370362"/>
              <a:ext cx="249932" cy="534048"/>
            </a:xfrm>
            <a:prstGeom prst="arc">
              <a:avLst>
                <a:gd name="adj1" fmla="val 4391738"/>
                <a:gd name="adj2" fmla="val 1743098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pic>
          <p:nvPicPr>
            <p:cNvPr id="24" name="그림 23"/>
            <p:cNvPicPr>
              <a:picLocks noChangeAspect="1"/>
            </p:cNvPicPr>
            <p:nvPr/>
          </p:nvPicPr>
          <p:blipFill rotWithShape="1">
            <a:blip r:embed="rId3"/>
            <a:srcRect l="64735" t="9410" r="11091" b="63773"/>
            <a:stretch/>
          </p:blipFill>
          <p:spPr>
            <a:xfrm>
              <a:off x="750368" y="2453886"/>
              <a:ext cx="1288800" cy="1072800"/>
            </a:xfrm>
            <a:prstGeom prst="rect">
              <a:avLst/>
            </a:prstGeom>
          </p:spPr>
        </p:pic>
      </p:grpSp>
      <p:sp>
        <p:nvSpPr>
          <p:cNvPr id="25" name="TextBox 24"/>
          <p:cNvSpPr txBox="1"/>
          <p:nvPr/>
        </p:nvSpPr>
        <p:spPr>
          <a:xfrm>
            <a:off x="660678" y="3581483"/>
            <a:ext cx="2056653" cy="307777"/>
          </a:xfrm>
          <a:prstGeom prst="rect">
            <a:avLst/>
          </a:prstGeom>
          <a:noFill/>
        </p:spPr>
        <p:txBody>
          <a:bodyPr wrap="none" rtlCol="0">
            <a:spAutoFit/>
          </a:bodyPr>
          <a:lstStyle/>
          <a:p>
            <a:pPr algn="ctr"/>
            <a:r>
              <a:rPr lang="en-US" altLang="ko-KR" sz="1400" b="1" dirty="0" smtClean="0">
                <a:latin typeface="Calibri" panose="020F0502020204030204" pitchFamily="34" charset="0"/>
              </a:rPr>
              <a:t>&lt; Low-speed: 100 km/h &gt;</a:t>
            </a:r>
            <a:endParaRPr lang="ko-KR" altLang="en-US" sz="1400" b="1" dirty="0">
              <a:latin typeface="Calibri" panose="020F0502020204030204" pitchFamily="34" charset="0"/>
            </a:endParaRPr>
          </a:p>
        </p:txBody>
      </p:sp>
      <p:sp>
        <p:nvSpPr>
          <p:cNvPr id="26" name="TextBox 25"/>
          <p:cNvSpPr txBox="1"/>
          <p:nvPr/>
        </p:nvSpPr>
        <p:spPr>
          <a:xfrm>
            <a:off x="3662836" y="3581483"/>
            <a:ext cx="2050561" cy="307777"/>
          </a:xfrm>
          <a:prstGeom prst="rect">
            <a:avLst/>
          </a:prstGeom>
          <a:noFill/>
        </p:spPr>
        <p:txBody>
          <a:bodyPr wrap="none" rtlCol="0">
            <a:spAutoFit/>
          </a:bodyPr>
          <a:lstStyle/>
          <a:p>
            <a:pPr algn="ctr"/>
            <a:r>
              <a:rPr lang="en-US" altLang="ko-KR" sz="1400" b="1" dirty="0" smtClean="0">
                <a:latin typeface="Calibri" panose="020F0502020204030204" pitchFamily="34" charset="0"/>
              </a:rPr>
              <a:t>&lt; Mid-speed: 300 km/h &gt;</a:t>
            </a:r>
            <a:endParaRPr lang="ko-KR" altLang="en-US" sz="1400" b="1" dirty="0">
              <a:latin typeface="Calibri" panose="020F0502020204030204" pitchFamily="34" charset="0"/>
            </a:endParaRPr>
          </a:p>
        </p:txBody>
      </p:sp>
      <p:sp>
        <p:nvSpPr>
          <p:cNvPr id="27" name="TextBox 26"/>
          <p:cNvSpPr txBox="1"/>
          <p:nvPr/>
        </p:nvSpPr>
        <p:spPr>
          <a:xfrm>
            <a:off x="6647563" y="3573016"/>
            <a:ext cx="2092240" cy="307777"/>
          </a:xfrm>
          <a:prstGeom prst="rect">
            <a:avLst/>
          </a:prstGeom>
          <a:noFill/>
        </p:spPr>
        <p:txBody>
          <a:bodyPr wrap="none" rtlCol="0">
            <a:spAutoFit/>
          </a:bodyPr>
          <a:lstStyle/>
          <a:p>
            <a:pPr algn="ctr"/>
            <a:r>
              <a:rPr lang="en-US" altLang="ko-KR" sz="1400" b="1" dirty="0" smtClean="0">
                <a:latin typeface="Calibri" panose="020F0502020204030204" pitchFamily="34" charset="0"/>
              </a:rPr>
              <a:t>&lt; High-speed: 500 km/h &gt;</a:t>
            </a:r>
            <a:endParaRPr lang="ko-KR" altLang="en-US" sz="1400" b="1" dirty="0">
              <a:latin typeface="Calibri" panose="020F0502020204030204" pitchFamily="34" charset="0"/>
            </a:endParaRPr>
          </a:p>
        </p:txBody>
      </p:sp>
    </p:spTree>
    <p:extLst>
      <p:ext uri="{BB962C8B-B14F-4D97-AF65-F5344CB8AC3E}">
        <p14:creationId xmlns:p14="http://schemas.microsoft.com/office/powerpoint/2010/main" val="867435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Numerology Study</a:t>
            </a:r>
            <a:endParaRPr lang="ko-KR" altLang="en-US" dirty="0"/>
          </a:p>
        </p:txBody>
      </p:sp>
      <p:sp>
        <p:nvSpPr>
          <p:cNvPr id="3" name="내용 개체 틀 2"/>
          <p:cNvSpPr>
            <a:spLocks noGrp="1"/>
          </p:cNvSpPr>
          <p:nvPr>
            <p:ph idx="1"/>
          </p:nvPr>
        </p:nvSpPr>
        <p:spPr/>
        <p:txBody>
          <a:bodyPr/>
          <a:lstStyle/>
          <a:p>
            <a:r>
              <a:rPr lang="en-US" altLang="ko-KR" sz="2000" dirty="0"/>
              <a:t>Spectrum efficiency results</a:t>
            </a:r>
          </a:p>
          <a:p>
            <a:pPr lvl="1"/>
            <a:r>
              <a:rPr lang="en-US" altLang="ko-KR" sz="1800" dirty="0"/>
              <a:t>The use of large subcarrier spacing (≥120 kHz) ensures satisfactory spectrum efficiency performance in most cases</a:t>
            </a:r>
          </a:p>
          <a:p>
            <a:pPr lvl="1"/>
            <a:r>
              <a:rPr lang="en-US" altLang="ko-KR" sz="1800" dirty="0"/>
              <a:t>Large subcarrier spacing values at least 120 kHz should be considered for the support of the high mobility in a carrier frequency of 30 GHz</a:t>
            </a:r>
          </a:p>
          <a:p>
            <a:endParaRPr lang="ko-KR" altLang="en-US"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18</a:t>
            </a:fld>
            <a:endParaRPr lang="en-US" altLang="ko-KR"/>
          </a:p>
        </p:txBody>
      </p:sp>
      <p:grpSp>
        <p:nvGrpSpPr>
          <p:cNvPr id="7" name="그룹 6"/>
          <p:cNvGrpSpPr/>
          <p:nvPr/>
        </p:nvGrpSpPr>
        <p:grpSpPr>
          <a:xfrm>
            <a:off x="66758" y="3729782"/>
            <a:ext cx="3199448" cy="2400300"/>
            <a:chOff x="0" y="0"/>
            <a:chExt cx="5331376" cy="4000501"/>
          </a:xfrm>
        </p:grpSpPr>
        <p:pic>
          <p:nvPicPr>
            <p:cNvPr id="8" name="그림 7"/>
            <p:cNvPicPr>
              <a:picLocks noChangeAspect="1"/>
            </p:cNvPicPr>
            <p:nvPr/>
          </p:nvPicPr>
          <p:blipFill>
            <a:blip r:embed="rId2"/>
            <a:stretch>
              <a:fillRect/>
            </a:stretch>
          </p:blipFill>
          <p:spPr>
            <a:xfrm>
              <a:off x="0" y="0"/>
              <a:ext cx="5331376" cy="4000501"/>
            </a:xfrm>
            <a:prstGeom prst="rect">
              <a:avLst/>
            </a:prstGeom>
          </p:spPr>
        </p:pic>
        <p:sp>
          <p:nvSpPr>
            <p:cNvPr id="9" name="원호 8"/>
            <p:cNvSpPr/>
            <p:nvPr/>
          </p:nvSpPr>
          <p:spPr>
            <a:xfrm>
              <a:off x="4082272" y="715354"/>
              <a:ext cx="216024" cy="459480"/>
            </a:xfrm>
            <a:prstGeom prst="arc">
              <a:avLst>
                <a:gd name="adj1" fmla="val 4254376"/>
                <a:gd name="adj2" fmla="val 1699791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10" name="원호 9"/>
            <p:cNvSpPr/>
            <p:nvPr/>
          </p:nvSpPr>
          <p:spPr>
            <a:xfrm>
              <a:off x="2641514" y="1495784"/>
              <a:ext cx="216024" cy="627512"/>
            </a:xfrm>
            <a:prstGeom prst="arc">
              <a:avLst>
                <a:gd name="adj1" fmla="val 4254376"/>
                <a:gd name="adj2" fmla="val 1699791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11" name="원호 10"/>
            <p:cNvSpPr/>
            <p:nvPr/>
          </p:nvSpPr>
          <p:spPr>
            <a:xfrm>
              <a:off x="1831684" y="2421496"/>
              <a:ext cx="216024" cy="476624"/>
            </a:xfrm>
            <a:prstGeom prst="arc">
              <a:avLst>
                <a:gd name="adj1" fmla="val 4254376"/>
                <a:gd name="adj2" fmla="val 1699791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pic>
          <p:nvPicPr>
            <p:cNvPr id="12" name="그림 11"/>
            <p:cNvPicPr>
              <a:picLocks noChangeAspect="1"/>
            </p:cNvPicPr>
            <p:nvPr/>
          </p:nvPicPr>
          <p:blipFill rotWithShape="1">
            <a:blip r:embed="rId3"/>
            <a:srcRect l="64213" t="10290" r="11613" b="62893"/>
            <a:stretch/>
          </p:blipFill>
          <p:spPr>
            <a:xfrm>
              <a:off x="750216" y="357108"/>
              <a:ext cx="1288800" cy="1072800"/>
            </a:xfrm>
            <a:prstGeom prst="rect">
              <a:avLst/>
            </a:prstGeom>
          </p:spPr>
        </p:pic>
      </p:grpSp>
      <p:grpSp>
        <p:nvGrpSpPr>
          <p:cNvPr id="13" name="그룹 12"/>
          <p:cNvGrpSpPr/>
          <p:nvPr/>
        </p:nvGrpSpPr>
        <p:grpSpPr>
          <a:xfrm>
            <a:off x="3026188" y="3729782"/>
            <a:ext cx="3199448" cy="2400300"/>
            <a:chOff x="0" y="0"/>
            <a:chExt cx="5331376" cy="4000501"/>
          </a:xfrm>
        </p:grpSpPr>
        <p:pic>
          <p:nvPicPr>
            <p:cNvPr id="14" name="그림 13"/>
            <p:cNvPicPr>
              <a:picLocks noChangeAspect="1"/>
            </p:cNvPicPr>
            <p:nvPr/>
          </p:nvPicPr>
          <p:blipFill>
            <a:blip r:embed="rId4"/>
            <a:stretch>
              <a:fillRect/>
            </a:stretch>
          </p:blipFill>
          <p:spPr>
            <a:xfrm>
              <a:off x="0" y="0"/>
              <a:ext cx="5331376" cy="4000501"/>
            </a:xfrm>
            <a:prstGeom prst="rect">
              <a:avLst/>
            </a:prstGeom>
          </p:spPr>
        </p:pic>
        <p:sp>
          <p:nvSpPr>
            <p:cNvPr id="15" name="원호 14"/>
            <p:cNvSpPr/>
            <p:nvPr/>
          </p:nvSpPr>
          <p:spPr>
            <a:xfrm>
              <a:off x="4056231" y="698210"/>
              <a:ext cx="237626" cy="2285370"/>
            </a:xfrm>
            <a:prstGeom prst="arc">
              <a:avLst>
                <a:gd name="adj1" fmla="val 5249812"/>
                <a:gd name="adj2" fmla="val 1630836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16" name="원호 15"/>
            <p:cNvSpPr/>
            <p:nvPr/>
          </p:nvSpPr>
          <p:spPr>
            <a:xfrm>
              <a:off x="2410715" y="1818276"/>
              <a:ext cx="237626" cy="1186036"/>
            </a:xfrm>
            <a:prstGeom prst="arc">
              <a:avLst>
                <a:gd name="adj1" fmla="val 4967696"/>
                <a:gd name="adj2" fmla="val 1654669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17" name="원호 16"/>
            <p:cNvSpPr/>
            <p:nvPr/>
          </p:nvSpPr>
          <p:spPr>
            <a:xfrm>
              <a:off x="1831684" y="2392218"/>
              <a:ext cx="216024" cy="548632"/>
            </a:xfrm>
            <a:prstGeom prst="arc">
              <a:avLst>
                <a:gd name="adj1" fmla="val 4355764"/>
                <a:gd name="adj2" fmla="val 1694752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pic>
          <p:nvPicPr>
            <p:cNvPr id="18" name="그림 17"/>
            <p:cNvPicPr>
              <a:picLocks noChangeAspect="1"/>
            </p:cNvPicPr>
            <p:nvPr/>
          </p:nvPicPr>
          <p:blipFill rotWithShape="1">
            <a:blip r:embed="rId3"/>
            <a:srcRect l="64213" t="10290" r="11613" b="62893"/>
            <a:stretch/>
          </p:blipFill>
          <p:spPr>
            <a:xfrm>
              <a:off x="750216" y="357108"/>
              <a:ext cx="1288800" cy="1072800"/>
            </a:xfrm>
            <a:prstGeom prst="rect">
              <a:avLst/>
            </a:prstGeom>
          </p:spPr>
        </p:pic>
      </p:grpSp>
      <p:grpSp>
        <p:nvGrpSpPr>
          <p:cNvPr id="19" name="그룹 18"/>
          <p:cNvGrpSpPr/>
          <p:nvPr/>
        </p:nvGrpSpPr>
        <p:grpSpPr>
          <a:xfrm>
            <a:off x="6067778" y="3692427"/>
            <a:ext cx="3199448" cy="2400300"/>
            <a:chOff x="0" y="0"/>
            <a:chExt cx="5331376" cy="4000501"/>
          </a:xfrm>
        </p:grpSpPr>
        <p:pic>
          <p:nvPicPr>
            <p:cNvPr id="20" name="그림 19"/>
            <p:cNvPicPr>
              <a:picLocks noChangeAspect="1"/>
            </p:cNvPicPr>
            <p:nvPr/>
          </p:nvPicPr>
          <p:blipFill>
            <a:blip r:embed="rId5"/>
            <a:stretch>
              <a:fillRect/>
            </a:stretch>
          </p:blipFill>
          <p:spPr>
            <a:xfrm>
              <a:off x="0" y="0"/>
              <a:ext cx="5331376" cy="4000501"/>
            </a:xfrm>
            <a:prstGeom prst="rect">
              <a:avLst/>
            </a:prstGeom>
          </p:spPr>
        </p:pic>
        <p:sp>
          <p:nvSpPr>
            <p:cNvPr id="21" name="원호 20"/>
            <p:cNvSpPr/>
            <p:nvPr/>
          </p:nvSpPr>
          <p:spPr>
            <a:xfrm>
              <a:off x="4056231" y="655480"/>
              <a:ext cx="237626" cy="3068912"/>
            </a:xfrm>
            <a:prstGeom prst="arc">
              <a:avLst>
                <a:gd name="adj1" fmla="val 5307495"/>
                <a:gd name="adj2" fmla="val 1628118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22" name="원호 21"/>
            <p:cNvSpPr/>
            <p:nvPr/>
          </p:nvSpPr>
          <p:spPr>
            <a:xfrm>
              <a:off x="2424944" y="1801898"/>
              <a:ext cx="216024" cy="1694284"/>
            </a:xfrm>
            <a:prstGeom prst="arc">
              <a:avLst>
                <a:gd name="adj1" fmla="val 5258522"/>
                <a:gd name="adj2" fmla="val 163543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23" name="원호 22"/>
            <p:cNvSpPr/>
            <p:nvPr/>
          </p:nvSpPr>
          <p:spPr>
            <a:xfrm>
              <a:off x="1831684" y="2409310"/>
              <a:ext cx="216024" cy="620640"/>
            </a:xfrm>
            <a:prstGeom prst="arc">
              <a:avLst>
                <a:gd name="adj1" fmla="val 4559945"/>
                <a:gd name="adj2" fmla="val 169185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pic>
          <p:nvPicPr>
            <p:cNvPr id="24" name="그림 23"/>
            <p:cNvPicPr>
              <a:picLocks noChangeAspect="1"/>
            </p:cNvPicPr>
            <p:nvPr/>
          </p:nvPicPr>
          <p:blipFill rotWithShape="1">
            <a:blip r:embed="rId3"/>
            <a:srcRect l="64213" t="10290" r="11613" b="62893"/>
            <a:stretch/>
          </p:blipFill>
          <p:spPr>
            <a:xfrm>
              <a:off x="750216" y="357108"/>
              <a:ext cx="1288800" cy="1072800"/>
            </a:xfrm>
            <a:prstGeom prst="rect">
              <a:avLst/>
            </a:prstGeom>
          </p:spPr>
        </p:pic>
      </p:grpSp>
      <p:sp>
        <p:nvSpPr>
          <p:cNvPr id="25" name="TextBox 24"/>
          <p:cNvSpPr txBox="1"/>
          <p:nvPr/>
        </p:nvSpPr>
        <p:spPr>
          <a:xfrm>
            <a:off x="660678" y="3490444"/>
            <a:ext cx="2056653" cy="307777"/>
          </a:xfrm>
          <a:prstGeom prst="rect">
            <a:avLst/>
          </a:prstGeom>
          <a:noFill/>
        </p:spPr>
        <p:txBody>
          <a:bodyPr wrap="none" rtlCol="0">
            <a:spAutoFit/>
          </a:bodyPr>
          <a:lstStyle/>
          <a:p>
            <a:pPr algn="ctr"/>
            <a:r>
              <a:rPr lang="en-US" altLang="ko-KR" sz="1400" b="1" dirty="0" smtClean="0">
                <a:latin typeface="Calibri" panose="020F0502020204030204" pitchFamily="34" charset="0"/>
              </a:rPr>
              <a:t>&lt; Low-speed: 100 km/h &gt;</a:t>
            </a:r>
            <a:endParaRPr lang="ko-KR" altLang="en-US" sz="1400" b="1" dirty="0">
              <a:latin typeface="Calibri" panose="020F0502020204030204" pitchFamily="34" charset="0"/>
            </a:endParaRPr>
          </a:p>
        </p:txBody>
      </p:sp>
      <p:sp>
        <p:nvSpPr>
          <p:cNvPr id="26" name="TextBox 25"/>
          <p:cNvSpPr txBox="1"/>
          <p:nvPr/>
        </p:nvSpPr>
        <p:spPr>
          <a:xfrm>
            <a:off x="3662836" y="3490444"/>
            <a:ext cx="2050561" cy="307777"/>
          </a:xfrm>
          <a:prstGeom prst="rect">
            <a:avLst/>
          </a:prstGeom>
          <a:noFill/>
        </p:spPr>
        <p:txBody>
          <a:bodyPr wrap="none" rtlCol="0">
            <a:spAutoFit/>
          </a:bodyPr>
          <a:lstStyle/>
          <a:p>
            <a:pPr algn="ctr"/>
            <a:r>
              <a:rPr lang="en-US" altLang="ko-KR" sz="1400" b="1" dirty="0" smtClean="0">
                <a:latin typeface="Calibri" panose="020F0502020204030204" pitchFamily="34" charset="0"/>
              </a:rPr>
              <a:t>&lt; Mid-speed: 300 km/h &gt;</a:t>
            </a:r>
            <a:endParaRPr lang="ko-KR" altLang="en-US" sz="1400" b="1" dirty="0">
              <a:latin typeface="Calibri" panose="020F0502020204030204" pitchFamily="34" charset="0"/>
            </a:endParaRPr>
          </a:p>
        </p:txBody>
      </p:sp>
      <p:sp>
        <p:nvSpPr>
          <p:cNvPr id="27" name="TextBox 26"/>
          <p:cNvSpPr txBox="1"/>
          <p:nvPr/>
        </p:nvSpPr>
        <p:spPr>
          <a:xfrm>
            <a:off x="6647563" y="3481977"/>
            <a:ext cx="2092240" cy="307777"/>
          </a:xfrm>
          <a:prstGeom prst="rect">
            <a:avLst/>
          </a:prstGeom>
          <a:noFill/>
        </p:spPr>
        <p:txBody>
          <a:bodyPr wrap="none" rtlCol="0">
            <a:spAutoFit/>
          </a:bodyPr>
          <a:lstStyle/>
          <a:p>
            <a:pPr algn="ctr"/>
            <a:r>
              <a:rPr lang="en-US" altLang="ko-KR" sz="1400" b="1" dirty="0" smtClean="0">
                <a:latin typeface="Calibri" panose="020F0502020204030204" pitchFamily="34" charset="0"/>
              </a:rPr>
              <a:t>&lt; High-speed: 500 km/h &gt;</a:t>
            </a:r>
            <a:endParaRPr lang="ko-KR" altLang="en-US" sz="1400" b="1" dirty="0">
              <a:latin typeface="Calibri" panose="020F0502020204030204" pitchFamily="34" charset="0"/>
            </a:endParaRPr>
          </a:p>
        </p:txBody>
      </p:sp>
    </p:spTree>
    <p:extLst>
      <p:ext uri="{BB962C8B-B14F-4D97-AF65-F5344CB8AC3E}">
        <p14:creationId xmlns:p14="http://schemas.microsoft.com/office/powerpoint/2010/main" val="1173323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a:t>
            </a:r>
            <a:endParaRPr lang="ko-KR" altLang="en-US" dirty="0"/>
          </a:p>
        </p:txBody>
      </p:sp>
      <p:sp>
        <p:nvSpPr>
          <p:cNvPr id="4" name="날짜 개체 틀 3"/>
          <p:cNvSpPr>
            <a:spLocks noGrp="1"/>
          </p:cNvSpPr>
          <p:nvPr>
            <p:ph type="dt" sz="half" idx="10"/>
          </p:nvPr>
        </p:nvSpPr>
        <p:spPr/>
        <p:txBody>
          <a:bodyPr/>
          <a:lstStyle/>
          <a:p>
            <a:r>
              <a:rPr lang="en-US" altLang="ko-KR" dirty="0"/>
              <a:t>November 2016</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19</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2379446692"/>
              </p:ext>
            </p:extLst>
          </p:nvPr>
        </p:nvGraphicFramePr>
        <p:xfrm>
          <a:off x="923764" y="1556792"/>
          <a:ext cx="7296472" cy="2509520"/>
        </p:xfrm>
        <a:graphic>
          <a:graphicData uri="http://schemas.openxmlformats.org/drawingml/2006/table">
            <a:tbl>
              <a:tblPr firstRow="1" bandRow="1">
                <a:tableStyleId>{2D5ABB26-0587-4C30-8999-92F81FD0307C}</a:tableStyleId>
              </a:tblPr>
              <a:tblGrid>
                <a:gridCol w="360040"/>
                <a:gridCol w="6936432"/>
              </a:tblGrid>
              <a:tr h="370840">
                <a:tc>
                  <a:txBody>
                    <a:bodyPr/>
                    <a:lstStyle/>
                    <a:p>
                      <a:pPr algn="ctr" latinLnBrk="1"/>
                      <a:r>
                        <a:rPr lang="en-US" altLang="ko-KR" sz="1400" dirty="0" smtClean="0">
                          <a:latin typeface="+mj-lt"/>
                        </a:rPr>
                        <a:t>[1] </a:t>
                      </a:r>
                      <a:endParaRPr lang="ko-KR" altLang="en-US" sz="1400" dirty="0">
                        <a:latin typeface="+mj-lt"/>
                      </a:endParaRPr>
                    </a:p>
                  </a:txBody>
                  <a:tcPr/>
                </a:tc>
                <a:tc>
                  <a:txBody>
                    <a:bodyPr/>
                    <a:lstStyle/>
                    <a:p>
                      <a:pPr marL="0" algn="l" defTabSz="914400" rtl="0" eaLnBrk="1" latinLnBrk="1" hangingPunct="1"/>
                      <a:r>
                        <a:rPr lang="en-US" altLang="ko-KR" sz="1400" kern="1200" dirty="0" smtClean="0">
                          <a:solidFill>
                            <a:schemeClr val="tx1"/>
                          </a:solidFill>
                          <a:latin typeface="+mj-lt"/>
                          <a:ea typeface="+mn-ea"/>
                          <a:cs typeface="+mn-cs"/>
                          <a:hlinkClick r:id="rId2"/>
                        </a:rPr>
                        <a:t>Piers Connor, “Rules for high speed line capacity”, in Railway Technical Web Pages, Aug. 2011. </a:t>
                      </a:r>
                      <a:endParaRPr lang="ko-KR" altLang="en-US" sz="1400" kern="1200" dirty="0">
                        <a:solidFill>
                          <a:schemeClr val="tx1"/>
                        </a:solidFill>
                        <a:latin typeface="+mj-lt"/>
                        <a:ea typeface="+mn-ea"/>
                        <a:cs typeface="+mn-cs"/>
                      </a:endParaRPr>
                    </a:p>
                  </a:txBody>
                  <a:tcPr/>
                </a:tc>
              </a:tr>
              <a:tr h="370840">
                <a:tc>
                  <a:txBody>
                    <a:bodyPr/>
                    <a:lstStyle/>
                    <a:p>
                      <a:pPr algn="ctr" latinLnBrk="1"/>
                      <a:r>
                        <a:rPr lang="en-US" altLang="ko-KR" sz="1400" dirty="0" smtClean="0">
                          <a:latin typeface="+mj-lt"/>
                        </a:rPr>
                        <a:t>[2]</a:t>
                      </a:r>
                      <a:endParaRPr lang="ko-KR" altLang="en-US" sz="1400" dirty="0">
                        <a:latin typeface="+mj-lt"/>
                      </a:endParaRPr>
                    </a:p>
                  </a:txBody>
                  <a:tcPr/>
                </a:tc>
                <a:tc>
                  <a:txBody>
                    <a:bodyPr/>
                    <a:lstStyle/>
                    <a:p>
                      <a:pPr marL="0" algn="l" defTabSz="914400" rtl="0" eaLnBrk="1" latinLnBrk="1" hangingPunct="1"/>
                      <a:r>
                        <a:rPr lang="en-US" altLang="ko-KR" sz="1400" b="0" i="0" dirty="0" smtClean="0">
                          <a:solidFill>
                            <a:srgbClr val="000000"/>
                          </a:solidFill>
                          <a:effectLst/>
                          <a:latin typeface="+mj-lt"/>
                          <a:ea typeface="Malgun Gothic" panose="020B0503020000020004" pitchFamily="50" charset="-127"/>
                        </a:rPr>
                        <a:t>J. Kim, S. W. Choi and I. G. Kim, "A shared RUs based distributed antenna system for high-speed trains," </a:t>
                      </a:r>
                      <a:r>
                        <a:rPr lang="en-US" altLang="ko-KR" sz="1400" b="0" i="1" dirty="0" smtClean="0">
                          <a:solidFill>
                            <a:srgbClr val="000000"/>
                          </a:solidFill>
                          <a:effectLst/>
                          <a:latin typeface="+mj-lt"/>
                          <a:ea typeface="Malgun Gothic" panose="020B0503020000020004" pitchFamily="50" charset="-127"/>
                        </a:rPr>
                        <a:t>The 18th IEEE International Symposium on Consumer Electronics (ISCE 2014)</a:t>
                      </a:r>
                      <a:r>
                        <a:rPr lang="en-US" altLang="ko-KR" sz="1400" b="0" i="0" dirty="0" smtClean="0">
                          <a:solidFill>
                            <a:srgbClr val="000000"/>
                          </a:solidFill>
                          <a:effectLst/>
                          <a:latin typeface="+mj-lt"/>
                          <a:ea typeface="Malgun Gothic" panose="020B0503020000020004" pitchFamily="50" charset="-127"/>
                        </a:rPr>
                        <a:t>, </a:t>
                      </a:r>
                      <a:r>
                        <a:rPr lang="en-US" altLang="ko-KR" sz="1400" b="0" i="0" dirty="0" err="1" smtClean="0">
                          <a:solidFill>
                            <a:srgbClr val="000000"/>
                          </a:solidFill>
                          <a:effectLst/>
                          <a:latin typeface="+mj-lt"/>
                          <a:ea typeface="Malgun Gothic" panose="020B0503020000020004" pitchFamily="50" charset="-127"/>
                        </a:rPr>
                        <a:t>JeJu</a:t>
                      </a:r>
                      <a:r>
                        <a:rPr lang="en-US" altLang="ko-KR" sz="1400" b="0" i="0" dirty="0" smtClean="0">
                          <a:solidFill>
                            <a:srgbClr val="000000"/>
                          </a:solidFill>
                          <a:effectLst/>
                          <a:latin typeface="+mj-lt"/>
                          <a:ea typeface="Malgun Gothic" panose="020B0503020000020004" pitchFamily="50" charset="-127"/>
                        </a:rPr>
                        <a:t> Island, 2014, pp. 1-2.</a:t>
                      </a:r>
                      <a:endParaRPr lang="ko-KR" altLang="en-US" sz="1400" kern="1200" dirty="0">
                        <a:solidFill>
                          <a:schemeClr val="tx1"/>
                        </a:solidFill>
                        <a:latin typeface="+mj-lt"/>
                        <a:ea typeface="+mn-ea"/>
                        <a:cs typeface="+mn-cs"/>
                      </a:endParaRPr>
                    </a:p>
                  </a:txBody>
                  <a:tcPr/>
                </a:tc>
              </a:tr>
              <a:tr h="370840">
                <a:tc>
                  <a:txBody>
                    <a:bodyPr/>
                    <a:lstStyle/>
                    <a:p>
                      <a:pPr algn="ctr" latinLnBrk="1"/>
                      <a:r>
                        <a:rPr lang="en-US" altLang="ko-KR" sz="1400" dirty="0" smtClean="0">
                          <a:latin typeface="+mj-lt"/>
                        </a:rPr>
                        <a:t>[3]</a:t>
                      </a:r>
                      <a:endParaRPr lang="ko-KR" altLang="en-US" sz="1400" dirty="0">
                        <a:latin typeface="+mj-lt"/>
                      </a:endParaRP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kern="1200" dirty="0" smtClean="0">
                          <a:solidFill>
                            <a:schemeClr val="tx1"/>
                          </a:solidFill>
                          <a:latin typeface="+mj-lt"/>
                          <a:ea typeface="+mn-ea"/>
                          <a:cs typeface="+mn-cs"/>
                        </a:rPr>
                        <a:t>3GPP TR 38.900, “Channel model for frequency spectrum above 6 GHz,” V.1.0.1, Jun. 2016.</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dirty="0" smtClean="0">
                        <a:latin typeface="+mj-lt"/>
                      </a:endParaRPr>
                    </a:p>
                  </a:txBody>
                  <a:tcPr/>
                </a:tc>
              </a:tr>
              <a:tr h="370840">
                <a:tc>
                  <a:txBody>
                    <a:bodyPr/>
                    <a:lstStyle/>
                    <a:p>
                      <a:pPr algn="ctr" latinLnBrk="1"/>
                      <a:endParaRPr lang="ko-KR" altLang="en-US" sz="14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dirty="0" smtClean="0"/>
                    </a:p>
                  </a:txBody>
                  <a:tcPr/>
                </a:tc>
              </a:tr>
              <a:tr h="370840">
                <a:tc>
                  <a:txBody>
                    <a:bodyPr/>
                    <a:lstStyle/>
                    <a:p>
                      <a:pPr algn="ctr" latinLnBrk="1"/>
                      <a:endParaRPr lang="ko-KR" altLang="en-US" sz="14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dirty="0" smtClean="0"/>
                    </a:p>
                  </a:txBody>
                  <a:tcPr/>
                </a:tc>
              </a:tr>
            </a:tbl>
          </a:graphicData>
        </a:graphic>
      </p:graphicFrame>
    </p:spTree>
    <p:extLst>
      <p:ext uri="{BB962C8B-B14F-4D97-AF65-F5344CB8AC3E}">
        <p14:creationId xmlns:p14="http://schemas.microsoft.com/office/powerpoint/2010/main" val="3629434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내용 개체 틀 2"/>
          <p:cNvSpPr>
            <a:spLocks noGrp="1"/>
          </p:cNvSpPr>
          <p:nvPr>
            <p:ph idx="1"/>
          </p:nvPr>
        </p:nvSpPr>
        <p:spPr/>
        <p:txBody>
          <a:bodyPr/>
          <a:lstStyle/>
          <a:p>
            <a:r>
              <a:rPr lang="en-US" altLang="ko-KR" sz="2800" dirty="0" smtClean="0"/>
              <a:t>Mobility </a:t>
            </a:r>
            <a:r>
              <a:rPr lang="en-US" altLang="ko-KR" sz="2800" dirty="0"/>
              <a:t>Management</a:t>
            </a:r>
          </a:p>
          <a:p>
            <a:endParaRPr lang="en-US" altLang="ko-KR" sz="2800" dirty="0"/>
          </a:p>
          <a:p>
            <a:r>
              <a:rPr lang="en-US" altLang="ko-KR" sz="2800" dirty="0" smtClean="0"/>
              <a:t>Numerology Study</a:t>
            </a:r>
          </a:p>
          <a:p>
            <a:endParaRPr lang="en-US" altLang="ko-KR" sz="2800" dirty="0" smtClean="0"/>
          </a:p>
        </p:txBody>
      </p:sp>
      <p:sp>
        <p:nvSpPr>
          <p:cNvPr id="4" name="날짜 개체 틀 3"/>
          <p:cNvSpPr>
            <a:spLocks noGrp="1"/>
          </p:cNvSpPr>
          <p:nvPr>
            <p:ph type="dt" sz="half" idx="10"/>
          </p:nvPr>
        </p:nvSpPr>
        <p:spPr/>
        <p:txBody>
          <a:bodyPr/>
          <a:lstStyle/>
          <a:p>
            <a:r>
              <a:rPr lang="en-US" altLang="ko-KR" dirty="0"/>
              <a:t>November 2016</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a:t>
            </a:fld>
            <a:endParaRPr lang="en-US" altLang="ko-KR"/>
          </a:p>
        </p:txBody>
      </p:sp>
    </p:spTree>
    <p:extLst>
      <p:ext uri="{BB962C8B-B14F-4D97-AF65-F5344CB8AC3E}">
        <p14:creationId xmlns:p14="http://schemas.microsoft.com/office/powerpoint/2010/main" val="4187021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r>
              <a:rPr lang="en-US" altLang="ko-KR" dirty="0"/>
              <a:t>November 2016</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20</a:t>
            </a:fld>
            <a:endParaRPr lang="en-US" altLang="ko-KR"/>
          </a:p>
        </p:txBody>
      </p:sp>
      <p:sp>
        <p:nvSpPr>
          <p:cNvPr id="7" name="TextBox 6"/>
          <p:cNvSpPr txBox="1"/>
          <p:nvPr/>
        </p:nvSpPr>
        <p:spPr>
          <a:xfrm>
            <a:off x="2843808" y="2852936"/>
            <a:ext cx="3397084" cy="923330"/>
          </a:xfrm>
          <a:prstGeom prst="rect">
            <a:avLst/>
          </a:prstGeom>
          <a:noFill/>
        </p:spPr>
        <p:txBody>
          <a:bodyPr wrap="none" rtlCol="0">
            <a:spAutoFit/>
          </a:bodyPr>
          <a:lstStyle/>
          <a:p>
            <a:r>
              <a:rPr lang="en-US" altLang="ko-KR" sz="5400" b="1" dirty="0" smtClean="0"/>
              <a:t>Thank you</a:t>
            </a:r>
            <a:endParaRPr lang="ko-KR" altLang="en-US" sz="5400" b="1" dirty="0"/>
          </a:p>
        </p:txBody>
      </p:sp>
    </p:spTree>
    <p:extLst>
      <p:ext uri="{BB962C8B-B14F-4D97-AF65-F5344CB8AC3E}">
        <p14:creationId xmlns:p14="http://schemas.microsoft.com/office/powerpoint/2010/main" val="1745727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Mobility Management</a:t>
            </a:r>
            <a:endParaRPr lang="ko-KR" altLang="en-US" dirty="0"/>
          </a:p>
        </p:txBody>
      </p:sp>
      <p:sp>
        <p:nvSpPr>
          <p:cNvPr id="3" name="내용 개체 틀 2"/>
          <p:cNvSpPr>
            <a:spLocks noGrp="1"/>
          </p:cNvSpPr>
          <p:nvPr>
            <p:ph idx="1"/>
          </p:nvPr>
        </p:nvSpPr>
        <p:spPr/>
        <p:txBody>
          <a:bodyPr/>
          <a:lstStyle/>
          <a:p>
            <a:r>
              <a:rPr lang="en-US" altLang="ko-KR" sz="2400" dirty="0"/>
              <a:t>Observations </a:t>
            </a:r>
            <a:r>
              <a:rPr lang="en-US" altLang="ko-KR" sz="2400" dirty="0" smtClean="0"/>
              <a:t>on HST </a:t>
            </a:r>
            <a:r>
              <a:rPr lang="en-US" altLang="ko-KR" sz="2400" dirty="0"/>
              <a:t>communication environment</a:t>
            </a:r>
          </a:p>
          <a:p>
            <a:pPr lvl="1"/>
            <a:r>
              <a:rPr lang="en-US" altLang="ko-KR" sz="2000" dirty="0"/>
              <a:t>Bi-directional network deployment</a:t>
            </a:r>
          </a:p>
          <a:p>
            <a:pPr lvl="2"/>
            <a:r>
              <a:rPr lang="en-US" altLang="ko-KR" sz="1800" dirty="0"/>
              <a:t>Lead to high radio link failure rate during handover [handover from lower power to higher power]</a:t>
            </a:r>
          </a:p>
          <a:p>
            <a:pPr lvl="1"/>
            <a:r>
              <a:rPr lang="en-US" altLang="ko-KR" sz="2000" dirty="0"/>
              <a:t>On-board mobile relay is carried on the train</a:t>
            </a:r>
          </a:p>
          <a:p>
            <a:pPr lvl="1"/>
            <a:r>
              <a:rPr lang="en-US" altLang="ko-KR" sz="2000" dirty="0"/>
              <a:t>Within coverage of each cell, only 1 active relay for safety</a:t>
            </a:r>
          </a:p>
          <a:p>
            <a:pPr lvl="2"/>
            <a:r>
              <a:rPr lang="en-US" altLang="ko-KR" sz="1800" dirty="0"/>
              <a:t>T</a:t>
            </a:r>
            <a:r>
              <a:rPr lang="en-US" altLang="ko-KR" sz="1800" dirty="0" smtClean="0"/>
              <a:t>he </a:t>
            </a:r>
            <a:r>
              <a:rPr lang="en-US" altLang="ko-KR" sz="1800" dirty="0"/>
              <a:t>headway distance should be more than 8 km when mobility is 300 </a:t>
            </a:r>
            <a:r>
              <a:rPr lang="en-US" altLang="ko-KR" sz="1800" dirty="0" smtClean="0"/>
              <a:t>km/h</a:t>
            </a:r>
            <a:r>
              <a:rPr lang="en-US" altLang="ko-KR" sz="1800" baseline="30000" dirty="0" smtClean="0"/>
              <a:t>[1</a:t>
            </a:r>
            <a:r>
              <a:rPr lang="en-US" altLang="ko-KR" sz="1800" baseline="30000" dirty="0"/>
              <a:t>]</a:t>
            </a:r>
          </a:p>
          <a:p>
            <a:pPr lvl="1"/>
            <a:endParaRPr lang="ko-KR" altLang="en-US" sz="2000"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3</a:t>
            </a:fld>
            <a:endParaRPr lang="en-US" altLang="ko-KR"/>
          </a:p>
        </p:txBody>
      </p:sp>
      <p:pic>
        <p:nvPicPr>
          <p:cNvPr id="7" name="그림 6"/>
          <p:cNvPicPr>
            <a:picLocks noChangeAspect="1"/>
          </p:cNvPicPr>
          <p:nvPr/>
        </p:nvPicPr>
        <p:blipFill>
          <a:blip r:embed="rId2"/>
          <a:stretch>
            <a:fillRect/>
          </a:stretch>
        </p:blipFill>
        <p:spPr>
          <a:xfrm>
            <a:off x="4875904" y="4077072"/>
            <a:ext cx="3901778" cy="2019170"/>
          </a:xfrm>
          <a:prstGeom prst="rect">
            <a:avLst/>
          </a:prstGeom>
        </p:spPr>
      </p:pic>
      <p:sp>
        <p:nvSpPr>
          <p:cNvPr id="8" name="직사각형 7"/>
          <p:cNvSpPr/>
          <p:nvPr/>
        </p:nvSpPr>
        <p:spPr>
          <a:xfrm>
            <a:off x="5138435" y="6135107"/>
            <a:ext cx="3466013" cy="246221"/>
          </a:xfrm>
          <a:prstGeom prst="rect">
            <a:avLst/>
          </a:prstGeom>
        </p:spPr>
        <p:txBody>
          <a:bodyPr wrap="none">
            <a:spAutoFit/>
          </a:bodyPr>
          <a:lstStyle/>
          <a:p>
            <a:r>
              <a:rPr lang="en-US" altLang="ko-KR" sz="1000" b="1" dirty="0" smtClean="0">
                <a:latin typeface="Arial" panose="020B0604020202020204" pitchFamily="34" charset="0"/>
                <a:ea typeface="맑은 고딕" panose="020B0503020000020004" pitchFamily="50" charset="-127"/>
                <a:cs typeface="Times New Roman" panose="02020603050405020304" pitchFamily="18" charset="0"/>
              </a:rPr>
              <a:t>&lt;Concept of high-speed train (HST) communications&gt;</a:t>
            </a:r>
            <a:endParaRPr lang="ko-KR" altLang="en-US" sz="10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05" y="4267396"/>
            <a:ext cx="4635976" cy="20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643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Mobility Management</a:t>
            </a:r>
            <a:endParaRPr lang="ko-KR" altLang="en-US" dirty="0"/>
          </a:p>
        </p:txBody>
      </p:sp>
      <p:sp>
        <p:nvSpPr>
          <p:cNvPr id="3" name="내용 개체 틀 2"/>
          <p:cNvSpPr>
            <a:spLocks noGrp="1"/>
          </p:cNvSpPr>
          <p:nvPr>
            <p:ph idx="1"/>
          </p:nvPr>
        </p:nvSpPr>
        <p:spPr/>
        <p:txBody>
          <a:bodyPr/>
          <a:lstStyle/>
          <a:p>
            <a:r>
              <a:rPr lang="en-US" altLang="ko-KR" sz="2400" dirty="0"/>
              <a:t>Observations </a:t>
            </a:r>
            <a:r>
              <a:rPr lang="en-US" altLang="ko-KR" sz="2400" dirty="0" smtClean="0"/>
              <a:t>on </a:t>
            </a:r>
            <a:r>
              <a:rPr lang="en-US" altLang="ko-KR" sz="2400" dirty="0"/>
              <a:t>HST communication environment</a:t>
            </a:r>
          </a:p>
          <a:p>
            <a:pPr lvl="1"/>
            <a:r>
              <a:rPr lang="en-US" altLang="ko-KR" sz="2000" dirty="0" smtClean="0"/>
              <a:t>Performance </a:t>
            </a:r>
            <a:r>
              <a:rPr lang="en-US" altLang="ko-KR" sz="2000" dirty="0"/>
              <a:t>of </a:t>
            </a:r>
            <a:r>
              <a:rPr lang="en-US" altLang="ko-KR" sz="2000" dirty="0" err="1"/>
              <a:t>Zadoff</a:t>
            </a:r>
            <a:r>
              <a:rPr lang="en-US" altLang="ko-KR" sz="2000" dirty="0"/>
              <a:t>-Chu sequence in 3GPP PRACH is sensitive to frequency offset</a:t>
            </a:r>
          </a:p>
          <a:p>
            <a:pPr lvl="2"/>
            <a:r>
              <a:rPr lang="en-US" altLang="ko-KR" sz="1800" dirty="0" smtClean="0"/>
              <a:t>May </a:t>
            </a:r>
            <a:r>
              <a:rPr lang="en-US" altLang="ko-KR" sz="1800" dirty="0"/>
              <a:t>not be suitable for HST scenario</a:t>
            </a:r>
          </a:p>
          <a:p>
            <a:pPr lvl="1"/>
            <a:r>
              <a:rPr lang="en-US" altLang="ko-KR" sz="2000" dirty="0"/>
              <a:t>Timing </a:t>
            </a:r>
            <a:r>
              <a:rPr lang="en-US" altLang="ko-KR" sz="2000" dirty="0" smtClean="0"/>
              <a:t>advance (TA) </a:t>
            </a:r>
            <a:r>
              <a:rPr lang="en-US" altLang="ko-KR" sz="2000" dirty="0"/>
              <a:t>accuracy is hardly to be guaranteed for HST</a:t>
            </a:r>
          </a:p>
          <a:p>
            <a:pPr lvl="2"/>
            <a:r>
              <a:rPr lang="en-US" altLang="ko-KR" sz="1800" dirty="0"/>
              <a:t>Difficult to estimate TA value accurately at BS </a:t>
            </a:r>
            <a:r>
              <a:rPr lang="en-US" altLang="ko-KR" sz="1800" dirty="0" smtClean="0"/>
              <a:t>and </a:t>
            </a:r>
            <a:r>
              <a:rPr lang="en-US" altLang="ko-KR" sz="1800" dirty="0"/>
              <a:t>feedback the updated TA value in time to relay</a:t>
            </a:r>
          </a:p>
          <a:p>
            <a:pPr lvl="1"/>
            <a:endParaRPr lang="ko-KR" altLang="en-US" sz="2000" dirty="0"/>
          </a:p>
          <a:p>
            <a:endParaRPr lang="ko-KR" altLang="en-US"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4</a:t>
            </a:fld>
            <a:endParaRPr lang="en-US" altLang="ko-KR"/>
          </a:p>
        </p:txBody>
      </p:sp>
    </p:spTree>
    <p:extLst>
      <p:ext uri="{BB962C8B-B14F-4D97-AF65-F5344CB8AC3E}">
        <p14:creationId xmlns:p14="http://schemas.microsoft.com/office/powerpoint/2010/main" val="1911999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Mobility Management</a:t>
            </a:r>
            <a:endParaRPr lang="ko-KR" altLang="en-US" dirty="0"/>
          </a:p>
        </p:txBody>
      </p:sp>
      <p:sp>
        <p:nvSpPr>
          <p:cNvPr id="3" name="내용 개체 틀 2"/>
          <p:cNvSpPr>
            <a:spLocks noGrp="1"/>
          </p:cNvSpPr>
          <p:nvPr>
            <p:ph idx="1"/>
          </p:nvPr>
        </p:nvSpPr>
        <p:spPr/>
        <p:txBody>
          <a:bodyPr/>
          <a:lstStyle/>
          <a:p>
            <a:r>
              <a:rPr lang="en-US" altLang="ko-KR" sz="2400" dirty="0"/>
              <a:t>Conclusions</a:t>
            </a:r>
          </a:p>
          <a:p>
            <a:pPr lvl="1"/>
            <a:r>
              <a:rPr lang="en-US" altLang="ko-KR" sz="2000" dirty="0"/>
              <a:t>High robustness </a:t>
            </a:r>
            <a:r>
              <a:rPr lang="en-US" altLang="ko-KR" sz="2000" dirty="0" smtClean="0"/>
              <a:t>and </a:t>
            </a:r>
            <a:r>
              <a:rPr lang="en-US" altLang="ko-KR" sz="2000" dirty="0"/>
              <a:t>low latency are critical for HST scenario</a:t>
            </a:r>
          </a:p>
          <a:p>
            <a:pPr lvl="2"/>
            <a:r>
              <a:rPr lang="en-US" altLang="ko-KR" sz="1800" dirty="0" smtClean="0"/>
              <a:t>Reduce random access (RA) </a:t>
            </a:r>
            <a:r>
              <a:rPr lang="en-US" altLang="ko-KR" sz="1800" dirty="0"/>
              <a:t>latency [handover interruption time] </a:t>
            </a:r>
            <a:r>
              <a:rPr lang="en-US" altLang="ko-KR" sz="1800" dirty="0" smtClean="0"/>
              <a:t>and </a:t>
            </a:r>
            <a:r>
              <a:rPr lang="en-US" altLang="ko-KR" sz="1800" dirty="0"/>
              <a:t>guarantee RA [handover] successful rate</a:t>
            </a:r>
          </a:p>
          <a:p>
            <a:pPr lvl="1"/>
            <a:r>
              <a:rPr lang="en-US" altLang="ko-KR" sz="2000" dirty="0" smtClean="0"/>
              <a:t>Simplification of handover procedure and random access</a:t>
            </a:r>
          </a:p>
          <a:p>
            <a:pPr lvl="2"/>
            <a:r>
              <a:rPr lang="en-US" altLang="ko-KR" sz="1600" dirty="0" smtClean="0"/>
              <a:t>Simplified </a:t>
            </a:r>
            <a:r>
              <a:rPr lang="en-US" altLang="ko-KR" sz="1600" dirty="0"/>
              <a:t>2-step random access procedure would be sufficient for HST scenario [without Msg.3 &amp; 4 for contention resolution]</a:t>
            </a:r>
          </a:p>
          <a:p>
            <a:pPr lvl="1"/>
            <a:r>
              <a:rPr lang="en-US" altLang="ko-KR" sz="2000" dirty="0"/>
              <a:t>Unify initial access procedure </a:t>
            </a:r>
            <a:r>
              <a:rPr lang="en-US" altLang="ko-KR" sz="2000" dirty="0" smtClean="0"/>
              <a:t>and </a:t>
            </a:r>
            <a:r>
              <a:rPr lang="en-US" altLang="ko-KR" sz="2000" dirty="0"/>
              <a:t>handover procedure for HST scenario</a:t>
            </a:r>
          </a:p>
          <a:p>
            <a:pPr lvl="2"/>
            <a:r>
              <a:rPr lang="en-US" altLang="ko-KR" sz="1800" dirty="0"/>
              <a:t>Same RA procedure for both initial access/re-access and </a:t>
            </a:r>
            <a:r>
              <a:rPr lang="en-US" altLang="ko-KR" sz="1800" dirty="0" smtClean="0"/>
              <a:t>handover</a:t>
            </a:r>
          </a:p>
          <a:p>
            <a:pPr lvl="1"/>
            <a:r>
              <a:rPr lang="en-US" altLang="ko-KR" sz="2200" dirty="0"/>
              <a:t>Mobility </a:t>
            </a:r>
            <a:r>
              <a:rPr lang="en-US" altLang="ko-KR" sz="2200" dirty="0" smtClean="0"/>
              <a:t>management algorithm</a:t>
            </a:r>
            <a:endParaRPr lang="en-US" altLang="ko-KR" sz="2200" dirty="0"/>
          </a:p>
          <a:p>
            <a:pPr lvl="2"/>
            <a:r>
              <a:rPr lang="en-US" altLang="ko-KR" sz="1800" dirty="0" smtClean="0"/>
              <a:t>To reduce </a:t>
            </a:r>
            <a:r>
              <a:rPr lang="en-US" altLang="ko-KR" sz="1800" dirty="0"/>
              <a:t>handover interruption time </a:t>
            </a:r>
            <a:r>
              <a:rPr lang="en-US" altLang="ko-KR" sz="1800" dirty="0" smtClean="0"/>
              <a:t>and </a:t>
            </a:r>
            <a:r>
              <a:rPr lang="en-US" altLang="ko-KR" sz="1800" dirty="0"/>
              <a:t>guarantee handover successful rate for HST scenario</a:t>
            </a:r>
          </a:p>
          <a:p>
            <a:pPr lvl="1"/>
            <a:endParaRPr lang="en-US" altLang="ko-KR" sz="2200" dirty="0" smtClean="0"/>
          </a:p>
          <a:p>
            <a:pPr lvl="1"/>
            <a:endParaRPr lang="en-US" altLang="ko-KR" sz="2200" dirty="0"/>
          </a:p>
          <a:p>
            <a:endParaRPr lang="ko-KR" altLang="en-US" sz="3600"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5</a:t>
            </a:fld>
            <a:endParaRPr lang="en-US" altLang="ko-KR"/>
          </a:p>
        </p:txBody>
      </p:sp>
    </p:spTree>
    <p:extLst>
      <p:ext uri="{BB962C8B-B14F-4D97-AF65-F5344CB8AC3E}">
        <p14:creationId xmlns:p14="http://schemas.microsoft.com/office/powerpoint/2010/main" val="1329995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Mobility Management</a:t>
            </a:r>
            <a:endParaRPr lang="ko-KR" altLang="en-US" dirty="0"/>
          </a:p>
        </p:txBody>
      </p:sp>
      <p:sp>
        <p:nvSpPr>
          <p:cNvPr id="3" name="내용 개체 틀 2"/>
          <p:cNvSpPr>
            <a:spLocks noGrp="1"/>
          </p:cNvSpPr>
          <p:nvPr>
            <p:ph idx="1"/>
          </p:nvPr>
        </p:nvSpPr>
        <p:spPr/>
        <p:txBody>
          <a:bodyPr/>
          <a:lstStyle/>
          <a:p>
            <a:r>
              <a:rPr lang="en-US" altLang="ko-KR" sz="2000" dirty="0"/>
              <a:t>TDD frame structure design enabling dynamic UL reception </a:t>
            </a:r>
            <a:r>
              <a:rPr lang="en-US" altLang="ko-KR" sz="2000" dirty="0" smtClean="0"/>
              <a:t>without </a:t>
            </a:r>
            <a:r>
              <a:rPr lang="en-US" altLang="ko-KR" sz="2000" dirty="0"/>
              <a:t>use of preamble </a:t>
            </a:r>
            <a:r>
              <a:rPr lang="en-US" altLang="ko-KR" sz="2000" dirty="0" smtClean="0"/>
              <a:t>and </a:t>
            </a:r>
            <a:r>
              <a:rPr lang="en-US" altLang="ko-KR" sz="2000" dirty="0"/>
              <a:t>TA</a:t>
            </a:r>
          </a:p>
          <a:p>
            <a:endParaRPr lang="ko-KR" altLang="en-US" sz="2000"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6</a:t>
            </a:fld>
            <a:endParaRPr lang="en-US" altLang="ko-KR"/>
          </a:p>
        </p:txBody>
      </p:sp>
      <p:sp>
        <p:nvSpPr>
          <p:cNvPr id="7" name="TextBox 6"/>
          <p:cNvSpPr txBox="1"/>
          <p:nvPr/>
        </p:nvSpPr>
        <p:spPr>
          <a:xfrm>
            <a:off x="829687" y="6028566"/>
            <a:ext cx="4083829" cy="430887"/>
          </a:xfrm>
          <a:prstGeom prst="rect">
            <a:avLst/>
          </a:prstGeom>
          <a:noFill/>
        </p:spPr>
        <p:txBody>
          <a:bodyPr wrap="square" rtlCol="0">
            <a:spAutoFit/>
          </a:bodyPr>
          <a:lstStyle/>
          <a:p>
            <a:pPr algn="ctr"/>
            <a:r>
              <a:rPr lang="en-US" altLang="ko-KR" sz="1100" b="1" dirty="0" smtClean="0"/>
              <a:t>&lt;TDD </a:t>
            </a:r>
            <a:r>
              <a:rPr lang="en-US" altLang="ko-KR" sz="1100" b="1" dirty="0"/>
              <a:t>frame structure design </a:t>
            </a:r>
            <a:endParaRPr lang="en-US" altLang="ko-KR" sz="1100" b="1" dirty="0" smtClean="0"/>
          </a:p>
          <a:p>
            <a:pPr algn="ctr"/>
            <a:r>
              <a:rPr lang="en-US" altLang="ko-KR" sz="1100" b="1" dirty="0" smtClean="0"/>
              <a:t>enabling </a:t>
            </a:r>
            <a:r>
              <a:rPr lang="en-US" altLang="ko-KR" sz="1100" b="1" dirty="0"/>
              <a:t>dynamic UL reception </a:t>
            </a:r>
            <a:r>
              <a:rPr lang="en-US" altLang="ko-KR" sz="1100" b="1" dirty="0" err="1"/>
              <a:t>w.o</a:t>
            </a:r>
            <a:r>
              <a:rPr lang="en-US" altLang="ko-KR" sz="1100" b="1" dirty="0"/>
              <a:t>. use of preamble &amp; </a:t>
            </a:r>
            <a:r>
              <a:rPr lang="en-US" altLang="ko-KR" sz="1100" b="1" dirty="0" smtClean="0"/>
              <a:t>TA&gt;</a:t>
            </a:r>
            <a:endParaRPr lang="ko-KR" altLang="en-US" sz="1100" b="1" dirty="0"/>
          </a:p>
        </p:txBody>
      </p:sp>
      <p:graphicFrame>
        <p:nvGraphicFramePr>
          <p:cNvPr id="8" name="Object 11"/>
          <p:cNvGraphicFramePr>
            <a:graphicFrameLocks noChangeAspect="1"/>
          </p:cNvGraphicFramePr>
          <p:nvPr>
            <p:extLst>
              <p:ext uri="{D42A27DB-BD31-4B8C-83A1-F6EECF244321}">
                <p14:modId xmlns:p14="http://schemas.microsoft.com/office/powerpoint/2010/main" val="284725802"/>
              </p:ext>
            </p:extLst>
          </p:nvPr>
        </p:nvGraphicFramePr>
        <p:xfrm>
          <a:off x="-41424" y="1988840"/>
          <a:ext cx="5826053" cy="2238946"/>
        </p:xfrm>
        <a:graphic>
          <a:graphicData uri="http://schemas.openxmlformats.org/presentationml/2006/ole">
            <mc:AlternateContent xmlns:mc="http://schemas.openxmlformats.org/markup-compatibility/2006">
              <mc:Choice xmlns:v="urn:schemas-microsoft-com:vml" Requires="v">
                <p:oleObj spid="_x0000_s4317" name="Visio" r:id="rId3" imgW="11547643" imgH="4441770" progId="Visio.Drawing.15">
                  <p:embed/>
                </p:oleObj>
              </mc:Choice>
              <mc:Fallback>
                <p:oleObj name="Visio" r:id="rId3" imgW="11547643" imgH="4441770" progId="Visio.Drawing.15">
                  <p:embed/>
                  <p:pic>
                    <p:nvPicPr>
                      <p:cNvPr id="0" name=""/>
                      <p:cNvPicPr>
                        <a:picLocks noChangeAspect="1" noChangeArrowheads="1"/>
                      </p:cNvPicPr>
                      <p:nvPr/>
                    </p:nvPicPr>
                    <p:blipFill>
                      <a:blip r:embed="rId4"/>
                      <a:srcRect/>
                      <a:stretch>
                        <a:fillRect/>
                      </a:stretch>
                    </p:blipFill>
                    <p:spPr bwMode="auto">
                      <a:xfrm>
                        <a:off x="-41424" y="1988840"/>
                        <a:ext cx="5826053" cy="2238946"/>
                      </a:xfrm>
                      <a:prstGeom prst="rect">
                        <a:avLst/>
                      </a:prstGeom>
                      <a:noFill/>
                    </p:spPr>
                  </p:pic>
                </p:oleObj>
              </mc:Fallback>
            </mc:AlternateContent>
          </a:graphicData>
        </a:graphic>
      </p:graphicFrame>
      <p:graphicFrame>
        <p:nvGraphicFramePr>
          <p:cNvPr id="9" name="Object 13"/>
          <p:cNvGraphicFramePr>
            <a:graphicFrameLocks noChangeAspect="1"/>
          </p:cNvGraphicFramePr>
          <p:nvPr>
            <p:extLst>
              <p:ext uri="{D42A27DB-BD31-4B8C-83A1-F6EECF244321}">
                <p14:modId xmlns:p14="http://schemas.microsoft.com/office/powerpoint/2010/main" val="589433021"/>
              </p:ext>
            </p:extLst>
          </p:nvPr>
        </p:nvGraphicFramePr>
        <p:xfrm>
          <a:off x="-62966" y="4005064"/>
          <a:ext cx="5869136" cy="2204206"/>
        </p:xfrm>
        <a:graphic>
          <a:graphicData uri="http://schemas.openxmlformats.org/presentationml/2006/ole">
            <mc:AlternateContent xmlns:mc="http://schemas.openxmlformats.org/markup-compatibility/2006">
              <mc:Choice xmlns:v="urn:schemas-microsoft-com:vml" Requires="v">
                <p:oleObj spid="_x0000_s4318" name="Visio" r:id="rId5" imgW="11825610" imgH="4441770" progId="Visio.Drawing.15">
                  <p:embed/>
                </p:oleObj>
              </mc:Choice>
              <mc:Fallback>
                <p:oleObj name="Visio" r:id="rId5" imgW="11825610" imgH="4441770" progId="Visio.Drawing.15">
                  <p:embed/>
                  <p:pic>
                    <p:nvPicPr>
                      <p:cNvPr id="0" name=""/>
                      <p:cNvPicPr>
                        <a:picLocks noChangeAspect="1" noChangeArrowheads="1"/>
                      </p:cNvPicPr>
                      <p:nvPr/>
                    </p:nvPicPr>
                    <p:blipFill>
                      <a:blip r:embed="rId6"/>
                      <a:srcRect/>
                      <a:stretch>
                        <a:fillRect/>
                      </a:stretch>
                    </p:blipFill>
                    <p:spPr bwMode="auto">
                      <a:xfrm>
                        <a:off x="-62966" y="4005064"/>
                        <a:ext cx="5869136" cy="2204206"/>
                      </a:xfrm>
                      <a:prstGeom prst="rect">
                        <a:avLst/>
                      </a:prstGeom>
                      <a:noFill/>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3430344386"/>
              </p:ext>
            </p:extLst>
          </p:nvPr>
        </p:nvGraphicFramePr>
        <p:xfrm>
          <a:off x="5533573" y="2548056"/>
          <a:ext cx="3700801" cy="2629208"/>
        </p:xfrm>
        <a:graphic>
          <a:graphicData uri="http://schemas.openxmlformats.org/presentationml/2006/ole">
            <mc:AlternateContent xmlns:mc="http://schemas.openxmlformats.org/markup-compatibility/2006">
              <mc:Choice xmlns:v="urn:schemas-microsoft-com:vml" Requires="v">
                <p:oleObj spid="_x0000_s4319" name="Visio" r:id="rId7" imgW="8867384" imgH="6293160" progId="Visio.Drawing.15">
                  <p:embed/>
                </p:oleObj>
              </mc:Choice>
              <mc:Fallback>
                <p:oleObj name="Visio" r:id="rId7" imgW="8867384" imgH="6293160" progId="Visio.Drawing.15">
                  <p:embed/>
                  <p:pic>
                    <p:nvPicPr>
                      <p:cNvPr id="0" name=""/>
                      <p:cNvPicPr>
                        <a:picLocks noChangeAspect="1" noChangeArrowheads="1"/>
                      </p:cNvPicPr>
                      <p:nvPr/>
                    </p:nvPicPr>
                    <p:blipFill>
                      <a:blip r:embed="rId8"/>
                      <a:srcRect/>
                      <a:stretch>
                        <a:fillRect/>
                      </a:stretch>
                    </p:blipFill>
                    <p:spPr bwMode="auto">
                      <a:xfrm>
                        <a:off x="5533573" y="2548056"/>
                        <a:ext cx="3700801" cy="2629208"/>
                      </a:xfrm>
                      <a:prstGeom prst="rect">
                        <a:avLst/>
                      </a:prstGeom>
                      <a:noFill/>
                    </p:spPr>
                  </p:pic>
                </p:oleObj>
              </mc:Fallback>
            </mc:AlternateContent>
          </a:graphicData>
        </a:graphic>
      </p:graphicFrame>
      <p:sp>
        <p:nvSpPr>
          <p:cNvPr id="11" name="TextBox 10"/>
          <p:cNvSpPr txBox="1"/>
          <p:nvPr/>
        </p:nvSpPr>
        <p:spPr>
          <a:xfrm>
            <a:off x="6231723" y="5090288"/>
            <a:ext cx="2614564" cy="261610"/>
          </a:xfrm>
          <a:prstGeom prst="rect">
            <a:avLst/>
          </a:prstGeom>
          <a:noFill/>
        </p:spPr>
        <p:txBody>
          <a:bodyPr wrap="square" rtlCol="0">
            <a:spAutoFit/>
          </a:bodyPr>
          <a:lstStyle/>
          <a:p>
            <a:pPr algn="ctr"/>
            <a:r>
              <a:rPr lang="en-US" altLang="ko-KR" sz="1100" b="1" dirty="0" smtClean="0"/>
              <a:t>&lt;Corresponding BS &amp; TE behavior&gt;</a:t>
            </a:r>
            <a:endParaRPr lang="ko-KR" altLang="en-US" sz="1100" b="1" dirty="0"/>
          </a:p>
        </p:txBody>
      </p:sp>
    </p:spTree>
    <p:extLst>
      <p:ext uri="{BB962C8B-B14F-4D97-AF65-F5344CB8AC3E}">
        <p14:creationId xmlns:p14="http://schemas.microsoft.com/office/powerpoint/2010/main" val="2364878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Mobility </a:t>
            </a:r>
            <a:r>
              <a:rPr lang="en-US" altLang="ko-KR" dirty="0" smtClean="0"/>
              <a:t>Management</a:t>
            </a:r>
            <a:endParaRPr lang="ko-KR" altLang="en-US" dirty="0"/>
          </a:p>
        </p:txBody>
      </p:sp>
      <p:sp>
        <p:nvSpPr>
          <p:cNvPr id="3" name="내용 개체 틀 2"/>
          <p:cNvSpPr>
            <a:spLocks noGrp="1"/>
          </p:cNvSpPr>
          <p:nvPr>
            <p:ph idx="1"/>
          </p:nvPr>
        </p:nvSpPr>
        <p:spPr/>
        <p:txBody>
          <a:bodyPr/>
          <a:lstStyle/>
          <a:p>
            <a:r>
              <a:rPr lang="en-US" altLang="ko-KR" sz="2000" dirty="0" smtClean="0"/>
              <a:t>A handover scheme based on single frequency network (SFN)</a:t>
            </a:r>
          </a:p>
          <a:p>
            <a:pPr lvl="1"/>
            <a:r>
              <a:rPr lang="en-US" altLang="ko-KR" sz="1800" dirty="0" smtClean="0"/>
              <a:t>A </a:t>
            </a:r>
            <a:r>
              <a:rPr lang="en-US" altLang="ko-KR" sz="1800" dirty="0"/>
              <a:t>proper handover </a:t>
            </a:r>
            <a:r>
              <a:rPr lang="en-US" altLang="ko-KR" sz="1800" dirty="0" smtClean="0"/>
              <a:t>zone can be created using </a:t>
            </a:r>
            <a:r>
              <a:rPr lang="en-US" altLang="ko-KR" sz="1800" dirty="0"/>
              <a:t>s</a:t>
            </a:r>
            <a:r>
              <a:rPr lang="en-US" altLang="ko-KR" sz="1800" dirty="0" smtClean="0"/>
              <a:t>hared </a:t>
            </a:r>
            <a:r>
              <a:rPr lang="en-US" altLang="ko-KR" sz="1800" dirty="0" err="1" smtClean="0"/>
              <a:t>mRUs</a:t>
            </a:r>
            <a:endParaRPr lang="en-US" altLang="ko-KR" sz="1800" dirty="0" smtClean="0"/>
          </a:p>
          <a:p>
            <a:pPr lvl="1"/>
            <a:r>
              <a:rPr lang="en-US" altLang="ko-KR" sz="1800" dirty="0" smtClean="0"/>
              <a:t>Expected </a:t>
            </a:r>
            <a:r>
              <a:rPr lang="en-US" altLang="ko-KR" sz="1800" dirty="0"/>
              <a:t>to significantly improve handover performance and simplify its </a:t>
            </a:r>
            <a:r>
              <a:rPr lang="en-US" altLang="ko-KR" sz="1800" dirty="0" smtClean="0"/>
              <a:t>procedure</a:t>
            </a:r>
          </a:p>
          <a:p>
            <a:pPr lvl="2"/>
            <a:r>
              <a:rPr lang="en-US" altLang="ko-KR" sz="1400" dirty="0" smtClean="0"/>
              <a:t>No inter-</a:t>
            </a:r>
            <a:r>
              <a:rPr lang="en-US" altLang="ko-KR" sz="1400" dirty="0" err="1" smtClean="0"/>
              <a:t>mRU</a:t>
            </a:r>
            <a:r>
              <a:rPr lang="en-US" altLang="ko-KR" sz="1400" dirty="0" smtClean="0"/>
              <a:t> handover, but a simple antenna (</a:t>
            </a:r>
            <a:r>
              <a:rPr lang="en-US" altLang="ko-KR" sz="1400" dirty="0" err="1" smtClean="0"/>
              <a:t>mRU</a:t>
            </a:r>
            <a:r>
              <a:rPr lang="en-US" altLang="ko-KR" sz="1400" dirty="0" smtClean="0"/>
              <a:t>) selection is needed</a:t>
            </a:r>
          </a:p>
          <a:p>
            <a:pPr lvl="2"/>
            <a:r>
              <a:rPr lang="en-US" altLang="ko-KR" sz="1400" dirty="0" smtClean="0"/>
              <a:t>Inter-</a:t>
            </a:r>
            <a:r>
              <a:rPr lang="en-US" altLang="ko-KR" sz="1400" dirty="0" err="1" smtClean="0"/>
              <a:t>mDU</a:t>
            </a:r>
            <a:r>
              <a:rPr lang="en-US" altLang="ko-KR" sz="1400" dirty="0" smtClean="0"/>
              <a:t> handover needs to be defined</a:t>
            </a:r>
            <a:endParaRPr lang="en-US" altLang="ko-KR" sz="1400"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7</a:t>
            </a:fld>
            <a:endParaRPr lang="en-US" altLang="ko-KR"/>
          </a:p>
        </p:txBody>
      </p:sp>
      <p:pic>
        <p:nvPicPr>
          <p:cNvPr id="7" name="Picture 2" descr="Shared_RU_based_SF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232" y="3555845"/>
            <a:ext cx="5785512" cy="253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p:nvSpPr>
        <p:spPr>
          <a:xfrm>
            <a:off x="3024569" y="6176337"/>
            <a:ext cx="3524619" cy="276999"/>
          </a:xfrm>
          <a:prstGeom prst="rect">
            <a:avLst/>
          </a:prstGeom>
        </p:spPr>
        <p:txBody>
          <a:bodyPr wrap="none">
            <a:spAutoFit/>
          </a:bodyPr>
          <a:lstStyle/>
          <a:p>
            <a:r>
              <a:rPr lang="en-US" altLang="ko-KR" b="1" dirty="0" smtClean="0">
                <a:ea typeface="MS Mincho" panose="02020609040205080304" pitchFamily="49" charset="-128"/>
              </a:rPr>
              <a:t>&lt;SFN </a:t>
            </a:r>
            <a:r>
              <a:rPr lang="en-US" altLang="ko-KR" b="1" dirty="0">
                <a:ea typeface="MS Mincho" panose="02020609040205080304" pitchFamily="49" charset="-128"/>
              </a:rPr>
              <a:t>with shared RU for </a:t>
            </a:r>
            <a:r>
              <a:rPr lang="en-US" altLang="ko-KR" b="1" dirty="0" smtClean="0">
                <a:ea typeface="MS Mincho" panose="02020609040205080304" pitchFamily="49" charset="-128"/>
              </a:rPr>
              <a:t>HST communications&gt;</a:t>
            </a:r>
            <a:endParaRPr lang="ko-KR" altLang="en-US" b="1" dirty="0"/>
          </a:p>
        </p:txBody>
      </p:sp>
    </p:spTree>
    <p:extLst>
      <p:ext uri="{BB962C8B-B14F-4D97-AF65-F5344CB8AC3E}">
        <p14:creationId xmlns:p14="http://schemas.microsoft.com/office/powerpoint/2010/main" val="1608981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Mobility </a:t>
            </a:r>
            <a:r>
              <a:rPr lang="en-US" altLang="ko-KR" dirty="0" smtClean="0"/>
              <a:t>Management</a:t>
            </a:r>
            <a:endParaRPr lang="ko-KR" altLang="en-US" dirty="0"/>
          </a:p>
        </p:txBody>
      </p:sp>
      <p:sp>
        <p:nvSpPr>
          <p:cNvPr id="3" name="내용 개체 틀 2"/>
          <p:cNvSpPr>
            <a:spLocks noGrp="1"/>
          </p:cNvSpPr>
          <p:nvPr>
            <p:ph idx="1"/>
          </p:nvPr>
        </p:nvSpPr>
        <p:spPr/>
        <p:txBody>
          <a:bodyPr/>
          <a:lstStyle/>
          <a:p>
            <a:r>
              <a:rPr lang="en-US" altLang="ko-KR" sz="2000" dirty="0"/>
              <a:t>A handover scheme based on single frequency network (SFN)</a:t>
            </a:r>
          </a:p>
          <a:p>
            <a:pPr lvl="1"/>
            <a:r>
              <a:rPr lang="en-US" altLang="ko-KR" sz="1600" dirty="0"/>
              <a:t>Inter-</a:t>
            </a:r>
            <a:r>
              <a:rPr lang="en-US" altLang="ko-KR" sz="1600" dirty="0" err="1"/>
              <a:t>mDU</a:t>
            </a:r>
            <a:r>
              <a:rPr lang="en-US" altLang="ko-KR" sz="1600" dirty="0"/>
              <a:t> handover is triggered after a </a:t>
            </a:r>
            <a:r>
              <a:rPr lang="en-US" altLang="ko-KR" sz="1600" dirty="0" err="1"/>
              <a:t>mVE</a:t>
            </a:r>
            <a:r>
              <a:rPr lang="en-US" altLang="ko-KR" sz="1600" dirty="0"/>
              <a:t> is connected to a shared </a:t>
            </a:r>
            <a:r>
              <a:rPr lang="en-US" altLang="ko-KR" sz="1600" dirty="0" err="1"/>
              <a:t>mRU</a:t>
            </a:r>
            <a:endParaRPr lang="en-US" altLang="ko-KR" sz="1600" dirty="0"/>
          </a:p>
          <a:p>
            <a:pPr lvl="1"/>
            <a:r>
              <a:rPr lang="en-US" altLang="ko-KR" sz="1600" dirty="0"/>
              <a:t>The handover process is performed while the </a:t>
            </a:r>
            <a:r>
              <a:rPr lang="en-US" altLang="ko-KR" sz="1600" dirty="0" err="1"/>
              <a:t>mVE</a:t>
            </a:r>
            <a:r>
              <a:rPr lang="en-US" altLang="ko-KR" sz="1600" dirty="0"/>
              <a:t> (</a:t>
            </a:r>
            <a:r>
              <a:rPr lang="en-US" altLang="ko-KR" sz="1600" dirty="0" err="1"/>
              <a:t>mVE</a:t>
            </a:r>
            <a:r>
              <a:rPr lang="en-US" altLang="ko-KR" sz="1600" dirty="0"/>
              <a:t> #1/</a:t>
            </a:r>
            <a:r>
              <a:rPr lang="en-US" altLang="ko-KR" sz="1600" dirty="0" err="1"/>
              <a:t>mVE</a:t>
            </a:r>
            <a:r>
              <a:rPr lang="en-US" altLang="ko-KR" sz="1600" dirty="0"/>
              <a:t> #2) is being connected to the shared RU (</a:t>
            </a:r>
            <a:r>
              <a:rPr lang="en-US" altLang="ko-KR" sz="1600" dirty="0" err="1"/>
              <a:t>mRU</a:t>
            </a:r>
            <a:r>
              <a:rPr lang="en-US" altLang="ko-KR" sz="1600" dirty="0"/>
              <a:t> #</a:t>
            </a:r>
            <a:r>
              <a:rPr lang="en-US" altLang="ko-KR" sz="1600" i="1" dirty="0" err="1"/>
              <a:t>i</a:t>
            </a:r>
            <a:r>
              <a:rPr lang="en-US" altLang="ko-KR" sz="1600" dirty="0"/>
              <a:t>/</a:t>
            </a:r>
            <a:r>
              <a:rPr lang="en-US" altLang="ko-KR" sz="1600" dirty="0" err="1"/>
              <a:t>mRU</a:t>
            </a:r>
            <a:r>
              <a:rPr lang="en-US" altLang="ko-KR" sz="1600" dirty="0"/>
              <a:t> #</a:t>
            </a:r>
            <a:r>
              <a:rPr lang="en-US" altLang="ko-KR" sz="1600" i="1" dirty="0"/>
              <a:t>j</a:t>
            </a:r>
            <a:r>
              <a:rPr lang="en-US" altLang="ko-KR" sz="1600" dirty="0"/>
              <a:t>), which could be able to</a:t>
            </a:r>
          </a:p>
          <a:p>
            <a:pPr lvl="2"/>
            <a:r>
              <a:rPr lang="en-US" altLang="ko-KR" sz="1200" dirty="0"/>
              <a:t>maintain the communication link between them</a:t>
            </a:r>
          </a:p>
          <a:p>
            <a:pPr lvl="2"/>
            <a:r>
              <a:rPr lang="en-US" altLang="ko-KR" sz="1200" dirty="0"/>
              <a:t>provide a sufficient time for the handover</a:t>
            </a:r>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8</a:t>
            </a:fld>
            <a:endParaRPr lang="en-US" altLang="ko-KR"/>
          </a:p>
        </p:txBody>
      </p:sp>
      <p:pic>
        <p:nvPicPr>
          <p:cNvPr id="7" name="Picture 2" descr="Shared_RU_based_SF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232" y="3555845"/>
            <a:ext cx="5785512" cy="253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p:nvSpPr>
        <p:spPr>
          <a:xfrm>
            <a:off x="3024569" y="6176337"/>
            <a:ext cx="3524619" cy="276999"/>
          </a:xfrm>
          <a:prstGeom prst="rect">
            <a:avLst/>
          </a:prstGeom>
        </p:spPr>
        <p:txBody>
          <a:bodyPr wrap="none">
            <a:spAutoFit/>
          </a:bodyPr>
          <a:lstStyle/>
          <a:p>
            <a:r>
              <a:rPr lang="en-US" altLang="ko-KR" b="1" dirty="0" smtClean="0">
                <a:ea typeface="MS Mincho" panose="02020609040205080304" pitchFamily="49" charset="-128"/>
              </a:rPr>
              <a:t>&lt;SFN </a:t>
            </a:r>
            <a:r>
              <a:rPr lang="en-US" altLang="ko-KR" b="1" dirty="0">
                <a:ea typeface="MS Mincho" panose="02020609040205080304" pitchFamily="49" charset="-128"/>
              </a:rPr>
              <a:t>with shared RU for </a:t>
            </a:r>
            <a:r>
              <a:rPr lang="en-US" altLang="ko-KR" b="1" dirty="0" smtClean="0">
                <a:ea typeface="MS Mincho" panose="02020609040205080304" pitchFamily="49" charset="-128"/>
              </a:rPr>
              <a:t>HST communications&gt;</a:t>
            </a:r>
            <a:endParaRPr lang="ko-KR" altLang="en-US" b="1" dirty="0"/>
          </a:p>
        </p:txBody>
      </p:sp>
    </p:spTree>
    <p:extLst>
      <p:ext uri="{BB962C8B-B14F-4D97-AF65-F5344CB8AC3E}">
        <p14:creationId xmlns:p14="http://schemas.microsoft.com/office/powerpoint/2010/main" val="2488041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Mobility Management</a:t>
            </a:r>
            <a:endParaRPr lang="ko-KR" altLang="en-US" dirty="0"/>
          </a:p>
        </p:txBody>
      </p:sp>
      <p:sp>
        <p:nvSpPr>
          <p:cNvPr id="3" name="내용 개체 틀 2"/>
          <p:cNvSpPr>
            <a:spLocks noGrp="1"/>
          </p:cNvSpPr>
          <p:nvPr>
            <p:ph idx="1"/>
          </p:nvPr>
        </p:nvSpPr>
        <p:spPr/>
        <p:txBody>
          <a:bodyPr/>
          <a:lstStyle/>
          <a:p>
            <a:r>
              <a:rPr lang="en-US" altLang="ko-KR" sz="2000" dirty="0"/>
              <a:t>A handover scheme based on single frequency network (SFN)</a:t>
            </a:r>
          </a:p>
          <a:p>
            <a:pPr lvl="1"/>
            <a:r>
              <a:rPr lang="en-US" altLang="ko-KR" sz="1600" dirty="0"/>
              <a:t>Pros</a:t>
            </a:r>
          </a:p>
          <a:p>
            <a:pPr lvl="2"/>
            <a:r>
              <a:rPr lang="en-US" altLang="ko-KR" sz="1400" dirty="0" smtClean="0"/>
              <a:t>RA are </a:t>
            </a:r>
            <a:r>
              <a:rPr lang="en-US" altLang="ko-KR" sz="1400" dirty="0"/>
              <a:t>not </a:t>
            </a:r>
            <a:r>
              <a:rPr lang="en-US" altLang="ko-KR" sz="1400"/>
              <a:t>necessary </a:t>
            </a:r>
            <a:r>
              <a:rPr lang="en-US" altLang="ko-KR" sz="1400" smtClean="0"/>
              <a:t>during the</a:t>
            </a:r>
            <a:r>
              <a:rPr lang="en-US" altLang="ko-KR" sz="1400" smtClean="0"/>
              <a:t> </a:t>
            </a:r>
            <a:r>
              <a:rPr lang="en-US" altLang="ko-KR" sz="1400" dirty="0" smtClean="0"/>
              <a:t>inter-</a:t>
            </a:r>
            <a:r>
              <a:rPr lang="en-US" altLang="ko-KR" sz="1400" dirty="0" err="1" smtClean="0"/>
              <a:t>mDU</a:t>
            </a:r>
            <a:r>
              <a:rPr lang="en-US" altLang="ko-KR" sz="1400" dirty="0" smtClean="0"/>
              <a:t> handover</a:t>
            </a:r>
            <a:endParaRPr lang="en-US" altLang="ko-KR" sz="1400" dirty="0"/>
          </a:p>
          <a:p>
            <a:pPr lvl="3"/>
            <a:r>
              <a:rPr lang="en-US" altLang="ko-KR" sz="1200" dirty="0" smtClean="0"/>
              <a:t>Uplink </a:t>
            </a:r>
            <a:r>
              <a:rPr lang="en-US" altLang="ko-KR" sz="1200" dirty="0"/>
              <a:t>timing can be constantly </a:t>
            </a:r>
            <a:r>
              <a:rPr lang="en-US" altLang="ko-KR" sz="1200" dirty="0" smtClean="0"/>
              <a:t>updated during the handover</a:t>
            </a:r>
            <a:endParaRPr lang="en-US" altLang="ko-KR" sz="1200" dirty="0"/>
          </a:p>
          <a:p>
            <a:pPr lvl="2"/>
            <a:r>
              <a:rPr lang="en-US" altLang="ko-KR" sz="1400" dirty="0"/>
              <a:t>High handover successful </a:t>
            </a:r>
            <a:r>
              <a:rPr lang="en-US" altLang="ko-KR" sz="1400" dirty="0" smtClean="0"/>
              <a:t>rate owing </a:t>
            </a:r>
            <a:r>
              <a:rPr lang="en-US" altLang="ko-KR" sz="1400" dirty="0"/>
              <a:t>to </a:t>
            </a:r>
            <a:r>
              <a:rPr lang="en-US" altLang="ko-KR" sz="1400" dirty="0" smtClean="0"/>
              <a:t>the sufficient handover time</a:t>
            </a:r>
            <a:endParaRPr lang="en-US" altLang="ko-KR" sz="1400" dirty="0"/>
          </a:p>
          <a:p>
            <a:pPr lvl="2"/>
            <a:r>
              <a:rPr lang="en-US" altLang="ko-KR" sz="1400" dirty="0"/>
              <a:t>Handover procedure can be </a:t>
            </a:r>
            <a:r>
              <a:rPr lang="en-US" altLang="ko-KR" sz="1400" dirty="0" smtClean="0"/>
              <a:t>simplified</a:t>
            </a:r>
          </a:p>
          <a:p>
            <a:pPr lvl="3"/>
            <a:r>
              <a:rPr lang="en-US" altLang="ko-KR" sz="1000" dirty="0" smtClean="0"/>
              <a:t>A switching concept</a:t>
            </a:r>
            <a:endParaRPr lang="en-US" altLang="ko-KR" sz="1000" dirty="0"/>
          </a:p>
          <a:p>
            <a:pPr lvl="2"/>
            <a:r>
              <a:rPr lang="en-US" altLang="ko-KR" sz="1400" dirty="0"/>
              <a:t>There would be no interruption time</a:t>
            </a:r>
          </a:p>
          <a:p>
            <a:pPr lvl="1"/>
            <a:r>
              <a:rPr lang="en-US" altLang="ko-KR" sz="1600" dirty="0"/>
              <a:t>Cons</a:t>
            </a:r>
          </a:p>
          <a:p>
            <a:pPr lvl="2"/>
            <a:r>
              <a:rPr lang="en-US" altLang="ko-KR" sz="1400" dirty="0"/>
              <a:t>Additional cost is incurred due to </a:t>
            </a:r>
            <a:r>
              <a:rPr lang="en-US" altLang="ko-KR" sz="1400" dirty="0" smtClean="0"/>
              <a:t>an additional optical fiber </a:t>
            </a:r>
            <a:r>
              <a:rPr lang="en-US" altLang="ko-KR" sz="1400" dirty="0"/>
              <a:t>needs to be </a:t>
            </a:r>
            <a:r>
              <a:rPr lang="en-US" altLang="ko-KR" sz="1400" dirty="0" smtClean="0"/>
              <a:t>installed</a:t>
            </a:r>
            <a:endParaRPr lang="ko-KR" altLang="en-US"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9</a:t>
            </a:fld>
            <a:endParaRPr lang="en-US" altLang="ko-KR"/>
          </a:p>
        </p:txBody>
      </p:sp>
    </p:spTree>
    <p:extLst>
      <p:ext uri="{BB962C8B-B14F-4D97-AF65-F5344CB8AC3E}">
        <p14:creationId xmlns:p14="http://schemas.microsoft.com/office/powerpoint/2010/main" val="3958863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사용자 지정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6709</TotalTime>
  <Words>1426</Words>
  <Application>Microsoft Office PowerPoint</Application>
  <PresentationFormat>화면 슬라이드 쇼(4:3)</PresentationFormat>
  <Paragraphs>349</Paragraphs>
  <Slides>20</Slides>
  <Notes>1</Notes>
  <HiddenSlides>0</HiddenSlides>
  <MMClips>0</MMClips>
  <ScaleCrop>false</ScaleCrop>
  <HeadingPairs>
    <vt:vector size="8" baseType="variant">
      <vt:variant>
        <vt:lpstr>사용한 글꼴</vt:lpstr>
      </vt:variant>
      <vt:variant>
        <vt:i4>9</vt:i4>
      </vt:variant>
      <vt:variant>
        <vt:lpstr>테마</vt:lpstr>
      </vt:variant>
      <vt:variant>
        <vt:i4>1</vt:i4>
      </vt:variant>
      <vt:variant>
        <vt:lpstr>포함된 OLE 서버</vt:lpstr>
      </vt:variant>
      <vt:variant>
        <vt:i4>1</vt:i4>
      </vt:variant>
      <vt:variant>
        <vt:lpstr>슬라이드 제목</vt:lpstr>
      </vt:variant>
      <vt:variant>
        <vt:i4>20</vt:i4>
      </vt:variant>
    </vt:vector>
  </HeadingPairs>
  <TitlesOfParts>
    <vt:vector size="31" baseType="lpstr">
      <vt:lpstr>MS Mincho</vt:lpstr>
      <vt:lpstr>MS PGothic</vt:lpstr>
      <vt:lpstr>굴림</vt:lpstr>
      <vt:lpstr>Malgun Gothic</vt:lpstr>
      <vt:lpstr>Malgun Gothic</vt:lpstr>
      <vt:lpstr>Arial</vt:lpstr>
      <vt:lpstr>Calibri</vt:lpstr>
      <vt:lpstr>Times New Roman</vt:lpstr>
      <vt:lpstr>Wingdings</vt:lpstr>
      <vt:lpstr>IEEE-P802_15</vt:lpstr>
      <vt:lpstr>Visio</vt:lpstr>
      <vt:lpstr>PowerPoint 프레젠테이션</vt:lpstr>
      <vt:lpstr>Contents</vt:lpstr>
      <vt:lpstr>Mobility Management</vt:lpstr>
      <vt:lpstr>Mobility Management</vt:lpstr>
      <vt:lpstr>Mobility Management</vt:lpstr>
      <vt:lpstr>Mobility Management</vt:lpstr>
      <vt:lpstr>Mobility Management</vt:lpstr>
      <vt:lpstr>Mobility Management</vt:lpstr>
      <vt:lpstr>Mobility Management</vt:lpstr>
      <vt:lpstr>Mobility Management</vt:lpstr>
      <vt:lpstr>Mobility Management</vt:lpstr>
      <vt:lpstr>Numerology Study</vt:lpstr>
      <vt:lpstr>Numerology Study</vt:lpstr>
      <vt:lpstr>Numerology Study</vt:lpstr>
      <vt:lpstr>Numerology Study</vt:lpstr>
      <vt:lpstr>Numerology Study</vt:lpstr>
      <vt:lpstr>Numerology Study</vt:lpstr>
      <vt:lpstr>Numerology Study</vt:lpstr>
      <vt:lpstr>References</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김준형</dc:creator>
  <dc:description>&lt;doc#&gt;</dc:description>
  <cp:lastModifiedBy>김준형</cp:lastModifiedBy>
  <cp:revision>1319</cp:revision>
  <cp:lastPrinted>2016-03-11T10:04:44Z</cp:lastPrinted>
  <dcterms:created xsi:type="dcterms:W3CDTF">2014-12-23T02:01:48Z</dcterms:created>
  <dcterms:modified xsi:type="dcterms:W3CDTF">2016-11-10T11:16:16Z</dcterms:modified>
</cp:coreProperties>
</file>