
<file path=[Content_Types].xml><?xml version="1.0" encoding="utf-8"?>
<Types xmlns="http://schemas.openxmlformats.org/package/2006/content-types">
  <Default Extension="png" ContentType="image/png"/>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9" r:id="rId2"/>
    <p:sldId id="292" r:id="rId3"/>
    <p:sldId id="311" r:id="rId4"/>
    <p:sldId id="309" r:id="rId5"/>
    <p:sldId id="310" r:id="rId6"/>
    <p:sldId id="313" r:id="rId7"/>
    <p:sldId id="321" r:id="rId8"/>
    <p:sldId id="315" r:id="rId9"/>
    <p:sldId id="322" r:id="rId10"/>
    <p:sldId id="323" r:id="rId11"/>
    <p:sldId id="318" r:id="rId12"/>
    <p:sldId id="324" r:id="rId13"/>
    <p:sldId id="316" r:id="rId14"/>
    <p:sldId id="320" r:id="rId15"/>
    <p:sldId id="308" r:id="rId16"/>
  </p:sldIdLst>
  <p:sldSz cx="9144000" cy="6858000" type="screen4x3"/>
  <p:notesSz cx="6797675" cy="9926638"/>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 id="2" name="김준형" initials="김" lastIdx="1" clrIdx="2">
    <p:extLst>
      <p:ext uri="{19B8F6BF-5375-455C-9EA6-DF929625EA0E}">
        <p15:presenceInfo xmlns:p15="http://schemas.microsoft.com/office/powerpoint/2012/main" userId="김준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CCFFFF"/>
    <a:srgbClr val="FF3399"/>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2784" autoAdjust="0"/>
  </p:normalViewPr>
  <p:slideViewPr>
    <p:cSldViewPr>
      <p:cViewPr varScale="1">
        <p:scale>
          <a:sx n="108" d="100"/>
          <a:sy n="108" d="100"/>
        </p:scale>
        <p:origin x="1188" y="80"/>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106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270"/>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270"/>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7410"/>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7410"/>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80079" y="414317"/>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7410"/>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80079" y="9595524"/>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369"/>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369"/>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5408"/>
            <a:ext cx="4986207" cy="44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0806"/>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0806"/>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09648" y="961080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09648" y="9609108"/>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3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5513" y="750888"/>
            <a:ext cx="4946650" cy="3709987"/>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November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Junhyeong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802.15-16-0756-00-hrrc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Microsoft_Visio_2003-2010____1.vsd"/></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16/15-16-0185-01-hrrc-performance-evaluation-of-millimeter-wave-based-communication-system-in-subway-tunnels.pptx"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___1.vsd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a:t>November 2016</a:t>
            </a:r>
          </a:p>
        </p:txBody>
      </p:sp>
      <p:sp>
        <p:nvSpPr>
          <p:cNvPr id="5" name="바닥글 개체 틀 2"/>
          <p:cNvSpPr>
            <a:spLocks noGrp="1"/>
          </p:cNvSpPr>
          <p:nvPr>
            <p:ph type="ftr" sz="quarter" idx="11"/>
          </p:nvPr>
        </p:nvSpPr>
        <p:spPr/>
        <p:txBody>
          <a:bodyPr/>
          <a:lstStyle/>
          <a:p>
            <a:r>
              <a:rPr lang="en-US" altLang="ko-KR" dirty="0" smtClean="0"/>
              <a:t>Junhyeong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[MHN-E System for HRRC]</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dirty="0" smtClean="0">
                <a:solidFill>
                  <a:schemeClr val="tx2"/>
                </a:solidFill>
                <a:ea typeface="굴림" charset="-127"/>
              </a:rPr>
              <a:t>: </a:t>
            </a:r>
            <a:r>
              <a:rPr lang="en-US" altLang="ko-KR" sz="1600" dirty="0" smtClean="0">
                <a:ea typeface="굴림" charset="-127"/>
              </a:rPr>
              <a:t>[8</a:t>
            </a:r>
            <a:r>
              <a:rPr lang="en-US" altLang="ko-KR" sz="1600" dirty="0" smtClean="0">
                <a:solidFill>
                  <a:schemeClr val="tx2"/>
                </a:solidFill>
                <a:ea typeface="굴림" charset="-127"/>
              </a:rPr>
              <a:t> </a:t>
            </a:r>
            <a:r>
              <a:rPr lang="en-US" altLang="ko-KR" sz="1600" dirty="0" smtClean="0">
                <a:ea typeface="굴림" charset="-127"/>
              </a:rPr>
              <a:t>November, 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ea typeface="굴림" charset="-127"/>
              </a:rPr>
              <a:t>Junhyeong Kim, </a:t>
            </a:r>
            <a:r>
              <a:rPr lang="en-US" altLang="ko-KR" sz="1600" dirty="0" err="1" smtClean="0">
                <a:ea typeface="굴림" charset="-127"/>
              </a:rPr>
              <a:t>Gosan</a:t>
            </a:r>
            <a:r>
              <a:rPr lang="en-US" altLang="ko-KR" sz="1600" dirty="0" smtClean="0">
                <a:ea typeface="굴림" charset="-127"/>
              </a:rPr>
              <a:t> Noh, Bing Hui, </a:t>
            </a:r>
            <a:r>
              <a:rPr lang="en-US" altLang="ko-KR" sz="1600" dirty="0" err="1">
                <a:ea typeface="굴림" charset="-127"/>
              </a:rPr>
              <a:t>Hee</a:t>
            </a:r>
            <a:r>
              <a:rPr lang="en-US" altLang="ko-KR" sz="1600" dirty="0">
                <a:ea typeface="굴림" charset="-127"/>
              </a:rPr>
              <a:t>-Sang Chung and </a:t>
            </a:r>
            <a:r>
              <a:rPr lang="en-US" altLang="ko-KR" sz="1600" dirty="0" smtClean="0">
                <a:ea typeface="굴림" charset="-127"/>
              </a:rPr>
              <a:t>Il </a:t>
            </a:r>
            <a:r>
              <a:rPr lang="en-US" altLang="ko-KR" sz="1600" dirty="0" err="1" smtClean="0">
                <a:ea typeface="굴림" charset="-127"/>
              </a:rPr>
              <a:t>Gyu</a:t>
            </a:r>
            <a:r>
              <a:rPr lang="en-US" altLang="ko-KR" sz="1600" dirty="0" smtClean="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82-42-860-6239</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a:t>
            </a:r>
            <a:r>
              <a:rPr lang="en-US" altLang="ko-KR" sz="1600" dirty="0" smtClean="0">
                <a:ea typeface="굴림" charset="-127"/>
              </a:rPr>
              <a:t>82-42-861-1966</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:[jhkim41jf@etri.re.kr</a:t>
            </a:r>
            <a:r>
              <a:rPr lang="en-US" altLang="ko-KR" sz="1600" dirty="0">
                <a:solidFill>
                  <a:schemeClr val="tx2"/>
                </a:solidFill>
                <a:ea typeface="굴림" charset="-127"/>
              </a:rPr>
              <a:t>]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presents MHN-E system for HRRC]</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Overview of MHN-E System</a:t>
            </a:r>
            <a:endParaRPr lang="ko-KR" altLang="en-US" dirty="0"/>
          </a:p>
        </p:txBody>
      </p:sp>
      <p:sp>
        <p:nvSpPr>
          <p:cNvPr id="3" name="내용 개체 틀 2"/>
          <p:cNvSpPr>
            <a:spLocks noGrp="1"/>
          </p:cNvSpPr>
          <p:nvPr>
            <p:ph idx="1"/>
          </p:nvPr>
        </p:nvSpPr>
        <p:spPr/>
        <p:txBody>
          <a:bodyPr/>
          <a:lstStyle/>
          <a:p>
            <a:r>
              <a:rPr lang="en-US" altLang="ko-KR" sz="2400" dirty="0"/>
              <a:t>New features</a:t>
            </a:r>
          </a:p>
          <a:p>
            <a:pPr lvl="1"/>
            <a:r>
              <a:rPr lang="en-US" altLang="ko-KR" sz="2000" dirty="0" smtClean="0"/>
              <a:t>2x2 MIMO transmission</a:t>
            </a:r>
          </a:p>
          <a:p>
            <a:pPr lvl="2"/>
            <a:r>
              <a:rPr lang="en-US" altLang="ko-KR" sz="1600" dirty="0" smtClean="0"/>
              <a:t>Open-loop MIMO</a:t>
            </a:r>
          </a:p>
          <a:p>
            <a:pPr lvl="2"/>
            <a:r>
              <a:rPr lang="en-US" altLang="ko-KR" sz="1600" dirty="0" smtClean="0"/>
              <a:t>Closed-loop MIMO (FFS)</a:t>
            </a:r>
          </a:p>
          <a:p>
            <a:pPr lvl="1"/>
            <a:r>
              <a:rPr lang="en-US" altLang="ko-KR" sz="2000" dirty="0" smtClean="0"/>
              <a:t>Higher order modulation</a:t>
            </a:r>
          </a:p>
          <a:p>
            <a:pPr lvl="2"/>
            <a:r>
              <a:rPr lang="en-US" altLang="ko-KR" sz="1600" dirty="0" smtClean="0"/>
              <a:t>256-QAM</a:t>
            </a:r>
          </a:p>
          <a:p>
            <a:pPr lvl="1"/>
            <a:r>
              <a:rPr lang="en-US" altLang="ko-KR" sz="2000" dirty="0" smtClean="0"/>
              <a:t>Physical layer procedure design</a:t>
            </a:r>
          </a:p>
          <a:p>
            <a:pPr lvl="2"/>
            <a:endParaRPr lang="en-US" altLang="ko-KR" sz="1600" dirty="0" smtClean="0"/>
          </a:p>
          <a:p>
            <a:pPr lvl="1"/>
            <a:endParaRPr lang="en-US" altLang="ko-KR" sz="2000" dirty="0"/>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sp>
        <p:nvSpPr>
          <p:cNvPr id="24" name="Rectangle 2"/>
          <p:cNvSpPr>
            <a:spLocks noChangeArrowheads="1"/>
          </p:cNvSpPr>
          <p:nvPr/>
        </p:nvSpPr>
        <p:spPr bwMode="auto">
          <a:xfrm>
            <a:off x="1322481" y="23637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34" name="그룹 33"/>
          <p:cNvGrpSpPr/>
          <p:nvPr/>
        </p:nvGrpSpPr>
        <p:grpSpPr>
          <a:xfrm>
            <a:off x="6012160" y="1498508"/>
            <a:ext cx="2839990" cy="2803336"/>
            <a:chOff x="6012160" y="1273378"/>
            <a:chExt cx="2839990" cy="2803336"/>
          </a:xfrm>
        </p:grpSpPr>
        <p:pic>
          <p:nvPicPr>
            <p:cNvPr id="15" name="_x271647024" descr="EMB000032f80b8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0735" y="1301810"/>
              <a:ext cx="2811415" cy="2774904"/>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p:nvSpPr>
          <p:spPr>
            <a:xfrm>
              <a:off x="6012160" y="1273378"/>
              <a:ext cx="2803862" cy="2795812"/>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직사각형 18"/>
          <p:cNvSpPr/>
          <p:nvPr/>
        </p:nvSpPr>
        <p:spPr>
          <a:xfrm>
            <a:off x="3398788" y="5133812"/>
            <a:ext cx="1015108" cy="1100252"/>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 name="꺾인 연결선 20"/>
          <p:cNvCxnSpPr>
            <a:stCxn id="16" idx="2"/>
            <a:endCxn id="19" idx="0"/>
          </p:cNvCxnSpPr>
          <p:nvPr/>
        </p:nvCxnSpPr>
        <p:spPr>
          <a:xfrm rot="5400000">
            <a:off x="5240471" y="2960192"/>
            <a:ext cx="839492" cy="3507749"/>
          </a:xfrm>
          <a:prstGeom prst="bentConnector3">
            <a:avLst>
              <a:gd name="adj1" fmla="val 50000"/>
            </a:avLst>
          </a:prstGeom>
          <a:ln w="25400">
            <a:solidFill>
              <a:schemeClr val="accent4">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5364088" y="4448145"/>
            <a:ext cx="830677" cy="276999"/>
          </a:xfrm>
          <a:prstGeom prst="rect">
            <a:avLst/>
          </a:prstGeom>
          <a:noFill/>
        </p:spPr>
        <p:txBody>
          <a:bodyPr wrap="none">
            <a:spAutoFit/>
          </a:bodyPr>
          <a:lstStyle/>
          <a:p>
            <a:r>
              <a:rPr lang="en-US" altLang="ko-KR" b="1" dirty="0">
                <a:solidFill>
                  <a:schemeClr val="accent4">
                    <a:lumMod val="75000"/>
                  </a:schemeClr>
                </a:solidFill>
              </a:rPr>
              <a:t>256 QAM</a:t>
            </a:r>
            <a:endParaRPr lang="ko-KR" altLang="en-US" sz="1400" b="1" dirty="0">
              <a:solidFill>
                <a:schemeClr val="accent4">
                  <a:lumMod val="75000"/>
                </a:schemeClr>
              </a:solidFill>
            </a:endParaRPr>
          </a:p>
        </p:txBody>
      </p:sp>
      <p:sp>
        <p:nvSpPr>
          <p:cNvPr id="23" name="직사각형 22"/>
          <p:cNvSpPr/>
          <p:nvPr/>
        </p:nvSpPr>
        <p:spPr>
          <a:xfrm>
            <a:off x="5919565" y="4869160"/>
            <a:ext cx="1343638" cy="276999"/>
          </a:xfrm>
          <a:prstGeom prst="rect">
            <a:avLst/>
          </a:prstGeom>
          <a:noFill/>
        </p:spPr>
        <p:txBody>
          <a:bodyPr wrap="none">
            <a:spAutoFit/>
          </a:bodyPr>
          <a:lstStyle/>
          <a:p>
            <a:r>
              <a:rPr lang="en-US" altLang="ko-KR" b="1" dirty="0">
                <a:solidFill>
                  <a:schemeClr val="accent6">
                    <a:lumMod val="75000"/>
                  </a:schemeClr>
                </a:solidFill>
              </a:rPr>
              <a:t>o</a:t>
            </a:r>
            <a:r>
              <a:rPr lang="en-US" altLang="ko-KR" b="1" dirty="0" smtClean="0">
                <a:solidFill>
                  <a:schemeClr val="accent6">
                    <a:lumMod val="75000"/>
                  </a:schemeClr>
                </a:solidFill>
              </a:rPr>
              <a:t>pen-loop MIMO</a:t>
            </a:r>
            <a:endParaRPr lang="ko-KR" altLang="en-US" b="1" dirty="0">
              <a:solidFill>
                <a:schemeClr val="accent6">
                  <a:lumMod val="75000"/>
                </a:schemeClr>
              </a:solidFill>
            </a:endParaRPr>
          </a:p>
        </p:txBody>
      </p:sp>
      <p:graphicFrame>
        <p:nvGraphicFramePr>
          <p:cNvPr id="25" name="개체 24"/>
          <p:cNvGraphicFramePr>
            <a:graphicFrameLocks noChangeAspect="1"/>
          </p:cNvGraphicFramePr>
          <p:nvPr>
            <p:extLst>
              <p:ext uri="{D42A27DB-BD31-4B8C-83A1-F6EECF244321}">
                <p14:modId xmlns:p14="http://schemas.microsoft.com/office/powerpoint/2010/main" val="3934842682"/>
              </p:ext>
            </p:extLst>
          </p:nvPr>
        </p:nvGraphicFramePr>
        <p:xfrm>
          <a:off x="395536" y="4797152"/>
          <a:ext cx="8308666" cy="1384777"/>
        </p:xfrm>
        <a:graphic>
          <a:graphicData uri="http://schemas.openxmlformats.org/presentationml/2006/ole">
            <mc:AlternateContent xmlns:mc="http://schemas.openxmlformats.org/markup-compatibility/2006">
              <mc:Choice xmlns:v="urn:schemas-microsoft-com:vml" Requires="v">
                <p:oleObj spid="_x0000_s4157" name="Visio" r:id="rId4" imgW="9372532" imgH="1598670" progId="Visio.Drawing.11">
                  <p:embed/>
                </p:oleObj>
              </mc:Choice>
              <mc:Fallback>
                <p:oleObj name="Visio" r:id="rId4" imgW="9372532" imgH="1598670" progId="Visio.Drawing.11">
                  <p:embed/>
                  <p:pic>
                    <p:nvPicPr>
                      <p:cNvPr id="0" name="Object 1"/>
                      <p:cNvPicPr>
                        <a:picLocks noChangeAspect="1" noChangeArrowheads="1"/>
                      </p:cNvPicPr>
                      <p:nvPr/>
                    </p:nvPicPr>
                    <p:blipFill>
                      <a:blip r:embed="rId5"/>
                      <a:srcRect/>
                      <a:stretch>
                        <a:fillRect/>
                      </a:stretch>
                    </p:blipFill>
                    <p:spPr bwMode="auto">
                      <a:xfrm>
                        <a:off x="395536" y="4797152"/>
                        <a:ext cx="8308666" cy="1384777"/>
                      </a:xfrm>
                      <a:prstGeom prst="rect">
                        <a:avLst/>
                      </a:prstGeom>
                      <a:noFill/>
                    </p:spPr>
                  </p:pic>
                </p:oleObj>
              </mc:Fallback>
            </mc:AlternateContent>
          </a:graphicData>
        </a:graphic>
      </p:graphicFrame>
      <p:sp>
        <p:nvSpPr>
          <p:cNvPr id="39" name="직사각형 38"/>
          <p:cNvSpPr/>
          <p:nvPr/>
        </p:nvSpPr>
        <p:spPr>
          <a:xfrm>
            <a:off x="5941840" y="5137060"/>
            <a:ext cx="1015108" cy="1100252"/>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7189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Demonstration </a:t>
            </a:r>
            <a:r>
              <a:rPr lang="en-US" altLang="ko-KR" dirty="0" smtClean="0"/>
              <a:t>Plan</a:t>
            </a:r>
            <a:endParaRPr lang="ko-KR" altLang="en-US" dirty="0"/>
          </a:p>
        </p:txBody>
      </p:sp>
      <p:sp>
        <p:nvSpPr>
          <p:cNvPr id="3" name="내용 개체 틀 2"/>
          <p:cNvSpPr>
            <a:spLocks noGrp="1"/>
          </p:cNvSpPr>
          <p:nvPr>
            <p:ph idx="1"/>
          </p:nvPr>
        </p:nvSpPr>
        <p:spPr/>
        <p:txBody>
          <a:bodyPr/>
          <a:lstStyle/>
          <a:p>
            <a:r>
              <a:rPr lang="en-US" altLang="ko-KR" sz="2400" dirty="0" smtClean="0"/>
              <a:t>Demonstration plan 1</a:t>
            </a:r>
          </a:p>
          <a:p>
            <a:pPr lvl="1"/>
            <a:r>
              <a:rPr lang="en-US" altLang="ko-KR" sz="2000" dirty="0" smtClean="0"/>
              <a:t>Performance </a:t>
            </a:r>
            <a:r>
              <a:rPr lang="en-US" altLang="ko-KR" sz="2000" dirty="0"/>
              <a:t>validation for </a:t>
            </a:r>
            <a:r>
              <a:rPr lang="en-US" altLang="ko-KR" sz="2000" dirty="0" smtClean="0"/>
              <a:t>500km/h high-speed train (HST) environment</a:t>
            </a:r>
          </a:p>
          <a:p>
            <a:pPr lvl="2"/>
            <a:r>
              <a:rPr lang="en-US" altLang="ko-KR" sz="1800" dirty="0" smtClean="0"/>
              <a:t>Demonstration </a:t>
            </a:r>
            <a:r>
              <a:rPr lang="en-US" altLang="ko-KR" sz="1800" dirty="0"/>
              <a:t>at a testbed deployed on a train (500km/h) is somewhat </a:t>
            </a:r>
            <a:r>
              <a:rPr lang="en-US" altLang="ko-KR" sz="1800" dirty="0" smtClean="0"/>
              <a:t>unrealistic</a:t>
            </a:r>
            <a:endParaRPr lang="en-US" altLang="ko-KR" sz="1800" dirty="0"/>
          </a:p>
          <a:p>
            <a:pPr lvl="2"/>
            <a:r>
              <a:rPr lang="en-US" altLang="ko-KR" sz="1800" dirty="0" smtClean="0"/>
              <a:t>Instead, a link-level simulation with proper HST channel models will be conducted to validate the </a:t>
            </a:r>
            <a:r>
              <a:rPr lang="en-US" altLang="ko-KR" sz="1800" smtClean="0"/>
              <a:t>system feasibility</a:t>
            </a:r>
            <a:endParaRPr lang="en-US" altLang="ko-KR" sz="1800" dirty="0" smtClean="0"/>
          </a:p>
          <a:p>
            <a:pPr lvl="3"/>
            <a:r>
              <a:rPr lang="en-US" altLang="ko-KR" sz="1400" dirty="0"/>
              <a:t>Various channel models for </a:t>
            </a:r>
            <a:r>
              <a:rPr lang="en-US" altLang="ko-KR" sz="1400" dirty="0" smtClean="0"/>
              <a:t>HST </a:t>
            </a:r>
            <a:r>
              <a:rPr lang="en-US" altLang="ko-KR" sz="1400" dirty="0"/>
              <a:t>scenario</a:t>
            </a:r>
          </a:p>
          <a:p>
            <a:pPr lvl="2"/>
            <a:endParaRPr lang="en-US" altLang="ko-KR" sz="1800" dirty="0" smtClean="0"/>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15" name="그림 14"/>
          <p:cNvPicPr>
            <a:picLocks noChangeAspect="1"/>
          </p:cNvPicPr>
          <p:nvPr/>
        </p:nvPicPr>
        <p:blipFill>
          <a:blip r:embed="rId2"/>
          <a:stretch>
            <a:fillRect/>
          </a:stretch>
        </p:blipFill>
        <p:spPr>
          <a:xfrm>
            <a:off x="2447764" y="4077072"/>
            <a:ext cx="4248472" cy="2321171"/>
          </a:xfrm>
          <a:prstGeom prst="rect">
            <a:avLst/>
          </a:prstGeom>
        </p:spPr>
      </p:pic>
    </p:spTree>
    <p:extLst>
      <p:ext uri="{BB962C8B-B14F-4D97-AF65-F5344CB8AC3E}">
        <p14:creationId xmlns:p14="http://schemas.microsoft.com/office/powerpoint/2010/main" val="3038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Demonstration Plan</a:t>
            </a:r>
            <a:endParaRPr lang="ko-KR" altLang="en-US" dirty="0"/>
          </a:p>
        </p:txBody>
      </p:sp>
      <p:sp>
        <p:nvSpPr>
          <p:cNvPr id="3" name="내용 개체 틀 2"/>
          <p:cNvSpPr>
            <a:spLocks noGrp="1"/>
          </p:cNvSpPr>
          <p:nvPr>
            <p:ph idx="1"/>
          </p:nvPr>
        </p:nvSpPr>
        <p:spPr/>
        <p:txBody>
          <a:bodyPr/>
          <a:lstStyle/>
          <a:p>
            <a:r>
              <a:rPr lang="en-US" altLang="ko-KR" sz="2400" dirty="0" smtClean="0"/>
              <a:t>Preliminary </a:t>
            </a:r>
            <a:r>
              <a:rPr lang="en-US" altLang="ko-KR" sz="2400" dirty="0"/>
              <a:t>simulation </a:t>
            </a:r>
            <a:r>
              <a:rPr lang="en-US" altLang="ko-KR" sz="2400" dirty="0" smtClean="0"/>
              <a:t>result</a:t>
            </a:r>
          </a:p>
          <a:p>
            <a:pPr lvl="1"/>
            <a:r>
              <a:rPr lang="en-US" altLang="ko-KR" sz="2000" dirty="0"/>
              <a:t>Average Spectral Efficiency</a:t>
            </a:r>
            <a:endParaRPr lang="en-US" altLang="ko-KR" sz="2000" dirty="0" smtClean="0"/>
          </a:p>
          <a:p>
            <a:pPr lvl="2"/>
            <a:r>
              <a:rPr lang="en-US" altLang="ko-KR" sz="1600" dirty="0" smtClean="0"/>
              <a:t>It </a:t>
            </a:r>
            <a:r>
              <a:rPr lang="en-US" altLang="ko-KR" sz="1600" dirty="0"/>
              <a:t>can reach </a:t>
            </a:r>
            <a:r>
              <a:rPr lang="en-US" altLang="ko-KR" sz="1600" b="1" u="sng" dirty="0"/>
              <a:t>beyond 3.3bps/Hz (equivalently, data rate of </a:t>
            </a:r>
            <a:r>
              <a:rPr lang="en-US" altLang="ko-KR" sz="1600" b="1" u="sng" dirty="0" smtClean="0"/>
              <a:t>3.3Gbps can </a:t>
            </a:r>
            <a:r>
              <a:rPr lang="en-US" altLang="ko-KR" sz="1600" b="1" u="sng" dirty="0"/>
              <a:t>be achieved using 1GHz bandwidth)</a:t>
            </a:r>
          </a:p>
          <a:p>
            <a:pPr lvl="2"/>
            <a:r>
              <a:rPr lang="en-US" altLang="ko-KR" sz="1600" dirty="0"/>
              <a:t>It is expected to be further improved </a:t>
            </a:r>
            <a:r>
              <a:rPr lang="en-US" altLang="ko-KR" sz="1600" dirty="0" smtClean="0"/>
              <a:t>by introduction </a:t>
            </a:r>
            <a:r>
              <a:rPr lang="en-US" altLang="ko-KR" sz="1600" dirty="0"/>
              <a:t>of MIMO technology (spatial multiplexing) for each </a:t>
            </a:r>
            <a:r>
              <a:rPr lang="en-US" altLang="ko-KR" sz="1600" dirty="0" err="1" smtClean="0"/>
              <a:t>mTE</a:t>
            </a:r>
            <a:endParaRPr lang="en-US" altLang="ko-KR" sz="1600" dirty="0" smtClean="0"/>
          </a:p>
          <a:p>
            <a:endParaRPr lang="en-US" altLang="ko-KR" sz="2400" dirty="0"/>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3735188218"/>
              </p:ext>
            </p:extLst>
          </p:nvPr>
        </p:nvGraphicFramePr>
        <p:xfrm>
          <a:off x="1118884" y="3950824"/>
          <a:ext cx="3562350" cy="1903057"/>
        </p:xfrm>
        <a:graphic>
          <a:graphicData uri="http://schemas.openxmlformats.org/drawingml/2006/table">
            <a:tbl>
              <a:tblPr firstRow="1" bandRow="1">
                <a:tableStyleId>{2A488322-F2BA-4B5B-9748-0D474271808F}</a:tableStyleId>
              </a:tblPr>
              <a:tblGrid>
                <a:gridCol w="1356256"/>
                <a:gridCol w="2206094"/>
              </a:tblGrid>
              <a:tr h="154491">
                <a:tc>
                  <a:txBody>
                    <a:bodyPr/>
                    <a:lstStyle/>
                    <a:p>
                      <a:pPr marL="0" lvl="2" algn="ctr" defTabSz="914400" rtl="0" eaLnBrk="1" latinLnBrk="1" hangingPunct="1"/>
                      <a:r>
                        <a:rPr lang="en-US" altLang="ko-KR" sz="1100" kern="1200" dirty="0" smtClean="0"/>
                        <a:t>Parameters</a:t>
                      </a:r>
                      <a:endParaRPr lang="en-US" altLang="ko-KR" sz="1100" b="1" kern="1200" dirty="0">
                        <a:solidFill>
                          <a:schemeClr val="lt1"/>
                        </a:solidFill>
                        <a:latin typeface="+mn-lt"/>
                        <a:ea typeface="+mn-ea"/>
                        <a:cs typeface="+mn-cs"/>
                      </a:endParaRPr>
                    </a:p>
                  </a:txBody>
                  <a:tcPr marL="0" marR="0" marT="0" marB="0" anchor="ctr"/>
                </a:tc>
                <a:tc>
                  <a:txBody>
                    <a:bodyPr/>
                    <a:lstStyle/>
                    <a:p>
                      <a:pPr algn="ctr" latinLnBrk="1"/>
                      <a:r>
                        <a:rPr lang="en-US" altLang="ko-KR" sz="1100" dirty="0" smtClean="0"/>
                        <a:t>Setting</a:t>
                      </a:r>
                      <a:endParaRPr lang="ko-KR" altLang="en-US" sz="1100" dirty="0"/>
                    </a:p>
                  </a:txBody>
                  <a:tcPr marL="0" marR="0" marT="0" marB="0" anchor="ctr"/>
                </a:tc>
              </a:tr>
              <a:tr h="29493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Channel model</a:t>
                      </a:r>
                    </a:p>
                  </a:txBody>
                  <a:tcPr marL="0" marR="0" marT="0" marB="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Multipath</a:t>
                      </a:r>
                      <a:r>
                        <a:rPr lang="en-US" altLang="ko-KR" sz="1000" baseline="0" dirty="0" smtClean="0"/>
                        <a:t>-cluster channel model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baseline="0" dirty="0" smtClean="0"/>
                        <a:t>with </a:t>
                      </a:r>
                      <a:r>
                        <a:rPr lang="en-US" altLang="ko-KR" sz="1000" dirty="0" err="1" smtClean="0"/>
                        <a:t>Rician</a:t>
                      </a:r>
                      <a:r>
                        <a:rPr lang="en-US" altLang="ko-KR" sz="1000" dirty="0" smtClean="0"/>
                        <a:t> fading channel (K=20dB)</a:t>
                      </a:r>
                    </a:p>
                  </a:txBody>
                  <a:tcPr marL="0" marR="0" marT="0" marB="0" anchor="ctr"/>
                </a:tc>
              </a:tr>
              <a:tr h="14746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Carrier frequency</a:t>
                      </a:r>
                    </a:p>
                  </a:txBody>
                  <a:tcPr marL="0" marR="0" marT="0" marB="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26GHz</a:t>
                      </a:r>
                    </a:p>
                  </a:txBody>
                  <a:tcPr marL="0" marR="0" marT="0" marB="0" anchor="ctr"/>
                </a:tc>
              </a:tr>
              <a:tr h="14746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Velocity</a:t>
                      </a:r>
                      <a:endParaRPr lang="ko-KR" altLang="en-US" sz="1000" kern="1200" dirty="0">
                        <a:solidFill>
                          <a:schemeClr val="dk1"/>
                        </a:solidFill>
                        <a:latin typeface="+mn-lt"/>
                        <a:ea typeface="+mn-ea"/>
                        <a:cs typeface="+mn-cs"/>
                      </a:endParaRPr>
                    </a:p>
                  </a:txBody>
                  <a:tcPr marL="0" marR="0" marT="0" marB="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500km/h</a:t>
                      </a:r>
                      <a:endParaRPr lang="en-US" altLang="ko-KR" sz="1000" kern="1200" dirty="0" smtClean="0">
                        <a:solidFill>
                          <a:schemeClr val="dk1"/>
                        </a:solidFill>
                        <a:latin typeface="+mn-lt"/>
                        <a:ea typeface="+mn-ea"/>
                        <a:cs typeface="+mn-cs"/>
                      </a:endParaRPr>
                    </a:p>
                  </a:txBody>
                  <a:tcPr marL="0" marR="0" marT="0" marB="0" anchor="ctr"/>
                </a:tc>
              </a:tr>
              <a:tr h="14746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Code</a:t>
                      </a:r>
                      <a:r>
                        <a:rPr lang="en-US" altLang="ko-KR" sz="1000" kern="1200" baseline="0" dirty="0" smtClean="0"/>
                        <a:t> rate</a:t>
                      </a:r>
                      <a:endParaRPr lang="ko-KR" altLang="en-US" sz="1000" kern="1200" dirty="0">
                        <a:solidFill>
                          <a:schemeClr val="dk1"/>
                        </a:solidFill>
                        <a:latin typeface="+mn-lt"/>
                        <a:ea typeface="+mn-ea"/>
                        <a:cs typeface="+mn-cs"/>
                      </a:endParaRPr>
                    </a:p>
                  </a:txBody>
                  <a:tcPr marL="0" marR="0" marT="0" marB="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0.8</a:t>
                      </a:r>
                      <a:endParaRPr lang="ko-KR" altLang="en-US" sz="1000" kern="1200" dirty="0">
                        <a:solidFill>
                          <a:schemeClr val="dk1"/>
                        </a:solidFill>
                        <a:latin typeface="+mn-lt"/>
                        <a:ea typeface="+mn-ea"/>
                        <a:cs typeface="+mn-cs"/>
                      </a:endParaRPr>
                    </a:p>
                  </a:txBody>
                  <a:tcPr marL="0" marR="0" marT="0" marB="0" anchor="ctr"/>
                </a:tc>
              </a:tr>
              <a:tr h="14746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Modulation order</a:t>
                      </a:r>
                      <a:endParaRPr lang="en-US" altLang="ko-KR" sz="1000" kern="1200" dirty="0">
                        <a:solidFill>
                          <a:schemeClr val="dk1"/>
                        </a:solidFill>
                        <a:latin typeface="+mn-lt"/>
                        <a:ea typeface="+mn-ea"/>
                        <a:cs typeface="+mn-cs"/>
                      </a:endParaRPr>
                    </a:p>
                  </a:txBody>
                  <a:tcPr marL="0" marR="0" marT="0" marB="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QPSK, 16-QAM, 64-QAM</a:t>
                      </a:r>
                      <a:endParaRPr lang="ko-KR" altLang="en-US" sz="1000" kern="1200" dirty="0">
                        <a:solidFill>
                          <a:schemeClr val="dk1"/>
                        </a:solidFill>
                        <a:latin typeface="+mn-lt"/>
                        <a:ea typeface="+mn-ea"/>
                        <a:cs typeface="+mn-cs"/>
                      </a:endParaRPr>
                    </a:p>
                  </a:txBody>
                  <a:tcPr marL="0" marR="0" marT="0" marB="0" anchor="ctr"/>
                </a:tc>
              </a:tr>
              <a:tr h="21141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Transmission</a:t>
                      </a:r>
                      <a:r>
                        <a:rPr lang="en-US" altLang="ko-KR" sz="1000" kern="1200" baseline="0" dirty="0" smtClean="0"/>
                        <a:t> scheme</a:t>
                      </a:r>
                      <a:endParaRPr lang="ko-KR" altLang="en-US" sz="1000" kern="1200" dirty="0">
                        <a:solidFill>
                          <a:schemeClr val="dk1"/>
                        </a:solidFill>
                        <a:latin typeface="+mn-lt"/>
                        <a:ea typeface="+mn-ea"/>
                        <a:cs typeface="+mn-cs"/>
                      </a:endParaRPr>
                    </a:p>
                  </a:txBody>
                  <a:tcPr marL="0" marR="0" marT="0" marB="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2x2 single-frequency</a:t>
                      </a:r>
                      <a:r>
                        <a:rPr lang="en-US" altLang="ko-KR" sz="1000" kern="1200" baseline="0" dirty="0" smtClean="0"/>
                        <a:t> multi-flow (SFMF)</a:t>
                      </a:r>
                      <a:endParaRPr lang="en-US" altLang="ko-KR" sz="1000" kern="1200" baseline="0" dirty="0" smtClean="0">
                        <a:solidFill>
                          <a:schemeClr val="dk1"/>
                        </a:solidFill>
                        <a:latin typeface="+mn-lt"/>
                        <a:ea typeface="+mn-ea"/>
                        <a:cs typeface="+mn-cs"/>
                      </a:endParaRPr>
                    </a:p>
                  </a:txBody>
                  <a:tcPr marL="0" marR="0" marT="0" marB="0" anchor="ctr"/>
                </a:tc>
              </a:tr>
              <a:tr h="29493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baseline="0" dirty="0" smtClean="0"/>
                        <a:t>Transmission mode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baseline="0" dirty="0" smtClean="0"/>
                        <a:t>(each </a:t>
                      </a:r>
                      <a:r>
                        <a:rPr lang="en-US" altLang="ko-KR" sz="1000" kern="1200" baseline="0" dirty="0" err="1" smtClean="0"/>
                        <a:t>mTE</a:t>
                      </a:r>
                      <a:r>
                        <a:rPr lang="en-US" altLang="ko-KR" sz="1000" kern="1200" baseline="0" dirty="0" smtClean="0"/>
                        <a:t>)</a:t>
                      </a:r>
                      <a:endParaRPr lang="en-US" altLang="ko-KR" sz="1000" kern="1200" baseline="0" dirty="0" smtClean="0">
                        <a:solidFill>
                          <a:schemeClr val="dk1"/>
                        </a:solidFill>
                        <a:latin typeface="+mn-lt"/>
                        <a:ea typeface="+mn-ea"/>
                        <a:cs typeface="+mn-cs"/>
                      </a:endParaRPr>
                    </a:p>
                  </a:txBody>
                  <a:tcPr marL="0" marR="0" marT="0" marB="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1x1 single</a:t>
                      </a:r>
                      <a:r>
                        <a:rPr lang="en-US" altLang="ko-KR" sz="1000" kern="1200" baseline="0" dirty="0" smtClean="0"/>
                        <a:t> antenna port (SAP),</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2x2 transmit</a:t>
                      </a:r>
                      <a:r>
                        <a:rPr lang="en-US" altLang="ko-KR" sz="1000" kern="1200" baseline="0" dirty="0" smtClean="0"/>
                        <a:t> diversity (TXD)</a:t>
                      </a:r>
                      <a:endParaRPr lang="ko-KR" altLang="en-US" sz="1000" kern="1200" dirty="0" smtClean="0">
                        <a:solidFill>
                          <a:schemeClr val="dk1"/>
                        </a:solidFill>
                        <a:latin typeface="+mn-lt"/>
                        <a:ea typeface="+mn-ea"/>
                        <a:cs typeface="+mn-cs"/>
                      </a:endParaRPr>
                    </a:p>
                  </a:txBody>
                  <a:tcPr marL="0" marR="0" marT="0" marB="0" anchor="ctr"/>
                </a:tc>
              </a:tr>
              <a:tr h="29493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Receiver</a:t>
                      </a:r>
                      <a:endParaRPr lang="ko-KR" altLang="en-US" sz="1000" kern="1200" dirty="0">
                        <a:solidFill>
                          <a:schemeClr val="dk1"/>
                        </a:solidFill>
                        <a:latin typeface="+mn-lt"/>
                        <a:ea typeface="+mn-ea"/>
                        <a:cs typeface="+mn-cs"/>
                      </a:endParaRPr>
                    </a:p>
                  </a:txBody>
                  <a:tcPr marL="0" marR="0" marT="0" marB="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AFC</a:t>
                      </a:r>
                      <a:r>
                        <a:rPr lang="ko-KR" altLang="en-US" sz="1000" kern="1200" baseline="0" dirty="0" smtClean="0"/>
                        <a:t> </a:t>
                      </a:r>
                      <a:r>
                        <a:rPr lang="en-US" altLang="ko-KR" sz="1000" kern="1200" baseline="0" dirty="0" smtClean="0"/>
                        <a:t>for Doppler compensation,</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t>Turbo decoder</a:t>
                      </a:r>
                      <a:endParaRPr lang="ko-KR" altLang="en-US" sz="1000" kern="1200" dirty="0" smtClean="0">
                        <a:solidFill>
                          <a:schemeClr val="dk1"/>
                        </a:solidFill>
                        <a:latin typeface="+mn-lt"/>
                        <a:ea typeface="+mn-ea"/>
                        <a:cs typeface="+mn-cs"/>
                      </a:endParaRPr>
                    </a:p>
                  </a:txBody>
                  <a:tcPr marL="0" marR="0" marT="0" marB="0" anchor="ctr"/>
                </a:tc>
              </a:tr>
            </a:tbl>
          </a:graphicData>
        </a:graphic>
      </p:graphicFrame>
      <p:pic>
        <p:nvPicPr>
          <p:cNvPr id="8" name="그림 7"/>
          <p:cNvPicPr>
            <a:picLocks noChangeAspect="1"/>
          </p:cNvPicPr>
          <p:nvPr/>
        </p:nvPicPr>
        <p:blipFill>
          <a:blip r:embed="rId2"/>
          <a:stretch>
            <a:fillRect/>
          </a:stretch>
        </p:blipFill>
        <p:spPr>
          <a:xfrm>
            <a:off x="5085295" y="3596954"/>
            <a:ext cx="3471201" cy="2610798"/>
          </a:xfrm>
          <a:prstGeom prst="rect">
            <a:avLst/>
          </a:prstGeom>
        </p:spPr>
      </p:pic>
    </p:spTree>
    <p:extLst>
      <p:ext uri="{BB962C8B-B14F-4D97-AF65-F5344CB8AC3E}">
        <p14:creationId xmlns:p14="http://schemas.microsoft.com/office/powerpoint/2010/main" val="110730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Demonstration </a:t>
            </a:r>
            <a:r>
              <a:rPr lang="en-US" altLang="ko-KR" dirty="0" smtClean="0"/>
              <a:t>Plan</a:t>
            </a:r>
            <a:endParaRPr lang="ko-KR" altLang="en-US" dirty="0"/>
          </a:p>
        </p:txBody>
      </p:sp>
      <p:sp>
        <p:nvSpPr>
          <p:cNvPr id="3" name="내용 개체 틀 2"/>
          <p:cNvSpPr>
            <a:spLocks noGrp="1"/>
          </p:cNvSpPr>
          <p:nvPr>
            <p:ph idx="1"/>
          </p:nvPr>
        </p:nvSpPr>
        <p:spPr>
          <a:xfrm>
            <a:off x="685800" y="1412776"/>
            <a:ext cx="3924300" cy="4680000"/>
          </a:xfrm>
        </p:spPr>
        <p:txBody>
          <a:bodyPr/>
          <a:lstStyle/>
          <a:p>
            <a:r>
              <a:rPr lang="en-US" altLang="ko-KR" sz="2400" dirty="0" smtClean="0"/>
              <a:t>Demonstration plan 2</a:t>
            </a:r>
          </a:p>
          <a:p>
            <a:pPr lvl="1"/>
            <a:r>
              <a:rPr lang="en-US" altLang="ko-KR" sz="2000" dirty="0" smtClean="0"/>
              <a:t>Proof-of-concept </a:t>
            </a:r>
            <a:r>
              <a:rPr lang="en-US" altLang="ko-KR" sz="2000" dirty="0"/>
              <a:t>(</a:t>
            </a:r>
            <a:r>
              <a:rPr lang="en-US" altLang="ko-KR" sz="2000" dirty="0" err="1" smtClean="0"/>
              <a:t>PoC</a:t>
            </a:r>
            <a:r>
              <a:rPr lang="en-US" altLang="ko-KR" sz="2000" dirty="0" smtClean="0"/>
              <a:t>) demonstration</a:t>
            </a:r>
          </a:p>
          <a:p>
            <a:pPr lvl="1"/>
            <a:r>
              <a:rPr lang="en-US" altLang="ko-KR" sz="2000" dirty="0"/>
              <a:t>The EU-KR demonstration architecture for </a:t>
            </a:r>
            <a:r>
              <a:rPr lang="en-US" altLang="ko-KR" sz="2000" b="1" i="1" dirty="0"/>
              <a:t>broadband application in stationary and dynamic </a:t>
            </a:r>
            <a:r>
              <a:rPr lang="en-US" altLang="ko-KR" sz="2000" b="1" i="1" dirty="0" smtClean="0"/>
              <a:t>scenarios</a:t>
            </a:r>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13</a:t>
            </a:fld>
            <a:endParaRPr lang="en-US" altLang="ko-KR"/>
          </a:p>
        </p:txBody>
      </p:sp>
      <p:graphicFrame>
        <p:nvGraphicFramePr>
          <p:cNvPr id="12" name="표 11"/>
          <p:cNvGraphicFramePr>
            <a:graphicFrameLocks noGrp="1"/>
          </p:cNvGraphicFramePr>
          <p:nvPr>
            <p:extLst>
              <p:ext uri="{D42A27DB-BD31-4B8C-83A1-F6EECF244321}">
                <p14:modId xmlns:p14="http://schemas.microsoft.com/office/powerpoint/2010/main" val="2273664515"/>
              </p:ext>
            </p:extLst>
          </p:nvPr>
        </p:nvGraphicFramePr>
        <p:xfrm>
          <a:off x="1107348" y="4293096"/>
          <a:ext cx="6920916" cy="2141220"/>
        </p:xfrm>
        <a:graphic>
          <a:graphicData uri="http://schemas.openxmlformats.org/drawingml/2006/table">
            <a:tbl>
              <a:tblPr firstRow="1" firstCol="1" bandRow="1"/>
              <a:tblGrid>
                <a:gridCol w="1636706"/>
                <a:gridCol w="2322896"/>
                <a:gridCol w="2961314"/>
              </a:tblGrid>
              <a:tr h="0">
                <a:tc>
                  <a:txBody>
                    <a:bodyPr/>
                    <a:lstStyle>
                      <a:lvl1pPr marL="0" algn="l" defTabSz="914400" rtl="0" eaLnBrk="1" latinLnBrk="1" hangingPunct="1">
                        <a:defRPr sz="1800" b="1" kern="1200">
                          <a:solidFill>
                            <a:schemeClr val="lt1"/>
                          </a:solidFill>
                          <a:latin typeface="Arial"/>
                        </a:defRPr>
                      </a:lvl1pPr>
                      <a:lvl2pPr marL="457200" algn="l" defTabSz="914400" rtl="0" eaLnBrk="1" latinLnBrk="1" hangingPunct="1">
                        <a:defRPr sz="1800" b="1" kern="1200">
                          <a:solidFill>
                            <a:schemeClr val="lt1"/>
                          </a:solidFill>
                          <a:latin typeface="Arial"/>
                        </a:defRPr>
                      </a:lvl2pPr>
                      <a:lvl3pPr marL="914400" algn="l" defTabSz="914400" rtl="0" eaLnBrk="1" latinLnBrk="1" hangingPunct="1">
                        <a:defRPr sz="1800" b="1" kern="1200">
                          <a:solidFill>
                            <a:schemeClr val="lt1"/>
                          </a:solidFill>
                          <a:latin typeface="Arial"/>
                        </a:defRPr>
                      </a:lvl3pPr>
                      <a:lvl4pPr marL="1371600" algn="l" defTabSz="914400" rtl="0" eaLnBrk="1" latinLnBrk="1" hangingPunct="1">
                        <a:defRPr sz="1800" b="1" kern="1200">
                          <a:solidFill>
                            <a:schemeClr val="lt1"/>
                          </a:solidFill>
                          <a:latin typeface="Arial"/>
                        </a:defRPr>
                      </a:lvl4pPr>
                      <a:lvl5pPr marL="1828800" algn="l" defTabSz="914400" rtl="0" eaLnBrk="1" latinLnBrk="1" hangingPunct="1">
                        <a:defRPr sz="1800" b="1" kern="1200">
                          <a:solidFill>
                            <a:schemeClr val="lt1"/>
                          </a:solidFill>
                          <a:latin typeface="Arial"/>
                        </a:defRPr>
                      </a:lvl5pPr>
                      <a:lvl6pPr marL="2286000" algn="l" defTabSz="914400" rtl="0" eaLnBrk="1" latinLnBrk="1" hangingPunct="1">
                        <a:defRPr sz="1800" b="1" kern="1200">
                          <a:solidFill>
                            <a:schemeClr val="lt1"/>
                          </a:solidFill>
                          <a:latin typeface="Arial"/>
                        </a:defRPr>
                      </a:lvl6pPr>
                      <a:lvl7pPr marL="2743200" algn="l" defTabSz="914400" rtl="0" eaLnBrk="1" latinLnBrk="1" hangingPunct="1">
                        <a:defRPr sz="1800" b="1" kern="1200">
                          <a:solidFill>
                            <a:schemeClr val="lt1"/>
                          </a:solidFill>
                          <a:latin typeface="Arial"/>
                        </a:defRPr>
                      </a:lvl7pPr>
                      <a:lvl8pPr marL="3200400" algn="l" defTabSz="914400" rtl="0" eaLnBrk="1" latinLnBrk="1" hangingPunct="1">
                        <a:defRPr sz="1800" b="1" kern="1200">
                          <a:solidFill>
                            <a:schemeClr val="lt1"/>
                          </a:solidFill>
                          <a:latin typeface="Arial"/>
                        </a:defRPr>
                      </a:lvl8pPr>
                      <a:lvl9pPr marL="3657600" algn="l" defTabSz="914400" rtl="0" eaLnBrk="1" latinLnBrk="1" hangingPunct="1">
                        <a:defRPr sz="1800" b="1" kern="1200">
                          <a:solidFill>
                            <a:schemeClr val="lt1"/>
                          </a:solidFill>
                          <a:latin typeface="Arial"/>
                        </a:defRPr>
                      </a:lvl9pPr>
                    </a:lstStyle>
                    <a:p>
                      <a:pPr algn="ctr">
                        <a:spcBef>
                          <a:spcPts val="600"/>
                        </a:spcBef>
                        <a:spcAft>
                          <a:spcPts val="0"/>
                        </a:spcAft>
                      </a:pPr>
                      <a:r>
                        <a:rPr lang="en-US" sz="1050" dirty="0">
                          <a:effectLst/>
                        </a:rPr>
                        <a:t>Service</a:t>
                      </a:r>
                      <a:endParaRPr lang="ko-KR" sz="105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87000A"/>
                    </a:solidFill>
                  </a:tcPr>
                </a:tc>
                <a:tc>
                  <a:txBody>
                    <a:bodyPr/>
                    <a:lstStyle>
                      <a:lvl1pPr marL="0" algn="l" defTabSz="914400" rtl="0" eaLnBrk="1" latinLnBrk="1" hangingPunct="1">
                        <a:defRPr sz="1800" b="1" kern="1200">
                          <a:solidFill>
                            <a:schemeClr val="lt1"/>
                          </a:solidFill>
                          <a:latin typeface="Arial"/>
                        </a:defRPr>
                      </a:lvl1pPr>
                      <a:lvl2pPr marL="457200" algn="l" defTabSz="914400" rtl="0" eaLnBrk="1" latinLnBrk="1" hangingPunct="1">
                        <a:defRPr sz="1800" b="1" kern="1200">
                          <a:solidFill>
                            <a:schemeClr val="lt1"/>
                          </a:solidFill>
                          <a:latin typeface="Arial"/>
                        </a:defRPr>
                      </a:lvl2pPr>
                      <a:lvl3pPr marL="914400" algn="l" defTabSz="914400" rtl="0" eaLnBrk="1" latinLnBrk="1" hangingPunct="1">
                        <a:defRPr sz="1800" b="1" kern="1200">
                          <a:solidFill>
                            <a:schemeClr val="lt1"/>
                          </a:solidFill>
                          <a:latin typeface="Arial"/>
                        </a:defRPr>
                      </a:lvl3pPr>
                      <a:lvl4pPr marL="1371600" algn="l" defTabSz="914400" rtl="0" eaLnBrk="1" latinLnBrk="1" hangingPunct="1">
                        <a:defRPr sz="1800" b="1" kern="1200">
                          <a:solidFill>
                            <a:schemeClr val="lt1"/>
                          </a:solidFill>
                          <a:latin typeface="Arial"/>
                        </a:defRPr>
                      </a:lvl4pPr>
                      <a:lvl5pPr marL="1828800" algn="l" defTabSz="914400" rtl="0" eaLnBrk="1" latinLnBrk="1" hangingPunct="1">
                        <a:defRPr sz="1800" b="1" kern="1200">
                          <a:solidFill>
                            <a:schemeClr val="lt1"/>
                          </a:solidFill>
                          <a:latin typeface="Arial"/>
                        </a:defRPr>
                      </a:lvl5pPr>
                      <a:lvl6pPr marL="2286000" algn="l" defTabSz="914400" rtl="0" eaLnBrk="1" latinLnBrk="1" hangingPunct="1">
                        <a:defRPr sz="1800" b="1" kern="1200">
                          <a:solidFill>
                            <a:schemeClr val="lt1"/>
                          </a:solidFill>
                          <a:latin typeface="Arial"/>
                        </a:defRPr>
                      </a:lvl6pPr>
                      <a:lvl7pPr marL="2743200" algn="l" defTabSz="914400" rtl="0" eaLnBrk="1" latinLnBrk="1" hangingPunct="1">
                        <a:defRPr sz="1800" b="1" kern="1200">
                          <a:solidFill>
                            <a:schemeClr val="lt1"/>
                          </a:solidFill>
                          <a:latin typeface="Arial"/>
                        </a:defRPr>
                      </a:lvl7pPr>
                      <a:lvl8pPr marL="3200400" algn="l" defTabSz="914400" rtl="0" eaLnBrk="1" latinLnBrk="1" hangingPunct="1">
                        <a:defRPr sz="1800" b="1" kern="1200">
                          <a:solidFill>
                            <a:schemeClr val="lt1"/>
                          </a:solidFill>
                          <a:latin typeface="Arial"/>
                        </a:defRPr>
                      </a:lvl8pPr>
                      <a:lvl9pPr marL="3657600" algn="l" defTabSz="914400" rtl="0" eaLnBrk="1" latinLnBrk="1" hangingPunct="1">
                        <a:defRPr sz="1800" b="1" kern="1200">
                          <a:solidFill>
                            <a:schemeClr val="lt1"/>
                          </a:solidFill>
                          <a:latin typeface="Arial"/>
                        </a:defRPr>
                      </a:lvl9pPr>
                    </a:lstStyle>
                    <a:p>
                      <a:pPr algn="ctr">
                        <a:spcBef>
                          <a:spcPts val="600"/>
                        </a:spcBef>
                        <a:spcAft>
                          <a:spcPts val="0"/>
                        </a:spcAft>
                      </a:pPr>
                      <a:r>
                        <a:rPr lang="en-US" sz="1050" dirty="0">
                          <a:effectLst/>
                        </a:rPr>
                        <a:t>Target KPIs</a:t>
                      </a:r>
                      <a:endParaRPr lang="ko-KR" sz="105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87000A"/>
                    </a:solidFill>
                  </a:tcPr>
                </a:tc>
                <a:tc>
                  <a:txBody>
                    <a:bodyPr/>
                    <a:lstStyle>
                      <a:lvl1pPr marL="0" algn="l" defTabSz="914400" rtl="0" eaLnBrk="1" latinLnBrk="1" hangingPunct="1">
                        <a:defRPr sz="1800" b="1" kern="1200">
                          <a:solidFill>
                            <a:schemeClr val="lt1"/>
                          </a:solidFill>
                          <a:latin typeface="Arial"/>
                        </a:defRPr>
                      </a:lvl1pPr>
                      <a:lvl2pPr marL="457200" algn="l" defTabSz="914400" rtl="0" eaLnBrk="1" latinLnBrk="1" hangingPunct="1">
                        <a:defRPr sz="1800" b="1" kern="1200">
                          <a:solidFill>
                            <a:schemeClr val="lt1"/>
                          </a:solidFill>
                          <a:latin typeface="Arial"/>
                        </a:defRPr>
                      </a:lvl2pPr>
                      <a:lvl3pPr marL="914400" algn="l" defTabSz="914400" rtl="0" eaLnBrk="1" latinLnBrk="1" hangingPunct="1">
                        <a:defRPr sz="1800" b="1" kern="1200">
                          <a:solidFill>
                            <a:schemeClr val="lt1"/>
                          </a:solidFill>
                          <a:latin typeface="Arial"/>
                        </a:defRPr>
                      </a:lvl3pPr>
                      <a:lvl4pPr marL="1371600" algn="l" defTabSz="914400" rtl="0" eaLnBrk="1" latinLnBrk="1" hangingPunct="1">
                        <a:defRPr sz="1800" b="1" kern="1200">
                          <a:solidFill>
                            <a:schemeClr val="lt1"/>
                          </a:solidFill>
                          <a:latin typeface="Arial"/>
                        </a:defRPr>
                      </a:lvl4pPr>
                      <a:lvl5pPr marL="1828800" algn="l" defTabSz="914400" rtl="0" eaLnBrk="1" latinLnBrk="1" hangingPunct="1">
                        <a:defRPr sz="1800" b="1" kern="1200">
                          <a:solidFill>
                            <a:schemeClr val="lt1"/>
                          </a:solidFill>
                          <a:latin typeface="Arial"/>
                        </a:defRPr>
                      </a:lvl5pPr>
                      <a:lvl6pPr marL="2286000" algn="l" defTabSz="914400" rtl="0" eaLnBrk="1" latinLnBrk="1" hangingPunct="1">
                        <a:defRPr sz="1800" b="1" kern="1200">
                          <a:solidFill>
                            <a:schemeClr val="lt1"/>
                          </a:solidFill>
                          <a:latin typeface="Arial"/>
                        </a:defRPr>
                      </a:lvl6pPr>
                      <a:lvl7pPr marL="2743200" algn="l" defTabSz="914400" rtl="0" eaLnBrk="1" latinLnBrk="1" hangingPunct="1">
                        <a:defRPr sz="1800" b="1" kern="1200">
                          <a:solidFill>
                            <a:schemeClr val="lt1"/>
                          </a:solidFill>
                          <a:latin typeface="Arial"/>
                        </a:defRPr>
                      </a:lvl7pPr>
                      <a:lvl8pPr marL="3200400" algn="l" defTabSz="914400" rtl="0" eaLnBrk="1" latinLnBrk="1" hangingPunct="1">
                        <a:defRPr sz="1800" b="1" kern="1200">
                          <a:solidFill>
                            <a:schemeClr val="lt1"/>
                          </a:solidFill>
                          <a:latin typeface="Arial"/>
                        </a:defRPr>
                      </a:lvl8pPr>
                      <a:lvl9pPr marL="3657600" algn="l" defTabSz="914400" rtl="0" eaLnBrk="1" latinLnBrk="1" hangingPunct="1">
                        <a:defRPr sz="1800" b="1" kern="1200">
                          <a:solidFill>
                            <a:schemeClr val="lt1"/>
                          </a:solidFill>
                          <a:latin typeface="Arial"/>
                        </a:defRPr>
                      </a:lvl9pPr>
                    </a:lstStyle>
                    <a:p>
                      <a:pPr algn="ctr">
                        <a:spcBef>
                          <a:spcPts val="600"/>
                        </a:spcBef>
                        <a:spcAft>
                          <a:spcPts val="0"/>
                        </a:spcAft>
                      </a:pPr>
                      <a:r>
                        <a:rPr lang="en-US" sz="1050" smtClean="0">
                          <a:effectLst/>
                        </a:rPr>
                        <a:t>Technology</a:t>
                      </a:r>
                      <a:endParaRPr lang="ko-KR" sz="105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87000A"/>
                    </a:solidFill>
                  </a:tcPr>
                </a:tc>
              </a:tr>
              <a:tr h="0">
                <a:tc>
                  <a:txBody>
                    <a:bodyPr/>
                    <a:lstStyle>
                      <a:lvl1pPr marL="0" algn="l" defTabSz="914400" rtl="0" eaLnBrk="1" latinLnBrk="1" hangingPunct="1">
                        <a:defRPr sz="1800" b="1" kern="1200">
                          <a:solidFill>
                            <a:schemeClr val="lt1"/>
                          </a:solidFill>
                          <a:latin typeface="Arial"/>
                        </a:defRPr>
                      </a:lvl1pPr>
                      <a:lvl2pPr marL="457200" algn="l" defTabSz="914400" rtl="0" eaLnBrk="1" latinLnBrk="1" hangingPunct="1">
                        <a:defRPr sz="1800" b="1" kern="1200">
                          <a:solidFill>
                            <a:schemeClr val="lt1"/>
                          </a:solidFill>
                          <a:latin typeface="Arial"/>
                        </a:defRPr>
                      </a:lvl2pPr>
                      <a:lvl3pPr marL="914400" algn="l" defTabSz="914400" rtl="0" eaLnBrk="1" latinLnBrk="1" hangingPunct="1">
                        <a:defRPr sz="1800" b="1" kern="1200">
                          <a:solidFill>
                            <a:schemeClr val="lt1"/>
                          </a:solidFill>
                          <a:latin typeface="Arial"/>
                        </a:defRPr>
                      </a:lvl3pPr>
                      <a:lvl4pPr marL="1371600" algn="l" defTabSz="914400" rtl="0" eaLnBrk="1" latinLnBrk="1" hangingPunct="1">
                        <a:defRPr sz="1800" b="1" kern="1200">
                          <a:solidFill>
                            <a:schemeClr val="lt1"/>
                          </a:solidFill>
                          <a:latin typeface="Arial"/>
                        </a:defRPr>
                      </a:lvl4pPr>
                      <a:lvl5pPr marL="1828800" algn="l" defTabSz="914400" rtl="0" eaLnBrk="1" latinLnBrk="1" hangingPunct="1">
                        <a:defRPr sz="1800" b="1" kern="1200">
                          <a:solidFill>
                            <a:schemeClr val="lt1"/>
                          </a:solidFill>
                          <a:latin typeface="Arial"/>
                        </a:defRPr>
                      </a:lvl5pPr>
                      <a:lvl6pPr marL="2286000" algn="l" defTabSz="914400" rtl="0" eaLnBrk="1" latinLnBrk="1" hangingPunct="1">
                        <a:defRPr sz="1800" b="1" kern="1200">
                          <a:solidFill>
                            <a:schemeClr val="lt1"/>
                          </a:solidFill>
                          <a:latin typeface="Arial"/>
                        </a:defRPr>
                      </a:lvl6pPr>
                      <a:lvl7pPr marL="2743200" algn="l" defTabSz="914400" rtl="0" eaLnBrk="1" latinLnBrk="1" hangingPunct="1">
                        <a:defRPr sz="1800" b="1" kern="1200">
                          <a:solidFill>
                            <a:schemeClr val="lt1"/>
                          </a:solidFill>
                          <a:latin typeface="Arial"/>
                        </a:defRPr>
                      </a:lvl7pPr>
                      <a:lvl8pPr marL="3200400" algn="l" defTabSz="914400" rtl="0" eaLnBrk="1" latinLnBrk="1" hangingPunct="1">
                        <a:defRPr sz="1800" b="1" kern="1200">
                          <a:solidFill>
                            <a:schemeClr val="lt1"/>
                          </a:solidFill>
                          <a:latin typeface="Arial"/>
                        </a:defRPr>
                      </a:lvl8pPr>
                      <a:lvl9pPr marL="3657600" algn="l" defTabSz="914400" rtl="0" eaLnBrk="1" latinLnBrk="1" hangingPunct="1">
                        <a:defRPr sz="1800" b="1" kern="1200">
                          <a:solidFill>
                            <a:schemeClr val="lt1"/>
                          </a:solidFill>
                          <a:latin typeface="Arial"/>
                        </a:defRPr>
                      </a:lvl9pPr>
                    </a:lstStyle>
                    <a:p>
                      <a:pPr algn="ctr">
                        <a:spcBef>
                          <a:spcPts val="600"/>
                        </a:spcBef>
                        <a:spcAft>
                          <a:spcPts val="0"/>
                        </a:spcAft>
                      </a:pPr>
                      <a:r>
                        <a:rPr lang="en-US" sz="1050" dirty="0">
                          <a:effectLst/>
                        </a:rPr>
                        <a:t>broadband connectivity over stationary </a:t>
                      </a:r>
                      <a:r>
                        <a:rPr lang="en-US" sz="1050" dirty="0" err="1">
                          <a:effectLst/>
                        </a:rPr>
                        <a:t>mmW</a:t>
                      </a:r>
                      <a:r>
                        <a:rPr lang="en-US" sz="1050" dirty="0">
                          <a:effectLst/>
                        </a:rPr>
                        <a:t> </a:t>
                      </a:r>
                      <a:r>
                        <a:rPr lang="en-US" sz="1050" dirty="0" smtClean="0">
                          <a:effectLst/>
                        </a:rPr>
                        <a:t>backhaul</a:t>
                      </a:r>
                    </a:p>
                    <a:p>
                      <a:pPr algn="ctr">
                        <a:spcBef>
                          <a:spcPts val="600"/>
                        </a:spcBef>
                        <a:spcAft>
                          <a:spcPts val="0"/>
                        </a:spcAft>
                      </a:pPr>
                      <a:r>
                        <a:rPr lang="en-US" sz="1050" dirty="0" smtClean="0">
                          <a:effectLst/>
                        </a:rPr>
                        <a:t>(</a:t>
                      </a:r>
                      <a:r>
                        <a:rPr lang="en-US" sz="1050" dirty="0">
                          <a:effectLst/>
                        </a:rPr>
                        <a:t>EU testbed)</a:t>
                      </a:r>
                      <a:endParaRPr lang="ko-KR" sz="105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rgbClr val="87000A"/>
                    </a:solidFill>
                  </a:tcPr>
                </a:tc>
                <a:tc>
                  <a:txBody>
                    <a:bodyPr/>
                    <a:lstStyle>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marL="342900" lvl="0" indent="-342900" algn="l">
                        <a:spcBef>
                          <a:spcPts val="600"/>
                        </a:spcBef>
                        <a:spcAft>
                          <a:spcPts val="0"/>
                        </a:spcAft>
                        <a:buFont typeface="Symbol" panose="05050102010706020507" pitchFamily="18" charset="2"/>
                        <a:buChar char=""/>
                      </a:pPr>
                      <a:r>
                        <a:rPr lang="en-US" sz="1000" dirty="0">
                          <a:effectLst/>
                        </a:rPr>
                        <a:t>Intersystem interoperability</a:t>
                      </a:r>
                      <a:endParaRPr lang="ko-KR" sz="1000" dirty="0">
                        <a:effectLst/>
                      </a:endParaRPr>
                    </a:p>
                    <a:p>
                      <a:pPr marL="342900" lvl="0" indent="-342900" algn="l">
                        <a:spcAft>
                          <a:spcPts val="0"/>
                        </a:spcAft>
                        <a:buFont typeface="Symbol" panose="05050102010706020507" pitchFamily="18" charset="2"/>
                        <a:buChar char=""/>
                      </a:pPr>
                      <a:r>
                        <a:rPr lang="en-US" sz="1000" dirty="0">
                          <a:effectLst/>
                        </a:rPr>
                        <a:t>100 Mbit/s user-experience</a:t>
                      </a:r>
                      <a:endParaRPr lang="ko-KR" sz="1000" dirty="0">
                        <a:effectLst/>
                      </a:endParaRPr>
                    </a:p>
                    <a:p>
                      <a:pPr marL="342900" lvl="0" indent="-342900" algn="l">
                        <a:spcAft>
                          <a:spcPts val="0"/>
                        </a:spcAft>
                        <a:buFont typeface="Symbol" panose="05050102010706020507" pitchFamily="18" charset="2"/>
                        <a:buChar char=""/>
                      </a:pPr>
                      <a:r>
                        <a:rPr lang="en-US" sz="1000" dirty="0">
                          <a:effectLst/>
                        </a:rPr>
                        <a:t>2.5 </a:t>
                      </a:r>
                      <a:r>
                        <a:rPr lang="en-US" sz="1000" dirty="0" err="1">
                          <a:effectLst/>
                        </a:rPr>
                        <a:t>Gbit</a:t>
                      </a:r>
                      <a:r>
                        <a:rPr lang="en-US" sz="1000" dirty="0">
                          <a:effectLst/>
                        </a:rPr>
                        <a:t>/s </a:t>
                      </a:r>
                      <a:r>
                        <a:rPr lang="en-US" sz="1000" dirty="0" err="1">
                          <a:effectLst/>
                        </a:rPr>
                        <a:t>mmW</a:t>
                      </a:r>
                      <a:r>
                        <a:rPr lang="en-US" sz="1000" dirty="0">
                          <a:effectLst/>
                        </a:rPr>
                        <a:t> wireless backhaul</a:t>
                      </a:r>
                      <a:endParaRPr lang="ko-KR" sz="1000" dirty="0">
                        <a:effectLst/>
                      </a:endParaRPr>
                    </a:p>
                    <a:p>
                      <a:pPr marL="342900" lvl="0" indent="-342900" algn="l">
                        <a:spcAft>
                          <a:spcPts val="0"/>
                        </a:spcAft>
                        <a:buFont typeface="Symbol" panose="05050102010706020507" pitchFamily="18" charset="2"/>
                        <a:buChar char=""/>
                      </a:pPr>
                      <a:r>
                        <a:rPr lang="en-US" sz="1000" dirty="0">
                          <a:effectLst/>
                        </a:rPr>
                        <a:t>SDN/NFV in </a:t>
                      </a:r>
                      <a:r>
                        <a:rPr lang="en-US" sz="1000" dirty="0" err="1">
                          <a:effectLst/>
                        </a:rPr>
                        <a:t>vEPC</a:t>
                      </a:r>
                      <a:r>
                        <a:rPr lang="en-US" sz="1000" dirty="0">
                          <a:effectLst/>
                        </a:rPr>
                        <a:t> </a:t>
                      </a:r>
                      <a:endParaRPr lang="ko-KR" sz="100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marL="342900" lvl="0" indent="-342900" algn="l">
                        <a:spcAft>
                          <a:spcPts val="0"/>
                        </a:spcAft>
                        <a:buFont typeface="Symbol" panose="05050102010706020507" pitchFamily="18" charset="2"/>
                        <a:buChar char=""/>
                      </a:pPr>
                      <a:r>
                        <a:rPr lang="en-US" sz="1000" dirty="0">
                          <a:effectLst/>
                        </a:rPr>
                        <a:t>End-user connectivity via Wi-Fi or 5G (if available), </a:t>
                      </a:r>
                      <a:endParaRPr lang="ko-KR" sz="1000" dirty="0">
                        <a:effectLst/>
                      </a:endParaRPr>
                    </a:p>
                    <a:p>
                      <a:pPr marL="342900" lvl="0" indent="-342900" algn="l">
                        <a:spcAft>
                          <a:spcPts val="0"/>
                        </a:spcAft>
                        <a:buFont typeface="Symbol" panose="05050102010706020507" pitchFamily="18" charset="2"/>
                        <a:buChar char=""/>
                      </a:pPr>
                      <a:r>
                        <a:rPr lang="en-US" sz="1000" dirty="0">
                          <a:effectLst/>
                        </a:rPr>
                        <a:t>SDN/NFV</a:t>
                      </a:r>
                      <a:r>
                        <a:rPr lang="fr-FR" sz="1000" dirty="0">
                          <a:effectLst/>
                        </a:rPr>
                        <a:t>, </a:t>
                      </a:r>
                      <a:endParaRPr lang="ko-KR" sz="1000" dirty="0">
                        <a:effectLst/>
                      </a:endParaRPr>
                    </a:p>
                    <a:p>
                      <a:pPr marL="342900" lvl="0" indent="-342900" algn="l">
                        <a:spcAft>
                          <a:spcPts val="0"/>
                        </a:spcAft>
                        <a:buFont typeface="Symbol" panose="05050102010706020507" pitchFamily="18" charset="2"/>
                        <a:buChar char=""/>
                      </a:pPr>
                      <a:r>
                        <a:rPr lang="fr-FR" sz="1000" dirty="0">
                          <a:effectLst/>
                        </a:rPr>
                        <a:t>mmW radios and multi-RAT</a:t>
                      </a:r>
                      <a:endParaRPr lang="ko-KR" sz="1000" dirty="0">
                        <a:effectLst/>
                      </a:endParaRPr>
                    </a:p>
                    <a:p>
                      <a:pPr marL="342900" lvl="0" indent="-342900" algn="l">
                        <a:spcAft>
                          <a:spcPts val="0"/>
                        </a:spcAft>
                        <a:buFont typeface="Symbol" panose="05050102010706020507" pitchFamily="18" charset="2"/>
                        <a:buChar char=""/>
                      </a:pPr>
                      <a:r>
                        <a:rPr lang="fr-FR" sz="1000" dirty="0">
                          <a:effectLst/>
                        </a:rPr>
                        <a:t>Reliable internet/KOREN</a:t>
                      </a:r>
                      <a:endParaRPr lang="ko-KR" sz="1000" dirty="0">
                        <a:effectLst/>
                      </a:endParaRPr>
                    </a:p>
                    <a:p>
                      <a:pPr marL="342900" lvl="0" indent="-342900" algn="l">
                        <a:spcAft>
                          <a:spcPts val="0"/>
                        </a:spcAft>
                        <a:buFont typeface="Symbol" panose="05050102010706020507" pitchFamily="18" charset="2"/>
                        <a:buChar char=""/>
                      </a:pPr>
                      <a:r>
                        <a:rPr lang="fr-FR" sz="1000" dirty="0">
                          <a:effectLst/>
                        </a:rPr>
                        <a:t>end-user equipment</a:t>
                      </a:r>
                      <a:endParaRPr lang="ko-KR" sz="100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1" hangingPunct="1">
                        <a:defRPr sz="1800" b="1" kern="1200">
                          <a:solidFill>
                            <a:schemeClr val="lt1"/>
                          </a:solidFill>
                          <a:latin typeface="Arial"/>
                        </a:defRPr>
                      </a:lvl1pPr>
                      <a:lvl2pPr marL="457200" algn="l" defTabSz="914400" rtl="0" eaLnBrk="1" latinLnBrk="1" hangingPunct="1">
                        <a:defRPr sz="1800" b="1" kern="1200">
                          <a:solidFill>
                            <a:schemeClr val="lt1"/>
                          </a:solidFill>
                          <a:latin typeface="Arial"/>
                        </a:defRPr>
                      </a:lvl2pPr>
                      <a:lvl3pPr marL="914400" algn="l" defTabSz="914400" rtl="0" eaLnBrk="1" latinLnBrk="1" hangingPunct="1">
                        <a:defRPr sz="1800" b="1" kern="1200">
                          <a:solidFill>
                            <a:schemeClr val="lt1"/>
                          </a:solidFill>
                          <a:latin typeface="Arial"/>
                        </a:defRPr>
                      </a:lvl3pPr>
                      <a:lvl4pPr marL="1371600" algn="l" defTabSz="914400" rtl="0" eaLnBrk="1" latinLnBrk="1" hangingPunct="1">
                        <a:defRPr sz="1800" b="1" kern="1200">
                          <a:solidFill>
                            <a:schemeClr val="lt1"/>
                          </a:solidFill>
                          <a:latin typeface="Arial"/>
                        </a:defRPr>
                      </a:lvl4pPr>
                      <a:lvl5pPr marL="1828800" algn="l" defTabSz="914400" rtl="0" eaLnBrk="1" latinLnBrk="1" hangingPunct="1">
                        <a:defRPr sz="1800" b="1" kern="1200">
                          <a:solidFill>
                            <a:schemeClr val="lt1"/>
                          </a:solidFill>
                          <a:latin typeface="Arial"/>
                        </a:defRPr>
                      </a:lvl5pPr>
                      <a:lvl6pPr marL="2286000" algn="l" defTabSz="914400" rtl="0" eaLnBrk="1" latinLnBrk="1" hangingPunct="1">
                        <a:defRPr sz="1800" b="1" kern="1200">
                          <a:solidFill>
                            <a:schemeClr val="lt1"/>
                          </a:solidFill>
                          <a:latin typeface="Arial"/>
                        </a:defRPr>
                      </a:lvl6pPr>
                      <a:lvl7pPr marL="2743200" algn="l" defTabSz="914400" rtl="0" eaLnBrk="1" latinLnBrk="1" hangingPunct="1">
                        <a:defRPr sz="1800" b="1" kern="1200">
                          <a:solidFill>
                            <a:schemeClr val="lt1"/>
                          </a:solidFill>
                          <a:latin typeface="Arial"/>
                        </a:defRPr>
                      </a:lvl7pPr>
                      <a:lvl8pPr marL="3200400" algn="l" defTabSz="914400" rtl="0" eaLnBrk="1" latinLnBrk="1" hangingPunct="1">
                        <a:defRPr sz="1800" b="1" kern="1200">
                          <a:solidFill>
                            <a:schemeClr val="lt1"/>
                          </a:solidFill>
                          <a:latin typeface="Arial"/>
                        </a:defRPr>
                      </a:lvl8pPr>
                      <a:lvl9pPr marL="3657600" algn="l" defTabSz="914400" rtl="0" eaLnBrk="1" latinLnBrk="1" hangingPunct="1">
                        <a:defRPr sz="1800" b="1" kern="1200">
                          <a:solidFill>
                            <a:schemeClr val="lt1"/>
                          </a:solidFill>
                          <a:latin typeface="Arial"/>
                        </a:defRPr>
                      </a:lvl9pPr>
                    </a:lstStyle>
                    <a:p>
                      <a:pPr algn="ctr">
                        <a:spcBef>
                          <a:spcPts val="600"/>
                        </a:spcBef>
                        <a:spcAft>
                          <a:spcPts val="0"/>
                        </a:spcAft>
                      </a:pPr>
                      <a:r>
                        <a:rPr lang="en-US" sz="1050" dirty="0">
                          <a:effectLst/>
                        </a:rPr>
                        <a:t>broadband connectivity over moving </a:t>
                      </a:r>
                      <a:r>
                        <a:rPr lang="en-US" sz="1050" dirty="0" smtClean="0">
                          <a:effectLst/>
                        </a:rPr>
                        <a:t>hot-spot</a:t>
                      </a:r>
                    </a:p>
                    <a:p>
                      <a:pPr algn="ctr">
                        <a:spcBef>
                          <a:spcPts val="600"/>
                        </a:spcBef>
                        <a:spcAft>
                          <a:spcPts val="0"/>
                        </a:spcAft>
                      </a:pPr>
                      <a:r>
                        <a:rPr lang="en-US" sz="1050" dirty="0" smtClean="0">
                          <a:effectLst/>
                        </a:rPr>
                        <a:t>(</a:t>
                      </a:r>
                      <a:r>
                        <a:rPr lang="en-US" sz="1050" dirty="0">
                          <a:effectLst/>
                        </a:rPr>
                        <a:t>KR testbed)</a:t>
                      </a:r>
                      <a:endParaRPr lang="ko-KR" sz="105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rgbClr val="87000A"/>
                    </a:solidFill>
                  </a:tcPr>
                </a:tc>
                <a:tc>
                  <a:txBody>
                    <a:bodyPr/>
                    <a:lstStyle>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marL="342900" lvl="0" indent="-342900" algn="l">
                        <a:spcBef>
                          <a:spcPts val="600"/>
                        </a:spcBef>
                        <a:spcAft>
                          <a:spcPts val="0"/>
                        </a:spcAft>
                        <a:buFont typeface="Symbol" panose="05050102010706020507" pitchFamily="18" charset="2"/>
                        <a:buChar char=""/>
                      </a:pPr>
                      <a:r>
                        <a:rPr lang="en-US" sz="1000" dirty="0">
                          <a:effectLst/>
                        </a:rPr>
                        <a:t>Intersystem interoperability</a:t>
                      </a:r>
                      <a:endParaRPr lang="ko-KR" sz="1000" dirty="0">
                        <a:effectLst/>
                      </a:endParaRPr>
                    </a:p>
                    <a:p>
                      <a:pPr marL="342900" lvl="0" indent="-342900" algn="l">
                        <a:spcAft>
                          <a:spcPts val="0"/>
                        </a:spcAft>
                        <a:buFont typeface="Symbol" panose="05050102010706020507" pitchFamily="18" charset="2"/>
                        <a:buChar char=""/>
                      </a:pPr>
                      <a:r>
                        <a:rPr lang="en-US" sz="1000" dirty="0">
                          <a:effectLst/>
                        </a:rPr>
                        <a:t>100 Mbit/s user-experience</a:t>
                      </a:r>
                      <a:endParaRPr lang="ko-KR" sz="1000" dirty="0">
                        <a:effectLst/>
                      </a:endParaRPr>
                    </a:p>
                    <a:p>
                      <a:pPr marL="342900" lvl="0" indent="-342900" algn="l">
                        <a:spcAft>
                          <a:spcPts val="0"/>
                        </a:spcAft>
                        <a:buFont typeface="Symbol" panose="05050102010706020507" pitchFamily="18" charset="2"/>
                        <a:buChar char=""/>
                      </a:pPr>
                      <a:r>
                        <a:rPr lang="en-US" sz="1000" dirty="0">
                          <a:effectLst/>
                        </a:rPr>
                        <a:t>2.5 </a:t>
                      </a:r>
                      <a:r>
                        <a:rPr lang="en-US" sz="1000" dirty="0" err="1">
                          <a:effectLst/>
                        </a:rPr>
                        <a:t>Gbit</a:t>
                      </a:r>
                      <a:r>
                        <a:rPr lang="en-US" sz="1000" dirty="0">
                          <a:effectLst/>
                        </a:rPr>
                        <a:t>/s </a:t>
                      </a:r>
                      <a:r>
                        <a:rPr lang="en-US" sz="1000" dirty="0" err="1">
                          <a:effectLst/>
                        </a:rPr>
                        <a:t>mmW</a:t>
                      </a:r>
                      <a:r>
                        <a:rPr lang="en-US" sz="1000" dirty="0">
                          <a:effectLst/>
                        </a:rPr>
                        <a:t> wireless backhaul</a:t>
                      </a:r>
                      <a:endParaRPr lang="ko-KR" sz="1000" dirty="0">
                        <a:effectLst/>
                      </a:endParaRPr>
                    </a:p>
                    <a:p>
                      <a:pPr marL="342900" lvl="0" indent="-342900" algn="l">
                        <a:spcAft>
                          <a:spcPts val="0"/>
                        </a:spcAft>
                        <a:buFont typeface="Symbol" panose="05050102010706020507" pitchFamily="18" charset="2"/>
                        <a:buChar char=""/>
                      </a:pPr>
                      <a:r>
                        <a:rPr lang="en-US" sz="1000" dirty="0">
                          <a:effectLst/>
                        </a:rPr>
                        <a:t>SDN/NFV in </a:t>
                      </a:r>
                      <a:r>
                        <a:rPr lang="en-US" sz="1000" dirty="0" err="1">
                          <a:effectLst/>
                        </a:rPr>
                        <a:t>vEPC</a:t>
                      </a:r>
                      <a:endParaRPr lang="ko-KR" sz="100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marL="342900" lvl="0" indent="-342900" algn="l">
                        <a:spcAft>
                          <a:spcPts val="0"/>
                        </a:spcAft>
                        <a:buFont typeface="Symbol" panose="05050102010706020507" pitchFamily="18" charset="2"/>
                        <a:buChar char=""/>
                      </a:pPr>
                      <a:r>
                        <a:rPr lang="en-US" sz="1000" dirty="0">
                          <a:effectLst/>
                        </a:rPr>
                        <a:t>End-user connectivity via Wi-Fi or 5G (if available), </a:t>
                      </a:r>
                      <a:endParaRPr lang="ko-KR" sz="1000" dirty="0">
                        <a:effectLst/>
                      </a:endParaRPr>
                    </a:p>
                    <a:p>
                      <a:pPr marL="342900" lvl="0" indent="-342900" algn="l">
                        <a:spcAft>
                          <a:spcPts val="0"/>
                        </a:spcAft>
                        <a:buFont typeface="Symbol" panose="05050102010706020507" pitchFamily="18" charset="2"/>
                        <a:buChar char=""/>
                      </a:pPr>
                      <a:r>
                        <a:rPr lang="en-US" sz="1000" dirty="0">
                          <a:effectLst/>
                        </a:rPr>
                        <a:t>SDN/NFV</a:t>
                      </a:r>
                      <a:r>
                        <a:rPr lang="fr-FR" sz="1000" dirty="0">
                          <a:effectLst/>
                        </a:rPr>
                        <a:t>, </a:t>
                      </a:r>
                      <a:endParaRPr lang="ko-KR" sz="1000" dirty="0">
                        <a:effectLst/>
                      </a:endParaRPr>
                    </a:p>
                    <a:p>
                      <a:pPr marL="342900" lvl="0" indent="-342900" algn="l">
                        <a:spcAft>
                          <a:spcPts val="0"/>
                        </a:spcAft>
                        <a:buFont typeface="Symbol" panose="05050102010706020507" pitchFamily="18" charset="2"/>
                        <a:buChar char=""/>
                      </a:pPr>
                      <a:r>
                        <a:rPr lang="fr-FR" sz="1000" dirty="0">
                          <a:effectLst/>
                        </a:rPr>
                        <a:t>mmW radios and multi-RAT</a:t>
                      </a:r>
                      <a:endParaRPr lang="ko-KR" sz="1000" dirty="0">
                        <a:effectLst/>
                      </a:endParaRPr>
                    </a:p>
                    <a:p>
                      <a:pPr marL="342900" lvl="0" indent="-342900" algn="l">
                        <a:spcAft>
                          <a:spcPts val="0"/>
                        </a:spcAft>
                        <a:buFont typeface="Symbol" panose="05050102010706020507" pitchFamily="18" charset="2"/>
                        <a:buChar char=""/>
                      </a:pPr>
                      <a:r>
                        <a:rPr lang="fr-FR" sz="1000" dirty="0">
                          <a:effectLst/>
                        </a:rPr>
                        <a:t>Mobility management</a:t>
                      </a:r>
                      <a:endParaRPr lang="ko-KR" sz="1000" dirty="0">
                        <a:effectLst/>
                      </a:endParaRPr>
                    </a:p>
                    <a:p>
                      <a:pPr marL="342900" lvl="0" indent="-342900" algn="l">
                        <a:spcAft>
                          <a:spcPts val="0"/>
                        </a:spcAft>
                        <a:buFont typeface="Symbol" panose="05050102010706020507" pitchFamily="18" charset="2"/>
                        <a:buChar char=""/>
                      </a:pPr>
                      <a:r>
                        <a:rPr lang="fr-FR" sz="1000" dirty="0">
                          <a:effectLst/>
                        </a:rPr>
                        <a:t>Reliable internet/KOREN</a:t>
                      </a:r>
                      <a:endParaRPr lang="ko-KR" sz="1000" dirty="0">
                        <a:effectLst/>
                      </a:endParaRPr>
                    </a:p>
                    <a:p>
                      <a:pPr marL="342900" lvl="0" indent="-342900" algn="l">
                        <a:spcAft>
                          <a:spcPts val="0"/>
                        </a:spcAft>
                        <a:buFont typeface="Symbol" panose="05050102010706020507" pitchFamily="18" charset="2"/>
                        <a:buChar char=""/>
                      </a:pPr>
                      <a:r>
                        <a:rPr lang="fr-FR" sz="1000" dirty="0">
                          <a:effectLst/>
                        </a:rPr>
                        <a:t>end-user equipment</a:t>
                      </a:r>
                      <a:endParaRPr lang="ko-KR" sz="1000" dirty="0">
                        <a:effectLst/>
                        <a:latin typeface="Arial" panose="020B060402020202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pic>
        <p:nvPicPr>
          <p:cNvPr id="16" name="그림 15"/>
          <p:cNvPicPr>
            <a:picLocks noChangeAspect="1"/>
          </p:cNvPicPr>
          <p:nvPr/>
        </p:nvPicPr>
        <p:blipFill>
          <a:blip r:embed="rId2"/>
          <a:stretch>
            <a:fillRect/>
          </a:stretch>
        </p:blipFill>
        <p:spPr>
          <a:xfrm>
            <a:off x="4644008" y="1362967"/>
            <a:ext cx="4346825" cy="2786113"/>
          </a:xfrm>
          <a:prstGeom prst="rect">
            <a:avLst/>
          </a:prstGeom>
        </p:spPr>
      </p:pic>
    </p:spTree>
    <p:extLst>
      <p:ext uri="{BB962C8B-B14F-4D97-AF65-F5344CB8AC3E}">
        <p14:creationId xmlns:p14="http://schemas.microsoft.com/office/powerpoint/2010/main" val="735464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References</a:t>
            </a:r>
            <a:endParaRPr lang="ko-KR" altLang="en-US" dirty="0"/>
          </a:p>
        </p:txBody>
      </p:sp>
      <p:sp>
        <p:nvSpPr>
          <p:cNvPr id="3" name="날짜 개체 틀 2"/>
          <p:cNvSpPr>
            <a:spLocks noGrp="1"/>
          </p:cNvSpPr>
          <p:nvPr>
            <p:ph type="dt" sz="half" idx="10"/>
          </p:nvPr>
        </p:nvSpPr>
        <p:spPr/>
        <p:txBody>
          <a:bodyPr/>
          <a:lstStyle/>
          <a:p>
            <a:r>
              <a:rPr lang="en-US" altLang="ko-KR" smtClean="0"/>
              <a:t>November 2016</a:t>
            </a:r>
            <a:endParaRPr lang="en-US" altLang="ko-KR" dirty="0"/>
          </a:p>
        </p:txBody>
      </p:sp>
      <p:sp>
        <p:nvSpPr>
          <p:cNvPr id="4" name="바닥글 개체 틀 3"/>
          <p:cNvSpPr>
            <a:spLocks noGrp="1"/>
          </p:cNvSpPr>
          <p:nvPr>
            <p:ph type="ftr" sz="quarter" idx="11"/>
          </p:nvPr>
        </p:nvSpPr>
        <p:spPr/>
        <p:txBody>
          <a:bodyPr/>
          <a:lstStyle/>
          <a:p>
            <a:r>
              <a:rPr lang="en-US" altLang="ko-KR" smtClean="0"/>
              <a:t>Junhyeong Kim, ETRI</a:t>
            </a:r>
            <a:endParaRPr lang="en-US" altLang="ko-KR" dirty="0"/>
          </a:p>
        </p:txBody>
      </p:sp>
      <p:sp>
        <p:nvSpPr>
          <p:cNvPr id="5" name="슬라이드 번호 개체 틀 4"/>
          <p:cNvSpPr>
            <a:spLocks noGrp="1"/>
          </p:cNvSpPr>
          <p:nvPr>
            <p:ph type="sldNum" sz="quarter" idx="12"/>
          </p:nvPr>
        </p:nvSpPr>
        <p:spPr/>
        <p:txBody>
          <a:bodyPr/>
          <a:lstStyle/>
          <a:p>
            <a:r>
              <a:rPr lang="en-US" altLang="ko-KR" smtClean="0"/>
              <a:t>Slide </a:t>
            </a:r>
            <a:fld id="{D28256C3-2AA4-4145-9783-F043BC288164}" type="slidenum">
              <a:rPr lang="en-US" altLang="ko-KR" smtClean="0"/>
              <a:pPr/>
              <a:t>14</a:t>
            </a:fld>
            <a:endParaRPr lang="en-US" altLang="ko-KR"/>
          </a:p>
        </p:txBody>
      </p:sp>
      <p:graphicFrame>
        <p:nvGraphicFramePr>
          <p:cNvPr id="6" name="표 5"/>
          <p:cNvGraphicFramePr>
            <a:graphicFrameLocks noGrp="1"/>
          </p:cNvGraphicFramePr>
          <p:nvPr>
            <p:extLst>
              <p:ext uri="{D42A27DB-BD31-4B8C-83A1-F6EECF244321}">
                <p14:modId xmlns:p14="http://schemas.microsoft.com/office/powerpoint/2010/main" val="2455986194"/>
              </p:ext>
            </p:extLst>
          </p:nvPr>
        </p:nvGraphicFramePr>
        <p:xfrm>
          <a:off x="923764" y="1556792"/>
          <a:ext cx="7296472" cy="518160"/>
        </p:xfrm>
        <a:graphic>
          <a:graphicData uri="http://schemas.openxmlformats.org/drawingml/2006/table">
            <a:tbl>
              <a:tblPr firstRow="1" bandRow="1">
                <a:tableStyleId>{2D5ABB26-0587-4C30-8999-92F81FD0307C}</a:tableStyleId>
              </a:tblPr>
              <a:tblGrid>
                <a:gridCol w="360040"/>
                <a:gridCol w="6936432"/>
              </a:tblGrid>
              <a:tr h="370840">
                <a:tc>
                  <a:txBody>
                    <a:bodyPr/>
                    <a:lstStyle/>
                    <a:p>
                      <a:pPr algn="ctr" latinLnBrk="1"/>
                      <a:r>
                        <a:rPr lang="en-US" altLang="ko-KR" sz="1400" dirty="0" smtClean="0"/>
                        <a:t>[1] </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hlinkClick r:id="rId2"/>
                        </a:rPr>
                        <a:t>IEEE</a:t>
                      </a:r>
                      <a:r>
                        <a:rPr lang="en-US" altLang="ko-KR" sz="1400" baseline="0" dirty="0" smtClean="0">
                          <a:hlinkClick r:id="rId2"/>
                        </a:rPr>
                        <a:t> 802.15-16-0185-01-hrrc, “</a:t>
                      </a:r>
                      <a:r>
                        <a:rPr lang="en-US" altLang="ko-KR" sz="1400" dirty="0" smtClean="0">
                          <a:hlinkClick r:id="rId2"/>
                        </a:rPr>
                        <a:t>Performance Evaluation of Millimeter-wave-based Communication System in Subway Tunnels”</a:t>
                      </a:r>
                      <a:endParaRPr lang="en-US" altLang="ko-KR" sz="1400" dirty="0" smtClean="0"/>
                    </a:p>
                  </a:txBody>
                  <a:tcPr/>
                </a:tc>
              </a:tr>
            </a:tbl>
          </a:graphicData>
        </a:graphic>
      </p:graphicFrame>
    </p:spTree>
    <p:extLst>
      <p:ext uri="{BB962C8B-B14F-4D97-AF65-F5344CB8AC3E}">
        <p14:creationId xmlns:p14="http://schemas.microsoft.com/office/powerpoint/2010/main" val="40886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sp>
        <p:nvSpPr>
          <p:cNvPr id="7" name="TextBox 6"/>
          <p:cNvSpPr txBox="1"/>
          <p:nvPr/>
        </p:nvSpPr>
        <p:spPr>
          <a:xfrm>
            <a:off x="2843808" y="2852936"/>
            <a:ext cx="3397084" cy="923330"/>
          </a:xfrm>
          <a:prstGeom prst="rect">
            <a:avLst/>
          </a:prstGeom>
          <a:noFill/>
        </p:spPr>
        <p:txBody>
          <a:bodyPr wrap="none" rtlCol="0">
            <a:spAutoFit/>
          </a:bodyPr>
          <a:lstStyle/>
          <a:p>
            <a:r>
              <a:rPr lang="en-US" altLang="ko-KR" sz="5400" b="1" dirty="0" smtClean="0"/>
              <a:t>Thank you</a:t>
            </a:r>
            <a:endParaRPr lang="ko-KR" altLang="en-US" sz="5400" b="1" dirty="0"/>
          </a:p>
        </p:txBody>
      </p:sp>
    </p:spTree>
    <p:extLst>
      <p:ext uri="{BB962C8B-B14F-4D97-AF65-F5344CB8AC3E}">
        <p14:creationId xmlns:p14="http://schemas.microsoft.com/office/powerpoint/2010/main" val="1745727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t>Background</a:t>
            </a:r>
          </a:p>
          <a:p>
            <a:endParaRPr lang="en-US" altLang="ko-KR" sz="2800" dirty="0" smtClean="0"/>
          </a:p>
          <a:p>
            <a:r>
              <a:rPr lang="en-US" altLang="ko-KR" sz="2800" dirty="0" smtClean="0"/>
              <a:t>Overview of MHN-E System</a:t>
            </a:r>
          </a:p>
          <a:p>
            <a:endParaRPr lang="en-US" altLang="ko-KR" sz="2800" dirty="0" smtClean="0"/>
          </a:p>
          <a:p>
            <a:r>
              <a:rPr lang="en-US" altLang="ko-KR" sz="2800" dirty="0" smtClean="0"/>
              <a:t>Demonstration Plan</a:t>
            </a:r>
          </a:p>
          <a:p>
            <a:endParaRPr lang="en-US" altLang="ko-KR" sz="2800" dirty="0" smtClean="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a:t>
            </a:fld>
            <a:endParaRPr lang="en-US" altLang="ko-KR"/>
          </a:p>
        </p:txBody>
      </p:sp>
    </p:spTree>
    <p:extLst>
      <p:ext uri="{BB962C8B-B14F-4D97-AF65-F5344CB8AC3E}">
        <p14:creationId xmlns:p14="http://schemas.microsoft.com/office/powerpoint/2010/main" val="418702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Background</a:t>
            </a:r>
            <a:endParaRPr lang="ko-KR" altLang="en-US" dirty="0"/>
          </a:p>
        </p:txBody>
      </p:sp>
      <p:sp>
        <p:nvSpPr>
          <p:cNvPr id="3" name="내용 개체 틀 2"/>
          <p:cNvSpPr>
            <a:spLocks noGrp="1"/>
          </p:cNvSpPr>
          <p:nvPr>
            <p:ph idx="1"/>
          </p:nvPr>
        </p:nvSpPr>
        <p:spPr/>
        <p:txBody>
          <a:bodyPr/>
          <a:lstStyle/>
          <a:p>
            <a:r>
              <a:rPr lang="en-US" altLang="ko-KR" sz="2000" dirty="0" smtClean="0"/>
              <a:t>Motivation</a:t>
            </a:r>
          </a:p>
          <a:p>
            <a:pPr lvl="1"/>
            <a:r>
              <a:rPr lang="en-US" altLang="ko-KR" sz="1600" dirty="0" smtClean="0"/>
              <a:t>People </a:t>
            </a:r>
            <a:r>
              <a:rPr lang="en-US" altLang="ko-KR" sz="1600" dirty="0"/>
              <a:t>want to access Internet every time and every where </a:t>
            </a:r>
          </a:p>
          <a:p>
            <a:pPr lvl="1"/>
            <a:r>
              <a:rPr lang="en-US" altLang="ko-KR" sz="1600" dirty="0"/>
              <a:t>Current Wi-Fi </a:t>
            </a:r>
            <a:r>
              <a:rPr lang="en-US" altLang="ko-KR" sz="1600" dirty="0" smtClean="0"/>
              <a:t>services </a:t>
            </a:r>
            <a:r>
              <a:rPr lang="en-US" altLang="ko-KR" sz="1600" dirty="0"/>
              <a:t>provided in high-speed trains and subways </a:t>
            </a:r>
            <a:r>
              <a:rPr lang="en-US" altLang="ko-KR" sz="1600" dirty="0" smtClean="0"/>
              <a:t>are </a:t>
            </a:r>
            <a:r>
              <a:rPr lang="en-US" altLang="ko-KR" sz="1600" dirty="0"/>
              <a:t>hard to </a:t>
            </a:r>
            <a:r>
              <a:rPr lang="en-US" altLang="ko-KR" sz="1600" dirty="0" smtClean="0"/>
              <a:t>satisfy </a:t>
            </a:r>
            <a:r>
              <a:rPr lang="en-US" altLang="ko-KR" sz="1600" dirty="0"/>
              <a:t>onboard passengers’ demand</a:t>
            </a:r>
          </a:p>
          <a:p>
            <a:pPr lvl="2"/>
            <a:r>
              <a:rPr lang="en-US" altLang="ko-KR" sz="1200" dirty="0"/>
              <a:t>Need performance enhancement</a:t>
            </a:r>
          </a:p>
          <a:p>
            <a:pPr lvl="1"/>
            <a:r>
              <a:rPr lang="en-US" altLang="ko-KR" sz="1600" dirty="0"/>
              <a:t>Increasing data rate is possible by using abundant spectrum available in millimeter wave</a:t>
            </a:r>
          </a:p>
          <a:p>
            <a:pPr lvl="1"/>
            <a:endParaRPr lang="en-US" altLang="ko-KR" sz="1600" dirty="0" smtClean="0"/>
          </a:p>
          <a:p>
            <a:r>
              <a:rPr lang="en-US" altLang="ko-KR" sz="2000" dirty="0" smtClean="0"/>
              <a:t>Our recent achievement</a:t>
            </a:r>
          </a:p>
          <a:p>
            <a:pPr lvl="1"/>
            <a:r>
              <a:rPr lang="en-US" altLang="ko-KR" sz="1600" dirty="0" smtClean="0"/>
              <a:t>Successfully demonstrated the </a:t>
            </a:r>
            <a:r>
              <a:rPr lang="en-US" altLang="ko-KR" sz="1600" dirty="0" err="1" smtClean="0"/>
              <a:t>mmWave</a:t>
            </a:r>
            <a:r>
              <a:rPr lang="en-US" altLang="ko-KR" sz="1600" dirty="0" smtClean="0"/>
              <a:t>-based MHN </a:t>
            </a:r>
            <a:r>
              <a:rPr lang="en-US" altLang="ko-KR" sz="1600" dirty="0"/>
              <a:t>system in the moving subway showing a peak data rate of over 400Mbps</a:t>
            </a:r>
            <a:r>
              <a:rPr lang="en-US" altLang="ko-KR" sz="1600" baseline="30000" dirty="0"/>
              <a:t>[1]</a:t>
            </a:r>
            <a:endParaRPr lang="en-US" altLang="ko-KR" sz="1600" baseline="30000" dirty="0" smtClean="0"/>
          </a:p>
          <a:p>
            <a:pPr lvl="1"/>
            <a:endParaRPr lang="en-US" altLang="ko-KR" sz="1600" dirty="0" smtClean="0"/>
          </a:p>
          <a:p>
            <a:r>
              <a:rPr lang="en-US" altLang="ko-KR" sz="2000" dirty="0" smtClean="0"/>
              <a:t>Our ambition </a:t>
            </a:r>
          </a:p>
          <a:p>
            <a:pPr lvl="1"/>
            <a:r>
              <a:rPr lang="en-US" altLang="ko-KR" sz="1600" dirty="0" smtClean="0"/>
              <a:t>to further develop MHN towards MHN enhancement is to significantly increase the capacity and improve link reliability through an introduction of advanced technologies. </a:t>
            </a:r>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spTree>
    <p:extLst>
      <p:ext uri="{BB962C8B-B14F-4D97-AF65-F5344CB8AC3E}">
        <p14:creationId xmlns:p14="http://schemas.microsoft.com/office/powerpoint/2010/main" val="270234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Background</a:t>
            </a:r>
            <a:endParaRPr lang="ko-KR" altLang="en-US" dirty="0"/>
          </a:p>
        </p:txBody>
      </p:sp>
      <p:sp>
        <p:nvSpPr>
          <p:cNvPr id="3" name="내용 개체 틀 2"/>
          <p:cNvSpPr>
            <a:spLocks noGrp="1"/>
          </p:cNvSpPr>
          <p:nvPr>
            <p:ph idx="1"/>
          </p:nvPr>
        </p:nvSpPr>
        <p:spPr/>
        <p:txBody>
          <a:bodyPr/>
          <a:lstStyle/>
          <a:p>
            <a:r>
              <a:rPr lang="en-US" altLang="ko-KR" sz="2400" dirty="0" smtClean="0"/>
              <a:t>Basic </a:t>
            </a:r>
            <a:r>
              <a:rPr lang="en-US" altLang="ko-KR" sz="2400" dirty="0"/>
              <a:t>System Architecture of </a:t>
            </a:r>
            <a:r>
              <a:rPr lang="en-US" altLang="ko-KR" sz="2400" dirty="0" smtClean="0"/>
              <a:t>MHN/MHN-E</a:t>
            </a:r>
            <a:endParaRPr lang="en-US" altLang="ko-KR" sz="2400" dirty="0"/>
          </a:p>
          <a:p>
            <a:pPr lvl="1"/>
            <a:r>
              <a:rPr lang="en-US" altLang="ko-KR" sz="2000" dirty="0" smtClean="0"/>
              <a:t>Mobile wireless backhaul</a:t>
            </a:r>
          </a:p>
          <a:p>
            <a:pPr lvl="1"/>
            <a:r>
              <a:rPr lang="en-US" altLang="ko-KR" sz="2000" dirty="0" smtClean="0"/>
              <a:t>User </a:t>
            </a:r>
            <a:r>
              <a:rPr lang="en-US" altLang="ko-KR" sz="2000" dirty="0"/>
              <a:t>access </a:t>
            </a:r>
            <a:r>
              <a:rPr lang="en-US" altLang="ko-KR" sz="2000" dirty="0" smtClean="0"/>
              <a:t>link</a:t>
            </a:r>
            <a:endParaRPr lang="en-US" altLang="ko-KR" sz="2000" dirty="0"/>
          </a:p>
          <a:p>
            <a:endParaRPr lang="ko-KR" altLang="en-US" sz="2400" dirty="0"/>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pic>
        <p:nvPicPr>
          <p:cNvPr id="1026" name="Picture 2" descr="MHN_E_t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15" y="2767262"/>
            <a:ext cx="8066963" cy="361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84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Background</a:t>
            </a:r>
            <a:endParaRPr lang="ko-KR" altLang="en-US" dirty="0"/>
          </a:p>
        </p:txBody>
      </p:sp>
      <p:sp>
        <p:nvSpPr>
          <p:cNvPr id="3" name="내용 개체 틀 2"/>
          <p:cNvSpPr>
            <a:spLocks noGrp="1"/>
          </p:cNvSpPr>
          <p:nvPr>
            <p:ph idx="1"/>
          </p:nvPr>
        </p:nvSpPr>
        <p:spPr/>
        <p:txBody>
          <a:bodyPr/>
          <a:lstStyle/>
          <a:p>
            <a:pPr lvl="0"/>
            <a:r>
              <a:rPr lang="en-US" altLang="ko-KR" sz="2000" dirty="0"/>
              <a:t>Field Trial of MHN System</a:t>
            </a:r>
            <a:endParaRPr lang="en-US" altLang="ko-KR" sz="2000" dirty="0" smtClean="0">
              <a:solidFill>
                <a:srgbClr val="000000"/>
              </a:solidFill>
            </a:endParaRPr>
          </a:p>
          <a:p>
            <a:pPr lvl="1"/>
            <a:r>
              <a:rPr lang="en-US" altLang="ko-KR" sz="1600" dirty="0" smtClean="0">
                <a:solidFill>
                  <a:srgbClr val="000000"/>
                </a:solidFill>
              </a:rPr>
              <a:t>MHN </a:t>
            </a:r>
            <a:r>
              <a:rPr lang="en-US" altLang="ko-KR" sz="1600" dirty="0">
                <a:solidFill>
                  <a:srgbClr val="000000"/>
                </a:solidFill>
              </a:rPr>
              <a:t>Test Bed Installation along Seoul Subway </a:t>
            </a:r>
            <a:r>
              <a:rPr lang="en-US" altLang="ko-KR" sz="1600" dirty="0">
                <a:solidFill>
                  <a:srgbClr val="FF3399"/>
                </a:solidFill>
              </a:rPr>
              <a:t>Line 8</a:t>
            </a:r>
            <a:endParaRPr lang="ko-KR" altLang="en-US" sz="1600" dirty="0">
              <a:solidFill>
                <a:srgbClr val="FF3399"/>
              </a:solidFill>
            </a:endParaRPr>
          </a:p>
          <a:p>
            <a:endParaRPr lang="ko-KR" altLang="en-US" sz="28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pic>
        <p:nvPicPr>
          <p:cNvPr id="26" name="그림 25"/>
          <p:cNvPicPr>
            <a:picLocks noChangeAspect="1"/>
          </p:cNvPicPr>
          <p:nvPr/>
        </p:nvPicPr>
        <p:blipFill>
          <a:blip r:embed="rId2"/>
          <a:stretch>
            <a:fillRect/>
          </a:stretch>
        </p:blipFill>
        <p:spPr>
          <a:xfrm>
            <a:off x="577174" y="2204864"/>
            <a:ext cx="8065852" cy="4176859"/>
          </a:xfrm>
          <a:prstGeom prst="rect">
            <a:avLst/>
          </a:prstGeom>
        </p:spPr>
      </p:pic>
    </p:spTree>
    <p:extLst>
      <p:ext uri="{BB962C8B-B14F-4D97-AF65-F5344CB8AC3E}">
        <p14:creationId xmlns:p14="http://schemas.microsoft.com/office/powerpoint/2010/main" val="125292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Background</a:t>
            </a:r>
            <a:endParaRPr lang="ko-KR" altLang="en-US" dirty="0"/>
          </a:p>
        </p:txBody>
      </p:sp>
      <p:sp>
        <p:nvSpPr>
          <p:cNvPr id="3" name="내용 개체 틀 2"/>
          <p:cNvSpPr>
            <a:spLocks noGrp="1"/>
          </p:cNvSpPr>
          <p:nvPr>
            <p:ph idx="1"/>
          </p:nvPr>
        </p:nvSpPr>
        <p:spPr/>
        <p:txBody>
          <a:bodyPr/>
          <a:lstStyle/>
          <a:p>
            <a:r>
              <a:rPr lang="en-US" altLang="ko-KR" sz="2000" dirty="0"/>
              <a:t>Field Trial of MHN System</a:t>
            </a:r>
            <a:endParaRPr lang="en-US" altLang="ko-KR" sz="2000" dirty="0" smtClean="0"/>
          </a:p>
          <a:p>
            <a:pPr lvl="1"/>
            <a:r>
              <a:rPr lang="en-US" altLang="ko-KR" sz="1600" dirty="0" smtClean="0"/>
              <a:t>Demonstration </a:t>
            </a:r>
            <a:r>
              <a:rPr lang="en-US" altLang="ko-KR" sz="1600" dirty="0"/>
              <a:t>of the </a:t>
            </a:r>
            <a:r>
              <a:rPr lang="en-US" altLang="ko-KR" sz="1600" dirty="0" smtClean="0"/>
              <a:t>MHN system </a:t>
            </a:r>
            <a:r>
              <a:rPr lang="en-US" altLang="ko-KR" sz="1600" dirty="0"/>
              <a:t>in the moving subway showing a peak data rate of over </a:t>
            </a:r>
            <a:r>
              <a:rPr lang="en-US" altLang="ko-KR" sz="1600" dirty="0" smtClean="0"/>
              <a:t>400Mbps</a:t>
            </a:r>
            <a:r>
              <a:rPr lang="en-US" altLang="ko-KR" sz="1600" baseline="30000" dirty="0" smtClean="0"/>
              <a:t>[1]</a:t>
            </a:r>
            <a:endParaRPr lang="ko-KR" altLang="en-US" sz="1600" baseline="300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01229" y="2291574"/>
            <a:ext cx="7383079" cy="4152982"/>
          </a:xfrm>
          <a:prstGeom prst="rect">
            <a:avLst/>
          </a:prstGeom>
        </p:spPr>
      </p:pic>
      <p:sp>
        <p:nvSpPr>
          <p:cNvPr id="8" name="타원 7"/>
          <p:cNvSpPr/>
          <p:nvPr/>
        </p:nvSpPr>
        <p:spPr>
          <a:xfrm>
            <a:off x="4247695" y="3212976"/>
            <a:ext cx="690148" cy="720080"/>
          </a:xfrm>
          <a:prstGeom prst="ellipse">
            <a:avLst/>
          </a:pr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그룹 8"/>
          <p:cNvGrpSpPr/>
          <p:nvPr/>
        </p:nvGrpSpPr>
        <p:grpSpPr>
          <a:xfrm>
            <a:off x="5918338" y="2376300"/>
            <a:ext cx="2246970" cy="1776717"/>
            <a:chOff x="5874633" y="2515426"/>
            <a:chExt cx="2389912" cy="1920561"/>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634" y="2515426"/>
              <a:ext cx="2389911" cy="192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직사각형 10"/>
            <p:cNvSpPr/>
            <p:nvPr/>
          </p:nvSpPr>
          <p:spPr bwMode="auto">
            <a:xfrm>
              <a:off x="5874633" y="2515427"/>
              <a:ext cx="2389911" cy="192056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12" name="그룹 11"/>
          <p:cNvGrpSpPr/>
          <p:nvPr/>
        </p:nvGrpSpPr>
        <p:grpSpPr>
          <a:xfrm>
            <a:off x="1011575" y="5085183"/>
            <a:ext cx="2264281" cy="1275491"/>
            <a:chOff x="1907704" y="4718595"/>
            <a:chExt cx="2790472" cy="1569640"/>
          </a:xfrm>
        </p:grpSpPr>
        <p:pic>
          <p:nvPicPr>
            <p:cNvPr id="13"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4718595"/>
              <a:ext cx="2790472" cy="1569640"/>
            </a:xfrm>
            <a:prstGeom prst="rect">
              <a:avLst/>
            </a:prstGeom>
          </p:spPr>
        </p:pic>
        <p:sp>
          <p:nvSpPr>
            <p:cNvPr id="14" name="직사각형 13"/>
            <p:cNvSpPr/>
            <p:nvPr/>
          </p:nvSpPr>
          <p:spPr bwMode="auto">
            <a:xfrm>
              <a:off x="1907704" y="4718595"/>
              <a:ext cx="2790471" cy="1569640"/>
            </a:xfrm>
            <a:prstGeom prst="rect">
              <a:avLst/>
            </a:prstGeom>
            <a:noFill/>
            <a:ln w="38100" cap="flat" cmpd="sng" algn="ctr">
              <a:solidFill>
                <a:schemeClr val="accent1">
                  <a:lumMod val="20000"/>
                  <a:lumOff val="80000"/>
                </a:schemeClr>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15" name="직선 화살표 연결선 14"/>
          <p:cNvCxnSpPr>
            <a:stCxn id="14" idx="0"/>
          </p:cNvCxnSpPr>
          <p:nvPr/>
        </p:nvCxnSpPr>
        <p:spPr>
          <a:xfrm flipV="1">
            <a:off x="2143715" y="3752776"/>
            <a:ext cx="2102207" cy="1332407"/>
          </a:xfrm>
          <a:prstGeom prst="straightConnector1">
            <a:avLst/>
          </a:prstGeom>
          <a:ln w="508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85019" y="6022120"/>
            <a:ext cx="659155" cy="338554"/>
          </a:xfrm>
          <a:prstGeom prst="rect">
            <a:avLst/>
          </a:prstGeom>
          <a:noFill/>
          <a:ln>
            <a:solidFill>
              <a:schemeClr val="accent1">
                <a:lumMod val="20000"/>
                <a:lumOff val="80000"/>
              </a:schemeClr>
            </a:solidFill>
          </a:ln>
        </p:spPr>
        <p:txBody>
          <a:bodyPr wrap="none" rtlCol="0">
            <a:spAutoFit/>
          </a:bodyPr>
          <a:lstStyle/>
          <a:p>
            <a:pPr eaLnBrk="1" fontAlgn="auto" latinLnBrk="1" hangingPunct="1">
              <a:spcBef>
                <a:spcPts val="0"/>
              </a:spcBef>
              <a:spcAft>
                <a:spcPts val="0"/>
              </a:spcAft>
            </a:pPr>
            <a:r>
              <a:rPr lang="en-US" altLang="ko-KR" sz="1600" b="1" dirty="0" err="1" smtClean="0">
                <a:solidFill>
                  <a:schemeClr val="accent1">
                    <a:lumMod val="20000"/>
                    <a:lumOff val="80000"/>
                  </a:schemeClr>
                </a:solidFill>
                <a:latin typeface="맑은 고딕"/>
                <a:ea typeface="맑은 고딕" panose="020B0503020000020004" pitchFamily="50" charset="-127"/>
              </a:rPr>
              <a:t>mRU</a:t>
            </a:r>
            <a:endParaRPr lang="ko-KR" altLang="en-US" sz="1600" b="1" dirty="0">
              <a:solidFill>
                <a:schemeClr val="accent1">
                  <a:lumMod val="20000"/>
                  <a:lumOff val="80000"/>
                </a:schemeClr>
              </a:solidFill>
              <a:latin typeface="맑은 고딕"/>
              <a:ea typeface="맑은 고딕" panose="020B0503020000020004" pitchFamily="50" charset="-127"/>
            </a:endParaRPr>
          </a:p>
        </p:txBody>
      </p:sp>
      <p:sp>
        <p:nvSpPr>
          <p:cNvPr id="17" name="TextBox 16"/>
          <p:cNvSpPr txBox="1"/>
          <p:nvPr/>
        </p:nvSpPr>
        <p:spPr>
          <a:xfrm>
            <a:off x="7562428" y="3798565"/>
            <a:ext cx="604653"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err="1" smtClean="0">
                <a:solidFill>
                  <a:srgbClr val="FFC000"/>
                </a:solidFill>
                <a:latin typeface="맑은 고딕"/>
                <a:ea typeface="맑은 고딕" panose="020B0503020000020004" pitchFamily="50" charset="-127"/>
              </a:rPr>
              <a:t>mTE</a:t>
            </a:r>
            <a:endParaRPr lang="ko-KR" altLang="en-US" sz="1600" b="1" dirty="0">
              <a:solidFill>
                <a:srgbClr val="FFC000"/>
              </a:solidFill>
              <a:latin typeface="맑은 고딕"/>
              <a:ea typeface="맑은 고딕" panose="020B0503020000020004" pitchFamily="50" charset="-127"/>
            </a:endParaRPr>
          </a:p>
        </p:txBody>
      </p:sp>
      <p:pic>
        <p:nvPicPr>
          <p:cNvPr id="19" name="내용 개체 틀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587119" y="4787685"/>
            <a:ext cx="2776064" cy="174320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7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Overview of MHN-E System</a:t>
            </a:r>
            <a:endParaRPr lang="ko-KR" altLang="en-US" dirty="0"/>
          </a:p>
        </p:txBody>
      </p:sp>
      <p:sp>
        <p:nvSpPr>
          <p:cNvPr id="3" name="내용 개체 틀 2"/>
          <p:cNvSpPr>
            <a:spLocks noGrp="1"/>
          </p:cNvSpPr>
          <p:nvPr>
            <p:ph idx="1"/>
          </p:nvPr>
        </p:nvSpPr>
        <p:spPr/>
        <p:txBody>
          <a:bodyPr/>
          <a:lstStyle/>
          <a:p>
            <a:r>
              <a:rPr lang="en-US" altLang="ko-KR" sz="2000" dirty="0" smtClean="0"/>
              <a:t>Objective</a:t>
            </a:r>
          </a:p>
          <a:p>
            <a:pPr lvl="1"/>
            <a:r>
              <a:rPr lang="en-US" altLang="ko-KR" sz="1800" dirty="0"/>
              <a:t>S</a:t>
            </a:r>
            <a:r>
              <a:rPr lang="en-US" altLang="ko-KR" sz="1800" dirty="0" smtClean="0"/>
              <a:t>ignificantly </a:t>
            </a:r>
            <a:r>
              <a:rPr lang="en-US" altLang="ko-KR" sz="1800" dirty="0"/>
              <a:t>increase the capacity </a:t>
            </a:r>
            <a:r>
              <a:rPr lang="en-US" altLang="ko-KR" sz="1800" dirty="0" smtClean="0"/>
              <a:t>and improve </a:t>
            </a:r>
            <a:r>
              <a:rPr lang="en-US" altLang="ko-KR" sz="1800" dirty="0"/>
              <a:t>link reliability through an introduction of advanced </a:t>
            </a:r>
            <a:r>
              <a:rPr lang="en-US" altLang="ko-KR" sz="1800" dirty="0" smtClean="0"/>
              <a:t>technologies</a:t>
            </a:r>
          </a:p>
          <a:p>
            <a:pPr lvl="1"/>
            <a:endParaRPr lang="en-US" altLang="ko-KR" sz="1800" dirty="0" smtClean="0"/>
          </a:p>
          <a:p>
            <a:r>
              <a:rPr lang="en-US" altLang="ko-KR" sz="2000" dirty="0"/>
              <a:t>MHN-E System Design Goals</a:t>
            </a:r>
            <a:endParaRPr lang="en-US" altLang="ko-KR" sz="2000" dirty="0" smtClean="0"/>
          </a:p>
          <a:p>
            <a:pPr lvl="1"/>
            <a:r>
              <a:rPr lang="en-US" altLang="ko-KR" sz="1600" dirty="0" smtClean="0"/>
              <a:t>Key </a:t>
            </a:r>
            <a:r>
              <a:rPr lang="en-US" altLang="ko-KR" sz="1600" dirty="0"/>
              <a:t>Performance </a:t>
            </a:r>
            <a:r>
              <a:rPr lang="en-US" altLang="ko-KR" sz="1600" dirty="0" smtClean="0"/>
              <a:t>Indicators (KPIs) and new features</a:t>
            </a:r>
            <a:endParaRPr lang="ko-KR" altLang="en-US" sz="16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254262351"/>
              </p:ext>
            </p:extLst>
          </p:nvPr>
        </p:nvGraphicFramePr>
        <p:xfrm>
          <a:off x="1456605" y="3402018"/>
          <a:ext cx="6230789" cy="2619270"/>
        </p:xfrm>
        <a:graphic>
          <a:graphicData uri="http://schemas.openxmlformats.org/drawingml/2006/table">
            <a:tbl>
              <a:tblPr>
                <a:tableStyleId>{616DA210-FB5B-4158-B5E0-FEB733F419BA}</a:tableStyleId>
              </a:tblPr>
              <a:tblGrid>
                <a:gridCol w="2076157"/>
                <a:gridCol w="2077316"/>
                <a:gridCol w="2077316"/>
              </a:tblGrid>
              <a:tr h="193141">
                <a:tc rowSpan="2">
                  <a:txBody>
                    <a:bodyPr/>
                    <a:lstStyle/>
                    <a:p>
                      <a:pPr algn="ctr">
                        <a:spcAft>
                          <a:spcPts val="0"/>
                        </a:spcAft>
                      </a:pPr>
                      <a:r>
                        <a:rPr lang="en-US" sz="1400" b="1" dirty="0">
                          <a:effectLst/>
                        </a:rPr>
                        <a:t>Design Parameters</a:t>
                      </a:r>
                      <a:endParaRPr lang="ko-KR" sz="14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6">
                        <a:lumMod val="40000"/>
                        <a:lumOff val="60000"/>
                      </a:schemeClr>
                    </a:solidFill>
                  </a:tcPr>
                </a:tc>
                <a:tc gridSpan="2">
                  <a:txBody>
                    <a:bodyPr/>
                    <a:lstStyle/>
                    <a:p>
                      <a:pPr algn="ctr">
                        <a:spcAft>
                          <a:spcPts val="0"/>
                        </a:spcAft>
                      </a:pPr>
                      <a:r>
                        <a:rPr lang="en-US" sz="1400" b="1" dirty="0">
                          <a:effectLst/>
                        </a:rPr>
                        <a:t>Comparison</a:t>
                      </a:r>
                      <a:endParaRPr lang="ko-KR" sz="14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6">
                        <a:lumMod val="40000"/>
                        <a:lumOff val="60000"/>
                      </a:schemeClr>
                    </a:solidFill>
                  </a:tcPr>
                </a:tc>
                <a:tc hMerge="1">
                  <a:txBody>
                    <a:bodyPr/>
                    <a:lstStyle/>
                    <a:p>
                      <a:pPr latinLnBrk="1"/>
                      <a:endParaRPr lang="ko-KR" altLang="en-US"/>
                    </a:p>
                  </a:txBody>
                  <a:tcPr/>
                </a:tc>
              </a:tr>
              <a:tr h="193141">
                <a:tc vMerge="1">
                  <a:txBody>
                    <a:bodyPr/>
                    <a:lstStyle/>
                    <a:p>
                      <a:pPr latinLnBrk="1"/>
                      <a:endParaRPr lang="ko-KR" altLang="en-US"/>
                    </a:p>
                  </a:txBody>
                  <a:tcPr/>
                </a:tc>
                <a:tc>
                  <a:txBody>
                    <a:bodyPr/>
                    <a:lstStyle/>
                    <a:p>
                      <a:pPr algn="ctr">
                        <a:spcAft>
                          <a:spcPts val="0"/>
                        </a:spcAft>
                      </a:pPr>
                      <a:r>
                        <a:rPr lang="en-US" sz="1400" b="1" dirty="0">
                          <a:effectLst/>
                        </a:rPr>
                        <a:t>MHN-E</a:t>
                      </a:r>
                      <a:endParaRPr lang="ko-KR" sz="1400" b="1" i="1" dirty="0">
                        <a:effectLst/>
                        <a:latin typeface="Times New Roman" panose="02020603050405020304" pitchFamily="18" charset="0"/>
                        <a:ea typeface="맑은 고딕" panose="020B0503020000020004" pitchFamily="50" charset="-127"/>
                      </a:endParaRPr>
                    </a:p>
                  </a:txBody>
                  <a:tcPr marL="68580" marR="68580" marT="0" marB="0" anchor="ctr">
                    <a:solidFill>
                      <a:srgbClr val="FFC000"/>
                    </a:solidFill>
                  </a:tcPr>
                </a:tc>
                <a:tc>
                  <a:txBody>
                    <a:bodyPr/>
                    <a:lstStyle/>
                    <a:p>
                      <a:pPr algn="ctr">
                        <a:spcAft>
                          <a:spcPts val="0"/>
                        </a:spcAft>
                      </a:pPr>
                      <a:r>
                        <a:rPr lang="en-US" sz="1400" b="1" dirty="0">
                          <a:effectLst/>
                        </a:rPr>
                        <a:t>MHN</a:t>
                      </a:r>
                      <a:endParaRPr lang="ko-KR" sz="1400" b="1" i="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6">
                        <a:lumMod val="40000"/>
                        <a:lumOff val="60000"/>
                      </a:schemeClr>
                    </a:solidFill>
                  </a:tcPr>
                </a:tc>
              </a:tr>
              <a:tr h="257521">
                <a:tc>
                  <a:txBody>
                    <a:bodyPr/>
                    <a:lstStyle/>
                    <a:p>
                      <a:pPr algn="ctr">
                        <a:spcAft>
                          <a:spcPts val="0"/>
                        </a:spcAft>
                      </a:pPr>
                      <a:r>
                        <a:rPr lang="en-US" sz="1400" dirty="0">
                          <a:effectLst/>
                        </a:rPr>
                        <a:t>Frequency</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25.5 </a:t>
                      </a:r>
                      <a:r>
                        <a:rPr lang="en-US" sz="1400" dirty="0" smtClean="0">
                          <a:effectLst/>
                        </a:rPr>
                        <a:t>GHz*</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a:effectLst/>
                        </a:rPr>
                        <a:t>31.625 GHz</a:t>
                      </a:r>
                      <a:endParaRPr lang="ko-KR" sz="1400">
                        <a:effectLst/>
                        <a:latin typeface="Times New Roman" panose="02020603050405020304" pitchFamily="18" charset="0"/>
                        <a:ea typeface="맑은 고딕" panose="020B0503020000020004" pitchFamily="50" charset="-127"/>
                      </a:endParaRPr>
                    </a:p>
                  </a:txBody>
                  <a:tcPr marL="68580" marR="68580" marT="0" marB="0" anchor="ctr"/>
                </a:tc>
              </a:tr>
              <a:tr h="257521">
                <a:tc>
                  <a:txBody>
                    <a:bodyPr/>
                    <a:lstStyle/>
                    <a:p>
                      <a:pPr algn="ctr">
                        <a:spcAft>
                          <a:spcPts val="0"/>
                        </a:spcAft>
                      </a:pPr>
                      <a:r>
                        <a:rPr lang="en-US" sz="1400">
                          <a:effectLst/>
                        </a:rPr>
                        <a:t>Bandwidth</a:t>
                      </a:r>
                      <a:endParaRPr lang="ko-KR" sz="140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1 GHz</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250 MHz</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r>
              <a:tr h="257521">
                <a:tc>
                  <a:txBody>
                    <a:bodyPr/>
                    <a:lstStyle/>
                    <a:p>
                      <a:pPr algn="ctr">
                        <a:spcAft>
                          <a:spcPts val="0"/>
                        </a:spcAft>
                      </a:pPr>
                      <a:r>
                        <a:rPr lang="en-US" sz="1400">
                          <a:effectLst/>
                        </a:rPr>
                        <a:t>EIRP</a:t>
                      </a:r>
                      <a:endParaRPr lang="ko-KR" sz="140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36 </a:t>
                      </a:r>
                      <a:r>
                        <a:rPr lang="en-US" sz="1400" dirty="0" err="1" smtClean="0">
                          <a:effectLst/>
                        </a:rPr>
                        <a:t>dBm</a:t>
                      </a:r>
                      <a:r>
                        <a:rPr lang="en-US" sz="1400" dirty="0" smtClean="0">
                          <a:effectLst/>
                        </a:rPr>
                        <a:t>**</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42 </a:t>
                      </a:r>
                      <a:r>
                        <a:rPr lang="en-US" sz="1400" dirty="0" err="1">
                          <a:effectLst/>
                        </a:rPr>
                        <a:t>dBm</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r>
              <a:tr h="257521">
                <a:tc>
                  <a:txBody>
                    <a:bodyPr/>
                    <a:lstStyle/>
                    <a:p>
                      <a:pPr algn="ctr">
                        <a:spcAft>
                          <a:spcPts val="0"/>
                        </a:spcAft>
                      </a:pPr>
                      <a:r>
                        <a:rPr lang="en-US" sz="1400" dirty="0">
                          <a:effectLst/>
                        </a:rPr>
                        <a:t>Mobility support</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smtClean="0">
                          <a:effectLst/>
                        </a:rPr>
                        <a:t>Up to 500 </a:t>
                      </a:r>
                      <a:r>
                        <a:rPr lang="en-US" sz="1400" dirty="0">
                          <a:effectLst/>
                        </a:rPr>
                        <a:t>km/h</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smtClean="0">
                          <a:effectLst/>
                        </a:rPr>
                        <a:t>Up to 400 </a:t>
                      </a:r>
                      <a:r>
                        <a:rPr lang="en-US" sz="1400" dirty="0">
                          <a:effectLst/>
                        </a:rPr>
                        <a:t>km/h</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r>
              <a:tr h="327976">
                <a:tc>
                  <a:txBody>
                    <a:bodyPr/>
                    <a:lstStyle/>
                    <a:p>
                      <a:pPr algn="ctr">
                        <a:spcAft>
                          <a:spcPts val="0"/>
                        </a:spcAft>
                      </a:pPr>
                      <a:r>
                        <a:rPr lang="en-US" sz="1400" dirty="0" smtClean="0">
                          <a:effectLst/>
                        </a:rPr>
                        <a:t>Modulation</a:t>
                      </a:r>
                      <a:endParaRPr lang="ko-KR" sz="1400" dirty="0" smtClean="0">
                        <a:effectLst/>
                      </a:endParaRPr>
                    </a:p>
                    <a:p>
                      <a:pPr algn="ctr">
                        <a:spcAft>
                          <a:spcPts val="0"/>
                        </a:spcAft>
                      </a:pPr>
                      <a:r>
                        <a:rPr lang="en-US" sz="1400" dirty="0" smtClean="0">
                          <a:effectLst/>
                        </a:rPr>
                        <a:t>order</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QPSK, 16QAM, </a:t>
                      </a:r>
                      <a:endParaRPr lang="ko-KR" sz="1400" dirty="0">
                        <a:effectLst/>
                      </a:endParaRPr>
                    </a:p>
                    <a:p>
                      <a:pPr algn="ctr">
                        <a:spcAft>
                          <a:spcPts val="0"/>
                        </a:spcAft>
                      </a:pPr>
                      <a:r>
                        <a:rPr lang="en-US" sz="1400" dirty="0">
                          <a:effectLst/>
                        </a:rPr>
                        <a:t>64QAM, 256QAM</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QPSK, 16QAM, </a:t>
                      </a:r>
                      <a:endParaRPr lang="en-US" sz="1400" dirty="0" smtClean="0">
                        <a:effectLst/>
                      </a:endParaRPr>
                    </a:p>
                    <a:p>
                      <a:pPr algn="ctr">
                        <a:spcAft>
                          <a:spcPts val="0"/>
                        </a:spcAft>
                      </a:pPr>
                      <a:r>
                        <a:rPr lang="en-US" sz="1400" dirty="0" smtClean="0">
                          <a:effectLst/>
                        </a:rPr>
                        <a:t>64QAM</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r>
              <a:tr h="327976">
                <a:tc>
                  <a:txBody>
                    <a:bodyPr/>
                    <a:lstStyle/>
                    <a:p>
                      <a:pPr algn="ctr">
                        <a:spcAft>
                          <a:spcPts val="0"/>
                        </a:spcAft>
                      </a:pPr>
                      <a:r>
                        <a:rPr lang="en-US" sz="1400" dirty="0" smtClean="0">
                          <a:effectLst/>
                        </a:rPr>
                        <a:t>Antenna</a:t>
                      </a:r>
                      <a:endParaRPr lang="ko-KR" sz="1400" dirty="0">
                        <a:effectLst/>
                      </a:endParaRPr>
                    </a:p>
                    <a:p>
                      <a:pPr algn="ctr">
                        <a:spcAft>
                          <a:spcPts val="0"/>
                        </a:spcAft>
                      </a:pPr>
                      <a:r>
                        <a:rPr lang="en-US" sz="1400" dirty="0">
                          <a:effectLst/>
                        </a:rPr>
                        <a:t>configurations</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a:effectLst/>
                        </a:rPr>
                        <a:t>2x2 SFMF</a:t>
                      </a:r>
                      <a:endParaRPr lang="ko-KR" sz="1400">
                        <a:effectLst/>
                      </a:endParaRPr>
                    </a:p>
                    <a:p>
                      <a:pPr algn="ctr">
                        <a:spcAft>
                          <a:spcPts val="0"/>
                        </a:spcAft>
                      </a:pPr>
                      <a:r>
                        <a:rPr lang="en-US" sz="1400">
                          <a:effectLst/>
                        </a:rPr>
                        <a:t>2x2 MIMO</a:t>
                      </a:r>
                      <a:endParaRPr lang="ko-KR" sz="140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2x2 SFMF</a:t>
                      </a:r>
                      <a:endParaRPr lang="ko-KR" sz="1400" dirty="0">
                        <a:effectLst/>
                      </a:endParaRPr>
                    </a:p>
                    <a:p>
                      <a:pPr algn="ctr">
                        <a:spcAft>
                          <a:spcPts val="0"/>
                        </a:spcAft>
                      </a:pPr>
                      <a:r>
                        <a:rPr lang="en-US" sz="1400" dirty="0">
                          <a:effectLst/>
                        </a:rPr>
                        <a:t>1x1 SISO</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r>
              <a:tr h="309026">
                <a:tc>
                  <a:txBody>
                    <a:bodyPr/>
                    <a:lstStyle/>
                    <a:p>
                      <a:pPr algn="ctr">
                        <a:spcAft>
                          <a:spcPts val="0"/>
                        </a:spcAft>
                      </a:pPr>
                      <a:r>
                        <a:rPr lang="en-US" sz="1400" dirty="0" smtClean="0">
                          <a:effectLst/>
                        </a:rPr>
                        <a:t>Maximum throughput</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a:effectLst/>
                        </a:rPr>
                        <a:t>10Gbps</a:t>
                      </a:r>
                      <a:endParaRPr lang="ko-KR" sz="140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400" dirty="0">
                          <a:effectLst/>
                        </a:rPr>
                        <a:t>1Gbps</a:t>
                      </a:r>
                      <a:endParaRPr lang="ko-KR" sz="1400" dirty="0">
                        <a:effectLst/>
                        <a:latin typeface="Times New Roman" panose="02020603050405020304" pitchFamily="18" charset="0"/>
                        <a:ea typeface="맑은 고딕" panose="020B0503020000020004" pitchFamily="50" charset="-127"/>
                      </a:endParaRPr>
                    </a:p>
                  </a:txBody>
                  <a:tcPr marL="68580" marR="68580" marT="0" marB="0" anchor="ctr"/>
                </a:tc>
              </a:tr>
            </a:tbl>
          </a:graphicData>
        </a:graphic>
      </p:graphicFrame>
      <p:sp>
        <p:nvSpPr>
          <p:cNvPr id="8" name="직사각형 7"/>
          <p:cNvSpPr/>
          <p:nvPr/>
        </p:nvSpPr>
        <p:spPr>
          <a:xfrm>
            <a:off x="235879" y="6000003"/>
            <a:ext cx="8908121" cy="415498"/>
          </a:xfrm>
          <a:prstGeom prst="rect">
            <a:avLst/>
          </a:prstGeom>
        </p:spPr>
        <p:txBody>
          <a:bodyPr wrap="square">
            <a:spAutoFit/>
          </a:bodyPr>
          <a:lstStyle/>
          <a:p>
            <a:r>
              <a:rPr lang="en-US" altLang="ko-KR" sz="1050" dirty="0" smtClean="0"/>
              <a:t>* Unlicensed </a:t>
            </a:r>
            <a:r>
              <a:rPr lang="en-US" altLang="ko-KR" sz="1050" dirty="0"/>
              <a:t>frequency bands in the range of 25~26GHz, called Flexible Access Common Spectrum (FACS) in Korea</a:t>
            </a:r>
            <a:endParaRPr lang="en-US" altLang="ko-KR" sz="1050" dirty="0" smtClean="0"/>
          </a:p>
          <a:p>
            <a:r>
              <a:rPr lang="en-US" altLang="ko-KR" sz="1050" dirty="0" smtClean="0"/>
              <a:t>** Mandatory </a:t>
            </a:r>
            <a:r>
              <a:rPr lang="en-US" altLang="ko-KR" sz="1050" dirty="0"/>
              <a:t>to meet Effective Isotropic Radiated Power (EIRP) requirement regulated by Korean government</a:t>
            </a:r>
            <a:r>
              <a:rPr lang="en-US" altLang="ko-KR" sz="1050" dirty="0" smtClean="0"/>
              <a:t>, where </a:t>
            </a:r>
            <a:r>
              <a:rPr lang="en-US" altLang="ko-KR" sz="1050" dirty="0"/>
              <a:t>the maximum EIRP allowed is 36dBm</a:t>
            </a:r>
            <a:endParaRPr lang="ko-KR" altLang="en-US" sz="1050" dirty="0"/>
          </a:p>
        </p:txBody>
      </p:sp>
    </p:spTree>
    <p:extLst>
      <p:ext uri="{BB962C8B-B14F-4D97-AF65-F5344CB8AC3E}">
        <p14:creationId xmlns:p14="http://schemas.microsoft.com/office/powerpoint/2010/main" val="68426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Overview of MHN-E System</a:t>
            </a:r>
            <a:endParaRPr lang="ko-KR" altLang="en-US" dirty="0"/>
          </a:p>
        </p:txBody>
      </p:sp>
      <p:sp>
        <p:nvSpPr>
          <p:cNvPr id="3" name="내용 개체 틀 2"/>
          <p:cNvSpPr>
            <a:spLocks noGrp="1"/>
          </p:cNvSpPr>
          <p:nvPr>
            <p:ph idx="1"/>
          </p:nvPr>
        </p:nvSpPr>
        <p:spPr/>
        <p:txBody>
          <a:bodyPr/>
          <a:lstStyle/>
          <a:p>
            <a:r>
              <a:rPr lang="en-US" altLang="ko-KR" sz="2400" dirty="0" smtClean="0"/>
              <a:t>New features</a:t>
            </a:r>
          </a:p>
          <a:p>
            <a:pPr lvl="1"/>
            <a:r>
              <a:rPr lang="en-US" altLang="ko-KR" sz="2000" dirty="0" smtClean="0"/>
              <a:t>Support </a:t>
            </a:r>
            <a:r>
              <a:rPr lang="en-US" altLang="ko-KR" sz="2000" dirty="0"/>
              <a:t>higher mobility of up to </a:t>
            </a:r>
            <a:r>
              <a:rPr lang="en-US" altLang="ko-KR" sz="2000" dirty="0" smtClean="0"/>
              <a:t>500km/h</a:t>
            </a:r>
          </a:p>
          <a:p>
            <a:pPr lvl="1"/>
            <a:r>
              <a:rPr lang="en-US" altLang="ko-KR" sz="2000" dirty="0" smtClean="0"/>
              <a:t>Carrier aggregation (CA)</a:t>
            </a:r>
          </a:p>
          <a:p>
            <a:pPr lvl="2"/>
            <a:r>
              <a:rPr lang="en-US" altLang="ko-KR" sz="1600" dirty="0" smtClean="0"/>
              <a:t>Aggregation </a:t>
            </a:r>
            <a:r>
              <a:rPr lang="en-US" altLang="ko-KR" sz="1600" dirty="0"/>
              <a:t>of a maximum of eight </a:t>
            </a:r>
            <a:r>
              <a:rPr lang="en-US" altLang="ko-KR" sz="1600" dirty="0" smtClean="0"/>
              <a:t>Component Carriers (CCs) </a:t>
            </a:r>
            <a:r>
              <a:rPr lang="en-US" altLang="ko-KR" sz="1600" dirty="0"/>
              <a:t>to attain a total transmission bandwidth of up to </a:t>
            </a:r>
            <a:r>
              <a:rPr lang="en-US" altLang="ko-KR" sz="1600" dirty="0" smtClean="0"/>
              <a:t>1GHz</a:t>
            </a:r>
          </a:p>
          <a:p>
            <a:pPr lvl="2"/>
            <a:r>
              <a:rPr lang="en-US" altLang="ko-KR" sz="1600" dirty="0" smtClean="0"/>
              <a:t>At </a:t>
            </a:r>
            <a:r>
              <a:rPr lang="en-US" altLang="ko-KR" sz="1600" dirty="0"/>
              <a:t>least two CCs should be supported as </a:t>
            </a:r>
            <a:r>
              <a:rPr lang="en-US" altLang="ko-KR" sz="1600" dirty="0" smtClean="0"/>
              <a:t>mandatory</a:t>
            </a:r>
          </a:p>
          <a:p>
            <a:pPr lvl="2"/>
            <a:r>
              <a:rPr lang="en-US" altLang="ko-KR" sz="1600" dirty="0" smtClean="0"/>
              <a:t>Three different cell types are defined</a:t>
            </a:r>
          </a:p>
          <a:p>
            <a:pPr lvl="3"/>
            <a:r>
              <a:rPr lang="en-US" altLang="ko-KR" sz="1200" dirty="0" smtClean="0"/>
              <a:t>Primary </a:t>
            </a:r>
            <a:r>
              <a:rPr lang="en-US" altLang="ko-KR" sz="1200" dirty="0"/>
              <a:t>cell (</a:t>
            </a:r>
            <a:r>
              <a:rPr lang="en-US" altLang="ko-KR" sz="1200" dirty="0" err="1"/>
              <a:t>PCell</a:t>
            </a:r>
            <a:r>
              <a:rPr lang="en-US" altLang="ko-KR" sz="1200" dirty="0" smtClean="0"/>
              <a:t>)</a:t>
            </a:r>
          </a:p>
          <a:p>
            <a:pPr lvl="3"/>
            <a:r>
              <a:rPr lang="en-US" altLang="ko-KR" sz="1200" dirty="0" smtClean="0"/>
              <a:t>Secondary </a:t>
            </a:r>
            <a:r>
              <a:rPr lang="en-US" altLang="ko-KR" sz="1200" dirty="0"/>
              <a:t>cell (</a:t>
            </a:r>
            <a:r>
              <a:rPr lang="en-US" altLang="ko-KR" sz="1200" dirty="0" err="1"/>
              <a:t>SCell</a:t>
            </a:r>
            <a:r>
              <a:rPr lang="en-US" altLang="ko-KR" sz="1200" dirty="0" smtClean="0"/>
              <a:t>)</a:t>
            </a:r>
          </a:p>
          <a:p>
            <a:pPr lvl="3"/>
            <a:r>
              <a:rPr lang="en-US" altLang="ko-KR" sz="1200" dirty="0" smtClean="0"/>
              <a:t>Tertiary </a:t>
            </a:r>
            <a:r>
              <a:rPr lang="en-US" altLang="ko-KR" sz="1200" dirty="0"/>
              <a:t>cell (</a:t>
            </a:r>
            <a:r>
              <a:rPr lang="en-US" altLang="ko-KR" sz="1200" dirty="0" err="1"/>
              <a:t>TCell</a:t>
            </a:r>
            <a:r>
              <a:rPr lang="en-US" altLang="ko-KR" sz="1200" dirty="0"/>
              <a:t>)</a:t>
            </a:r>
            <a:endParaRPr lang="en-US" altLang="ko-KR" sz="1200" dirty="0" smtClean="0"/>
          </a:p>
          <a:p>
            <a:pPr lvl="3"/>
            <a:endParaRPr lang="ko-KR" altLang="en-US" sz="12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graphicFrame>
        <p:nvGraphicFramePr>
          <p:cNvPr id="9" name="개체 8"/>
          <p:cNvGraphicFramePr>
            <a:graphicFrameLocks noChangeAspect="1"/>
          </p:cNvGraphicFramePr>
          <p:nvPr>
            <p:extLst>
              <p:ext uri="{D42A27DB-BD31-4B8C-83A1-F6EECF244321}">
                <p14:modId xmlns:p14="http://schemas.microsoft.com/office/powerpoint/2010/main" val="1274397763"/>
              </p:ext>
            </p:extLst>
          </p:nvPr>
        </p:nvGraphicFramePr>
        <p:xfrm>
          <a:off x="107504" y="4509120"/>
          <a:ext cx="4593504" cy="1536045"/>
        </p:xfrm>
        <a:graphic>
          <a:graphicData uri="http://schemas.openxmlformats.org/presentationml/2006/ole">
            <mc:AlternateContent xmlns:mc="http://schemas.openxmlformats.org/markup-compatibility/2006">
              <mc:Choice xmlns:v="urn:schemas-microsoft-com:vml" Requires="v">
                <p:oleObj spid="_x0000_s3155" name="Visio" r:id="rId3" imgW="7113681" imgH="2375460" progId="Visio.Drawing.15">
                  <p:embed/>
                </p:oleObj>
              </mc:Choice>
              <mc:Fallback>
                <p:oleObj name="Visio" r:id="rId3" imgW="7113681" imgH="237546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4593504" cy="1536045"/>
                      </a:xfrm>
                      <a:prstGeom prst="rect">
                        <a:avLst/>
                      </a:prstGeom>
                      <a:noFill/>
                      <a:extLst/>
                    </p:spPr>
                  </p:pic>
                </p:oleObj>
              </mc:Fallback>
            </mc:AlternateContent>
          </a:graphicData>
        </a:graphic>
      </p:graphicFrame>
      <p:pic>
        <p:nvPicPr>
          <p:cNvPr id="8" name="그림 7"/>
          <p:cNvPicPr>
            <a:picLocks noChangeAspect="1"/>
          </p:cNvPicPr>
          <p:nvPr/>
        </p:nvPicPr>
        <p:blipFill>
          <a:blip r:embed="rId5"/>
          <a:stretch>
            <a:fillRect/>
          </a:stretch>
        </p:blipFill>
        <p:spPr>
          <a:xfrm>
            <a:off x="4644008" y="3933056"/>
            <a:ext cx="4383493" cy="1978934"/>
          </a:xfrm>
          <a:prstGeom prst="rect">
            <a:avLst/>
          </a:prstGeom>
        </p:spPr>
      </p:pic>
      <p:sp>
        <p:nvSpPr>
          <p:cNvPr id="7" name="직사각형 6"/>
          <p:cNvSpPr/>
          <p:nvPr/>
        </p:nvSpPr>
        <p:spPr>
          <a:xfrm>
            <a:off x="906810" y="6223962"/>
            <a:ext cx="7406580" cy="276999"/>
          </a:xfrm>
          <a:prstGeom prst="rect">
            <a:avLst/>
          </a:prstGeom>
        </p:spPr>
        <p:txBody>
          <a:bodyPr wrap="square">
            <a:spAutoFit/>
          </a:bodyPr>
          <a:lstStyle/>
          <a:p>
            <a:pPr lvl="2"/>
            <a:r>
              <a:rPr lang="en-US" altLang="ko-KR" b="1" dirty="0" smtClean="0"/>
              <a:t>&lt;Contiguous </a:t>
            </a:r>
            <a:r>
              <a:rPr lang="en-US" altLang="ko-KR" b="1" dirty="0"/>
              <a:t>intra-band carrier aggregation of 8×125MHz component carriers in </a:t>
            </a:r>
            <a:r>
              <a:rPr lang="en-US" altLang="ko-KR" b="1" dirty="0" smtClean="0"/>
              <a:t>MHN-E&gt;</a:t>
            </a:r>
            <a:endParaRPr lang="ko-KR" altLang="en-US" b="1" dirty="0"/>
          </a:p>
        </p:txBody>
      </p:sp>
    </p:spTree>
    <p:extLst>
      <p:ext uri="{BB962C8B-B14F-4D97-AF65-F5344CB8AC3E}">
        <p14:creationId xmlns:p14="http://schemas.microsoft.com/office/powerpoint/2010/main" val="163743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Overview of MHN-E System</a:t>
            </a:r>
            <a:endParaRPr lang="ko-KR" altLang="en-US" dirty="0"/>
          </a:p>
        </p:txBody>
      </p:sp>
      <p:sp>
        <p:nvSpPr>
          <p:cNvPr id="3" name="내용 개체 틀 2"/>
          <p:cNvSpPr>
            <a:spLocks noGrp="1"/>
          </p:cNvSpPr>
          <p:nvPr>
            <p:ph idx="1"/>
          </p:nvPr>
        </p:nvSpPr>
        <p:spPr/>
        <p:txBody>
          <a:bodyPr/>
          <a:lstStyle/>
          <a:p>
            <a:r>
              <a:rPr lang="en-US" altLang="ko-KR" sz="2400" dirty="0"/>
              <a:t>New features</a:t>
            </a:r>
          </a:p>
          <a:p>
            <a:pPr lvl="1"/>
            <a:r>
              <a:rPr lang="en-US" altLang="ko-KR" sz="2000" u="sng" dirty="0"/>
              <a:t>A new frame </a:t>
            </a:r>
            <a:r>
              <a:rPr lang="en-US" altLang="ko-KR" sz="2000" u="sng" dirty="0" smtClean="0"/>
              <a:t>structure for </a:t>
            </a:r>
            <a:r>
              <a:rPr lang="en-US" altLang="ko-KR" sz="2000" u="sng" dirty="0"/>
              <a:t>MHN-E CA</a:t>
            </a:r>
          </a:p>
          <a:p>
            <a:pPr lvl="2"/>
            <a:r>
              <a:rPr lang="en-US" altLang="ko-KR" sz="1600" dirty="0" smtClean="0"/>
              <a:t>Based on OFDM and TDD (UL/DL duplexing)</a:t>
            </a:r>
            <a:endParaRPr lang="en-US" altLang="ko-KR" sz="1600" dirty="0" smtClean="0"/>
          </a:p>
          <a:p>
            <a:pPr lvl="2"/>
            <a:r>
              <a:rPr lang="en-US" altLang="ko-KR" sz="1600" dirty="0" smtClean="0"/>
              <a:t>Different resource allocation</a:t>
            </a:r>
          </a:p>
          <a:p>
            <a:pPr lvl="3"/>
            <a:r>
              <a:rPr lang="en-US" altLang="ko-KR" sz="1200" dirty="0" err="1" smtClean="0"/>
              <a:t>PCell</a:t>
            </a:r>
            <a:r>
              <a:rPr lang="en-US" altLang="ko-KR" sz="1200" dirty="0" smtClean="0"/>
              <a:t>, </a:t>
            </a:r>
            <a:r>
              <a:rPr lang="en-US" altLang="ko-KR" sz="1200" dirty="0" err="1" smtClean="0"/>
              <a:t>SCell</a:t>
            </a:r>
            <a:r>
              <a:rPr lang="en-US" altLang="ko-KR" sz="1200" dirty="0" smtClean="0"/>
              <a:t>, </a:t>
            </a:r>
            <a:r>
              <a:rPr lang="en-US" altLang="ko-KR" sz="1200" dirty="0" err="1" smtClean="0"/>
              <a:t>TCell</a:t>
            </a:r>
            <a:endParaRPr lang="en-US" altLang="ko-KR" sz="1200" dirty="0" smtClean="0"/>
          </a:p>
          <a:p>
            <a:pPr lvl="2"/>
            <a:r>
              <a:rPr lang="en-US" altLang="ko-KR" sz="1600" dirty="0" smtClean="0"/>
              <a:t>Resource nulling</a:t>
            </a:r>
          </a:p>
          <a:p>
            <a:pPr lvl="3"/>
            <a:r>
              <a:rPr lang="en-US" altLang="ko-KR" sz="1200" dirty="0" err="1" smtClean="0"/>
              <a:t>SCell</a:t>
            </a:r>
            <a:r>
              <a:rPr lang="en-US" altLang="ko-KR" sz="1200" dirty="0" smtClean="0"/>
              <a:t> vacates </a:t>
            </a:r>
            <a:r>
              <a:rPr lang="en-US" altLang="ko-KR" sz="1200" dirty="0"/>
              <a:t>the </a:t>
            </a:r>
            <a:r>
              <a:rPr lang="en-US" altLang="ko-KR" sz="1200" dirty="0" smtClean="0"/>
              <a:t>resources in </a:t>
            </a:r>
            <a:r>
              <a:rPr lang="en-US" altLang="ko-KR" sz="1200" dirty="0"/>
              <a:t>order to detect target cell signal without interference from serving </a:t>
            </a:r>
            <a:r>
              <a:rPr lang="en-US" altLang="ko-KR" sz="1200" dirty="0" smtClean="0"/>
              <a:t>cell </a:t>
            </a:r>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pic>
        <p:nvPicPr>
          <p:cNvPr id="7" name="_x271646544" descr="EMB000032f80b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80" y="3872081"/>
            <a:ext cx="2851112" cy="2378432"/>
          </a:xfrm>
          <a:prstGeom prst="rect">
            <a:avLst/>
          </a:prstGeom>
          <a:noFill/>
          <a:extLst>
            <a:ext uri="{909E8E84-426E-40DD-AFC4-6F175D3DCCD1}">
              <a14:hiddenFill xmlns:a14="http://schemas.microsoft.com/office/drawing/2010/main">
                <a:solidFill>
                  <a:srgbClr val="FFFFFF"/>
                </a:solidFill>
              </a14:hiddenFill>
            </a:ext>
          </a:extLst>
        </p:spPr>
      </p:pic>
      <p:pic>
        <p:nvPicPr>
          <p:cNvPr id="8" name="_x271645824" descr="EMB000032f80b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701" y="3514436"/>
            <a:ext cx="5092892" cy="278308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822" y="1401201"/>
            <a:ext cx="3670898" cy="161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p:nvSpPr>
        <p:spPr>
          <a:xfrm>
            <a:off x="4283968" y="6236547"/>
            <a:ext cx="3959482" cy="276999"/>
          </a:xfrm>
          <a:prstGeom prst="rect">
            <a:avLst/>
          </a:prstGeom>
        </p:spPr>
        <p:txBody>
          <a:bodyPr wrap="none">
            <a:spAutoFit/>
          </a:bodyPr>
          <a:lstStyle/>
          <a:p>
            <a:r>
              <a:rPr lang="en-US" altLang="ko-KR" b="1" dirty="0" smtClean="0">
                <a:ea typeface="MS Mincho" panose="02020609040205080304" pitchFamily="49" charset="-128"/>
              </a:rPr>
              <a:t>&lt;A new frame structure for MHN-E carrier aggregation&gt;</a:t>
            </a:r>
            <a:endParaRPr lang="ko-KR" altLang="en-US" b="1" dirty="0"/>
          </a:p>
        </p:txBody>
      </p:sp>
      <p:sp>
        <p:nvSpPr>
          <p:cNvPr id="10" name="직사각형 9"/>
          <p:cNvSpPr/>
          <p:nvPr/>
        </p:nvSpPr>
        <p:spPr>
          <a:xfrm>
            <a:off x="6428338" y="2948540"/>
            <a:ext cx="2074607" cy="276999"/>
          </a:xfrm>
          <a:prstGeom prst="rect">
            <a:avLst/>
          </a:prstGeom>
        </p:spPr>
        <p:txBody>
          <a:bodyPr wrap="none">
            <a:spAutoFit/>
          </a:bodyPr>
          <a:lstStyle/>
          <a:p>
            <a:r>
              <a:rPr lang="en-US" altLang="ko-KR" b="1" dirty="0" smtClean="0">
                <a:ea typeface="MS Mincho" panose="02020609040205080304" pitchFamily="49" charset="-128"/>
              </a:rPr>
              <a:t>&lt;Received </a:t>
            </a:r>
            <a:r>
              <a:rPr lang="en-US" altLang="ko-KR" b="1" dirty="0">
                <a:ea typeface="MS Mincho" panose="02020609040205080304" pitchFamily="49" charset="-128"/>
              </a:rPr>
              <a:t>SNR of </a:t>
            </a:r>
            <a:r>
              <a:rPr lang="en-US" altLang="ko-KR" b="1" dirty="0" err="1">
                <a:ea typeface="MS Mincho" panose="02020609040205080304" pitchFamily="49" charset="-128"/>
              </a:rPr>
              <a:t>mVE</a:t>
            </a:r>
            <a:r>
              <a:rPr lang="en-US" altLang="ko-KR" b="1" dirty="0">
                <a:ea typeface="MS Mincho" panose="02020609040205080304" pitchFamily="49" charset="-128"/>
              </a:rPr>
              <a:t> #1 </a:t>
            </a:r>
            <a:r>
              <a:rPr lang="en-US" altLang="ko-KR" b="1" dirty="0" smtClean="0">
                <a:ea typeface="MS Mincho" panose="02020609040205080304" pitchFamily="49" charset="-128"/>
              </a:rPr>
              <a:t>&gt;</a:t>
            </a:r>
            <a:endParaRPr lang="ko-KR" altLang="en-US" b="1" dirty="0"/>
          </a:p>
        </p:txBody>
      </p:sp>
      <p:sp>
        <p:nvSpPr>
          <p:cNvPr id="11" name="직사각형 10"/>
          <p:cNvSpPr/>
          <p:nvPr/>
        </p:nvSpPr>
        <p:spPr>
          <a:xfrm>
            <a:off x="611560" y="6237312"/>
            <a:ext cx="2496646" cy="276999"/>
          </a:xfrm>
          <a:prstGeom prst="rect">
            <a:avLst/>
          </a:prstGeom>
        </p:spPr>
        <p:txBody>
          <a:bodyPr wrap="none">
            <a:spAutoFit/>
          </a:bodyPr>
          <a:lstStyle/>
          <a:p>
            <a:r>
              <a:rPr lang="en-US" altLang="ko-KR" b="1" dirty="0" smtClean="0">
                <a:ea typeface="MS Mincho" panose="02020609040205080304" pitchFamily="49" charset="-128"/>
              </a:rPr>
              <a:t>&lt;TDD </a:t>
            </a:r>
            <a:r>
              <a:rPr lang="en-US" altLang="ko-KR" b="1" dirty="0">
                <a:ea typeface="MS Mincho" panose="02020609040205080304" pitchFamily="49" charset="-128"/>
              </a:rPr>
              <a:t>frame structure of </a:t>
            </a:r>
            <a:r>
              <a:rPr lang="en-US" altLang="ko-KR" b="1" dirty="0" smtClean="0">
                <a:ea typeface="MS Mincho" panose="02020609040205080304" pitchFamily="49" charset="-128"/>
              </a:rPr>
              <a:t>MHN-E&gt;</a:t>
            </a:r>
            <a:endParaRPr lang="ko-KR" altLang="en-US" b="1" dirty="0"/>
          </a:p>
        </p:txBody>
      </p:sp>
    </p:spTree>
    <p:extLst>
      <p:ext uri="{BB962C8B-B14F-4D97-AF65-F5344CB8AC3E}">
        <p14:creationId xmlns:p14="http://schemas.microsoft.com/office/powerpoint/2010/main" val="333387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6253</TotalTime>
  <Words>939</Words>
  <Application>Microsoft Office PowerPoint</Application>
  <PresentationFormat>화면 슬라이드 쇼(4:3)</PresentationFormat>
  <Paragraphs>229</Paragraphs>
  <Slides>15</Slides>
  <Notes>1</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1</vt:i4>
      </vt:variant>
      <vt:variant>
        <vt:lpstr>슬라이드 제목</vt:lpstr>
      </vt:variant>
      <vt:variant>
        <vt:i4>15</vt:i4>
      </vt:variant>
    </vt:vector>
  </HeadingPairs>
  <TitlesOfParts>
    <vt:vector size="23" baseType="lpstr">
      <vt:lpstr>MS Mincho</vt:lpstr>
      <vt:lpstr>굴림</vt:lpstr>
      <vt:lpstr>맑은 고딕</vt:lpstr>
      <vt:lpstr>Arial</vt:lpstr>
      <vt:lpstr>Symbol</vt:lpstr>
      <vt:lpstr>Times New Roman</vt:lpstr>
      <vt:lpstr>IEEE-P802_15</vt:lpstr>
      <vt:lpstr>Visio</vt:lpstr>
      <vt:lpstr>PowerPoint 프레젠테이션</vt:lpstr>
      <vt:lpstr>Contents</vt:lpstr>
      <vt:lpstr>Background</vt:lpstr>
      <vt:lpstr>Background</vt:lpstr>
      <vt:lpstr>Background</vt:lpstr>
      <vt:lpstr>Background</vt:lpstr>
      <vt:lpstr>Overview of MHN-E System</vt:lpstr>
      <vt:lpstr>Overview of MHN-E System</vt:lpstr>
      <vt:lpstr>Overview of MHN-E System</vt:lpstr>
      <vt:lpstr>Overview of MHN-E System</vt:lpstr>
      <vt:lpstr>Demonstration Plan</vt:lpstr>
      <vt:lpstr>Demonstration Plan</vt:lpstr>
      <vt:lpstr>Demonstration Plan</vt:lpstr>
      <vt:lpstr>References</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1307</cp:revision>
  <cp:lastPrinted>2016-03-11T10:04:44Z</cp:lastPrinted>
  <dcterms:created xsi:type="dcterms:W3CDTF">2014-12-23T02:01:48Z</dcterms:created>
  <dcterms:modified xsi:type="dcterms:W3CDTF">2016-11-08T18:29:41Z</dcterms:modified>
</cp:coreProperties>
</file>