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9" r:id="rId2"/>
    <p:sldId id="265" r:id="rId3"/>
    <p:sldId id="301" r:id="rId4"/>
    <p:sldId id="291" r:id="rId5"/>
    <p:sldId id="324" r:id="rId6"/>
    <p:sldId id="302" r:id="rId7"/>
    <p:sldId id="303" r:id="rId8"/>
    <p:sldId id="305" r:id="rId9"/>
    <p:sldId id="325" r:id="rId10"/>
    <p:sldId id="326" r:id="rId11"/>
    <p:sldId id="306" r:id="rId12"/>
    <p:sldId id="307" r:id="rId13"/>
    <p:sldId id="308" r:id="rId14"/>
    <p:sldId id="328" r:id="rId15"/>
    <p:sldId id="327" r:id="rId16"/>
    <p:sldId id="309" r:id="rId17"/>
    <p:sldId id="310" r:id="rId18"/>
    <p:sldId id="311" r:id="rId19"/>
    <p:sldId id="330" r:id="rId20"/>
    <p:sldId id="329" r:id="rId21"/>
    <p:sldId id="312" r:id="rId22"/>
    <p:sldId id="313" r:id="rId23"/>
    <p:sldId id="314" r:id="rId24"/>
    <p:sldId id="342" r:id="rId25"/>
    <p:sldId id="340" r:id="rId26"/>
    <p:sldId id="318" r:id="rId27"/>
    <p:sldId id="319" r:id="rId28"/>
    <p:sldId id="320" r:id="rId29"/>
    <p:sldId id="334" r:id="rId30"/>
    <p:sldId id="333" r:id="rId31"/>
    <p:sldId id="321" r:id="rId32"/>
    <p:sldId id="322" r:id="rId33"/>
    <p:sldId id="336" r:id="rId34"/>
    <p:sldId id="335" r:id="rId35"/>
    <p:sldId id="323" r:id="rId36"/>
    <p:sldId id="343" r:id="rId37"/>
    <p:sldId id="337" r:id="rId38"/>
    <p:sldId id="338" r:id="rId39"/>
    <p:sldId id="339" r:id="rId40"/>
    <p:sldId id="344" r:id="rId41"/>
    <p:sldId id="264" r:id="rId42"/>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FF"/>
    <a:srgbClr val="00FF00"/>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0646" autoAdjust="0"/>
  </p:normalViewPr>
  <p:slideViewPr>
    <p:cSldViewPr snapToGrid="0">
      <p:cViewPr varScale="1">
        <p:scale>
          <a:sx n="101" d="100"/>
          <a:sy n="101" d="100"/>
        </p:scale>
        <p:origin x="-1182" y="-96"/>
      </p:cViewPr>
      <p:guideLst>
        <p:guide orient="horz" pos="2160"/>
        <p:guide pos="2880"/>
      </p:guideLst>
    </p:cSldViewPr>
  </p:slideViewPr>
  <p:outlineViewPr>
    <p:cViewPr>
      <p:scale>
        <a:sx n="33" d="100"/>
        <a:sy n="33" d="100"/>
      </p:scale>
      <p:origin x="0" y="498"/>
    </p:cViewPr>
  </p:outlineViewPr>
  <p:notesTextViewPr>
    <p:cViewPr>
      <p:scale>
        <a:sx n="100" d="100"/>
        <a:sy n="100" d="100"/>
      </p:scale>
      <p:origin x="0" y="0"/>
    </p:cViewPr>
  </p:notesTextViewPr>
  <p:notesViewPr>
    <p:cSldViewPr snapToGrid="0">
      <p:cViewPr varScale="1">
        <p:scale>
          <a:sx n="79" d="100"/>
          <a:sy n="79" d="100"/>
        </p:scale>
        <p:origin x="-3906" y="-108"/>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dirty="0"/>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Kopfzeilenplatzhalter 3"/>
          <p:cNvSpPr>
            <a:spLocks noGrp="1"/>
          </p:cNvSpPr>
          <p:nvPr>
            <p:ph type="hdr" sz="quarter" idx="10"/>
          </p:nvPr>
        </p:nvSpPr>
        <p:spPr/>
        <p:txBody>
          <a:bodyPr/>
          <a:lstStyle/>
          <a:p>
            <a:r>
              <a:rPr lang="en-US" smtClean="0"/>
              <a:t>doc.: IEEE 802.15-&lt;doc#&gt;</a:t>
            </a:r>
            <a:endParaRPr lang="en-US"/>
          </a:p>
        </p:txBody>
      </p:sp>
      <p:sp>
        <p:nvSpPr>
          <p:cNvPr id="5" name="Datumsplatzhalter 4"/>
          <p:cNvSpPr>
            <a:spLocks noGrp="1"/>
          </p:cNvSpPr>
          <p:nvPr>
            <p:ph type="dt" idx="11"/>
          </p:nvPr>
        </p:nvSpPr>
        <p:spPr/>
        <p:txBody>
          <a:bodyPr/>
          <a:lstStyle/>
          <a:p>
            <a:r>
              <a:rPr lang="en-US" smtClean="0"/>
              <a:t>&lt;month year&gt;</a:t>
            </a:r>
            <a:endParaRPr lang="en-US"/>
          </a:p>
        </p:txBody>
      </p:sp>
      <p:sp>
        <p:nvSpPr>
          <p:cNvPr id="6" name="Fußzeilenplatzhalter 5"/>
          <p:cNvSpPr>
            <a:spLocks noGrp="1"/>
          </p:cNvSpPr>
          <p:nvPr>
            <p:ph type="ftr" sz="quarter" idx="12"/>
          </p:nvPr>
        </p:nvSpPr>
        <p:spPr/>
        <p:txBody>
          <a:bodyPr/>
          <a:lstStyle/>
          <a:p>
            <a:pPr lvl="4"/>
            <a:r>
              <a:rPr lang="en-US" smtClean="0"/>
              <a:t>&lt;author&gt;, &lt;company&gt;</a:t>
            </a:r>
            <a:endParaRPr lang="en-US"/>
          </a:p>
        </p:txBody>
      </p:sp>
      <p:sp>
        <p:nvSpPr>
          <p:cNvPr id="7" name="Foliennummernplatzhalter 6"/>
          <p:cNvSpPr>
            <a:spLocks noGrp="1"/>
          </p:cNvSpPr>
          <p:nvPr>
            <p:ph type="sldNum" sz="quarter" idx="13"/>
          </p:nvPr>
        </p:nvSpPr>
        <p:spPr/>
        <p:txBody>
          <a:bodyPr/>
          <a:lstStyle/>
          <a:p>
            <a:r>
              <a:rPr lang="en-US" smtClean="0"/>
              <a:t>Page </a:t>
            </a:r>
            <a:fld id="{1E6C07B4-BB24-438D-87A0-B79A0C0B63CB}"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
        <p:nvSpPr>
          <p:cNvPr id="7" name="Datumsplatzhalter 3"/>
          <p:cNvSpPr>
            <a:spLocks noGrp="1"/>
          </p:cNvSpPr>
          <p:nvPr>
            <p:ph type="dt" sz="half" idx="10"/>
          </p:nvPr>
        </p:nvSpPr>
        <p:spPr>
          <a:xfrm>
            <a:off x="685800" y="378281"/>
            <a:ext cx="1600200" cy="215444"/>
          </a:xfrm>
        </p:spPr>
        <p:txBody>
          <a:bodyPr/>
          <a:lstStyle>
            <a:lvl1pPr>
              <a:defRPr/>
            </a:lvl1pPr>
          </a:lstStyle>
          <a:p>
            <a:r>
              <a:rPr lang="en-US"/>
              <a:t>&lt;month year&gt;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
        <p:nvSpPr>
          <p:cNvPr id="5" name="Datumsplatzhalter 3"/>
          <p:cNvSpPr>
            <a:spLocks noGrp="1"/>
          </p:cNvSpPr>
          <p:nvPr>
            <p:ph type="dt" sz="half" idx="10"/>
          </p:nvPr>
        </p:nvSpPr>
        <p:spPr>
          <a:xfrm>
            <a:off x="685800" y="378281"/>
            <a:ext cx="1600200" cy="215444"/>
          </a:xfrm>
        </p:spPr>
        <p:txBody>
          <a:bodyPr/>
          <a:lstStyle>
            <a:lvl1pPr>
              <a:defRPr/>
            </a:lvl1pPr>
          </a:lstStyle>
          <a:p>
            <a:r>
              <a:rPr lang="en-US"/>
              <a:t>&lt;month year&gt;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dirty="0" smtClean="0"/>
              <a:t>Titelmasterformat durch Klicken bearbeiten</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November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362608" y="394156"/>
            <a:ext cx="8095594" cy="215444"/>
          </a:xfrm>
          <a:prstGeom prst="rect">
            <a:avLst/>
          </a:prstGeom>
          <a:noFill/>
          <a:ln w="9525">
            <a:noFill/>
            <a:miter lim="800000"/>
            <a:headEnd/>
            <a:tailEnd/>
          </a:ln>
          <a:effectLst/>
        </p:spPr>
        <p:txBody>
          <a:bodyPr wrap="square" lIns="0" tIns="0" rIns="0" bIns="0" anchor="b">
            <a:spAutoFit/>
          </a:bodyPr>
          <a:lstStyle/>
          <a:p>
            <a:pPr marL="982663" marR="0" lvl="4" indent="0" algn="r" defTabSz="914400" rtl="0" eaLnBrk="0" fontAlgn="base" latinLnBrk="0" hangingPunct="0">
              <a:lnSpc>
                <a:spcPct val="100000"/>
              </a:lnSpc>
              <a:spcBef>
                <a:spcPct val="0"/>
              </a:spcBef>
              <a:spcAft>
                <a:spcPct val="0"/>
              </a:spcAft>
              <a:buClrTx/>
              <a:buSzTx/>
              <a:buFontTx/>
              <a:buNone/>
              <a:tabLst/>
              <a:defRPr/>
            </a:pPr>
            <a:r>
              <a:rPr lang="en-US" sz="1400" b="1" dirty="0"/>
              <a:t>doc.: IEEE </a:t>
            </a:r>
            <a:r>
              <a:rPr lang="en-US" sz="1400" b="1" dirty="0" smtClean="0"/>
              <a:t>802. 15-16-0746-01-003d </a:t>
            </a:r>
            <a:r>
              <a:rPr lang="en-US" sz="1400" b="1" baseline="0" dirty="0" smtClean="0"/>
              <a:t> </a:t>
            </a:r>
            <a:r>
              <a:rPr lang="en-US" sz="1400" b="1" dirty="0" smtClean="0"/>
              <a:t>Performance_of_FEC_in_TG3d_Channels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3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5.png"/><Relationship Id="rId1" Type="http://schemas.openxmlformats.org/officeDocument/2006/relationships/slideLayout" Target="../slideLayouts/slideLayout2.xml"/><Relationship Id="rId5" Type="http://schemas.openxmlformats.org/officeDocument/2006/relationships/image" Target="../media/image34.png"/><Relationship Id="rId4" Type="http://schemas.openxmlformats.org/officeDocument/2006/relationships/image" Target="../media/image33.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139869"/>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Preliminary </a:t>
            </a:r>
            <a:r>
              <a:rPr lang="de-DE" sz="1600" dirty="0" smtClean="0"/>
              <a:t>Performance </a:t>
            </a:r>
            <a:r>
              <a:rPr lang="de-DE" sz="1600" dirty="0" err="1" smtClean="0"/>
              <a:t>of</a:t>
            </a:r>
            <a:r>
              <a:rPr lang="de-DE" sz="1600" dirty="0" smtClean="0"/>
              <a:t> FEC </a:t>
            </a:r>
            <a:r>
              <a:rPr lang="de-DE" sz="1600" dirty="0" err="1" smtClean="0"/>
              <a:t>Schemes</a:t>
            </a:r>
            <a:r>
              <a:rPr lang="de-DE" sz="1600" dirty="0" smtClean="0"/>
              <a:t> in TG3d Channels</a:t>
            </a:r>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06 November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	Alexander Fricke,  Bile Peng, Thomas Kürner, TU </a:t>
            </a:r>
            <a:r>
              <a:rPr lang="en-US" sz="1600" dirty="0" err="1" smtClean="0">
                <a:solidFill>
                  <a:schemeClr val="tx2"/>
                </a:solidFill>
              </a:rPr>
              <a:t>Braunschweig</a:t>
            </a:r>
            <a:endParaRPr lang="en-US" sz="1600" dirty="0">
              <a:solidFill>
                <a:schemeClr val="tx2"/>
              </a:solidFill>
            </a:endParaRPr>
          </a:p>
          <a:p>
            <a:endParaRPr lang="en-US" sz="1600" dirty="0" smtClean="0">
              <a:solidFill>
                <a:schemeClr val="tx2"/>
              </a:solidFill>
            </a:endParaRPr>
          </a:p>
          <a:p>
            <a:r>
              <a:rPr lang="en-US" sz="1600" dirty="0" smtClean="0">
                <a:solidFill>
                  <a:schemeClr val="tx2"/>
                </a:solidFill>
              </a:rPr>
              <a:t>E-Mail: 	{</a:t>
            </a:r>
            <a:r>
              <a:rPr lang="en-US" sz="1600" dirty="0" err="1" smtClean="0">
                <a:solidFill>
                  <a:schemeClr val="tx2"/>
                </a:solidFill>
              </a:rPr>
              <a:t>fricke,peng,kuerner</a:t>
            </a:r>
            <a:r>
              <a:rPr lang="en-US" sz="1600" dirty="0" smtClean="0">
                <a:solidFill>
                  <a:schemeClr val="tx2"/>
                </a:solidFill>
              </a:rPr>
              <a:t>}@</a:t>
            </a:r>
            <a:r>
              <a:rPr lang="en-US" sz="1600" dirty="0" err="1" smtClean="0">
                <a:solidFill>
                  <a:schemeClr val="tx2"/>
                </a:solidFill>
              </a:rPr>
              <a:t>ifn.ing.tu-bs.de</a:t>
            </a:r>
            <a:r>
              <a:rPr lang="en-US" sz="1600" dirty="0">
                <a:solidFill>
                  <a:schemeClr val="tx2"/>
                </a:solidFill>
              </a:rPr>
              <a:t>	</a:t>
            </a:r>
            <a:endParaRPr lang="en-US" sz="1600" dirty="0" smtClean="0">
              <a:solidFill>
                <a:schemeClr val="tx2"/>
              </a:solidFill>
            </a:endParaRPr>
          </a:p>
          <a:p>
            <a:pPr>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This contribution provides a first assessment of the considered modulation and coding schemes for realistic channels from the TG3d channel model.</a:t>
            </a:r>
          </a:p>
          <a:p>
            <a:pPr>
              <a:spcBef>
                <a:spcPts val="600"/>
              </a:spcBef>
              <a:spcAft>
                <a:spcPts val="600"/>
              </a:spcAft>
            </a:pPr>
            <a:r>
              <a:rPr lang="en-US" sz="1600" b="1" dirty="0" smtClean="0">
                <a:solidFill>
                  <a:schemeClr val="tx2"/>
                </a:solidFill>
              </a:rPr>
              <a:t>Purpose: </a:t>
            </a:r>
            <a:r>
              <a:rPr lang="en-US" sz="1600" dirty="0" smtClean="0">
                <a:solidFill>
                  <a:schemeClr val="tx2"/>
                </a:solidFill>
              </a:rPr>
              <a:t>Contribution towards developing the PHY for use in TG 3d</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r>
              <a:rPr lang="en-US" sz="1600" b="1" dirty="0" smtClean="0">
                <a:solidFill>
                  <a:schemeClr val="tx2"/>
                </a:solidFill>
              </a:rPr>
              <a:t>Release</a:t>
            </a:r>
            <a:r>
              <a:rPr lang="en-US" sz="1600" b="1" dirty="0">
                <a:solidFill>
                  <a:schemeClr val="tx2"/>
                </a:solidFill>
              </a:rPr>
              <a:t>:</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Alexander Fricke (TU Braunschweig)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Close </a:t>
            </a:r>
            <a:r>
              <a:rPr lang="de-DE" dirty="0" err="1" smtClean="0"/>
              <a:t>Proximity</a:t>
            </a:r>
            <a:r>
              <a:rPr lang="de-DE" dirty="0" smtClean="0"/>
              <a:t>: 12dBi </a:t>
            </a:r>
            <a:r>
              <a:rPr lang="de-DE" dirty="0" err="1" smtClean="0"/>
              <a:t>Tx</a:t>
            </a:r>
            <a:r>
              <a:rPr lang="de-DE" dirty="0" smtClean="0"/>
              <a:t> / 12dBi </a:t>
            </a:r>
            <a:r>
              <a:rPr lang="de-DE" dirty="0" err="1" smtClean="0"/>
              <a:t>Rx</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8194" name="Picture 2"/>
          <p:cNvPicPr>
            <a:picLocks noChangeAspect="1" noChangeArrowheads="1"/>
          </p:cNvPicPr>
          <p:nvPr/>
        </p:nvPicPr>
        <p:blipFill>
          <a:blip r:embed="rId2" cstate="print"/>
          <a:srcRect/>
          <a:stretch>
            <a:fillRect/>
          </a:stretch>
        </p:blipFill>
        <p:spPr bwMode="auto">
          <a:xfrm>
            <a:off x="601028" y="1608773"/>
            <a:ext cx="8277225" cy="4676775"/>
          </a:xfrm>
          <a:prstGeom prst="rect">
            <a:avLst/>
          </a:prstGeom>
          <a:noFill/>
          <a:ln w="9525">
            <a:noFill/>
            <a:miter lim="800000"/>
            <a:headEnd/>
            <a:tailEnd/>
          </a:ln>
          <a:effectLst/>
        </p:spPr>
      </p:pic>
      <p:cxnSp>
        <p:nvCxnSpPr>
          <p:cNvPr id="8" name="Gerade Verbindung 7"/>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9" name="Gerade Verbindung 8"/>
          <p:cNvCxnSpPr/>
          <p:nvPr/>
        </p:nvCxnSpPr>
        <p:spPr bwMode="auto">
          <a:xfrm flipV="1">
            <a:off x="187421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Intra</a:t>
            </a:r>
            <a:r>
              <a:rPr lang="de-DE" dirty="0" smtClean="0"/>
              <a:t>-Device: 6dBi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6146" name="Picture 2"/>
          <p:cNvPicPr>
            <a:picLocks noChangeAspect="1" noChangeArrowheads="1"/>
          </p:cNvPicPr>
          <p:nvPr/>
        </p:nvPicPr>
        <p:blipFill>
          <a:blip r:embed="rId2" cstate="print"/>
          <a:srcRect/>
          <a:stretch>
            <a:fillRect/>
          </a:stretch>
        </p:blipFill>
        <p:spPr bwMode="auto">
          <a:xfrm>
            <a:off x="598488" y="1611313"/>
            <a:ext cx="8277225" cy="4676775"/>
          </a:xfrm>
          <a:prstGeom prst="rect">
            <a:avLst/>
          </a:prstGeom>
          <a:noFill/>
          <a:ln w="9525">
            <a:noFill/>
            <a:miter lim="800000"/>
            <a:headEnd/>
            <a:tailEnd/>
          </a:ln>
          <a:effectLst/>
        </p:spPr>
      </p:pic>
      <p:cxnSp>
        <p:nvCxnSpPr>
          <p:cNvPr id="7" name="Gerade Verbindung 6"/>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8" name="Gerade Verbindung 7"/>
          <p:cNvCxnSpPr/>
          <p:nvPr/>
        </p:nvCxnSpPr>
        <p:spPr bwMode="auto">
          <a:xfrm flipV="1">
            <a:off x="187421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Intra</a:t>
            </a:r>
            <a:r>
              <a:rPr lang="de-DE" dirty="0" smtClean="0"/>
              <a:t>-Device: 6dBi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7170" name="Picture 2"/>
          <p:cNvPicPr>
            <a:picLocks noChangeAspect="1" noChangeArrowheads="1"/>
          </p:cNvPicPr>
          <p:nvPr/>
        </p:nvPicPr>
        <p:blipFill>
          <a:blip r:embed="rId2" cstate="print"/>
          <a:srcRect/>
          <a:stretch>
            <a:fillRect/>
          </a:stretch>
        </p:blipFill>
        <p:spPr bwMode="auto">
          <a:xfrm>
            <a:off x="595080" y="1612242"/>
            <a:ext cx="8277225" cy="4676775"/>
          </a:xfrm>
          <a:prstGeom prst="rect">
            <a:avLst/>
          </a:prstGeom>
          <a:noFill/>
          <a:ln w="9525">
            <a:noFill/>
            <a:miter lim="800000"/>
            <a:headEnd/>
            <a:tailEnd/>
          </a:ln>
          <a:effectLst/>
        </p:spPr>
      </p:pic>
      <p:cxnSp>
        <p:nvCxnSpPr>
          <p:cNvPr id="7" name="Gerade Verbindung 6"/>
          <p:cNvCxnSpPr/>
          <p:nvPr/>
        </p:nvCxnSpPr>
        <p:spPr bwMode="auto">
          <a:xfrm flipV="1">
            <a:off x="6501781" y="36949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8" name="Gerade Verbindung 7"/>
          <p:cNvCxnSpPr/>
          <p:nvPr/>
        </p:nvCxnSpPr>
        <p:spPr bwMode="auto">
          <a:xfrm flipV="1">
            <a:off x="6497019" y="329168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Intra</a:t>
            </a:r>
            <a:r>
              <a:rPr lang="de-DE" dirty="0" smtClean="0"/>
              <a:t>-Device: 6dBi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13</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8194" name="Picture 2"/>
          <p:cNvPicPr>
            <a:picLocks noChangeAspect="1" noChangeArrowheads="1"/>
          </p:cNvPicPr>
          <p:nvPr/>
        </p:nvPicPr>
        <p:blipFill>
          <a:blip r:embed="rId2" cstate="print"/>
          <a:srcRect/>
          <a:stretch>
            <a:fillRect/>
          </a:stretch>
        </p:blipFill>
        <p:spPr bwMode="auto">
          <a:xfrm>
            <a:off x="591364" y="1613172"/>
            <a:ext cx="8277225" cy="4676775"/>
          </a:xfrm>
          <a:prstGeom prst="rect">
            <a:avLst/>
          </a:prstGeom>
          <a:noFill/>
          <a:ln w="9525">
            <a:noFill/>
            <a:miter lim="800000"/>
            <a:headEnd/>
            <a:tailEnd/>
          </a:ln>
          <a:effectLst/>
        </p:spPr>
      </p:pic>
      <p:cxnSp>
        <p:nvCxnSpPr>
          <p:cNvPr id="7" name="Gerade Verbindung 6"/>
          <p:cNvCxnSpPr/>
          <p:nvPr/>
        </p:nvCxnSpPr>
        <p:spPr bwMode="auto">
          <a:xfrm flipV="1">
            <a:off x="1878981" y="523795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8" name="Gerade Verbindung 7"/>
          <p:cNvCxnSpPr/>
          <p:nvPr/>
        </p:nvCxnSpPr>
        <p:spPr bwMode="auto">
          <a:xfrm flipV="1">
            <a:off x="1874219" y="482838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Intra</a:t>
            </a:r>
            <a:r>
              <a:rPr lang="de-DE" dirty="0" smtClean="0"/>
              <a:t>-Device: 6dBi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14</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1027" name="Picture 3"/>
          <p:cNvPicPr>
            <a:picLocks noChangeAspect="1" noChangeArrowheads="1"/>
          </p:cNvPicPr>
          <p:nvPr/>
        </p:nvPicPr>
        <p:blipFill>
          <a:blip r:embed="rId2" cstate="print"/>
          <a:srcRect/>
          <a:stretch>
            <a:fillRect/>
          </a:stretch>
        </p:blipFill>
        <p:spPr bwMode="auto">
          <a:xfrm>
            <a:off x="601028" y="1608773"/>
            <a:ext cx="8277225" cy="4676775"/>
          </a:xfrm>
          <a:prstGeom prst="rect">
            <a:avLst/>
          </a:prstGeom>
          <a:noFill/>
          <a:ln w="9525">
            <a:noFill/>
            <a:miter lim="800000"/>
            <a:headEnd/>
            <a:tailEnd/>
          </a:ln>
          <a:effectLst/>
        </p:spPr>
      </p:pic>
      <p:cxnSp>
        <p:nvCxnSpPr>
          <p:cNvPr id="9" name="Gerade Verbindung 8"/>
          <p:cNvCxnSpPr/>
          <p:nvPr/>
        </p:nvCxnSpPr>
        <p:spPr bwMode="auto">
          <a:xfrm flipV="1">
            <a:off x="6527181" y="35933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11" name="Gerade Verbindung 10"/>
          <p:cNvCxnSpPr/>
          <p:nvPr/>
        </p:nvCxnSpPr>
        <p:spPr bwMode="auto">
          <a:xfrm flipV="1">
            <a:off x="6522419" y="31964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Intra</a:t>
            </a:r>
            <a:r>
              <a:rPr lang="de-DE" dirty="0" smtClean="0"/>
              <a:t>-Device: 6dBi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15</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2050" name="Picture 2"/>
          <p:cNvPicPr>
            <a:picLocks noChangeAspect="1" noChangeArrowheads="1"/>
          </p:cNvPicPr>
          <p:nvPr/>
        </p:nvPicPr>
        <p:blipFill>
          <a:blip r:embed="rId2" cstate="print"/>
          <a:srcRect/>
          <a:stretch>
            <a:fillRect/>
          </a:stretch>
        </p:blipFill>
        <p:spPr bwMode="auto">
          <a:xfrm>
            <a:off x="608648" y="1608773"/>
            <a:ext cx="8277225" cy="4676775"/>
          </a:xfrm>
          <a:prstGeom prst="rect">
            <a:avLst/>
          </a:prstGeom>
          <a:noFill/>
          <a:ln w="9525">
            <a:noFill/>
            <a:miter lim="800000"/>
            <a:headEnd/>
            <a:tailEnd/>
          </a:ln>
          <a:effectLst/>
        </p:spPr>
      </p:pic>
      <p:cxnSp>
        <p:nvCxnSpPr>
          <p:cNvPr id="8" name="Gerade Verbindung 7"/>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9" name="Gerade Verbindung 8"/>
          <p:cNvCxnSpPr/>
          <p:nvPr/>
        </p:nvCxnSpPr>
        <p:spPr bwMode="auto">
          <a:xfrm flipV="1">
            <a:off x="187421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Intra</a:t>
            </a:r>
            <a:r>
              <a:rPr lang="de-DE" dirty="0" smtClean="0"/>
              <a:t>-Device: 18dBi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16</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11266" name="Picture 2"/>
          <p:cNvPicPr>
            <a:picLocks noChangeAspect="1" noChangeArrowheads="1"/>
          </p:cNvPicPr>
          <p:nvPr/>
        </p:nvPicPr>
        <p:blipFill>
          <a:blip r:embed="rId2" cstate="print"/>
          <a:srcRect/>
          <a:stretch>
            <a:fillRect/>
          </a:stretch>
        </p:blipFill>
        <p:spPr bwMode="auto">
          <a:xfrm>
            <a:off x="598488" y="1611313"/>
            <a:ext cx="8277225" cy="4676775"/>
          </a:xfrm>
          <a:prstGeom prst="rect">
            <a:avLst/>
          </a:prstGeom>
          <a:noFill/>
          <a:ln w="9525">
            <a:noFill/>
            <a:miter lim="800000"/>
            <a:headEnd/>
            <a:tailEnd/>
          </a:ln>
          <a:effectLst/>
        </p:spPr>
      </p:pic>
      <p:cxnSp>
        <p:nvCxnSpPr>
          <p:cNvPr id="7" name="Gerade Verbindung 6"/>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8" name="Gerade Verbindung 7"/>
          <p:cNvCxnSpPr/>
          <p:nvPr/>
        </p:nvCxnSpPr>
        <p:spPr bwMode="auto">
          <a:xfrm flipV="1">
            <a:off x="187421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Intra</a:t>
            </a:r>
            <a:r>
              <a:rPr lang="de-DE" dirty="0" smtClean="0"/>
              <a:t>-Device: 18dBi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17</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12290" name="Picture 2"/>
          <p:cNvPicPr>
            <a:picLocks noChangeAspect="1" noChangeArrowheads="1"/>
          </p:cNvPicPr>
          <p:nvPr/>
        </p:nvPicPr>
        <p:blipFill>
          <a:blip r:embed="rId2" cstate="print"/>
          <a:srcRect/>
          <a:stretch>
            <a:fillRect/>
          </a:stretch>
        </p:blipFill>
        <p:spPr bwMode="auto">
          <a:xfrm>
            <a:off x="598488" y="1611313"/>
            <a:ext cx="8277225" cy="4676775"/>
          </a:xfrm>
          <a:prstGeom prst="rect">
            <a:avLst/>
          </a:prstGeom>
          <a:noFill/>
          <a:ln w="9525">
            <a:noFill/>
            <a:miter lim="800000"/>
            <a:headEnd/>
            <a:tailEnd/>
          </a:ln>
          <a:effectLst/>
        </p:spPr>
      </p:pic>
      <p:cxnSp>
        <p:nvCxnSpPr>
          <p:cNvPr id="7" name="Gerade Verbindung 6"/>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8" name="Gerade Verbindung 7"/>
          <p:cNvCxnSpPr/>
          <p:nvPr/>
        </p:nvCxnSpPr>
        <p:spPr bwMode="auto">
          <a:xfrm flipV="1">
            <a:off x="187421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Intra</a:t>
            </a:r>
            <a:r>
              <a:rPr lang="de-DE" dirty="0" smtClean="0"/>
              <a:t>-Device: 18dBi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18</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13314" name="Picture 2"/>
          <p:cNvPicPr>
            <a:picLocks noChangeAspect="1" noChangeArrowheads="1"/>
          </p:cNvPicPr>
          <p:nvPr/>
        </p:nvPicPr>
        <p:blipFill>
          <a:blip r:embed="rId2" cstate="print"/>
          <a:srcRect/>
          <a:stretch>
            <a:fillRect/>
          </a:stretch>
        </p:blipFill>
        <p:spPr bwMode="auto">
          <a:xfrm>
            <a:off x="598488" y="1611313"/>
            <a:ext cx="8277225" cy="4676775"/>
          </a:xfrm>
          <a:prstGeom prst="rect">
            <a:avLst/>
          </a:prstGeom>
          <a:noFill/>
          <a:ln w="9525">
            <a:noFill/>
            <a:miter lim="800000"/>
            <a:headEnd/>
            <a:tailEnd/>
          </a:ln>
          <a:effectLst/>
        </p:spPr>
      </p:pic>
      <p:cxnSp>
        <p:nvCxnSpPr>
          <p:cNvPr id="7" name="Gerade Verbindung 6"/>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8" name="Gerade Verbindung 7"/>
          <p:cNvCxnSpPr/>
          <p:nvPr/>
        </p:nvCxnSpPr>
        <p:spPr bwMode="auto">
          <a:xfrm flipV="1">
            <a:off x="187421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Intra</a:t>
            </a:r>
            <a:r>
              <a:rPr lang="de-DE" dirty="0" smtClean="0"/>
              <a:t>-Device: 18dBi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19</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3074" name="Picture 2"/>
          <p:cNvPicPr>
            <a:picLocks noChangeAspect="1" noChangeArrowheads="1"/>
          </p:cNvPicPr>
          <p:nvPr/>
        </p:nvPicPr>
        <p:blipFill>
          <a:blip r:embed="rId2" cstate="print"/>
          <a:srcRect/>
          <a:stretch>
            <a:fillRect/>
          </a:stretch>
        </p:blipFill>
        <p:spPr bwMode="auto">
          <a:xfrm>
            <a:off x="608648" y="1608773"/>
            <a:ext cx="8277225" cy="4676775"/>
          </a:xfrm>
          <a:prstGeom prst="rect">
            <a:avLst/>
          </a:prstGeom>
          <a:noFill/>
          <a:ln w="9525">
            <a:noFill/>
            <a:miter lim="800000"/>
            <a:headEnd/>
            <a:tailEnd/>
          </a:ln>
          <a:effectLst/>
        </p:spPr>
      </p:pic>
      <p:cxnSp>
        <p:nvCxnSpPr>
          <p:cNvPr id="8" name="Gerade Verbindung 7"/>
          <p:cNvCxnSpPr/>
          <p:nvPr/>
        </p:nvCxnSpPr>
        <p:spPr bwMode="auto">
          <a:xfrm flipV="1">
            <a:off x="18916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9" name="Gerade Verbindung 8"/>
          <p:cNvCxnSpPr/>
          <p:nvPr/>
        </p:nvCxnSpPr>
        <p:spPr bwMode="auto">
          <a:xfrm flipV="1">
            <a:off x="188691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69243"/>
            <a:ext cx="7772400" cy="1470025"/>
          </a:xfrm>
        </p:spPr>
        <p:txBody>
          <a:bodyPr/>
          <a:lstStyle/>
          <a:p>
            <a:r>
              <a:rPr lang="de-DE" dirty="0" err="1" smtClean="0"/>
              <a:t>Preliminary</a:t>
            </a:r>
            <a:r>
              <a:rPr lang="de-DE" dirty="0" smtClean="0"/>
              <a:t> Performance </a:t>
            </a:r>
            <a:r>
              <a:rPr lang="de-DE" dirty="0" err="1" smtClean="0"/>
              <a:t>of</a:t>
            </a:r>
            <a:r>
              <a:rPr lang="de-DE" dirty="0" smtClean="0"/>
              <a:t> </a:t>
            </a:r>
            <a:br>
              <a:rPr lang="de-DE" dirty="0" smtClean="0"/>
            </a:br>
            <a:r>
              <a:rPr lang="de-DE" dirty="0" smtClean="0"/>
              <a:t>FEC </a:t>
            </a:r>
            <a:r>
              <a:rPr lang="de-DE" dirty="0" err="1" smtClean="0"/>
              <a:t>Schemes</a:t>
            </a:r>
            <a:r>
              <a:rPr lang="de-DE" dirty="0" smtClean="0"/>
              <a:t/>
            </a:r>
            <a:br>
              <a:rPr lang="de-DE" dirty="0" smtClean="0"/>
            </a:br>
            <a:r>
              <a:rPr lang="de-DE" dirty="0" smtClean="0"/>
              <a:t>in TG3d Channels</a:t>
            </a:r>
            <a:endParaRPr lang="de-DE" dirty="0"/>
          </a:p>
        </p:txBody>
      </p:sp>
      <p:sp>
        <p:nvSpPr>
          <p:cNvPr id="3" name="Untertitel 2"/>
          <p:cNvSpPr>
            <a:spLocks noGrp="1"/>
          </p:cNvSpPr>
          <p:nvPr>
            <p:ph type="subTitle" idx="1"/>
          </p:nvPr>
        </p:nvSpPr>
        <p:spPr>
          <a:xfrm>
            <a:off x="444063" y="3426279"/>
            <a:ext cx="8166537" cy="1215390"/>
          </a:xfrm>
        </p:spPr>
        <p:txBody>
          <a:bodyPr/>
          <a:lstStyle/>
          <a:p>
            <a:r>
              <a:rPr lang="de-DE" sz="2400" dirty="0" smtClean="0"/>
              <a:t>Alexander Fricke, Bile Peng,</a:t>
            </a:r>
          </a:p>
          <a:p>
            <a:r>
              <a:rPr lang="de-DE" sz="2400" dirty="0" smtClean="0"/>
              <a:t>Thomas Kürner</a:t>
            </a:r>
          </a:p>
          <a:p>
            <a:r>
              <a:rPr lang="de-DE" sz="2400" dirty="0" smtClean="0"/>
              <a:t>TU Braunschweig</a:t>
            </a:r>
          </a:p>
          <a:p>
            <a:endParaRPr lang="de-DE" sz="2400" dirty="0"/>
          </a:p>
        </p:txBody>
      </p:sp>
      <p:sp>
        <p:nvSpPr>
          <p:cNvPr id="5" name="Foliennummernplatzhalter 5"/>
          <p:cNvSpPr>
            <a:spLocks noGrp="1"/>
          </p:cNvSpPr>
          <p:nvPr>
            <p:ph type="sldNum" sz="quarter" idx="12"/>
          </p:nvPr>
        </p:nvSpPr>
        <p:spPr>
          <a:xfrm>
            <a:off x="4344988" y="6475413"/>
            <a:ext cx="530225" cy="182562"/>
          </a:xfrm>
        </p:spPr>
        <p:txBody>
          <a:bodyPr/>
          <a:lstStyle/>
          <a:p>
            <a:r>
              <a:rPr lang="en-US" dirty="0" smtClean="0"/>
              <a:t>Slide </a:t>
            </a:r>
            <a:fld id="{D8E7F6C2-DF2F-4116-8D71-DCDEFB590920}" type="slidenum">
              <a:rPr lang="en-US" smtClean="0"/>
              <a:pPr/>
              <a:t>2</a:t>
            </a:fld>
            <a:endParaRPr lang="en-US" dirty="0"/>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Alexander Fricke (TU Braunschweig)</a:t>
            </a:r>
            <a:endParaRPr lang="en-US" dirty="0"/>
          </a:p>
        </p:txBody>
      </p:sp>
      <p:sp>
        <p:nvSpPr>
          <p:cNvPr id="8" name="Datumsplatzhalter 1"/>
          <p:cNvSpPr>
            <a:spLocks noGrp="1"/>
          </p:cNvSpPr>
          <p:nvPr>
            <p:ph type="dt" sz="half" idx="10"/>
          </p:nvPr>
        </p:nvSpPr>
        <p:spPr>
          <a:xfrm>
            <a:off x="667544" y="378281"/>
            <a:ext cx="1600200" cy="215444"/>
          </a:xfrm>
        </p:spPr>
        <p:txBody>
          <a:bodyPr/>
          <a:lstStyle/>
          <a:p>
            <a:r>
              <a:rPr lang="en-US" dirty="0" smtClean="0"/>
              <a:t>November 2016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Intra</a:t>
            </a:r>
            <a:r>
              <a:rPr lang="de-DE" dirty="0" smtClean="0"/>
              <a:t>-Device: 18dBi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20</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4098" name="Picture 2"/>
          <p:cNvPicPr>
            <a:picLocks noChangeAspect="1" noChangeArrowheads="1"/>
          </p:cNvPicPr>
          <p:nvPr/>
        </p:nvPicPr>
        <p:blipFill>
          <a:blip r:embed="rId2" cstate="print"/>
          <a:srcRect/>
          <a:stretch>
            <a:fillRect/>
          </a:stretch>
        </p:blipFill>
        <p:spPr bwMode="auto">
          <a:xfrm>
            <a:off x="608648" y="1608773"/>
            <a:ext cx="8277225" cy="4676775"/>
          </a:xfrm>
          <a:prstGeom prst="rect">
            <a:avLst/>
          </a:prstGeom>
          <a:noFill/>
          <a:ln w="9525">
            <a:noFill/>
            <a:miter lim="800000"/>
            <a:headEnd/>
            <a:tailEnd/>
          </a:ln>
          <a:effectLst/>
        </p:spPr>
      </p:pic>
      <p:cxnSp>
        <p:nvCxnSpPr>
          <p:cNvPr id="8" name="Gerade Verbindung 7"/>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9" name="Gerade Verbindung 8"/>
          <p:cNvCxnSpPr/>
          <p:nvPr/>
        </p:nvCxnSpPr>
        <p:spPr bwMode="auto">
          <a:xfrm flipV="1">
            <a:off x="188056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Backhaul</a:t>
            </a:r>
            <a:r>
              <a:rPr lang="de-DE" dirty="0" smtClean="0"/>
              <a:t>/</a:t>
            </a:r>
            <a:r>
              <a:rPr lang="de-DE" dirty="0" err="1" smtClean="0"/>
              <a:t>Fronthaul</a:t>
            </a:r>
            <a:r>
              <a:rPr lang="de-DE" dirty="0" smtClean="0"/>
              <a:t>: AWGN</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21</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5122" name="Picture 2"/>
          <p:cNvPicPr>
            <a:picLocks noChangeAspect="1" noChangeArrowheads="1"/>
          </p:cNvPicPr>
          <p:nvPr/>
        </p:nvPicPr>
        <p:blipFill>
          <a:blip r:embed="rId2" cstate="print"/>
          <a:srcRect/>
          <a:stretch>
            <a:fillRect/>
          </a:stretch>
        </p:blipFill>
        <p:spPr bwMode="auto">
          <a:xfrm>
            <a:off x="616315" y="1615326"/>
            <a:ext cx="8267700" cy="4667250"/>
          </a:xfrm>
          <a:prstGeom prst="rect">
            <a:avLst/>
          </a:prstGeom>
          <a:noFill/>
          <a:ln w="9525">
            <a:noFill/>
            <a:miter lim="800000"/>
            <a:headEnd/>
            <a:tailEnd/>
          </a:ln>
          <a:effectLst/>
        </p:spPr>
      </p:pic>
      <p:cxnSp>
        <p:nvCxnSpPr>
          <p:cNvPr id="9" name="Gerade Verbindung 8"/>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13" name="Gerade Verbindung 12"/>
          <p:cNvCxnSpPr/>
          <p:nvPr/>
        </p:nvCxnSpPr>
        <p:spPr bwMode="auto">
          <a:xfrm flipV="1">
            <a:off x="188056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Backhaul</a:t>
            </a:r>
            <a:r>
              <a:rPr lang="de-DE" dirty="0" smtClean="0"/>
              <a:t>/</a:t>
            </a:r>
            <a:r>
              <a:rPr lang="de-DE" dirty="0" err="1" smtClean="0"/>
              <a:t>Fronthaul</a:t>
            </a:r>
            <a:r>
              <a:rPr lang="de-DE" dirty="0" smtClean="0"/>
              <a:t>: AWGN</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22</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6146" name="Picture 2"/>
          <p:cNvPicPr>
            <a:picLocks noChangeAspect="1" noChangeArrowheads="1"/>
          </p:cNvPicPr>
          <p:nvPr/>
        </p:nvPicPr>
        <p:blipFill>
          <a:blip r:embed="rId2" cstate="print"/>
          <a:srcRect/>
          <a:stretch>
            <a:fillRect/>
          </a:stretch>
        </p:blipFill>
        <p:spPr bwMode="auto">
          <a:xfrm>
            <a:off x="608480" y="1606364"/>
            <a:ext cx="8267700" cy="4667250"/>
          </a:xfrm>
          <a:prstGeom prst="rect">
            <a:avLst/>
          </a:prstGeom>
          <a:noFill/>
          <a:ln w="9525">
            <a:noFill/>
            <a:miter lim="800000"/>
            <a:headEnd/>
            <a:tailEnd/>
          </a:ln>
          <a:effectLst/>
        </p:spPr>
      </p:pic>
      <p:cxnSp>
        <p:nvCxnSpPr>
          <p:cNvPr id="9" name="Gerade Verbindung 8"/>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11" name="Gerade Verbindung 10"/>
          <p:cNvCxnSpPr/>
          <p:nvPr/>
        </p:nvCxnSpPr>
        <p:spPr bwMode="auto">
          <a:xfrm flipV="1">
            <a:off x="188056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Backhaul</a:t>
            </a:r>
            <a:r>
              <a:rPr lang="de-DE" dirty="0" smtClean="0"/>
              <a:t>/</a:t>
            </a:r>
            <a:r>
              <a:rPr lang="de-DE" dirty="0" err="1" smtClean="0"/>
              <a:t>Fronthaul</a:t>
            </a:r>
            <a:r>
              <a:rPr lang="de-DE" dirty="0" smtClean="0"/>
              <a:t>: AWGN</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23</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7170" name="Picture 2"/>
          <p:cNvPicPr>
            <a:picLocks noChangeAspect="1" noChangeArrowheads="1"/>
          </p:cNvPicPr>
          <p:nvPr/>
        </p:nvPicPr>
        <p:blipFill>
          <a:blip r:embed="rId2" cstate="print"/>
          <a:srcRect/>
          <a:stretch>
            <a:fillRect/>
          </a:stretch>
        </p:blipFill>
        <p:spPr bwMode="auto">
          <a:xfrm>
            <a:off x="608479" y="1597399"/>
            <a:ext cx="8267700" cy="4667250"/>
          </a:xfrm>
          <a:prstGeom prst="rect">
            <a:avLst/>
          </a:prstGeom>
          <a:noFill/>
          <a:ln w="9525">
            <a:noFill/>
            <a:miter lim="800000"/>
            <a:headEnd/>
            <a:tailEnd/>
          </a:ln>
          <a:effectLst/>
        </p:spPr>
      </p:pic>
      <p:cxnSp>
        <p:nvCxnSpPr>
          <p:cNvPr id="9" name="Gerade Verbindung 8"/>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11" name="Gerade Verbindung 10"/>
          <p:cNvCxnSpPr/>
          <p:nvPr/>
        </p:nvCxnSpPr>
        <p:spPr bwMode="auto">
          <a:xfrm flipV="1">
            <a:off x="188056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Backhaul</a:t>
            </a:r>
            <a:r>
              <a:rPr lang="de-DE" dirty="0" smtClean="0"/>
              <a:t>/</a:t>
            </a:r>
            <a:r>
              <a:rPr lang="de-DE" dirty="0" err="1" smtClean="0"/>
              <a:t>Fronthaul</a:t>
            </a:r>
            <a:r>
              <a:rPr lang="de-DE" dirty="0" smtClean="0"/>
              <a:t>: AWGN</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24</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8194" name="Picture 2"/>
          <p:cNvPicPr>
            <a:picLocks noChangeAspect="1" noChangeArrowheads="1"/>
          </p:cNvPicPr>
          <p:nvPr/>
        </p:nvPicPr>
        <p:blipFill>
          <a:blip r:embed="rId2" cstate="print"/>
          <a:srcRect/>
          <a:stretch>
            <a:fillRect/>
          </a:stretch>
        </p:blipFill>
        <p:spPr bwMode="auto">
          <a:xfrm>
            <a:off x="617444" y="1606363"/>
            <a:ext cx="8267700" cy="4667250"/>
          </a:xfrm>
          <a:prstGeom prst="rect">
            <a:avLst/>
          </a:prstGeom>
          <a:noFill/>
          <a:ln w="9525">
            <a:noFill/>
            <a:miter lim="800000"/>
            <a:headEnd/>
            <a:tailEnd/>
          </a:ln>
          <a:effectLst/>
        </p:spPr>
      </p:pic>
      <p:cxnSp>
        <p:nvCxnSpPr>
          <p:cNvPr id="9" name="Gerade Verbindung 8"/>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11" name="Gerade Verbindung 10"/>
          <p:cNvCxnSpPr/>
          <p:nvPr/>
        </p:nvCxnSpPr>
        <p:spPr bwMode="auto">
          <a:xfrm flipV="1">
            <a:off x="188056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Backhaul</a:t>
            </a:r>
            <a:r>
              <a:rPr lang="de-DE" dirty="0" smtClean="0"/>
              <a:t>/</a:t>
            </a:r>
            <a:r>
              <a:rPr lang="de-DE" dirty="0" err="1" smtClean="0"/>
              <a:t>Fronthaul</a:t>
            </a:r>
            <a:r>
              <a:rPr lang="de-DE" dirty="0" smtClean="0"/>
              <a:t>: AWGN</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25</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9218" name="Picture 2"/>
          <p:cNvPicPr>
            <a:picLocks noChangeAspect="1" noChangeArrowheads="1"/>
          </p:cNvPicPr>
          <p:nvPr/>
        </p:nvPicPr>
        <p:blipFill>
          <a:blip r:embed="rId2" cstate="print"/>
          <a:srcRect/>
          <a:stretch>
            <a:fillRect/>
          </a:stretch>
        </p:blipFill>
        <p:spPr bwMode="auto">
          <a:xfrm>
            <a:off x="608479" y="1606364"/>
            <a:ext cx="8267700" cy="4667250"/>
          </a:xfrm>
          <a:prstGeom prst="rect">
            <a:avLst/>
          </a:prstGeom>
          <a:noFill/>
          <a:ln w="9525">
            <a:noFill/>
            <a:miter lim="800000"/>
            <a:headEnd/>
            <a:tailEnd/>
          </a:ln>
          <a:effectLst/>
        </p:spPr>
      </p:pic>
      <p:cxnSp>
        <p:nvCxnSpPr>
          <p:cNvPr id="9" name="Gerade Verbindung 8"/>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11" name="Gerade Verbindung 10"/>
          <p:cNvCxnSpPr/>
          <p:nvPr/>
        </p:nvCxnSpPr>
        <p:spPr bwMode="auto">
          <a:xfrm flipV="1">
            <a:off x="188056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Data Center: 6dBi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26</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19458" name="Picture 2"/>
          <p:cNvPicPr>
            <a:picLocks noChangeAspect="1" noChangeArrowheads="1"/>
          </p:cNvPicPr>
          <p:nvPr/>
        </p:nvPicPr>
        <p:blipFill>
          <a:blip r:embed="rId2" cstate="print"/>
          <a:srcRect/>
          <a:stretch>
            <a:fillRect/>
          </a:stretch>
        </p:blipFill>
        <p:spPr bwMode="auto">
          <a:xfrm>
            <a:off x="598488" y="1611313"/>
            <a:ext cx="8277225" cy="4676775"/>
          </a:xfrm>
          <a:prstGeom prst="rect">
            <a:avLst/>
          </a:prstGeom>
          <a:noFill/>
          <a:ln w="9525">
            <a:noFill/>
            <a:miter lim="800000"/>
            <a:headEnd/>
            <a:tailEnd/>
          </a:ln>
          <a:effectLst/>
        </p:spPr>
      </p:pic>
      <p:cxnSp>
        <p:nvCxnSpPr>
          <p:cNvPr id="7" name="Gerade Verbindung 6"/>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8" name="Gerade Verbindung 7"/>
          <p:cNvCxnSpPr/>
          <p:nvPr/>
        </p:nvCxnSpPr>
        <p:spPr bwMode="auto">
          <a:xfrm flipV="1">
            <a:off x="187421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Data Center: 6dBi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27</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20482" name="Picture 2"/>
          <p:cNvPicPr>
            <a:picLocks noChangeAspect="1" noChangeArrowheads="1"/>
          </p:cNvPicPr>
          <p:nvPr/>
        </p:nvPicPr>
        <p:blipFill>
          <a:blip r:embed="rId2" cstate="print"/>
          <a:srcRect/>
          <a:stretch>
            <a:fillRect/>
          </a:stretch>
        </p:blipFill>
        <p:spPr bwMode="auto">
          <a:xfrm>
            <a:off x="598488" y="1604963"/>
            <a:ext cx="8277225" cy="4676775"/>
          </a:xfrm>
          <a:prstGeom prst="rect">
            <a:avLst/>
          </a:prstGeom>
          <a:noFill/>
          <a:ln w="9525">
            <a:noFill/>
            <a:miter lim="800000"/>
            <a:headEnd/>
            <a:tailEnd/>
          </a:ln>
          <a:effectLst/>
        </p:spPr>
      </p:pic>
      <p:cxnSp>
        <p:nvCxnSpPr>
          <p:cNvPr id="7" name="Gerade Verbindung 6"/>
          <p:cNvCxnSpPr/>
          <p:nvPr/>
        </p:nvCxnSpPr>
        <p:spPr bwMode="auto">
          <a:xfrm flipV="1">
            <a:off x="6501781" y="376475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8" name="Gerade Verbindung 7"/>
          <p:cNvCxnSpPr/>
          <p:nvPr/>
        </p:nvCxnSpPr>
        <p:spPr bwMode="auto">
          <a:xfrm flipV="1">
            <a:off x="6497019" y="33615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Data Center: 6dBi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28</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21506" name="Picture 2"/>
          <p:cNvPicPr>
            <a:picLocks noChangeAspect="1" noChangeArrowheads="1"/>
          </p:cNvPicPr>
          <p:nvPr/>
        </p:nvPicPr>
        <p:blipFill>
          <a:blip r:embed="rId2" cstate="print"/>
          <a:srcRect/>
          <a:stretch>
            <a:fillRect/>
          </a:stretch>
        </p:blipFill>
        <p:spPr bwMode="auto">
          <a:xfrm>
            <a:off x="598488" y="1611313"/>
            <a:ext cx="8277225" cy="4676775"/>
          </a:xfrm>
          <a:prstGeom prst="rect">
            <a:avLst/>
          </a:prstGeom>
          <a:noFill/>
          <a:ln w="9525">
            <a:noFill/>
            <a:miter lim="800000"/>
            <a:headEnd/>
            <a:tailEnd/>
          </a:ln>
          <a:effectLst/>
        </p:spPr>
      </p:pic>
      <p:cxnSp>
        <p:nvCxnSpPr>
          <p:cNvPr id="7" name="Gerade Verbindung 6"/>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8" name="Gerade Verbindung 7"/>
          <p:cNvCxnSpPr/>
          <p:nvPr/>
        </p:nvCxnSpPr>
        <p:spPr bwMode="auto">
          <a:xfrm flipV="1">
            <a:off x="187421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Data Center: 6dBi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29</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7" name="Picture 3"/>
          <p:cNvPicPr>
            <a:picLocks noChangeAspect="1" noChangeArrowheads="1"/>
          </p:cNvPicPr>
          <p:nvPr/>
        </p:nvPicPr>
        <p:blipFill>
          <a:blip r:embed="rId2" cstate="print"/>
          <a:srcRect l="8349" t="13436" r="8603" b="11512"/>
          <a:stretch>
            <a:fillRect/>
          </a:stretch>
        </p:blipFill>
        <p:spPr bwMode="auto">
          <a:xfrm>
            <a:off x="2922270" y="5245263"/>
            <a:ext cx="201930" cy="168584"/>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srcRect/>
          <a:stretch>
            <a:fillRect/>
          </a:stretch>
        </p:blipFill>
        <p:spPr bwMode="auto">
          <a:xfrm>
            <a:off x="599514" y="1588433"/>
            <a:ext cx="8267700" cy="466725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7737476" y="2298700"/>
            <a:ext cx="163284" cy="1523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smtClean="0"/>
              <a:t>Outline</a:t>
            </a:r>
            <a:endParaRPr lang="de-DE" dirty="0"/>
          </a:p>
        </p:txBody>
      </p:sp>
      <p:sp>
        <p:nvSpPr>
          <p:cNvPr id="5" name="Inhaltsplatzhalter 4"/>
          <p:cNvSpPr>
            <a:spLocks noGrp="1"/>
          </p:cNvSpPr>
          <p:nvPr>
            <p:ph idx="1"/>
          </p:nvPr>
        </p:nvSpPr>
        <p:spPr>
          <a:xfrm>
            <a:off x="685800" y="1649494"/>
            <a:ext cx="7772400" cy="4697517"/>
          </a:xfrm>
        </p:spPr>
        <p:txBody>
          <a:bodyPr/>
          <a:lstStyle/>
          <a:p>
            <a:endParaRPr lang="de-DE" b="1" dirty="0" smtClean="0">
              <a:solidFill>
                <a:schemeClr val="accent1"/>
              </a:solidFill>
            </a:endParaRPr>
          </a:p>
          <a:p>
            <a:r>
              <a:rPr lang="de-DE" dirty="0" smtClean="0"/>
              <a:t>MCS / Scenario </a:t>
            </a:r>
            <a:r>
              <a:rPr lang="de-DE" dirty="0" err="1" smtClean="0"/>
              <a:t>Overview</a:t>
            </a:r>
            <a:endParaRPr lang="de-DE" dirty="0" smtClean="0"/>
          </a:p>
          <a:p>
            <a:r>
              <a:rPr lang="de-DE" dirty="0" smtClean="0"/>
              <a:t>MCS Performance</a:t>
            </a:r>
          </a:p>
          <a:p>
            <a:pPr lvl="1"/>
            <a:r>
              <a:rPr lang="de-DE" dirty="0" smtClean="0"/>
              <a:t>Close </a:t>
            </a:r>
            <a:r>
              <a:rPr lang="de-DE" dirty="0" err="1" smtClean="0"/>
              <a:t>Proximity</a:t>
            </a:r>
            <a:r>
              <a:rPr lang="de-DE" dirty="0" smtClean="0"/>
              <a:t> P2P</a:t>
            </a:r>
          </a:p>
          <a:p>
            <a:pPr lvl="1"/>
            <a:r>
              <a:rPr lang="de-DE" dirty="0" err="1" smtClean="0"/>
              <a:t>Intra</a:t>
            </a:r>
            <a:r>
              <a:rPr lang="de-DE" dirty="0" smtClean="0"/>
              <a:t>-Device</a:t>
            </a:r>
          </a:p>
          <a:p>
            <a:pPr lvl="1"/>
            <a:r>
              <a:rPr lang="de-DE" dirty="0" err="1" smtClean="0"/>
              <a:t>Backhaul</a:t>
            </a:r>
            <a:r>
              <a:rPr lang="de-DE" dirty="0" smtClean="0"/>
              <a:t> / </a:t>
            </a:r>
            <a:r>
              <a:rPr lang="de-DE" dirty="0" err="1" smtClean="0"/>
              <a:t>Fronthaul</a:t>
            </a:r>
            <a:endParaRPr lang="de-DE" dirty="0" smtClean="0"/>
          </a:p>
          <a:p>
            <a:pPr lvl="1"/>
            <a:r>
              <a:rPr lang="de-DE" dirty="0" smtClean="0"/>
              <a:t>Data Center</a:t>
            </a:r>
          </a:p>
          <a:p>
            <a:r>
              <a:rPr lang="de-DE" dirty="0" smtClean="0"/>
              <a:t>ISI Impact </a:t>
            </a:r>
            <a:r>
              <a:rPr lang="de-DE" dirty="0" err="1" smtClean="0"/>
              <a:t>Estimation</a:t>
            </a:r>
            <a:endParaRPr lang="de-DE" dirty="0" smtClean="0"/>
          </a:p>
        </p:txBody>
      </p:sp>
      <p:sp>
        <p:nvSpPr>
          <p:cNvPr id="7" name="Foliennummernplatzhalter 5"/>
          <p:cNvSpPr>
            <a:spLocks noGrp="1"/>
          </p:cNvSpPr>
          <p:nvPr>
            <p:ph type="sldNum" sz="quarter" idx="12"/>
          </p:nvPr>
        </p:nvSpPr>
        <p:spPr>
          <a:xfrm>
            <a:off x="4344988" y="6475413"/>
            <a:ext cx="530225" cy="182562"/>
          </a:xfrm>
        </p:spPr>
        <p:txBody>
          <a:bodyPr/>
          <a:lstStyle/>
          <a:p>
            <a:r>
              <a:rPr lang="en-US" dirty="0" smtClean="0"/>
              <a:t>Slide </a:t>
            </a:r>
            <a:fld id="{D8E7F6C2-DF2F-4116-8D71-DCDEFB590920}" type="slidenum">
              <a:rPr lang="en-US" smtClean="0"/>
              <a:pPr/>
              <a:t>3</a:t>
            </a:fld>
            <a:endParaRPr lang="en-US" dirty="0"/>
          </a:p>
        </p:txBody>
      </p:sp>
      <p:sp>
        <p:nvSpPr>
          <p:cNvPr id="9" name="Fußzeilenplatzhalter 4"/>
          <p:cNvSpPr>
            <a:spLocks noGrp="1"/>
          </p:cNvSpPr>
          <p:nvPr>
            <p:ph type="ftr" sz="quarter" idx="11"/>
          </p:nvPr>
        </p:nvSpPr>
        <p:spPr>
          <a:xfrm>
            <a:off x="5486400" y="6475413"/>
            <a:ext cx="3124200" cy="184666"/>
          </a:xfrm>
        </p:spPr>
        <p:txBody>
          <a:bodyPr/>
          <a:lstStyle/>
          <a:p>
            <a:r>
              <a:rPr lang="en-US" dirty="0" smtClean="0"/>
              <a:t>Alexander Fricke (TU Braunschweig)</a:t>
            </a:r>
            <a:endParaRPr lang="en-US" dirty="0"/>
          </a:p>
        </p:txBody>
      </p:sp>
      <p:sp>
        <p:nvSpPr>
          <p:cNvPr id="8" name="Datumsplatzhalter 1"/>
          <p:cNvSpPr>
            <a:spLocks noGrp="1"/>
          </p:cNvSpPr>
          <p:nvPr>
            <p:ph type="dt" sz="half" idx="10"/>
          </p:nvPr>
        </p:nvSpPr>
        <p:spPr>
          <a:xfrm>
            <a:off x="667544" y="378281"/>
            <a:ext cx="1600200" cy="215444"/>
          </a:xfrm>
        </p:spPr>
        <p:txBody>
          <a:bodyPr/>
          <a:lstStyle/>
          <a:p>
            <a:r>
              <a:rPr lang="en-US" dirty="0" smtClean="0"/>
              <a:t>November 2016</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Data Center: 6dBi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30</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7" name="Picture 3"/>
          <p:cNvPicPr>
            <a:picLocks noChangeAspect="1" noChangeArrowheads="1"/>
          </p:cNvPicPr>
          <p:nvPr/>
        </p:nvPicPr>
        <p:blipFill>
          <a:blip r:embed="rId2" cstate="print"/>
          <a:srcRect l="8349" t="13436" r="8603" b="11512"/>
          <a:stretch>
            <a:fillRect/>
          </a:stretch>
        </p:blipFill>
        <p:spPr bwMode="auto">
          <a:xfrm>
            <a:off x="2922270" y="5238913"/>
            <a:ext cx="201930" cy="168584"/>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617445" y="1606363"/>
            <a:ext cx="8267700" cy="4667250"/>
          </a:xfrm>
          <a:prstGeom prst="rect">
            <a:avLst/>
          </a:prstGeom>
          <a:noFill/>
          <a:ln w="9525">
            <a:noFill/>
            <a:miter lim="800000"/>
            <a:headEnd/>
            <a:tailEnd/>
          </a:ln>
          <a:effectLst/>
        </p:spPr>
      </p:pic>
      <p:pic>
        <p:nvPicPr>
          <p:cNvPr id="9" name="Picture 3"/>
          <p:cNvPicPr>
            <a:picLocks noChangeAspect="1" noChangeArrowheads="1"/>
          </p:cNvPicPr>
          <p:nvPr/>
        </p:nvPicPr>
        <p:blipFill>
          <a:blip r:embed="rId4" cstate="print"/>
          <a:srcRect/>
          <a:stretch>
            <a:fillRect/>
          </a:stretch>
        </p:blipFill>
        <p:spPr bwMode="auto">
          <a:xfrm>
            <a:off x="7762876" y="2305050"/>
            <a:ext cx="163284" cy="1523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Data Center: 18dBi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31</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24578" name="Picture 2"/>
          <p:cNvPicPr>
            <a:picLocks noChangeAspect="1" noChangeArrowheads="1"/>
          </p:cNvPicPr>
          <p:nvPr/>
        </p:nvPicPr>
        <p:blipFill>
          <a:blip r:embed="rId2" cstate="print"/>
          <a:srcRect/>
          <a:stretch>
            <a:fillRect/>
          </a:stretch>
        </p:blipFill>
        <p:spPr bwMode="auto">
          <a:xfrm>
            <a:off x="598798" y="1613791"/>
            <a:ext cx="8277225" cy="4676775"/>
          </a:xfrm>
          <a:prstGeom prst="rect">
            <a:avLst/>
          </a:prstGeom>
          <a:noFill/>
          <a:ln w="9525">
            <a:noFill/>
            <a:miter lim="800000"/>
            <a:headEnd/>
            <a:tailEnd/>
          </a:ln>
          <a:effectLst/>
        </p:spPr>
      </p:pic>
      <p:cxnSp>
        <p:nvCxnSpPr>
          <p:cNvPr id="7" name="Gerade Verbindung 6"/>
          <p:cNvCxnSpPr/>
          <p:nvPr/>
        </p:nvCxnSpPr>
        <p:spPr bwMode="auto">
          <a:xfrm flipV="1">
            <a:off x="1878981" y="523795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8" name="Gerade Verbindung 7"/>
          <p:cNvCxnSpPr/>
          <p:nvPr/>
        </p:nvCxnSpPr>
        <p:spPr bwMode="auto">
          <a:xfrm flipV="1">
            <a:off x="1874219" y="482838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Data Center: 18dBi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32</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25602" name="Picture 2"/>
          <p:cNvPicPr>
            <a:picLocks noChangeAspect="1" noChangeArrowheads="1"/>
          </p:cNvPicPr>
          <p:nvPr/>
        </p:nvPicPr>
        <p:blipFill>
          <a:blip r:embed="rId2" cstate="print"/>
          <a:srcRect/>
          <a:stretch>
            <a:fillRect/>
          </a:stretch>
        </p:blipFill>
        <p:spPr bwMode="auto">
          <a:xfrm>
            <a:off x="598488" y="1611313"/>
            <a:ext cx="8277225" cy="4676775"/>
          </a:xfrm>
          <a:prstGeom prst="rect">
            <a:avLst/>
          </a:prstGeom>
          <a:noFill/>
          <a:ln w="9525">
            <a:noFill/>
            <a:miter lim="800000"/>
            <a:headEnd/>
            <a:tailEnd/>
          </a:ln>
          <a:effectLst/>
        </p:spPr>
      </p:pic>
      <p:cxnSp>
        <p:nvCxnSpPr>
          <p:cNvPr id="7" name="Gerade Verbindung 6"/>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8" name="Gerade Verbindung 7"/>
          <p:cNvCxnSpPr/>
          <p:nvPr/>
        </p:nvCxnSpPr>
        <p:spPr bwMode="auto">
          <a:xfrm flipV="1">
            <a:off x="187421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Data Center: 18dBi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33</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26626" name="Picture 2"/>
          <p:cNvPicPr>
            <a:picLocks noChangeAspect="1" noChangeArrowheads="1"/>
          </p:cNvPicPr>
          <p:nvPr/>
        </p:nvPicPr>
        <p:blipFill>
          <a:blip r:embed="rId2" cstate="print"/>
          <a:srcRect/>
          <a:stretch>
            <a:fillRect/>
          </a:stretch>
        </p:blipFill>
        <p:spPr bwMode="auto">
          <a:xfrm>
            <a:off x="598488" y="1611313"/>
            <a:ext cx="8277225" cy="4676775"/>
          </a:xfrm>
          <a:prstGeom prst="rect">
            <a:avLst/>
          </a:prstGeom>
          <a:noFill/>
          <a:ln w="9525">
            <a:noFill/>
            <a:miter lim="800000"/>
            <a:headEnd/>
            <a:tailEnd/>
          </a:ln>
          <a:effectLst/>
        </p:spPr>
      </p:pic>
      <p:cxnSp>
        <p:nvCxnSpPr>
          <p:cNvPr id="7" name="Gerade Verbindung 6"/>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8" name="Gerade Verbindung 7"/>
          <p:cNvCxnSpPr/>
          <p:nvPr/>
        </p:nvCxnSpPr>
        <p:spPr bwMode="auto">
          <a:xfrm flipV="1">
            <a:off x="187421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Data Center: 18dBi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34</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1026" name="Picture 2"/>
          <p:cNvPicPr>
            <a:picLocks noChangeAspect="1" noChangeArrowheads="1"/>
          </p:cNvPicPr>
          <p:nvPr/>
        </p:nvPicPr>
        <p:blipFill>
          <a:blip r:embed="rId2" cstate="print"/>
          <a:srcRect/>
          <a:stretch>
            <a:fillRect/>
          </a:stretch>
        </p:blipFill>
        <p:spPr bwMode="auto">
          <a:xfrm>
            <a:off x="612497" y="1601247"/>
            <a:ext cx="8277225" cy="4676775"/>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Data Center: 18dBi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35</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7" name="Picture 3"/>
          <p:cNvPicPr>
            <a:picLocks noChangeAspect="1" noChangeArrowheads="1"/>
          </p:cNvPicPr>
          <p:nvPr/>
        </p:nvPicPr>
        <p:blipFill>
          <a:blip r:embed="rId2" cstate="print"/>
          <a:srcRect l="8349" t="13436" r="8603" b="11512"/>
          <a:stretch>
            <a:fillRect/>
          </a:stretch>
        </p:blipFill>
        <p:spPr bwMode="auto">
          <a:xfrm>
            <a:off x="2915920" y="5251613"/>
            <a:ext cx="201930" cy="168584"/>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7756526" y="2311400"/>
            <a:ext cx="163284" cy="152399"/>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650205" y="1252449"/>
            <a:ext cx="8277225" cy="4676775"/>
          </a:xfrm>
          <a:prstGeom prst="rect">
            <a:avLst/>
          </a:prstGeom>
          <a:noFill/>
          <a:ln w="9525">
            <a:noFill/>
            <a:miter lim="800000"/>
            <a:headEnd/>
            <a:tailEnd/>
          </a:ln>
          <a:effectLst/>
        </p:spPr>
      </p:pic>
      <p:pic>
        <p:nvPicPr>
          <p:cNvPr id="2051" name="Picture 3"/>
          <p:cNvPicPr>
            <a:picLocks noChangeAspect="1" noChangeArrowheads="1"/>
          </p:cNvPicPr>
          <p:nvPr/>
        </p:nvPicPr>
        <p:blipFill>
          <a:blip r:embed="rId5" cstate="print"/>
          <a:srcRect/>
          <a:stretch>
            <a:fillRect/>
          </a:stretch>
        </p:blipFill>
        <p:spPr bwMode="auto">
          <a:xfrm>
            <a:off x="56562" y="4562566"/>
            <a:ext cx="3630071" cy="1751291"/>
          </a:xfrm>
          <a:prstGeom prst="rect">
            <a:avLst/>
          </a:prstGeom>
          <a:noFill/>
          <a:ln w="12700">
            <a:solidFill>
              <a:schemeClr val="tx1"/>
            </a:solid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Impact </a:t>
            </a:r>
            <a:r>
              <a:rPr lang="de-DE" dirty="0" err="1" smtClean="0"/>
              <a:t>of</a:t>
            </a:r>
            <a:r>
              <a:rPr lang="de-DE" dirty="0" smtClean="0"/>
              <a:t> ISI</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36</a:t>
            </a:fld>
            <a:endParaRPr lang="en-US"/>
          </a:p>
        </p:txBody>
      </p:sp>
      <p:sp>
        <p:nvSpPr>
          <p:cNvPr id="7" name="Rechteck 6"/>
          <p:cNvSpPr/>
          <p:nvPr/>
        </p:nvSpPr>
        <p:spPr>
          <a:xfrm>
            <a:off x="228599" y="1266728"/>
            <a:ext cx="8658225" cy="3613297"/>
          </a:xfrm>
          <a:prstGeom prst="rect">
            <a:avLst/>
          </a:prstGeom>
        </p:spPr>
        <p:txBody>
          <a:bodyPr wrap="square">
            <a:spAutoFit/>
          </a:bodyPr>
          <a:lstStyle/>
          <a:p>
            <a:pPr marL="439738" lvl="2" indent="-436563" defTabSz="4160838">
              <a:lnSpc>
                <a:spcPct val="110000"/>
              </a:lnSpc>
              <a:buClr>
                <a:schemeClr val="tx1"/>
              </a:buClr>
              <a:buSzPct val="100000"/>
              <a:buFont typeface="Arial" charset="0"/>
              <a:buChar char="■"/>
              <a:tabLst>
                <a:tab pos="2520000" algn="l"/>
              </a:tabLst>
            </a:pPr>
            <a:r>
              <a:rPr lang="en-US" sz="1600" dirty="0" smtClean="0"/>
              <a:t>The FEC simulations have so far not shown any error floor</a:t>
            </a:r>
          </a:p>
          <a:p>
            <a:pPr marL="439738" lvl="2" indent="-436563" defTabSz="4160838">
              <a:lnSpc>
                <a:spcPct val="110000"/>
              </a:lnSpc>
              <a:buClr>
                <a:schemeClr val="tx1"/>
              </a:buClr>
              <a:buSzPct val="100000"/>
              <a:buFont typeface="Arial" charset="0"/>
              <a:buChar char="■"/>
              <a:tabLst>
                <a:tab pos="2520000" algn="l"/>
              </a:tabLst>
            </a:pPr>
            <a:r>
              <a:rPr lang="en-US" sz="1600" dirty="0" smtClean="0"/>
              <a:t>Since at most 10</a:t>
            </a:r>
            <a:r>
              <a:rPr lang="en-US" sz="1600" baseline="30000" dirty="0" smtClean="0"/>
              <a:t>9 </a:t>
            </a:r>
            <a:r>
              <a:rPr lang="en-US" sz="1600" dirty="0" smtClean="0"/>
              <a:t>bits have been simulated so far, the SNR-BER curves have been extrapolated to allow an estimate of the SNR required to reach the target BER of 10</a:t>
            </a:r>
            <a:r>
              <a:rPr lang="en-US" sz="1600" baseline="30000" dirty="0" smtClean="0"/>
              <a:t>-12</a:t>
            </a:r>
            <a:endParaRPr lang="en-US" sz="1600" dirty="0" smtClean="0"/>
          </a:p>
          <a:p>
            <a:pPr marL="439738" lvl="2" indent="-436563" defTabSz="4160838">
              <a:lnSpc>
                <a:spcPct val="110000"/>
              </a:lnSpc>
              <a:buClr>
                <a:schemeClr val="tx1"/>
              </a:buClr>
              <a:buSzPct val="100000"/>
              <a:buFont typeface="Arial" charset="0"/>
              <a:buChar char="■"/>
              <a:tabLst>
                <a:tab pos="2520000" algn="l"/>
              </a:tabLst>
            </a:pPr>
            <a:r>
              <a:rPr lang="en-US" sz="1600" dirty="0" smtClean="0"/>
              <a:t>Error floors may appear due to </a:t>
            </a:r>
            <a:r>
              <a:rPr lang="en-US" sz="1600" dirty="0" err="1" smtClean="0"/>
              <a:t>intersymbol</a:t>
            </a:r>
            <a:r>
              <a:rPr lang="en-US" sz="1600" dirty="0" smtClean="0"/>
              <a:t> interference (ISI)</a:t>
            </a:r>
          </a:p>
          <a:p>
            <a:pPr marL="439738" lvl="2" indent="-436563" defTabSz="4160838">
              <a:lnSpc>
                <a:spcPct val="110000"/>
              </a:lnSpc>
              <a:buClr>
                <a:schemeClr val="tx1"/>
              </a:buClr>
              <a:buSzPct val="100000"/>
              <a:buFont typeface="Arial" charset="0"/>
              <a:buChar char="■"/>
              <a:tabLst>
                <a:tab pos="2520000" algn="l"/>
              </a:tabLst>
            </a:pPr>
            <a:r>
              <a:rPr lang="en-US" sz="1600" dirty="0" smtClean="0"/>
              <a:t>As a rough estimate to check whether ISI may become an issue the RMS delay spread for each scenario is calculated</a:t>
            </a:r>
          </a:p>
          <a:p>
            <a:pPr marL="439738" lvl="2" indent="-436563" defTabSz="4160838">
              <a:lnSpc>
                <a:spcPct val="110000"/>
              </a:lnSpc>
              <a:buClr>
                <a:schemeClr val="tx1"/>
              </a:buClr>
              <a:buSzPct val="100000"/>
              <a:buFont typeface="Arial" charset="0"/>
              <a:buChar char="■"/>
              <a:tabLst>
                <a:tab pos="2520000" algn="l"/>
              </a:tabLst>
            </a:pPr>
            <a:r>
              <a:rPr lang="en-US" sz="1600" dirty="0" smtClean="0"/>
              <a:t>In order to calculate the RMS delay spread, noise clipping has to be applied, i.e. multipath signals with an amplitude of less than 30dB below the respective main signal are disregarded. Hence, the delay spread becomes a function of the SNR</a:t>
            </a:r>
          </a:p>
          <a:p>
            <a:pPr marL="439738" lvl="2" indent="-436563" defTabSz="4160838">
              <a:lnSpc>
                <a:spcPct val="110000"/>
              </a:lnSpc>
              <a:buClr>
                <a:schemeClr val="tx1"/>
              </a:buClr>
              <a:buSzPct val="100000"/>
              <a:buFont typeface="Arial" charset="0"/>
              <a:buChar char="■"/>
              <a:tabLst>
                <a:tab pos="2520000" algn="l"/>
              </a:tabLst>
            </a:pPr>
            <a:r>
              <a:rPr lang="en-US" sz="1600" dirty="0" smtClean="0"/>
              <a:t>If the RMS delay spread is much smaller than the symbol duration (chip duration), ISI may be neglected</a:t>
            </a:r>
          </a:p>
          <a:p>
            <a:pPr marL="439738" lvl="2" indent="-436563" defTabSz="4160838">
              <a:lnSpc>
                <a:spcPct val="110000"/>
              </a:lnSpc>
              <a:buClr>
                <a:schemeClr val="tx1"/>
              </a:buClr>
              <a:buSzPct val="100000"/>
              <a:buFont typeface="Arial" charset="0"/>
              <a:buChar char="■"/>
              <a:tabLst>
                <a:tab pos="2520000" algn="l"/>
              </a:tabLst>
            </a:pPr>
            <a:r>
              <a:rPr lang="en-US" sz="1600" dirty="0" smtClean="0"/>
              <a:t>The chip duration lies between ~0.023ns (bandwidth of 69.120 GHz) and ~0.568 ns (bandwidth of 2.160 GHz)</a:t>
            </a:r>
            <a:endParaRPr lang="en-US" sz="1600" dirty="0"/>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ISI Impact </a:t>
            </a:r>
            <a:r>
              <a:rPr lang="de-DE" dirty="0" err="1" smtClean="0"/>
              <a:t>Estimation</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37</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3" name="Picture 2"/>
          <p:cNvPicPr>
            <a:picLocks noChangeAspect="1" noChangeArrowheads="1"/>
          </p:cNvPicPr>
          <p:nvPr/>
        </p:nvPicPr>
        <p:blipFill>
          <a:blip r:embed="rId2" cstate="print"/>
          <a:srcRect/>
          <a:stretch>
            <a:fillRect/>
          </a:stretch>
        </p:blipFill>
        <p:spPr bwMode="auto">
          <a:xfrm>
            <a:off x="249885" y="1633260"/>
            <a:ext cx="8267700" cy="4667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ISI Impact </a:t>
            </a:r>
            <a:r>
              <a:rPr lang="de-DE" dirty="0" err="1" smtClean="0"/>
              <a:t>Estimation</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38</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2051" name="Picture 3"/>
          <p:cNvPicPr>
            <a:picLocks noChangeAspect="1" noChangeArrowheads="1"/>
          </p:cNvPicPr>
          <p:nvPr/>
        </p:nvPicPr>
        <p:blipFill>
          <a:blip r:embed="rId2" cstate="print"/>
          <a:srcRect/>
          <a:stretch>
            <a:fillRect/>
          </a:stretch>
        </p:blipFill>
        <p:spPr bwMode="auto">
          <a:xfrm>
            <a:off x="249890" y="1633258"/>
            <a:ext cx="8267700" cy="4667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ISI Impact </a:t>
            </a:r>
            <a:r>
              <a:rPr lang="de-DE" dirty="0" err="1" smtClean="0"/>
              <a:t>Estimation</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39</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3074" name="Picture 2"/>
          <p:cNvPicPr>
            <a:picLocks noChangeAspect="1" noChangeArrowheads="1"/>
          </p:cNvPicPr>
          <p:nvPr/>
        </p:nvPicPr>
        <p:blipFill>
          <a:blip r:embed="rId2" cstate="print"/>
          <a:srcRect/>
          <a:stretch>
            <a:fillRect/>
          </a:stretch>
        </p:blipFill>
        <p:spPr bwMode="auto">
          <a:xfrm>
            <a:off x="249890" y="1633261"/>
            <a:ext cx="8267700" cy="4667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MCS/Scenario </a:t>
            </a:r>
            <a:r>
              <a:rPr lang="de-DE" dirty="0" err="1" smtClean="0"/>
              <a:t>Overview</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Rechteck 6"/>
          <p:cNvSpPr/>
          <p:nvPr/>
        </p:nvSpPr>
        <p:spPr>
          <a:xfrm>
            <a:off x="228599" y="1266728"/>
            <a:ext cx="8658225" cy="4967514"/>
          </a:xfrm>
          <a:prstGeom prst="rect">
            <a:avLst/>
          </a:prstGeom>
        </p:spPr>
        <p:txBody>
          <a:bodyPr wrap="square">
            <a:spAutoFit/>
          </a:bodyPr>
          <a:lstStyle/>
          <a:p>
            <a:pPr marL="439738" lvl="2" indent="-436563" defTabSz="4160838">
              <a:lnSpc>
                <a:spcPct val="110000"/>
              </a:lnSpc>
              <a:buClr>
                <a:schemeClr val="tx1"/>
              </a:buClr>
              <a:buSzPct val="100000"/>
              <a:buFont typeface="Arial" charset="0"/>
              <a:buChar char="■"/>
              <a:tabLst>
                <a:tab pos="2520000" algn="l"/>
              </a:tabLst>
            </a:pPr>
            <a:r>
              <a:rPr lang="de-DE" sz="1600" dirty="0" smtClean="0"/>
              <a:t>The </a:t>
            </a:r>
            <a:r>
              <a:rPr lang="de-DE" sz="1600" dirty="0" err="1" smtClean="0"/>
              <a:t>following</a:t>
            </a:r>
            <a:r>
              <a:rPr lang="de-DE" sz="1600" dirty="0" smtClean="0"/>
              <a:t> </a:t>
            </a:r>
            <a:r>
              <a:rPr lang="de-DE" sz="1600" dirty="0" err="1" smtClean="0"/>
              <a:t>modulation</a:t>
            </a:r>
            <a:r>
              <a:rPr lang="de-DE" sz="1600" dirty="0" smtClean="0"/>
              <a:t> </a:t>
            </a:r>
            <a:r>
              <a:rPr lang="de-DE" sz="1600" dirty="0" err="1" smtClean="0"/>
              <a:t>schemes</a:t>
            </a:r>
            <a:r>
              <a:rPr lang="de-DE" sz="1600" dirty="0" smtClean="0"/>
              <a:t> </a:t>
            </a:r>
            <a:r>
              <a:rPr lang="de-DE" sz="1600" dirty="0" err="1" smtClean="0"/>
              <a:t>have</a:t>
            </a:r>
            <a:r>
              <a:rPr lang="de-DE" sz="1600" dirty="0" smtClean="0"/>
              <a:t> </a:t>
            </a:r>
            <a:r>
              <a:rPr lang="de-DE" sz="1600" dirty="0" err="1" smtClean="0"/>
              <a:t>been</a:t>
            </a:r>
            <a:r>
              <a:rPr lang="de-DE" sz="1600" dirty="0" smtClean="0"/>
              <a:t> </a:t>
            </a:r>
            <a:r>
              <a:rPr lang="de-DE" sz="1600" dirty="0" err="1" smtClean="0"/>
              <a:t>simulated</a:t>
            </a:r>
            <a:r>
              <a:rPr lang="de-DE" sz="1600" dirty="0" smtClean="0"/>
              <a:t> so </a:t>
            </a:r>
            <a:r>
              <a:rPr lang="de-DE" sz="1600" dirty="0" err="1" smtClean="0"/>
              <a:t>far</a:t>
            </a:r>
            <a:r>
              <a:rPr lang="de-DE" sz="1600" dirty="0" smtClean="0"/>
              <a:t>:</a:t>
            </a:r>
          </a:p>
          <a:p>
            <a:pPr marL="896938" lvl="3" indent="-436563" defTabSz="4160838">
              <a:lnSpc>
                <a:spcPct val="110000"/>
              </a:lnSpc>
              <a:buClr>
                <a:schemeClr val="tx1"/>
              </a:buClr>
              <a:buSzPct val="100000"/>
              <a:buFont typeface="Arial" charset="0"/>
              <a:buChar char="■"/>
              <a:tabLst>
                <a:tab pos="2520000" algn="l"/>
              </a:tabLst>
            </a:pPr>
            <a:r>
              <a:rPr lang="de-DE" sz="1600" dirty="0" smtClean="0"/>
              <a:t>On/Off-</a:t>
            </a:r>
            <a:r>
              <a:rPr lang="de-DE" sz="1600" dirty="0" err="1" smtClean="0"/>
              <a:t>Keying</a:t>
            </a:r>
            <a:endParaRPr lang="de-DE" sz="1600" dirty="0" smtClean="0"/>
          </a:p>
          <a:p>
            <a:pPr marL="896938" lvl="3" indent="-436563" defTabSz="4160838">
              <a:lnSpc>
                <a:spcPct val="110000"/>
              </a:lnSpc>
              <a:buClr>
                <a:schemeClr val="tx1"/>
              </a:buClr>
              <a:buSzPct val="100000"/>
              <a:buFont typeface="Arial" charset="0"/>
              <a:buChar char="■"/>
              <a:tabLst>
                <a:tab pos="2520000" algn="l"/>
              </a:tabLst>
            </a:pPr>
            <a:r>
              <a:rPr lang="de-DE" sz="1600" dirty="0" smtClean="0"/>
              <a:t>BPSK</a:t>
            </a:r>
          </a:p>
          <a:p>
            <a:pPr marL="896938" lvl="3" indent="-436563" defTabSz="4160838">
              <a:lnSpc>
                <a:spcPct val="110000"/>
              </a:lnSpc>
              <a:buClr>
                <a:schemeClr val="tx1"/>
              </a:buClr>
              <a:buSzPct val="100000"/>
              <a:buFont typeface="Arial" charset="0"/>
              <a:buChar char="■"/>
              <a:tabLst>
                <a:tab pos="2520000" algn="l"/>
              </a:tabLst>
            </a:pPr>
            <a:r>
              <a:rPr lang="de-DE" sz="1600" dirty="0" smtClean="0"/>
              <a:t>QPSK</a:t>
            </a:r>
          </a:p>
          <a:p>
            <a:pPr marL="896938" lvl="3" indent="-436563" defTabSz="4160838">
              <a:lnSpc>
                <a:spcPct val="110000"/>
              </a:lnSpc>
              <a:buClr>
                <a:schemeClr val="tx1"/>
              </a:buClr>
              <a:buSzPct val="100000"/>
              <a:buFont typeface="Arial" charset="0"/>
              <a:buChar char="■"/>
              <a:tabLst>
                <a:tab pos="2520000" algn="l"/>
              </a:tabLst>
            </a:pPr>
            <a:r>
              <a:rPr lang="de-DE" sz="1600" dirty="0" smtClean="0"/>
              <a:t>16-QAM</a:t>
            </a:r>
          </a:p>
          <a:p>
            <a:pPr marL="896938" lvl="3" indent="-436563" defTabSz="4160838">
              <a:lnSpc>
                <a:spcPct val="110000"/>
              </a:lnSpc>
              <a:buClr>
                <a:schemeClr val="tx1"/>
              </a:buClr>
              <a:buSzPct val="100000"/>
              <a:buFont typeface="Arial" charset="0"/>
              <a:buChar char="■"/>
              <a:tabLst>
                <a:tab pos="2520000" algn="l"/>
              </a:tabLst>
            </a:pPr>
            <a:r>
              <a:rPr lang="de-DE" sz="1600" dirty="0" smtClean="0"/>
              <a:t>64-QAM</a:t>
            </a:r>
          </a:p>
          <a:p>
            <a:pPr marL="439738" lvl="2" indent="-436563" defTabSz="4160838">
              <a:lnSpc>
                <a:spcPct val="110000"/>
              </a:lnSpc>
              <a:buClr>
                <a:schemeClr val="tx1"/>
              </a:buClr>
              <a:buSzPct val="100000"/>
              <a:buFont typeface="Arial" charset="0"/>
              <a:buChar char="■"/>
              <a:tabLst>
                <a:tab pos="2520000" algn="l"/>
              </a:tabLst>
            </a:pPr>
            <a:r>
              <a:rPr lang="de-DE" sz="1600" dirty="0" smtClean="0"/>
              <a:t>The </a:t>
            </a:r>
            <a:r>
              <a:rPr lang="de-DE" sz="1600" dirty="0" err="1" smtClean="0"/>
              <a:t>following</a:t>
            </a:r>
            <a:r>
              <a:rPr lang="de-DE" sz="1600" dirty="0" smtClean="0"/>
              <a:t> </a:t>
            </a:r>
            <a:r>
              <a:rPr lang="de-DE" sz="1600" dirty="0" err="1" smtClean="0"/>
              <a:t>forward</a:t>
            </a:r>
            <a:r>
              <a:rPr lang="de-DE" sz="1600" dirty="0" smtClean="0"/>
              <a:t> </a:t>
            </a:r>
            <a:r>
              <a:rPr lang="de-DE" sz="1600" dirty="0" err="1" smtClean="0"/>
              <a:t>error</a:t>
            </a:r>
            <a:r>
              <a:rPr lang="de-DE" sz="1600" dirty="0" smtClean="0"/>
              <a:t> </a:t>
            </a:r>
            <a:r>
              <a:rPr lang="de-DE" sz="1600" dirty="0" err="1" smtClean="0"/>
              <a:t>correction</a:t>
            </a:r>
            <a:r>
              <a:rPr lang="de-DE" sz="1600" dirty="0" smtClean="0"/>
              <a:t> </a:t>
            </a:r>
            <a:r>
              <a:rPr lang="de-DE" sz="1600" dirty="0" err="1" smtClean="0"/>
              <a:t>types</a:t>
            </a:r>
            <a:r>
              <a:rPr lang="de-DE" sz="1600" dirty="0" smtClean="0"/>
              <a:t> </a:t>
            </a:r>
            <a:r>
              <a:rPr lang="de-DE" sz="1600" dirty="0" err="1" smtClean="0"/>
              <a:t>have</a:t>
            </a:r>
            <a:r>
              <a:rPr lang="de-DE" sz="1600" dirty="0" smtClean="0"/>
              <a:t> </a:t>
            </a:r>
            <a:r>
              <a:rPr lang="de-DE" sz="1600" dirty="0" err="1" smtClean="0"/>
              <a:t>been</a:t>
            </a:r>
            <a:r>
              <a:rPr lang="de-DE" sz="1600" dirty="0" smtClean="0"/>
              <a:t> </a:t>
            </a:r>
            <a:r>
              <a:rPr lang="de-DE" sz="1600" dirty="0" err="1" smtClean="0"/>
              <a:t>implemented</a:t>
            </a:r>
            <a:r>
              <a:rPr lang="de-DE" sz="1600" dirty="0" smtClean="0"/>
              <a:t>:</a:t>
            </a:r>
          </a:p>
          <a:p>
            <a:pPr marL="896938" lvl="3" indent="-436563" defTabSz="4160838">
              <a:lnSpc>
                <a:spcPct val="110000"/>
              </a:lnSpc>
              <a:buClr>
                <a:schemeClr val="tx1"/>
              </a:buClr>
              <a:buSzPct val="100000"/>
              <a:buFont typeface="Arial" charset="0"/>
              <a:buChar char="■"/>
              <a:tabLst>
                <a:tab pos="2520000" algn="l"/>
              </a:tabLst>
            </a:pPr>
            <a:r>
              <a:rPr lang="de-DE" sz="1600" dirty="0" smtClean="0"/>
              <a:t>(7,4) – </a:t>
            </a:r>
            <a:r>
              <a:rPr lang="de-DE" sz="1600" dirty="0" err="1" smtClean="0"/>
              <a:t>Hamming</a:t>
            </a:r>
            <a:r>
              <a:rPr lang="de-DE" sz="1600" dirty="0" smtClean="0"/>
              <a:t> </a:t>
            </a:r>
            <a:r>
              <a:rPr lang="de-DE" sz="1600" dirty="0" err="1" smtClean="0"/>
              <a:t>code</a:t>
            </a:r>
            <a:endParaRPr lang="de-DE" sz="1600" dirty="0" smtClean="0"/>
          </a:p>
          <a:p>
            <a:pPr marL="896938" lvl="3" indent="-436563" defTabSz="4160838">
              <a:lnSpc>
                <a:spcPct val="110000"/>
              </a:lnSpc>
              <a:buClr>
                <a:schemeClr val="tx1"/>
              </a:buClr>
              <a:buSzPct val="100000"/>
              <a:buFont typeface="Arial" charset="0"/>
              <a:buChar char="■"/>
              <a:tabLst>
                <a:tab pos="2520000" algn="l"/>
              </a:tabLst>
            </a:pPr>
            <a:r>
              <a:rPr lang="de-DE" sz="1600" dirty="0" smtClean="0"/>
              <a:t>Reed-Solomon Code (255,239) in GF(2</a:t>
            </a:r>
            <a:r>
              <a:rPr lang="de-DE" sz="1600" baseline="30000" dirty="0" smtClean="0"/>
              <a:t>8</a:t>
            </a:r>
            <a:r>
              <a:rPr lang="de-DE" sz="1600" dirty="0" smtClean="0"/>
              <a:t>) </a:t>
            </a:r>
          </a:p>
          <a:p>
            <a:pPr marL="896938" lvl="3" indent="-436563" defTabSz="4160838">
              <a:lnSpc>
                <a:spcPct val="110000"/>
              </a:lnSpc>
              <a:buClr>
                <a:schemeClr val="tx1"/>
              </a:buClr>
              <a:buSzPct val="100000"/>
              <a:buFont typeface="Arial" charset="0"/>
              <a:buChar char="■"/>
              <a:tabLst>
                <a:tab pos="2520000" algn="l"/>
              </a:tabLst>
            </a:pPr>
            <a:r>
              <a:rPr lang="de-DE" sz="1600" dirty="0" smtClean="0"/>
              <a:t>Rate 11/15 LDPC (1440,1056)</a:t>
            </a:r>
          </a:p>
          <a:p>
            <a:pPr marL="896938" lvl="3" indent="-436563" defTabSz="4160838">
              <a:lnSpc>
                <a:spcPct val="110000"/>
              </a:lnSpc>
              <a:buClr>
                <a:schemeClr val="tx1"/>
              </a:buClr>
              <a:buSzPct val="100000"/>
              <a:buFont typeface="Arial" charset="0"/>
              <a:buChar char="■"/>
              <a:tabLst>
                <a:tab pos="2520000" algn="l"/>
              </a:tabLst>
            </a:pPr>
            <a:r>
              <a:rPr lang="de-DE" sz="1600" dirty="0" smtClean="0"/>
              <a:t>Rate 14/15 LDPC (1440,1344)</a:t>
            </a:r>
          </a:p>
          <a:p>
            <a:pPr marL="439738" lvl="2" indent="-436563" defTabSz="4160838">
              <a:lnSpc>
                <a:spcPct val="110000"/>
              </a:lnSpc>
              <a:buClr>
                <a:schemeClr val="tx1"/>
              </a:buClr>
              <a:buSzPct val="100000"/>
              <a:buFont typeface="Arial" charset="0"/>
              <a:buChar char="■"/>
              <a:tabLst>
                <a:tab pos="2520000" algn="l"/>
              </a:tabLst>
            </a:pPr>
            <a:r>
              <a:rPr lang="de-DE" sz="1600" dirty="0" smtClean="0"/>
              <a:t>The </a:t>
            </a:r>
            <a:r>
              <a:rPr lang="de-DE" sz="1600" dirty="0" err="1" smtClean="0"/>
              <a:t>following</a:t>
            </a:r>
            <a:r>
              <a:rPr lang="de-DE" sz="1600" dirty="0" smtClean="0"/>
              <a:t> </a:t>
            </a:r>
            <a:r>
              <a:rPr lang="de-DE" sz="1600" dirty="0" err="1" smtClean="0"/>
              <a:t>transfer</a:t>
            </a:r>
            <a:r>
              <a:rPr lang="de-DE" sz="1600" dirty="0" smtClean="0"/>
              <a:t> </a:t>
            </a:r>
            <a:r>
              <a:rPr lang="de-DE" sz="1600" dirty="0" err="1" smtClean="0"/>
              <a:t>functions</a:t>
            </a:r>
            <a:r>
              <a:rPr lang="de-DE" sz="1600" dirty="0" smtClean="0"/>
              <a:t> </a:t>
            </a:r>
            <a:r>
              <a:rPr lang="de-DE" sz="1600" dirty="0" err="1" smtClean="0"/>
              <a:t>from</a:t>
            </a:r>
            <a:r>
              <a:rPr lang="de-DE" sz="1600" dirty="0" smtClean="0"/>
              <a:t> </a:t>
            </a:r>
            <a:r>
              <a:rPr lang="de-DE" sz="1600" dirty="0" err="1" smtClean="0"/>
              <a:t>the</a:t>
            </a:r>
            <a:r>
              <a:rPr lang="de-DE" sz="1600" dirty="0" smtClean="0"/>
              <a:t> </a:t>
            </a:r>
            <a:r>
              <a:rPr lang="de-DE" sz="1600" dirty="0" err="1" smtClean="0"/>
              <a:t>data</a:t>
            </a:r>
            <a:r>
              <a:rPr lang="de-DE" sz="1600" dirty="0" smtClean="0"/>
              <a:t> </a:t>
            </a:r>
            <a:r>
              <a:rPr lang="de-DE" sz="1600" dirty="0" err="1" smtClean="0"/>
              <a:t>sets</a:t>
            </a:r>
            <a:r>
              <a:rPr lang="de-DE" sz="1600" dirty="0" smtClean="0"/>
              <a:t> </a:t>
            </a:r>
            <a:r>
              <a:rPr lang="de-DE" sz="1600" dirty="0" err="1" smtClean="0"/>
              <a:t>defined</a:t>
            </a:r>
            <a:r>
              <a:rPr lang="de-DE" sz="1600" dirty="0" smtClean="0"/>
              <a:t> in </a:t>
            </a:r>
            <a:r>
              <a:rPr lang="de-DE" sz="1600" dirty="0" err="1" smtClean="0"/>
              <a:t>the</a:t>
            </a:r>
            <a:r>
              <a:rPr lang="de-DE" sz="1600" dirty="0" smtClean="0"/>
              <a:t> CMD </a:t>
            </a:r>
            <a:r>
              <a:rPr lang="de-DE" sz="1600" dirty="0" err="1" smtClean="0"/>
              <a:t>have</a:t>
            </a:r>
            <a:r>
              <a:rPr lang="de-DE" sz="1600" dirty="0" smtClean="0"/>
              <a:t> </a:t>
            </a:r>
            <a:r>
              <a:rPr lang="de-DE" sz="1600" dirty="0" err="1" smtClean="0"/>
              <a:t>been</a:t>
            </a:r>
            <a:r>
              <a:rPr lang="de-DE" sz="1600" dirty="0" smtClean="0"/>
              <a:t> </a:t>
            </a:r>
            <a:r>
              <a:rPr lang="de-DE" sz="1600" dirty="0" err="1" smtClean="0"/>
              <a:t>utilized</a:t>
            </a:r>
            <a:r>
              <a:rPr lang="de-DE" sz="1600" dirty="0" smtClean="0"/>
              <a:t>:</a:t>
            </a:r>
          </a:p>
          <a:p>
            <a:pPr marL="896938" lvl="3" indent="-436563" defTabSz="4160838">
              <a:lnSpc>
                <a:spcPct val="110000"/>
              </a:lnSpc>
              <a:buClr>
                <a:schemeClr val="tx1"/>
              </a:buClr>
              <a:buSzPct val="100000"/>
              <a:buFont typeface="Arial" charset="0"/>
              <a:buChar char="■"/>
              <a:tabLst>
                <a:tab pos="2520000" algn="l"/>
              </a:tabLst>
            </a:pPr>
            <a:r>
              <a:rPr lang="de-DE" sz="1600" dirty="0" smtClean="0"/>
              <a:t>Close-</a:t>
            </a:r>
            <a:r>
              <a:rPr lang="de-DE" sz="1600" dirty="0" err="1" smtClean="0"/>
              <a:t>Proximity</a:t>
            </a:r>
            <a:r>
              <a:rPr lang="de-DE" sz="1600" dirty="0" smtClean="0"/>
              <a:t>: 	#m1 </a:t>
            </a:r>
            <a:r>
              <a:rPr lang="de-DE" sz="1600" dirty="0" err="1" smtClean="0"/>
              <a:t>of</a:t>
            </a:r>
            <a:r>
              <a:rPr lang="de-DE" sz="1600" dirty="0" smtClean="0"/>
              <a:t> CloseProximityP2P_S1_TX12_RX12.txt</a:t>
            </a:r>
          </a:p>
          <a:p>
            <a:pPr marL="896938" lvl="3" indent="-436563" defTabSz="4160838">
              <a:lnSpc>
                <a:spcPct val="110000"/>
              </a:lnSpc>
              <a:buClr>
                <a:schemeClr val="tx1"/>
              </a:buClr>
              <a:buSzPct val="100000"/>
              <a:buFont typeface="Arial" charset="0"/>
              <a:buChar char="■"/>
              <a:tabLst>
                <a:tab pos="2520000" algn="l"/>
              </a:tabLst>
            </a:pPr>
            <a:r>
              <a:rPr lang="de-DE" sz="1600" dirty="0" err="1" smtClean="0"/>
              <a:t>Intra</a:t>
            </a:r>
            <a:r>
              <a:rPr lang="de-DE" sz="1600" dirty="0" smtClean="0"/>
              <a:t>-Device:       	#m1 </a:t>
            </a:r>
            <a:r>
              <a:rPr lang="de-DE" sz="1600" dirty="0" err="1" smtClean="0"/>
              <a:t>of</a:t>
            </a:r>
            <a:r>
              <a:rPr lang="de-DE" sz="1600" dirty="0" smtClean="0"/>
              <a:t>  TG3d_Intra_Device_B2Bv_6dBi.txt</a:t>
            </a:r>
            <a:br>
              <a:rPr lang="de-DE" sz="1600" dirty="0" smtClean="0"/>
            </a:br>
            <a:r>
              <a:rPr lang="de-DE" sz="1600" dirty="0" smtClean="0"/>
              <a:t>                            	#m1 </a:t>
            </a:r>
            <a:r>
              <a:rPr lang="de-DE" sz="1600" dirty="0" err="1" smtClean="0"/>
              <a:t>of</a:t>
            </a:r>
            <a:r>
              <a:rPr lang="de-DE" sz="1600" dirty="0" smtClean="0"/>
              <a:t>  TG3d_Intra_Device_B2Bv_18dBi.txt</a:t>
            </a:r>
          </a:p>
          <a:p>
            <a:pPr marL="896938" lvl="3" indent="-436563" defTabSz="4160838">
              <a:lnSpc>
                <a:spcPct val="110000"/>
              </a:lnSpc>
              <a:buClr>
                <a:schemeClr val="tx1"/>
              </a:buClr>
              <a:buSzPct val="100000"/>
              <a:buFont typeface="Arial" charset="0"/>
              <a:buChar char="■"/>
              <a:tabLst>
                <a:tab pos="2520000" algn="l"/>
              </a:tabLst>
            </a:pPr>
            <a:r>
              <a:rPr lang="de-DE" sz="1600" dirty="0" smtClean="0"/>
              <a:t>Back-/</a:t>
            </a:r>
            <a:r>
              <a:rPr lang="de-DE" sz="1600" dirty="0" err="1" smtClean="0"/>
              <a:t>Fronthaul</a:t>
            </a:r>
            <a:r>
              <a:rPr lang="de-DE" sz="1600" dirty="0" smtClean="0"/>
              <a:t>: 	AWGN Channel</a:t>
            </a:r>
          </a:p>
          <a:p>
            <a:pPr marL="896938" lvl="3" indent="-436563" defTabSz="4160838">
              <a:lnSpc>
                <a:spcPct val="110000"/>
              </a:lnSpc>
              <a:buClr>
                <a:schemeClr val="tx1"/>
              </a:buClr>
              <a:buSzPct val="100000"/>
              <a:buFont typeface="Arial" charset="0"/>
              <a:buChar char="■"/>
              <a:tabLst>
                <a:tab pos="2520000" algn="l"/>
              </a:tabLst>
            </a:pPr>
            <a:r>
              <a:rPr lang="de-DE" sz="1600" dirty="0" smtClean="0"/>
              <a:t>Data Center:    	#m1 </a:t>
            </a:r>
            <a:r>
              <a:rPr lang="de-DE" sz="1600" dirty="0" err="1" smtClean="0"/>
              <a:t>of</a:t>
            </a:r>
            <a:r>
              <a:rPr lang="de-DE" sz="1600" dirty="0" smtClean="0"/>
              <a:t> TG3d_Data_Center_Type_1&amp;2_position_1_antenna_1.txt</a:t>
            </a:r>
            <a:br>
              <a:rPr lang="de-DE" sz="1600" dirty="0" smtClean="0"/>
            </a:br>
            <a:r>
              <a:rPr lang="de-DE" sz="1600" dirty="0" smtClean="0"/>
              <a:t>                           	#m1 </a:t>
            </a:r>
            <a:r>
              <a:rPr lang="de-DE" sz="1600" dirty="0" err="1" smtClean="0"/>
              <a:t>of</a:t>
            </a:r>
            <a:r>
              <a:rPr lang="de-DE" sz="1600" dirty="0" smtClean="0"/>
              <a:t> TG3d_Data_Center_Type_1&amp;2_position_1_antenna_3.txt</a:t>
            </a:r>
            <a:endParaRPr lang="de-DE" sz="1600" dirty="0"/>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err="1" smtClean="0"/>
              <a:t>Conclusion</a:t>
            </a:r>
            <a:r>
              <a:rPr lang="de-DE" dirty="0" smtClean="0"/>
              <a:t> on </a:t>
            </a:r>
            <a:r>
              <a:rPr lang="de-DE" dirty="0" err="1" smtClean="0"/>
              <a:t>Preliminary</a:t>
            </a:r>
            <a:r>
              <a:rPr lang="de-DE" dirty="0" smtClean="0"/>
              <a:t> </a:t>
            </a:r>
            <a:r>
              <a:rPr lang="de-DE" dirty="0" err="1" smtClean="0"/>
              <a:t>Results</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40</a:t>
            </a:fld>
            <a:endParaRPr lang="en-US"/>
          </a:p>
        </p:txBody>
      </p:sp>
      <p:sp>
        <p:nvSpPr>
          <p:cNvPr id="7" name="Rechteck 6"/>
          <p:cNvSpPr/>
          <p:nvPr/>
        </p:nvSpPr>
        <p:spPr>
          <a:xfrm>
            <a:off x="228599" y="1266728"/>
            <a:ext cx="8658225" cy="1988237"/>
          </a:xfrm>
          <a:prstGeom prst="rect">
            <a:avLst/>
          </a:prstGeom>
        </p:spPr>
        <p:txBody>
          <a:bodyPr wrap="square">
            <a:spAutoFit/>
          </a:bodyPr>
          <a:lstStyle/>
          <a:p>
            <a:pPr marL="439738" lvl="2" indent="-436563" defTabSz="4160838">
              <a:lnSpc>
                <a:spcPct val="110000"/>
              </a:lnSpc>
              <a:buClr>
                <a:schemeClr val="tx1"/>
              </a:buClr>
              <a:buSzPct val="100000"/>
              <a:buFont typeface="Arial" charset="0"/>
              <a:buChar char="■"/>
              <a:tabLst>
                <a:tab pos="2520000" algn="l"/>
              </a:tabLst>
            </a:pPr>
            <a:r>
              <a:rPr lang="en-US" sz="1600" dirty="0" smtClean="0"/>
              <a:t>The simulation results show that a BER of 10-12 can be achieved in most cases for a SNR in the order of 4-10 dB for OOK, BPSK and QPSK</a:t>
            </a:r>
          </a:p>
          <a:p>
            <a:pPr marL="439738" lvl="2" indent="-436563" defTabSz="4160838">
              <a:lnSpc>
                <a:spcPct val="110000"/>
              </a:lnSpc>
              <a:buClr>
                <a:schemeClr val="tx1"/>
              </a:buClr>
              <a:buSzPct val="100000"/>
              <a:buFont typeface="Arial" charset="0"/>
              <a:buChar char="■"/>
              <a:tabLst>
                <a:tab pos="2520000" algn="l"/>
              </a:tabLst>
            </a:pPr>
            <a:r>
              <a:rPr lang="en-US" sz="1600" dirty="0" smtClean="0"/>
              <a:t>First results for 16-QAM and 64-QAM show that it might be difficult to achieve the target BER for reasonable SNR. More simulations are needed to confirm this</a:t>
            </a:r>
          </a:p>
          <a:p>
            <a:pPr marL="439738" lvl="2" indent="-436563" defTabSz="4160838">
              <a:lnSpc>
                <a:spcPct val="110000"/>
              </a:lnSpc>
              <a:buClr>
                <a:schemeClr val="tx1"/>
              </a:buClr>
              <a:buSzPct val="100000"/>
              <a:buFont typeface="Arial" charset="0"/>
              <a:buChar char="■"/>
              <a:tabLst>
                <a:tab pos="2520000" algn="l"/>
              </a:tabLst>
            </a:pPr>
            <a:r>
              <a:rPr lang="en-US" sz="1600" dirty="0" smtClean="0"/>
              <a:t>The RMS delay spread is significantly below the chip duration for SN &lt; 15 dB if antennas with 18dBi gain are assumed</a:t>
            </a:r>
          </a:p>
          <a:p>
            <a:pPr marL="439738" lvl="2" indent="-436563" defTabSz="4160838">
              <a:lnSpc>
                <a:spcPct val="110000"/>
              </a:lnSpc>
              <a:buClr>
                <a:schemeClr val="tx1"/>
              </a:buClr>
              <a:buSzPct val="100000"/>
              <a:buFont typeface="Arial" charset="0"/>
              <a:buChar char="■"/>
              <a:tabLst>
                <a:tab pos="2520000" algn="l"/>
              </a:tabLst>
            </a:pPr>
            <a:r>
              <a:rPr lang="en-US" sz="1600" dirty="0" smtClean="0"/>
              <a:t>In the intra-device case, when using antennas with a gain of 6 </a:t>
            </a:r>
            <a:r>
              <a:rPr lang="en-US" sz="1600" dirty="0" err="1" smtClean="0"/>
              <a:t>dBi</a:t>
            </a:r>
            <a:r>
              <a:rPr lang="en-US" sz="1600" dirty="0" smtClean="0"/>
              <a:t>, ISI may become </a:t>
            </a:r>
            <a:r>
              <a:rPr lang="en-US" sz="1600" smtClean="0"/>
              <a:t>a critical issue</a:t>
            </a:r>
            <a:endParaRPr lang="en-US" sz="1600" dirty="0"/>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1238250"/>
            <a:ext cx="7772400" cy="1066800"/>
          </a:xfrm>
        </p:spPr>
        <p:txBody>
          <a:bodyPr/>
          <a:lstStyle/>
          <a:p>
            <a:r>
              <a:rPr lang="de-DE" dirty="0" err="1" smtClean="0"/>
              <a:t>Thank</a:t>
            </a:r>
            <a:r>
              <a:rPr lang="de-DE" dirty="0" smtClean="0"/>
              <a:t> </a:t>
            </a:r>
            <a:r>
              <a:rPr lang="de-DE" dirty="0" err="1" smtClean="0"/>
              <a:t>You</a:t>
            </a:r>
            <a:r>
              <a:rPr lang="de-DE" dirty="0" smtClean="0"/>
              <a:t/>
            </a:r>
            <a:br>
              <a:rPr lang="de-DE" dirty="0" smtClean="0"/>
            </a:br>
            <a:r>
              <a:rPr lang="de-DE" dirty="0" smtClean="0"/>
              <a:t>for </a:t>
            </a:r>
            <a:r>
              <a:rPr lang="de-DE" dirty="0" err="1" smtClean="0"/>
              <a:t>Your</a:t>
            </a:r>
            <a:r>
              <a:rPr lang="de-DE" dirty="0" smtClean="0"/>
              <a:t> Attention</a:t>
            </a:r>
            <a:endParaRPr lang="de-DE" dirty="0"/>
          </a:p>
        </p:txBody>
      </p:sp>
      <p:sp>
        <p:nvSpPr>
          <p:cNvPr id="6" name="Foliennummernplatzhalter 5"/>
          <p:cNvSpPr>
            <a:spLocks noGrp="1"/>
          </p:cNvSpPr>
          <p:nvPr>
            <p:ph type="sldNum" sz="quarter" idx="12"/>
          </p:nvPr>
        </p:nvSpPr>
        <p:spPr/>
        <p:txBody>
          <a:bodyPr/>
          <a:lstStyle/>
          <a:p>
            <a:r>
              <a:rPr lang="en-US" dirty="0" smtClean="0"/>
              <a:t>Slide </a:t>
            </a:r>
            <a:fld id="{D8E7F6C2-DF2F-4116-8D71-DCDEFB590920}" type="slidenum">
              <a:rPr lang="en-US" smtClean="0"/>
              <a:pPr/>
              <a:t>41</a:t>
            </a:fld>
            <a:endParaRPr lang="en-US" dirty="0"/>
          </a:p>
        </p:txBody>
      </p:sp>
      <p:sp>
        <p:nvSpPr>
          <p:cNvPr id="8" name="Fußzeilenplatzhalter 4"/>
          <p:cNvSpPr>
            <a:spLocks noGrp="1"/>
          </p:cNvSpPr>
          <p:nvPr>
            <p:ph type="ftr" sz="quarter" idx="11"/>
          </p:nvPr>
        </p:nvSpPr>
        <p:spPr>
          <a:xfrm>
            <a:off x="5486400" y="6475413"/>
            <a:ext cx="3124200" cy="184666"/>
          </a:xfrm>
        </p:spPr>
        <p:txBody>
          <a:bodyPr/>
          <a:lstStyle/>
          <a:p>
            <a:r>
              <a:rPr lang="en-US" dirty="0" smtClean="0"/>
              <a:t>Alexander Fricke (TU Braunschweig)</a:t>
            </a:r>
            <a:endParaRPr lang="en-US" dirty="0"/>
          </a:p>
        </p:txBody>
      </p:sp>
      <p:sp>
        <p:nvSpPr>
          <p:cNvPr id="7" name="Datumsplatzhalter 1"/>
          <p:cNvSpPr>
            <a:spLocks noGrp="1"/>
          </p:cNvSpPr>
          <p:nvPr>
            <p:ph type="dt" sz="half" idx="10"/>
          </p:nvPr>
        </p:nvSpPr>
        <p:spPr>
          <a:xfrm>
            <a:off x="667544" y="378281"/>
            <a:ext cx="1600200" cy="215444"/>
          </a:xfrm>
        </p:spPr>
        <p:txBody>
          <a:bodyPr/>
          <a:lstStyle/>
          <a:p>
            <a:r>
              <a:rPr lang="en-US" dirty="0" smtClean="0"/>
              <a:t>November 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MCS Performance</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Rechteck 6"/>
          <p:cNvSpPr/>
          <p:nvPr/>
        </p:nvSpPr>
        <p:spPr>
          <a:xfrm>
            <a:off x="228599" y="1266728"/>
            <a:ext cx="8658225" cy="2529923"/>
          </a:xfrm>
          <a:prstGeom prst="rect">
            <a:avLst/>
          </a:prstGeom>
        </p:spPr>
        <p:txBody>
          <a:bodyPr wrap="square">
            <a:spAutoFit/>
          </a:bodyPr>
          <a:lstStyle/>
          <a:p>
            <a:pPr marL="439738" lvl="2" indent="-436563" defTabSz="4160838">
              <a:lnSpc>
                <a:spcPct val="110000"/>
              </a:lnSpc>
              <a:buClr>
                <a:schemeClr val="tx1"/>
              </a:buClr>
              <a:buSzPct val="100000"/>
              <a:buFont typeface="Arial" charset="0"/>
              <a:buChar char="■"/>
              <a:tabLst>
                <a:tab pos="2520000" algn="l"/>
              </a:tabLst>
            </a:pPr>
            <a:r>
              <a:rPr lang="de-DE" sz="1600" dirty="0" err="1" smtClean="0"/>
              <a:t>Up</a:t>
            </a:r>
            <a:r>
              <a:rPr lang="de-DE" sz="1600" dirty="0" smtClean="0"/>
              <a:t> </a:t>
            </a:r>
            <a:r>
              <a:rPr lang="de-DE" sz="1600" dirty="0" err="1" smtClean="0"/>
              <a:t>to</a:t>
            </a:r>
            <a:r>
              <a:rPr lang="de-DE" sz="1600" dirty="0" smtClean="0"/>
              <a:t> </a:t>
            </a:r>
            <a:r>
              <a:rPr lang="de-DE" sz="1600" dirty="0" err="1" smtClean="0"/>
              <a:t>now</a:t>
            </a:r>
            <a:r>
              <a:rPr lang="de-DE" sz="1600" dirty="0" smtClean="0"/>
              <a:t>, </a:t>
            </a:r>
            <a:r>
              <a:rPr lang="de-DE" sz="1600" dirty="0" err="1" smtClean="0"/>
              <a:t>the</a:t>
            </a:r>
            <a:r>
              <a:rPr lang="de-DE" sz="1600" dirty="0" smtClean="0"/>
              <a:t> MCSs </a:t>
            </a:r>
            <a:r>
              <a:rPr lang="de-DE" sz="1600" dirty="0" err="1" smtClean="0"/>
              <a:t>under</a:t>
            </a:r>
            <a:r>
              <a:rPr lang="de-DE" sz="1600" dirty="0" smtClean="0"/>
              <a:t> </a:t>
            </a:r>
            <a:r>
              <a:rPr lang="de-DE" sz="1600" dirty="0" err="1" smtClean="0"/>
              <a:t>test</a:t>
            </a:r>
            <a:r>
              <a:rPr lang="de-DE" sz="1600" dirty="0" smtClean="0"/>
              <a:t> </a:t>
            </a:r>
            <a:r>
              <a:rPr lang="de-DE" sz="1600" dirty="0" err="1" smtClean="0"/>
              <a:t>have</a:t>
            </a:r>
            <a:r>
              <a:rPr lang="de-DE" sz="1600" dirty="0" smtClean="0"/>
              <a:t> </a:t>
            </a:r>
            <a:r>
              <a:rPr lang="de-DE" sz="1600" dirty="0" err="1" smtClean="0"/>
              <a:t>been</a:t>
            </a:r>
            <a:r>
              <a:rPr lang="de-DE" sz="1600" dirty="0" smtClean="0"/>
              <a:t> </a:t>
            </a:r>
            <a:r>
              <a:rPr lang="de-DE" sz="1600" dirty="0" err="1" smtClean="0"/>
              <a:t>evaluated</a:t>
            </a:r>
            <a:r>
              <a:rPr lang="de-DE" sz="1600" dirty="0" smtClean="0"/>
              <a:t> </a:t>
            </a:r>
            <a:r>
              <a:rPr lang="de-DE" sz="1600" dirty="0" err="1" smtClean="0"/>
              <a:t>by</a:t>
            </a:r>
            <a:r>
              <a:rPr lang="de-DE" sz="1600" dirty="0" smtClean="0"/>
              <a:t> </a:t>
            </a:r>
            <a:r>
              <a:rPr lang="de-DE" sz="1600" dirty="0" err="1" smtClean="0"/>
              <a:t>simulations</a:t>
            </a:r>
            <a:r>
              <a:rPr lang="de-DE" sz="1600" dirty="0" smtClean="0"/>
              <a:t> </a:t>
            </a:r>
            <a:r>
              <a:rPr lang="de-DE" sz="1600" dirty="0" err="1" smtClean="0"/>
              <a:t>using</a:t>
            </a:r>
            <a:r>
              <a:rPr lang="de-DE" sz="1600" dirty="0" smtClean="0"/>
              <a:t> </a:t>
            </a:r>
            <a:r>
              <a:rPr lang="de-DE" sz="1600" b="1" dirty="0" err="1" smtClean="0"/>
              <a:t>at</a:t>
            </a:r>
            <a:r>
              <a:rPr lang="de-DE" sz="1600" b="1" dirty="0" smtClean="0"/>
              <a:t> </a:t>
            </a:r>
            <a:r>
              <a:rPr lang="de-DE" sz="1600" b="1" dirty="0" err="1" smtClean="0"/>
              <a:t>most</a:t>
            </a:r>
            <a:r>
              <a:rPr lang="de-DE" sz="1600" b="1" dirty="0" smtClean="0"/>
              <a:t> 10</a:t>
            </a:r>
            <a:r>
              <a:rPr lang="de-DE" sz="1600" b="1" baseline="30000" dirty="0" smtClean="0"/>
              <a:t>8 </a:t>
            </a:r>
            <a:r>
              <a:rPr lang="de-DE" sz="1600" b="1" dirty="0" err="1" smtClean="0"/>
              <a:t>modulation</a:t>
            </a:r>
            <a:r>
              <a:rPr lang="de-DE" sz="1600" b="1" baseline="30000" dirty="0" smtClean="0"/>
              <a:t> </a:t>
            </a:r>
            <a:r>
              <a:rPr lang="de-DE" sz="1600" b="1" dirty="0" err="1" smtClean="0"/>
              <a:t>symbol</a:t>
            </a:r>
            <a:r>
              <a:rPr lang="de-DE" sz="1600" dirty="0" err="1" smtClean="0"/>
              <a:t>s</a:t>
            </a:r>
            <a:r>
              <a:rPr lang="de-DE" sz="1600" dirty="0" smtClean="0"/>
              <a:t>.</a:t>
            </a:r>
          </a:p>
          <a:p>
            <a:pPr marL="439738" lvl="2" indent="-436563" defTabSz="4160838">
              <a:lnSpc>
                <a:spcPct val="110000"/>
              </a:lnSpc>
              <a:buClr>
                <a:schemeClr val="tx1"/>
              </a:buClr>
              <a:buSzPct val="100000"/>
              <a:buFont typeface="Arial" charset="0"/>
              <a:buChar char="■"/>
              <a:tabLst>
                <a:tab pos="2520000" algn="l"/>
              </a:tabLst>
            </a:pPr>
            <a:endParaRPr lang="de-DE" sz="1600" dirty="0" smtClean="0"/>
          </a:p>
          <a:p>
            <a:pPr marL="439738" lvl="2" indent="-436563" defTabSz="4160838">
              <a:lnSpc>
                <a:spcPct val="110000"/>
              </a:lnSpc>
              <a:buClr>
                <a:schemeClr val="tx1"/>
              </a:buClr>
              <a:buSzPct val="100000"/>
              <a:buFont typeface="Arial" charset="0"/>
              <a:buChar char="■"/>
              <a:tabLst>
                <a:tab pos="2520000" algn="l"/>
              </a:tabLst>
            </a:pPr>
            <a:r>
              <a:rPr lang="de-DE" sz="1600" dirty="0" err="1" smtClean="0"/>
              <a:t>Above</a:t>
            </a:r>
            <a:r>
              <a:rPr lang="de-DE" sz="1600" dirty="0" smtClean="0"/>
              <a:t> </a:t>
            </a:r>
            <a:r>
              <a:rPr lang="de-DE" sz="1600" dirty="0" err="1" smtClean="0"/>
              <a:t>that</a:t>
            </a:r>
            <a:r>
              <a:rPr lang="de-DE" sz="1600" dirty="0" smtClean="0"/>
              <a:t>, </a:t>
            </a:r>
            <a:r>
              <a:rPr lang="de-DE" sz="1600" dirty="0" err="1" smtClean="0"/>
              <a:t>the</a:t>
            </a:r>
            <a:r>
              <a:rPr lang="de-DE" sz="1600" dirty="0" smtClean="0"/>
              <a:t> SNR/BER </a:t>
            </a:r>
            <a:r>
              <a:rPr lang="de-DE" sz="1600" b="1" dirty="0" err="1" smtClean="0"/>
              <a:t>curves</a:t>
            </a:r>
            <a:r>
              <a:rPr lang="de-DE" sz="1600" b="1" dirty="0" smtClean="0"/>
              <a:t> </a:t>
            </a:r>
            <a:r>
              <a:rPr lang="de-DE" sz="1600" b="1" dirty="0" err="1" smtClean="0"/>
              <a:t>have</a:t>
            </a:r>
            <a:r>
              <a:rPr lang="de-DE" sz="1600" b="1" dirty="0" smtClean="0"/>
              <a:t> </a:t>
            </a:r>
            <a:r>
              <a:rPr lang="de-DE" sz="1600" b="1" dirty="0" err="1" smtClean="0"/>
              <a:t>been</a:t>
            </a:r>
            <a:r>
              <a:rPr lang="de-DE" sz="1600" b="1" dirty="0" smtClean="0"/>
              <a:t> </a:t>
            </a:r>
            <a:r>
              <a:rPr lang="de-DE" sz="1600" b="1" dirty="0" err="1" smtClean="0"/>
              <a:t>extrapolated</a:t>
            </a:r>
            <a:r>
              <a:rPr lang="de-DE" sz="1600" b="1" dirty="0" smtClean="0"/>
              <a:t> </a:t>
            </a:r>
            <a:r>
              <a:rPr lang="de-DE" sz="1600" dirty="0" err="1" smtClean="0"/>
              <a:t>based</a:t>
            </a:r>
            <a:r>
              <a:rPr lang="de-DE" sz="1600" dirty="0" smtClean="0"/>
              <a:t> on a </a:t>
            </a:r>
            <a:r>
              <a:rPr lang="de-DE" sz="1600" dirty="0" err="1" smtClean="0"/>
              <a:t>function</a:t>
            </a:r>
            <a:r>
              <a:rPr lang="de-DE" sz="1600" dirty="0" smtClean="0"/>
              <a:t> </a:t>
            </a:r>
            <a:r>
              <a:rPr lang="de-DE" sz="1600" dirty="0" err="1" smtClean="0"/>
              <a:t>of</a:t>
            </a:r>
            <a:r>
              <a:rPr lang="de-DE" sz="1600" dirty="0" smtClean="0"/>
              <a:t> </a:t>
            </a:r>
            <a:r>
              <a:rPr lang="de-DE" sz="1600" dirty="0" err="1" smtClean="0"/>
              <a:t>the</a:t>
            </a:r>
            <a:r>
              <a:rPr lang="de-DE" sz="1600" dirty="0" smtClean="0"/>
              <a:t> form</a:t>
            </a:r>
            <a:br>
              <a:rPr lang="de-DE" sz="1600" dirty="0" smtClean="0"/>
            </a:br>
            <a:r>
              <a:rPr lang="de-DE" sz="1600" dirty="0" smtClean="0">
                <a:solidFill>
                  <a:srgbClr val="404040"/>
                </a:solidFill>
                <a:latin typeface="+mn-lt"/>
              </a:rPr>
              <a:t>(</a:t>
            </a:r>
            <a:r>
              <a:rPr lang="de-DE" sz="1600" dirty="0" err="1" smtClean="0">
                <a:solidFill>
                  <a:srgbClr val="404040"/>
                </a:solidFill>
                <a:latin typeface="+mn-lt"/>
              </a:rPr>
              <a:t>BER</a:t>
            </a:r>
            <a:r>
              <a:rPr lang="de-DE" sz="1600" baseline="-25000" dirty="0" err="1" smtClean="0">
                <a:solidFill>
                  <a:srgbClr val="404040"/>
                </a:solidFill>
                <a:latin typeface="+mn-lt"/>
              </a:rPr>
              <a:t>log</a:t>
            </a:r>
            <a:r>
              <a:rPr lang="de-DE" sz="1600" dirty="0" smtClean="0">
                <a:solidFill>
                  <a:srgbClr val="404040"/>
                </a:solidFill>
                <a:latin typeface="+mn-lt"/>
              </a:rPr>
              <a:t>) = a</a:t>
            </a:r>
            <a:r>
              <a:rPr lang="de-DE" sz="1600" dirty="0" smtClean="0">
                <a:solidFill>
                  <a:srgbClr val="404040"/>
                </a:solidFill>
                <a:latin typeface="+mn-lt"/>
                <a:cs typeface="Times New Roman"/>
              </a:rPr>
              <a:t>∙(</a:t>
            </a:r>
            <a:r>
              <a:rPr lang="de-DE" sz="1600" dirty="0" err="1" smtClean="0">
                <a:solidFill>
                  <a:srgbClr val="404040"/>
                </a:solidFill>
                <a:latin typeface="+mn-lt"/>
              </a:rPr>
              <a:t>SNR</a:t>
            </a:r>
            <a:r>
              <a:rPr lang="de-DE" sz="1600" baseline="-25000" dirty="0" err="1" smtClean="0">
                <a:solidFill>
                  <a:srgbClr val="404040"/>
                </a:solidFill>
                <a:latin typeface="+mn-lt"/>
              </a:rPr>
              <a:t>log</a:t>
            </a:r>
            <a:r>
              <a:rPr lang="de-DE" sz="1600" dirty="0" smtClean="0">
                <a:solidFill>
                  <a:srgbClr val="404040"/>
                </a:solidFill>
                <a:latin typeface="+mn-lt"/>
              </a:rPr>
              <a:t>)</a:t>
            </a:r>
            <a:r>
              <a:rPr lang="de-DE" sz="1600" baseline="30000" dirty="0" smtClean="0">
                <a:solidFill>
                  <a:srgbClr val="404040"/>
                </a:solidFill>
                <a:latin typeface="+mn-lt"/>
              </a:rPr>
              <a:t>b </a:t>
            </a:r>
            <a:r>
              <a:rPr lang="de-DE" sz="1600" dirty="0" smtClean="0">
                <a:solidFill>
                  <a:srgbClr val="404040"/>
                </a:solidFill>
                <a:latin typeface="+mn-lt"/>
              </a:rPr>
              <a:t>+ c</a:t>
            </a:r>
            <a:r>
              <a:rPr lang="de-DE" sz="1600" dirty="0" smtClean="0">
                <a:latin typeface="+mn-lt"/>
              </a:rPr>
              <a:t>  </a:t>
            </a:r>
            <a:r>
              <a:rPr lang="de-DE" sz="1600" dirty="0" err="1" smtClean="0"/>
              <a:t>to</a:t>
            </a:r>
            <a:r>
              <a:rPr lang="de-DE" sz="1600" dirty="0" smtClean="0"/>
              <a:t> </a:t>
            </a:r>
            <a:r>
              <a:rPr lang="de-DE" sz="1600" dirty="0" err="1" smtClean="0"/>
              <a:t>predict</a:t>
            </a:r>
            <a:r>
              <a:rPr lang="de-DE" sz="1600" dirty="0" smtClean="0"/>
              <a:t> </a:t>
            </a:r>
            <a:r>
              <a:rPr lang="de-DE" sz="1600" dirty="0" err="1" smtClean="0"/>
              <a:t>at</a:t>
            </a:r>
            <a:r>
              <a:rPr lang="de-DE" sz="1600" dirty="0" smtClean="0"/>
              <a:t> </a:t>
            </a:r>
            <a:r>
              <a:rPr lang="de-DE" sz="1600" dirty="0" err="1" smtClean="0"/>
              <a:t>which</a:t>
            </a:r>
            <a:r>
              <a:rPr lang="de-DE" sz="1600" dirty="0" smtClean="0"/>
              <a:t> SNR a </a:t>
            </a:r>
            <a:r>
              <a:rPr lang="de-DE" sz="1600" dirty="0" err="1" smtClean="0"/>
              <a:t>target</a:t>
            </a:r>
            <a:r>
              <a:rPr lang="de-DE" sz="1600" dirty="0" smtClean="0"/>
              <a:t> BER </a:t>
            </a:r>
            <a:r>
              <a:rPr lang="de-DE" sz="1600" dirty="0" err="1" smtClean="0"/>
              <a:t>of</a:t>
            </a:r>
            <a:r>
              <a:rPr lang="de-DE" sz="1600" dirty="0" smtClean="0"/>
              <a:t> 10</a:t>
            </a:r>
            <a:r>
              <a:rPr lang="de-DE" sz="1600" baseline="30000" dirty="0" smtClean="0"/>
              <a:t>-12</a:t>
            </a:r>
            <a:r>
              <a:rPr lang="de-DE" sz="1600" dirty="0" smtClean="0"/>
              <a:t> </a:t>
            </a:r>
            <a:r>
              <a:rPr lang="de-DE" sz="1600" dirty="0" err="1" smtClean="0"/>
              <a:t>is</a:t>
            </a:r>
            <a:r>
              <a:rPr lang="de-DE" sz="1600" dirty="0" smtClean="0"/>
              <a:t> </a:t>
            </a:r>
            <a:r>
              <a:rPr lang="de-DE" sz="1600" dirty="0" err="1" smtClean="0"/>
              <a:t>reached</a:t>
            </a:r>
            <a:endParaRPr lang="de-DE" sz="1600" dirty="0" smtClean="0"/>
          </a:p>
          <a:p>
            <a:pPr marL="439738" lvl="2" indent="-436563" defTabSz="4160838">
              <a:lnSpc>
                <a:spcPct val="110000"/>
              </a:lnSpc>
              <a:buClr>
                <a:schemeClr val="tx1"/>
              </a:buClr>
              <a:buSzPct val="100000"/>
              <a:buFont typeface="Arial" charset="0"/>
              <a:buChar char="■"/>
              <a:tabLst>
                <a:tab pos="2520000" algn="l"/>
              </a:tabLst>
            </a:pPr>
            <a:endParaRPr lang="de-DE" sz="1600" dirty="0" smtClean="0"/>
          </a:p>
          <a:p>
            <a:pPr marL="439738" lvl="2" indent="-436563" defTabSz="4160838">
              <a:lnSpc>
                <a:spcPct val="110000"/>
              </a:lnSpc>
              <a:buClr>
                <a:schemeClr val="tx1"/>
              </a:buClr>
              <a:buSzPct val="100000"/>
              <a:buFont typeface="Arial" charset="0"/>
              <a:buChar char="■"/>
              <a:tabLst>
                <a:tab pos="2520000" algn="l"/>
              </a:tabLst>
            </a:pPr>
            <a:r>
              <a:rPr lang="de-DE" sz="1600" dirty="0" err="1" smtClean="0"/>
              <a:t>When</a:t>
            </a:r>
            <a:r>
              <a:rPr lang="de-DE" sz="1600" dirty="0" smtClean="0"/>
              <a:t> </a:t>
            </a:r>
            <a:r>
              <a:rPr lang="de-DE" sz="1600" dirty="0" err="1" smtClean="0"/>
              <a:t>the</a:t>
            </a:r>
            <a:r>
              <a:rPr lang="de-DE" sz="1600" dirty="0" smtClean="0"/>
              <a:t> </a:t>
            </a:r>
            <a:r>
              <a:rPr lang="de-DE" sz="1600" dirty="0" err="1" smtClean="0"/>
              <a:t>simulations</a:t>
            </a:r>
            <a:r>
              <a:rPr lang="de-DE" sz="1600" dirty="0" smtClean="0"/>
              <a:t> </a:t>
            </a:r>
            <a:r>
              <a:rPr lang="de-DE" sz="1600" dirty="0" err="1" smtClean="0"/>
              <a:t>for</a:t>
            </a:r>
            <a:r>
              <a:rPr lang="de-DE" sz="1600" dirty="0" smtClean="0"/>
              <a:t> all </a:t>
            </a:r>
            <a:r>
              <a:rPr lang="de-DE" sz="1600" dirty="0" err="1" smtClean="0"/>
              <a:t>envisaged</a:t>
            </a:r>
            <a:r>
              <a:rPr lang="de-DE" sz="1600" dirty="0" smtClean="0"/>
              <a:t> </a:t>
            </a:r>
            <a:r>
              <a:rPr lang="de-DE" sz="1600" dirty="0" err="1" smtClean="0"/>
              <a:t>application</a:t>
            </a:r>
            <a:r>
              <a:rPr lang="de-DE" sz="1600" dirty="0" smtClean="0"/>
              <a:t> </a:t>
            </a:r>
            <a:r>
              <a:rPr lang="de-DE" sz="1600" dirty="0" err="1" smtClean="0"/>
              <a:t>cases</a:t>
            </a:r>
            <a:r>
              <a:rPr lang="de-DE" sz="1600" dirty="0" smtClean="0"/>
              <a:t> </a:t>
            </a:r>
            <a:r>
              <a:rPr lang="de-DE" sz="1600" dirty="0" err="1" smtClean="0"/>
              <a:t>and</a:t>
            </a:r>
            <a:r>
              <a:rPr lang="de-DE" sz="1600" dirty="0" smtClean="0"/>
              <a:t> MCSs </a:t>
            </a:r>
            <a:r>
              <a:rPr lang="de-DE" sz="1600" dirty="0" err="1" smtClean="0"/>
              <a:t>are</a:t>
            </a:r>
            <a:r>
              <a:rPr lang="de-DE" sz="1600" dirty="0" smtClean="0"/>
              <a:t> </a:t>
            </a:r>
            <a:r>
              <a:rPr lang="de-DE" sz="1600" dirty="0" err="1" smtClean="0"/>
              <a:t>finished</a:t>
            </a:r>
            <a:r>
              <a:rPr lang="de-DE" sz="1600" dirty="0" smtClean="0"/>
              <a:t>, a </a:t>
            </a:r>
            <a:r>
              <a:rPr lang="de-DE" sz="1600" dirty="0" err="1" smtClean="0"/>
              <a:t>selected</a:t>
            </a:r>
            <a:r>
              <a:rPr lang="de-DE" sz="1600" dirty="0" smtClean="0"/>
              <a:t> sub-</a:t>
            </a:r>
            <a:r>
              <a:rPr lang="de-DE" sz="1600" dirty="0" err="1" smtClean="0"/>
              <a:t>set</a:t>
            </a:r>
            <a:r>
              <a:rPr lang="de-DE" sz="1600" dirty="0" smtClean="0"/>
              <a:t> </a:t>
            </a:r>
            <a:r>
              <a:rPr lang="de-DE" sz="1600" dirty="0" err="1" smtClean="0"/>
              <a:t>of</a:t>
            </a:r>
            <a:r>
              <a:rPr lang="de-DE" sz="1600" dirty="0" smtClean="0"/>
              <a:t> </a:t>
            </a:r>
            <a:r>
              <a:rPr lang="de-DE" sz="1600" dirty="0" err="1" smtClean="0"/>
              <a:t>simulations</a:t>
            </a:r>
            <a:r>
              <a:rPr lang="de-DE" sz="1600" dirty="0" smtClean="0"/>
              <a:t> will </a:t>
            </a:r>
            <a:r>
              <a:rPr lang="de-DE" sz="1600" dirty="0" err="1" smtClean="0"/>
              <a:t>be</a:t>
            </a:r>
            <a:r>
              <a:rPr lang="de-DE" sz="1600" dirty="0" smtClean="0"/>
              <a:t> </a:t>
            </a:r>
            <a:r>
              <a:rPr lang="de-DE" sz="1600" dirty="0" err="1" smtClean="0"/>
              <a:t>performed</a:t>
            </a:r>
            <a:r>
              <a:rPr lang="de-DE" sz="1600" dirty="0" smtClean="0"/>
              <a:t> </a:t>
            </a:r>
            <a:r>
              <a:rPr lang="de-DE" sz="1600" dirty="0" err="1" smtClean="0"/>
              <a:t>with</a:t>
            </a:r>
            <a:r>
              <a:rPr lang="de-DE" sz="1600" dirty="0" smtClean="0"/>
              <a:t> a </a:t>
            </a:r>
            <a:r>
              <a:rPr lang="de-DE" sz="1600" dirty="0" err="1" smtClean="0"/>
              <a:t>higher</a:t>
            </a:r>
            <a:r>
              <a:rPr lang="de-DE" sz="1600" dirty="0" smtClean="0"/>
              <a:t> </a:t>
            </a:r>
            <a:r>
              <a:rPr lang="de-DE" sz="1600" dirty="0" err="1" smtClean="0"/>
              <a:t>number</a:t>
            </a:r>
            <a:r>
              <a:rPr lang="de-DE" sz="1600" dirty="0" smtClean="0"/>
              <a:t> </a:t>
            </a:r>
            <a:r>
              <a:rPr lang="de-DE" sz="1600" dirty="0" err="1" smtClean="0"/>
              <a:t>of</a:t>
            </a:r>
            <a:r>
              <a:rPr lang="de-DE" sz="1600" dirty="0" smtClean="0"/>
              <a:t> </a:t>
            </a:r>
            <a:r>
              <a:rPr lang="de-DE" sz="1600" dirty="0" err="1" smtClean="0"/>
              <a:t>symbols</a:t>
            </a:r>
            <a:r>
              <a:rPr lang="de-DE" sz="1600" dirty="0" smtClean="0"/>
              <a:t> </a:t>
            </a:r>
            <a:r>
              <a:rPr lang="de-DE" sz="1600" dirty="0" err="1" smtClean="0"/>
              <a:t>to</a:t>
            </a:r>
            <a:r>
              <a:rPr lang="de-DE" sz="1600" dirty="0" smtClean="0"/>
              <a:t> </a:t>
            </a:r>
            <a:r>
              <a:rPr lang="de-DE" sz="1600" b="1" dirty="0" err="1" smtClean="0"/>
              <a:t>verify</a:t>
            </a:r>
            <a:r>
              <a:rPr lang="de-DE" sz="1600" b="1" dirty="0" smtClean="0"/>
              <a:t> </a:t>
            </a:r>
            <a:r>
              <a:rPr lang="de-DE" sz="1600" b="1" dirty="0" err="1" smtClean="0"/>
              <a:t>the</a:t>
            </a:r>
            <a:r>
              <a:rPr lang="de-DE" sz="1600" b="1" dirty="0" smtClean="0"/>
              <a:t> </a:t>
            </a:r>
            <a:r>
              <a:rPr lang="de-DE" sz="1600" b="1" dirty="0" err="1" smtClean="0"/>
              <a:t>extrapolated</a:t>
            </a:r>
            <a:r>
              <a:rPr lang="de-DE" sz="1600" b="1" dirty="0" smtClean="0"/>
              <a:t> </a:t>
            </a:r>
            <a:r>
              <a:rPr lang="de-DE" sz="1600" b="1" dirty="0" err="1" smtClean="0"/>
              <a:t>behavior</a:t>
            </a:r>
            <a:r>
              <a:rPr lang="de-DE" sz="1600" dirty="0" smtClean="0"/>
              <a:t>.</a:t>
            </a:r>
            <a:endParaRPr lang="de-DE" sz="1600" dirty="0"/>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Close </a:t>
            </a:r>
            <a:r>
              <a:rPr lang="de-DE" dirty="0" err="1" smtClean="0"/>
              <a:t>Proximity</a:t>
            </a:r>
            <a:r>
              <a:rPr lang="de-DE" dirty="0" smtClean="0"/>
              <a:t>: 12dBi </a:t>
            </a:r>
            <a:r>
              <a:rPr lang="de-DE" dirty="0" err="1" smtClean="0"/>
              <a:t>Tx</a:t>
            </a:r>
            <a:r>
              <a:rPr lang="de-DE" dirty="0" smtClean="0"/>
              <a:t> / 12dBi </a:t>
            </a:r>
            <a:r>
              <a:rPr lang="de-DE" dirty="0" err="1" smtClean="0"/>
              <a:t>Rx</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5122" name="Picture 2"/>
          <p:cNvPicPr>
            <a:picLocks noChangeAspect="1" noChangeArrowheads="1"/>
          </p:cNvPicPr>
          <p:nvPr/>
        </p:nvPicPr>
        <p:blipFill>
          <a:blip r:embed="rId2" cstate="print"/>
          <a:srcRect/>
          <a:stretch>
            <a:fillRect/>
          </a:stretch>
        </p:blipFill>
        <p:spPr bwMode="auto">
          <a:xfrm>
            <a:off x="601028" y="1608773"/>
            <a:ext cx="8277225" cy="4676775"/>
          </a:xfrm>
          <a:prstGeom prst="rect">
            <a:avLst/>
          </a:prstGeom>
          <a:noFill/>
          <a:ln w="9525">
            <a:noFill/>
            <a:miter lim="800000"/>
            <a:headEnd/>
            <a:tailEnd/>
          </a:ln>
          <a:effectLst/>
        </p:spPr>
      </p:pic>
      <p:cxnSp>
        <p:nvCxnSpPr>
          <p:cNvPr id="9" name="Gerade Verbindung 8"/>
          <p:cNvCxnSpPr/>
          <p:nvPr/>
        </p:nvCxnSpPr>
        <p:spPr bwMode="auto">
          <a:xfrm flipV="1">
            <a:off x="187898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15" name="Gerade Verbindung 14"/>
          <p:cNvCxnSpPr/>
          <p:nvPr/>
        </p:nvCxnSpPr>
        <p:spPr bwMode="auto">
          <a:xfrm flipV="1">
            <a:off x="187421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Close </a:t>
            </a:r>
            <a:r>
              <a:rPr lang="de-DE" dirty="0" err="1" smtClean="0"/>
              <a:t>Proximity</a:t>
            </a:r>
            <a:r>
              <a:rPr lang="de-DE" dirty="0" smtClean="0"/>
              <a:t>: 12dBi </a:t>
            </a:r>
            <a:r>
              <a:rPr lang="de-DE" dirty="0" err="1" smtClean="0"/>
              <a:t>Tx</a:t>
            </a:r>
            <a:r>
              <a:rPr lang="de-DE" dirty="0" smtClean="0"/>
              <a:t> / 12dBi </a:t>
            </a:r>
            <a:r>
              <a:rPr lang="de-DE" dirty="0" err="1" smtClean="0"/>
              <a:t>Rx</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6146" name="Picture 2"/>
          <p:cNvPicPr>
            <a:picLocks noChangeAspect="1" noChangeArrowheads="1"/>
          </p:cNvPicPr>
          <p:nvPr/>
        </p:nvPicPr>
        <p:blipFill>
          <a:blip r:embed="rId2" cstate="print"/>
          <a:srcRect/>
          <a:stretch>
            <a:fillRect/>
          </a:stretch>
        </p:blipFill>
        <p:spPr bwMode="auto">
          <a:xfrm>
            <a:off x="601028" y="1608773"/>
            <a:ext cx="8277225" cy="4676775"/>
          </a:xfrm>
          <a:prstGeom prst="rect">
            <a:avLst/>
          </a:prstGeom>
          <a:noFill/>
          <a:ln w="9525">
            <a:noFill/>
            <a:miter lim="800000"/>
            <a:headEnd/>
            <a:tailEnd/>
          </a:ln>
          <a:effectLst/>
        </p:spPr>
      </p:pic>
      <p:cxnSp>
        <p:nvCxnSpPr>
          <p:cNvPr id="8" name="Gerade Verbindung 7"/>
          <p:cNvCxnSpPr/>
          <p:nvPr/>
        </p:nvCxnSpPr>
        <p:spPr bwMode="auto">
          <a:xfrm flipV="1">
            <a:off x="6463681" y="3773487"/>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9" name="Gerade Verbindung 8"/>
          <p:cNvCxnSpPr/>
          <p:nvPr/>
        </p:nvCxnSpPr>
        <p:spPr bwMode="auto">
          <a:xfrm flipV="1">
            <a:off x="6465269" y="3373438"/>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Close </a:t>
            </a:r>
            <a:r>
              <a:rPr lang="de-DE" dirty="0" err="1" smtClean="0"/>
              <a:t>Proximity</a:t>
            </a:r>
            <a:r>
              <a:rPr lang="de-DE" dirty="0" smtClean="0"/>
              <a:t>: 12dBi </a:t>
            </a:r>
            <a:r>
              <a:rPr lang="de-DE" dirty="0" err="1" smtClean="0"/>
              <a:t>Tx</a:t>
            </a:r>
            <a:r>
              <a:rPr lang="de-DE" dirty="0" smtClean="0"/>
              <a:t> / 12dBi </a:t>
            </a:r>
            <a:r>
              <a:rPr lang="de-DE" dirty="0" err="1" smtClean="0"/>
              <a:t>Rx</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3074" name="Picture 2"/>
          <p:cNvPicPr>
            <a:picLocks noChangeAspect="1" noChangeArrowheads="1"/>
          </p:cNvPicPr>
          <p:nvPr/>
        </p:nvPicPr>
        <p:blipFill>
          <a:blip r:embed="rId2" cstate="print"/>
          <a:srcRect/>
          <a:stretch>
            <a:fillRect/>
          </a:stretch>
        </p:blipFill>
        <p:spPr bwMode="auto">
          <a:xfrm>
            <a:off x="592269" y="1611932"/>
            <a:ext cx="8277225" cy="4676775"/>
          </a:xfrm>
          <a:prstGeom prst="rect">
            <a:avLst/>
          </a:prstGeom>
          <a:noFill/>
          <a:ln w="9525">
            <a:noFill/>
            <a:miter lim="800000"/>
            <a:headEnd/>
            <a:tailEnd/>
          </a:ln>
          <a:effectLst/>
        </p:spPr>
      </p:pic>
      <p:pic>
        <p:nvPicPr>
          <p:cNvPr id="11" name="Picture 4"/>
          <p:cNvPicPr>
            <a:picLocks noChangeAspect="1" noChangeArrowheads="1"/>
          </p:cNvPicPr>
          <p:nvPr/>
        </p:nvPicPr>
        <p:blipFill>
          <a:blip r:embed="rId3" cstate="print"/>
          <a:srcRect l="5833" t="10930" b="11860"/>
          <a:stretch>
            <a:fillRect/>
          </a:stretch>
        </p:blipFill>
        <p:spPr bwMode="auto">
          <a:xfrm>
            <a:off x="2901934" y="5239289"/>
            <a:ext cx="214662" cy="1576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523875"/>
          </a:xfrm>
        </p:spPr>
        <p:txBody>
          <a:bodyPr/>
          <a:lstStyle/>
          <a:p>
            <a:r>
              <a:rPr lang="de-DE" dirty="0" smtClean="0"/>
              <a:t>Close </a:t>
            </a:r>
            <a:r>
              <a:rPr lang="de-DE" dirty="0" err="1" smtClean="0"/>
              <a:t>Proximity</a:t>
            </a:r>
            <a:r>
              <a:rPr lang="de-DE" dirty="0" smtClean="0"/>
              <a:t>: 12dBi </a:t>
            </a:r>
            <a:r>
              <a:rPr lang="de-DE" dirty="0" err="1" smtClean="0"/>
              <a:t>Tx</a:t>
            </a:r>
            <a:r>
              <a:rPr lang="de-DE" dirty="0" smtClean="0"/>
              <a:t> / 12dBi </a:t>
            </a:r>
            <a:r>
              <a:rPr lang="de-DE" dirty="0" err="1" smtClean="0"/>
              <a:t>Rx</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10"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12" name="Fußzeilenplatzhalter 4"/>
          <p:cNvSpPr txBox="1">
            <a:spLocks/>
          </p:cNvSpPr>
          <p:nvPr/>
        </p:nvSpPr>
        <p:spPr bwMode="auto">
          <a:xfrm>
            <a:off x="5483532" y="6481171"/>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Alexander Fricke (TU 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pic>
        <p:nvPicPr>
          <p:cNvPr id="7170" name="Picture 2"/>
          <p:cNvPicPr>
            <a:picLocks noChangeAspect="1" noChangeArrowheads="1"/>
          </p:cNvPicPr>
          <p:nvPr/>
        </p:nvPicPr>
        <p:blipFill>
          <a:blip r:embed="rId2" cstate="print"/>
          <a:srcRect/>
          <a:stretch>
            <a:fillRect/>
          </a:stretch>
        </p:blipFill>
        <p:spPr bwMode="auto">
          <a:xfrm>
            <a:off x="608648" y="1608773"/>
            <a:ext cx="8277225" cy="4676775"/>
          </a:xfrm>
          <a:prstGeom prst="rect">
            <a:avLst/>
          </a:prstGeom>
          <a:noFill/>
          <a:ln w="9525">
            <a:noFill/>
            <a:miter lim="800000"/>
            <a:headEnd/>
            <a:tailEnd/>
          </a:ln>
          <a:effectLst/>
        </p:spPr>
      </p:pic>
      <p:cxnSp>
        <p:nvCxnSpPr>
          <p:cNvPr id="8" name="Gerade Verbindung 7"/>
          <p:cNvCxnSpPr/>
          <p:nvPr/>
        </p:nvCxnSpPr>
        <p:spPr bwMode="auto">
          <a:xfrm flipV="1">
            <a:off x="1885331" y="5231606"/>
            <a:ext cx="392732" cy="697"/>
          </a:xfrm>
          <a:prstGeom prst="line">
            <a:avLst/>
          </a:prstGeom>
          <a:solidFill>
            <a:schemeClr val="accent1"/>
          </a:solidFill>
          <a:ln w="73025" cap="flat" cmpd="sng" algn="ctr">
            <a:solidFill>
              <a:srgbClr val="00FF00"/>
            </a:solidFill>
            <a:prstDash val="solid"/>
            <a:round/>
            <a:headEnd type="none" w="sm" len="sm"/>
            <a:tailEnd type="none" w="sm" len="sm"/>
          </a:ln>
          <a:effectLst/>
        </p:spPr>
      </p:cxnSp>
      <p:cxnSp>
        <p:nvCxnSpPr>
          <p:cNvPr id="9" name="Gerade Verbindung 8"/>
          <p:cNvCxnSpPr/>
          <p:nvPr/>
        </p:nvCxnSpPr>
        <p:spPr bwMode="auto">
          <a:xfrm flipV="1">
            <a:off x="1880569" y="4822031"/>
            <a:ext cx="392732" cy="697"/>
          </a:xfrm>
          <a:prstGeom prst="line">
            <a:avLst/>
          </a:prstGeom>
          <a:solidFill>
            <a:schemeClr val="accent1"/>
          </a:solidFill>
          <a:ln w="73025" cap="flat" cmpd="sng" algn="ctr">
            <a:solidFill>
              <a:srgbClr val="FF00FF"/>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1003</Words>
  <Application>Microsoft Office PowerPoint</Application>
  <PresentationFormat>Bildschirmpräsentation (4:3)</PresentationFormat>
  <Paragraphs>223</Paragraphs>
  <Slides>41</Slides>
  <Notes>1</Notes>
  <HiddenSlides>0</HiddenSlides>
  <MMClips>0</MMClips>
  <ScaleCrop>false</ScaleCrop>
  <HeadingPairs>
    <vt:vector size="4" baseType="variant">
      <vt:variant>
        <vt:lpstr>Design</vt:lpstr>
      </vt:variant>
      <vt:variant>
        <vt:i4>1</vt:i4>
      </vt:variant>
      <vt:variant>
        <vt:lpstr>Folientitel</vt:lpstr>
      </vt:variant>
      <vt:variant>
        <vt:i4>41</vt:i4>
      </vt:variant>
    </vt:vector>
  </HeadingPairs>
  <TitlesOfParts>
    <vt:vector size="42" baseType="lpstr">
      <vt:lpstr>IEEE-P802_15</vt:lpstr>
      <vt:lpstr>Folie 1</vt:lpstr>
      <vt:lpstr>Preliminary Performance of  FEC Schemes in TG3d Channels</vt:lpstr>
      <vt:lpstr>Outline</vt:lpstr>
      <vt:lpstr>MCS/Scenario Overview</vt:lpstr>
      <vt:lpstr>MCS Performance</vt:lpstr>
      <vt:lpstr>Close Proximity: 12dBi Tx / 12dBi Rx</vt:lpstr>
      <vt:lpstr>Close Proximity: 12dBi Tx / 12dBi Rx</vt:lpstr>
      <vt:lpstr>Close Proximity: 12dBi Tx / 12dBi Rx</vt:lpstr>
      <vt:lpstr>Close Proximity: 12dBi Tx / 12dBi Rx</vt:lpstr>
      <vt:lpstr>Close Proximity: 12dBi Tx / 12dBi Rx</vt:lpstr>
      <vt:lpstr>Intra-Device: 6dBi</vt:lpstr>
      <vt:lpstr>Intra-Device: 6dBi</vt:lpstr>
      <vt:lpstr>Intra-Device: 6dBi</vt:lpstr>
      <vt:lpstr>Intra-Device: 6dBi</vt:lpstr>
      <vt:lpstr>Intra-Device: 6dBi</vt:lpstr>
      <vt:lpstr>Intra-Device: 18dBi</vt:lpstr>
      <vt:lpstr>Intra-Device: 18dBi</vt:lpstr>
      <vt:lpstr>Intra-Device: 18dBi</vt:lpstr>
      <vt:lpstr>Intra-Device: 18dBi</vt:lpstr>
      <vt:lpstr>Intra-Device: 18dBi</vt:lpstr>
      <vt:lpstr>Backhaul/Fronthaul: AWGN</vt:lpstr>
      <vt:lpstr>Backhaul/Fronthaul: AWGN</vt:lpstr>
      <vt:lpstr>Backhaul/Fronthaul: AWGN</vt:lpstr>
      <vt:lpstr>Backhaul/Fronthaul: AWGN</vt:lpstr>
      <vt:lpstr>Backhaul/Fronthaul: AWGN</vt:lpstr>
      <vt:lpstr>Data Center: 6dBi</vt:lpstr>
      <vt:lpstr>Data Center: 6dBi</vt:lpstr>
      <vt:lpstr>Data Center: 6dBi</vt:lpstr>
      <vt:lpstr>Data Center: 6dBi</vt:lpstr>
      <vt:lpstr>Data Center: 6dBi</vt:lpstr>
      <vt:lpstr>Data Center: 18dBi</vt:lpstr>
      <vt:lpstr>Data Center: 18dBi</vt:lpstr>
      <vt:lpstr>Data Center: 18dBi</vt:lpstr>
      <vt:lpstr>Data Center: 18dBi</vt:lpstr>
      <vt:lpstr>Data Center: 18dBi</vt:lpstr>
      <vt:lpstr>Impact of ISI</vt:lpstr>
      <vt:lpstr>ISI Impact Estimation</vt:lpstr>
      <vt:lpstr>ISI Impact Estimation</vt:lpstr>
      <vt:lpstr>ISI Impact Estimation</vt:lpstr>
      <vt:lpstr>Conclusion on Preliminary Results</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Alexander Fricke</dc:creator>
  <dc:description>&lt;doc#&gt;</dc:description>
  <cp:lastModifiedBy>Alexander Fricke</cp:lastModifiedBy>
  <cp:revision>297</cp:revision>
  <cp:lastPrinted>1998-02-10T13:28:06Z</cp:lastPrinted>
  <dcterms:created xsi:type="dcterms:W3CDTF">2012-11-14T22:04:21Z</dcterms:created>
  <dcterms:modified xsi:type="dcterms:W3CDTF">2016-11-24T06:45:18Z</dcterms:modified>
</cp:coreProperties>
</file>