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9" r:id="rId2"/>
    <p:sldId id="262" r:id="rId3"/>
    <p:sldId id="260" r:id="rId4"/>
    <p:sldId id="26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673" autoAdjust="0"/>
  </p:normalViewPr>
  <p:slideViewPr>
    <p:cSldViewPr>
      <p:cViewPr>
        <p:scale>
          <a:sx n="130" d="100"/>
          <a:sy n="130" d="100"/>
        </p:scale>
        <p:origin x="-102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7" d="100"/>
          <a:sy n="97" d="100"/>
        </p:scale>
        <p:origin x="-3552" y="-8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46A2FA81-882A-4FC9-8948-AA894D1F6CD3}" type="slidenum">
              <a:rPr lang="en-US" altLang="en-US"/>
              <a:pPr/>
              <a:t>‹Nr.›</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5402348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1A1DE5B1-639A-42FA-94E5-4D577CB12184}" type="slidenum">
              <a:rPr lang="en-US" altLang="en-US"/>
              <a:pPr/>
              <a:t>‹Nr.›</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8680749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88636904-9640-4CF3-9D60-B2B487DDB829}" type="slidenum">
              <a:rPr lang="en-US" altLang="en-US"/>
              <a:pPr/>
              <a:t>‹Nr.›</a:t>
            </a:fld>
            <a:endParaRPr lang="en-US" altLang="en-US"/>
          </a:p>
        </p:txBody>
      </p:sp>
    </p:spTree>
    <p:extLst>
      <p:ext uri="{BB962C8B-B14F-4D97-AF65-F5344CB8AC3E}">
        <p14:creationId xmlns:p14="http://schemas.microsoft.com/office/powerpoint/2010/main" val="2138619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D312D9F7-ABFD-42F7-9528-BA0120951911}" type="slidenum">
              <a:rPr lang="en-US" altLang="en-US"/>
              <a:pPr/>
              <a:t>‹Nr.›</a:t>
            </a:fld>
            <a:endParaRPr lang="en-US" altLang="en-US"/>
          </a:p>
        </p:txBody>
      </p:sp>
    </p:spTree>
    <p:extLst>
      <p:ext uri="{BB962C8B-B14F-4D97-AF65-F5344CB8AC3E}">
        <p14:creationId xmlns:p14="http://schemas.microsoft.com/office/powerpoint/2010/main" val="111208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4EA4967D-90B1-485A-A3A3-D202F3F91AD8}" type="slidenum">
              <a:rPr lang="en-US" altLang="en-US"/>
              <a:pPr/>
              <a:t>‹Nr.›</a:t>
            </a:fld>
            <a:endParaRPr lang="en-US" altLang="en-US"/>
          </a:p>
        </p:txBody>
      </p:sp>
    </p:spTree>
    <p:extLst>
      <p:ext uri="{BB962C8B-B14F-4D97-AF65-F5344CB8AC3E}">
        <p14:creationId xmlns:p14="http://schemas.microsoft.com/office/powerpoint/2010/main" val="2622492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21DD3815-4CAA-4B14-B9A6-EE360F1C09A0}" type="slidenum">
              <a:rPr lang="en-US" altLang="en-US"/>
              <a:pPr/>
              <a:t>‹Nr.›</a:t>
            </a:fld>
            <a:endParaRPr lang="en-US" altLang="en-US"/>
          </a:p>
        </p:txBody>
      </p:sp>
    </p:spTree>
    <p:extLst>
      <p:ext uri="{BB962C8B-B14F-4D97-AF65-F5344CB8AC3E}">
        <p14:creationId xmlns:p14="http://schemas.microsoft.com/office/powerpoint/2010/main" val="293854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r>
              <a:rPr lang="en-US" altLang="en-US"/>
              <a:t>&lt;month year&gt;</a:t>
            </a:r>
          </a:p>
        </p:txBody>
      </p:sp>
      <p:sp>
        <p:nvSpPr>
          <p:cNvPr id="5" name="Fußzeilenplatzhalter 4"/>
          <p:cNvSpPr>
            <a:spLocks noGrp="1"/>
          </p:cNvSpPr>
          <p:nvPr>
            <p:ph type="ftr" sz="quarter" idx="11"/>
          </p:nvPr>
        </p:nvSpPr>
        <p:spPr/>
        <p:txBody>
          <a:bodyPr/>
          <a:lstStyle>
            <a:lvl1pPr>
              <a:defRPr/>
            </a:lvl1pPr>
          </a:lstStyle>
          <a:p>
            <a:r>
              <a:rPr lang="en-US" alt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ltLang="en-US"/>
              <a:t>Slide </a:t>
            </a:r>
            <a:fld id="{373753CC-CFD2-4345-8655-B4C03B835728}" type="slidenum">
              <a:rPr lang="en-US" altLang="en-US"/>
              <a:pPr/>
              <a:t>‹Nr.›</a:t>
            </a:fld>
            <a:endParaRPr lang="en-US" altLang="en-US"/>
          </a:p>
        </p:txBody>
      </p:sp>
    </p:spTree>
    <p:extLst>
      <p:ext uri="{BB962C8B-B14F-4D97-AF65-F5344CB8AC3E}">
        <p14:creationId xmlns:p14="http://schemas.microsoft.com/office/powerpoint/2010/main" val="3451329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1D62D77B-7A64-49EE-B055-E6351AB46387}" type="slidenum">
              <a:rPr lang="en-US" altLang="en-US"/>
              <a:pPr/>
              <a:t>‹Nr.›</a:t>
            </a:fld>
            <a:endParaRPr lang="en-US" altLang="en-US"/>
          </a:p>
        </p:txBody>
      </p:sp>
    </p:spTree>
    <p:extLst>
      <p:ext uri="{BB962C8B-B14F-4D97-AF65-F5344CB8AC3E}">
        <p14:creationId xmlns:p14="http://schemas.microsoft.com/office/powerpoint/2010/main" val="522852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ltLang="en-US"/>
              <a:t>&lt;month year&gt;</a:t>
            </a:r>
          </a:p>
        </p:txBody>
      </p:sp>
      <p:sp>
        <p:nvSpPr>
          <p:cNvPr id="8" name="Fußzeilenplatzhalter 7"/>
          <p:cNvSpPr>
            <a:spLocks noGrp="1"/>
          </p:cNvSpPr>
          <p:nvPr>
            <p:ph type="ftr" sz="quarter" idx="11"/>
          </p:nvPr>
        </p:nvSpPr>
        <p:spPr/>
        <p:txBody>
          <a:bodyPr/>
          <a:lstStyle>
            <a:lvl1pPr>
              <a:defRPr/>
            </a:lvl1pPr>
          </a:lstStyle>
          <a:p>
            <a:r>
              <a:rPr lang="en-US" alt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ltLang="en-US"/>
              <a:t>Slide </a:t>
            </a:r>
            <a:fld id="{A8FB61E1-2A23-4F74-AF2A-1B6915753E58}" type="slidenum">
              <a:rPr lang="en-US" altLang="en-US"/>
              <a:pPr/>
              <a:t>‹Nr.›</a:t>
            </a:fld>
            <a:endParaRPr lang="en-US" altLang="en-US"/>
          </a:p>
        </p:txBody>
      </p:sp>
    </p:spTree>
    <p:extLst>
      <p:ext uri="{BB962C8B-B14F-4D97-AF65-F5344CB8AC3E}">
        <p14:creationId xmlns:p14="http://schemas.microsoft.com/office/powerpoint/2010/main" val="3342313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ltLang="en-US"/>
              <a:t>&lt;month year&gt;</a:t>
            </a:r>
          </a:p>
        </p:txBody>
      </p:sp>
      <p:sp>
        <p:nvSpPr>
          <p:cNvPr id="4" name="Fußzeilenplatzhalter 3"/>
          <p:cNvSpPr>
            <a:spLocks noGrp="1"/>
          </p:cNvSpPr>
          <p:nvPr>
            <p:ph type="ftr" sz="quarter" idx="11"/>
          </p:nvPr>
        </p:nvSpPr>
        <p:spPr/>
        <p:txBody>
          <a:bodyPr/>
          <a:lstStyle>
            <a:lvl1pPr>
              <a:defRPr/>
            </a:lvl1pPr>
          </a:lstStyle>
          <a:p>
            <a:r>
              <a:rPr lang="en-US" alt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ltLang="en-US"/>
              <a:t>Slide </a:t>
            </a:r>
            <a:fld id="{6136C569-29BC-41C0-BB4C-1F6B5CE757C2}" type="slidenum">
              <a:rPr lang="en-US" altLang="en-US"/>
              <a:pPr/>
              <a:t>‹Nr.›</a:t>
            </a:fld>
            <a:endParaRPr lang="en-US" altLang="en-US"/>
          </a:p>
        </p:txBody>
      </p:sp>
    </p:spTree>
    <p:extLst>
      <p:ext uri="{BB962C8B-B14F-4D97-AF65-F5344CB8AC3E}">
        <p14:creationId xmlns:p14="http://schemas.microsoft.com/office/powerpoint/2010/main" val="3471704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685800" y="378281"/>
            <a:ext cx="1600200" cy="215444"/>
          </a:xfrm>
        </p:spPr>
        <p:txBody>
          <a:bodyPr/>
          <a:lstStyle>
            <a:lvl1pPr>
              <a:defRPr/>
            </a:lvl1pPr>
          </a:lstStyle>
          <a:p>
            <a:r>
              <a:rPr lang="en-US" altLang="en-US" dirty="0" smtClean="0"/>
              <a:t>&lt; Sept. 2016 &gt;</a:t>
            </a:r>
            <a:endParaRPr lang="en-US" altLang="en-US" dirty="0"/>
          </a:p>
        </p:txBody>
      </p:sp>
      <p:sp>
        <p:nvSpPr>
          <p:cNvPr id="3" name="Fußzeilenplatzhalter 2"/>
          <p:cNvSpPr>
            <a:spLocks noGrp="1"/>
          </p:cNvSpPr>
          <p:nvPr>
            <p:ph type="ftr" sz="quarter" idx="11"/>
          </p:nvPr>
        </p:nvSpPr>
        <p:spPr>
          <a:xfrm>
            <a:off x="5486400" y="6475413"/>
            <a:ext cx="3124200" cy="184666"/>
          </a:xfrm>
        </p:spPr>
        <p:txBody>
          <a:bodyPr/>
          <a:lstStyle>
            <a:lvl1pPr>
              <a:defRPr/>
            </a:lvl1pPr>
          </a:lstStyle>
          <a:p>
            <a:r>
              <a:rPr lang="en-US" altLang="en-US" dirty="0" smtClean="0"/>
              <a:t>&lt;Joerg ROBERT&gt;, &lt;University Erlangen-N.&gt;</a:t>
            </a:r>
            <a:endParaRPr lang="en-US" altLang="en-US" dirty="0"/>
          </a:p>
        </p:txBody>
      </p:sp>
      <p:sp>
        <p:nvSpPr>
          <p:cNvPr id="4" name="Foliennummernplatzhalter 3"/>
          <p:cNvSpPr>
            <a:spLocks noGrp="1"/>
          </p:cNvSpPr>
          <p:nvPr>
            <p:ph type="sldNum" sz="quarter" idx="12"/>
          </p:nvPr>
        </p:nvSpPr>
        <p:spPr/>
        <p:txBody>
          <a:bodyPr/>
          <a:lstStyle>
            <a:lvl1pPr>
              <a:defRPr/>
            </a:lvl1pPr>
          </a:lstStyle>
          <a:p>
            <a:r>
              <a:rPr lang="en-US" altLang="en-US"/>
              <a:t>Slide </a:t>
            </a:r>
            <a:fld id="{BEA1367A-DF66-4D05-B2B9-625B2B9699F0}" type="slidenum">
              <a:rPr lang="en-US" altLang="en-US"/>
              <a:pPr/>
              <a:t>‹Nr.›</a:t>
            </a:fld>
            <a:endParaRPr lang="en-US" altLang="en-US"/>
          </a:p>
        </p:txBody>
      </p:sp>
    </p:spTree>
    <p:extLst>
      <p:ext uri="{BB962C8B-B14F-4D97-AF65-F5344CB8AC3E}">
        <p14:creationId xmlns:p14="http://schemas.microsoft.com/office/powerpoint/2010/main" val="160372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06BB1A74-8D3B-45C5-AA41-ED03F1A25D63}" type="slidenum">
              <a:rPr lang="en-US" altLang="en-US"/>
              <a:pPr/>
              <a:t>‹Nr.›</a:t>
            </a:fld>
            <a:endParaRPr lang="en-US" altLang="en-US"/>
          </a:p>
        </p:txBody>
      </p:sp>
    </p:spTree>
    <p:extLst>
      <p:ext uri="{BB962C8B-B14F-4D97-AF65-F5344CB8AC3E}">
        <p14:creationId xmlns:p14="http://schemas.microsoft.com/office/powerpoint/2010/main" val="521129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r>
              <a:rPr lang="en-US" altLang="en-US"/>
              <a:t>&lt;month year&gt;</a:t>
            </a:r>
          </a:p>
        </p:txBody>
      </p:sp>
      <p:sp>
        <p:nvSpPr>
          <p:cNvPr id="6" name="Fußzeilenplatzhalter 5"/>
          <p:cNvSpPr>
            <a:spLocks noGrp="1"/>
          </p:cNvSpPr>
          <p:nvPr>
            <p:ph type="ftr" sz="quarter" idx="11"/>
          </p:nvPr>
        </p:nvSpPr>
        <p:spPr/>
        <p:txBody>
          <a:bodyPr/>
          <a:lstStyle>
            <a:lvl1pPr>
              <a:defRPr/>
            </a:lvl1pPr>
          </a:lstStyle>
          <a:p>
            <a:r>
              <a:rPr lang="en-US" alt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ltLang="en-US"/>
              <a:t>Slide </a:t>
            </a:r>
            <a:fld id="{92AF5B19-916D-4369-BBE2-BB97BC110F13}" type="slidenum">
              <a:rPr lang="en-US" altLang="en-US"/>
              <a:pPr/>
              <a:t>‹Nr.›</a:t>
            </a:fld>
            <a:endParaRPr lang="en-US" altLang="en-US"/>
          </a:p>
        </p:txBody>
      </p:sp>
    </p:spTree>
    <p:extLst>
      <p:ext uri="{BB962C8B-B14F-4D97-AF65-F5344CB8AC3E}">
        <p14:creationId xmlns:p14="http://schemas.microsoft.com/office/powerpoint/2010/main" val="417771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&lt;Sept. 2016&gt;</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&lt;Joerg ROBERT&gt;, &lt;University Erlangen-N.&gt;</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7AA07C21-8804-4A6C-8C93-D24DB23B7109}" type="slidenum">
              <a:rPr lang="en-US" altLang="en-US"/>
              <a:pPr/>
              <a:t>‹Nr.›</a:t>
            </a:fld>
            <a:endParaRPr lang="en-US" alt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dirty="0" smtClean="0"/>
              <a:t>&lt;</a:t>
            </a:r>
            <a:r>
              <a:rPr lang="en-GB" sz="1400" dirty="0" smtClean="0"/>
              <a:t>15-16-0730-00-lpwa</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pub/Meeting_Plan.html" TargetMode="External"/><Relationship Id="rId1" Type="http://schemas.openxmlformats.org/officeDocument/2006/relationships/slideLayout" Target="../slideLayouts/slideLayout2.xml"/><Relationship Id="rId5" Type="http://schemas.openxmlformats.org/officeDocument/2006/relationships/hyperlink" Target="https://mentor.ieee.org/802.15/dcn/16/15-16-0729-00-lpwa-ig-lpwa-objectives.docx" TargetMode="External"/><Relationship Id="rId4" Type="http://schemas.openxmlformats.org/officeDocument/2006/relationships/hyperlink" Target="mailto:joerg.robert@fau.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85800" y="378281"/>
            <a:ext cx="1600200" cy="215444"/>
          </a:xfrm>
        </p:spPr>
        <p:txBody>
          <a:bodyPr/>
          <a:lstStyle/>
          <a:p>
            <a:r>
              <a:rPr lang="en-US" altLang="en-US" dirty="0" smtClean="0"/>
              <a:t>&lt; Oct. 2016 &gt;</a:t>
            </a:r>
            <a:endParaRPr lang="en-US" altLang="en-US" dirty="0"/>
          </a:p>
        </p:txBody>
      </p:sp>
      <p:sp>
        <p:nvSpPr>
          <p:cNvPr id="5" name="Fußzeilenplatzhalter 2"/>
          <p:cNvSpPr>
            <a:spLocks noGrp="1"/>
          </p:cNvSpPr>
          <p:nvPr>
            <p:ph type="ftr" sz="quarter" idx="11"/>
          </p:nvPr>
        </p:nvSpPr>
        <p:spPr>
          <a:xfrm>
            <a:off x="5486400" y="6475413"/>
            <a:ext cx="3124200" cy="184666"/>
          </a:xfrm>
        </p:spPr>
        <p:txBody>
          <a:bodyPr/>
          <a:lstStyle/>
          <a:p>
            <a:r>
              <a:rPr lang="en-US" altLang="en-US" dirty="0" smtClean="0"/>
              <a:t>&lt;Joerg ROBERT&gt;, &lt;University Erlangen-N. &gt;</a:t>
            </a:r>
            <a:endParaRPr lang="en-US" altLang="en-US" dirty="0"/>
          </a:p>
        </p:txBody>
      </p:sp>
      <p:sp>
        <p:nvSpPr>
          <p:cNvPr id="6" name="Foliennummernplatzhalter 3"/>
          <p:cNvSpPr>
            <a:spLocks noGrp="1"/>
          </p:cNvSpPr>
          <p:nvPr>
            <p:ph type="sldNum" sz="quarter" idx="12"/>
          </p:nvPr>
        </p:nvSpPr>
        <p:spPr/>
        <p:txBody>
          <a:bodyPr/>
          <a:lstStyle/>
          <a:p>
            <a:r>
              <a:rPr lang="en-US" altLang="en-US"/>
              <a:t>Slide </a:t>
            </a:r>
            <a:fld id="{E12F9E4E-CCAB-4010-ABEA-3BFD5E1B39AA}"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Draft Call for Contributions]</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[19 October, 2016]</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[Joerg ROBERT] </a:t>
            </a:r>
            <a:r>
              <a:rPr lang="en-US" altLang="en-US" sz="1600" dirty="0">
                <a:solidFill>
                  <a:schemeClr val="tx2"/>
                </a:solidFill>
              </a:rPr>
              <a:t>Company </a:t>
            </a:r>
            <a:r>
              <a:rPr lang="en-US" altLang="en-US" sz="1600" dirty="0" smtClean="0">
                <a:solidFill>
                  <a:schemeClr val="tx2"/>
                </a:solidFill>
              </a:rPr>
              <a:t>[University Erlangen-</a:t>
            </a:r>
            <a:r>
              <a:rPr lang="en-US" altLang="en-US" sz="1600" dirty="0" err="1" smtClean="0">
                <a:solidFill>
                  <a:schemeClr val="tx2"/>
                </a:solidFill>
              </a:rPr>
              <a:t>Nuernberg</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[Am </a:t>
            </a:r>
            <a:r>
              <a:rPr lang="en-US" altLang="en-US" sz="1600" dirty="0" err="1" smtClean="0">
                <a:solidFill>
                  <a:schemeClr val="tx2"/>
                </a:solidFill>
              </a:rPr>
              <a:t>Wolfsmantel</a:t>
            </a:r>
            <a:r>
              <a:rPr lang="en-US" altLang="en-US" sz="1600" dirty="0" smtClean="0">
                <a:solidFill>
                  <a:schemeClr val="tx2"/>
                </a:solidFill>
              </a:rPr>
              <a:t> 33, 91058 Erlangen, Germany]</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:[+49 9131 8525373],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:[joerg.robert@fau.de]</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b="1" dirty="0" smtClean="0"/>
              <a:t>15-16-0652-00-0000</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[Call for Proposals]</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[Inform potential contributors about work in IG]</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err="1" smtClean="0"/>
              <a:t>Draft</a:t>
            </a:r>
            <a:r>
              <a:rPr lang="de-DE" dirty="0" smtClean="0"/>
              <a:t> Call </a:t>
            </a:r>
            <a:r>
              <a:rPr lang="de-DE" dirty="0" err="1" smtClean="0"/>
              <a:t>for</a:t>
            </a:r>
            <a:r>
              <a:rPr lang="de-DE" dirty="0" smtClean="0"/>
              <a:t> </a:t>
            </a:r>
            <a:r>
              <a:rPr lang="de-DE" dirty="0" err="1" smtClean="0"/>
              <a:t>Contributions</a:t>
            </a:r>
            <a:r>
              <a:rPr lang="de-DE" dirty="0" smtClean="0"/>
              <a:t> </a:t>
            </a:r>
            <a:r>
              <a:rPr lang="de-DE" dirty="0" err="1" smtClean="0"/>
              <a:t>for</a:t>
            </a:r>
            <a:r>
              <a:rPr lang="de-DE" dirty="0" smtClean="0"/>
              <a:t> </a:t>
            </a:r>
            <a:br>
              <a:rPr lang="de-DE" dirty="0" smtClean="0"/>
            </a:br>
            <a:r>
              <a:rPr lang="de-DE" dirty="0" smtClean="0"/>
              <a:t>IG LPWA (Low Power Wide Area)</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altLang="en-US" dirty="0" smtClean="0"/>
              <a:t>&lt; Oct. 2016 &gt;</a:t>
            </a:r>
            <a:endParaRPr lang="en-US" altLang="en-US" dirty="0"/>
          </a:p>
        </p:txBody>
      </p:sp>
      <p:sp>
        <p:nvSpPr>
          <p:cNvPr id="3" name="Fußzeilenplatzhalter 2"/>
          <p:cNvSpPr>
            <a:spLocks noGrp="1"/>
          </p:cNvSpPr>
          <p:nvPr>
            <p:ph type="ftr" sz="quarter" idx="11"/>
          </p:nvPr>
        </p:nvSpPr>
        <p:spPr/>
        <p:txBody>
          <a:bodyPr/>
          <a:lstStyle/>
          <a:p>
            <a:r>
              <a:rPr lang="en-US" altLang="en-US" smtClean="0"/>
              <a:t>&lt;Joerg ROBERT&gt;, &lt;University Erlangen-N.&gt;</a:t>
            </a:r>
            <a:endParaRPr lang="en-US" altLang="en-US" dirty="0"/>
          </a:p>
        </p:txBody>
      </p:sp>
      <p:sp>
        <p:nvSpPr>
          <p:cNvPr id="4" name="Foliennummernplatzhalter 3"/>
          <p:cNvSpPr>
            <a:spLocks noGrp="1"/>
          </p:cNvSpPr>
          <p:nvPr>
            <p:ph type="sldNum" sz="quarter" idx="12"/>
          </p:nvPr>
        </p:nvSpPr>
        <p:spPr/>
        <p:txBody>
          <a:bodyPr/>
          <a:lstStyle/>
          <a:p>
            <a:r>
              <a:rPr lang="en-US" altLang="en-US" smtClean="0"/>
              <a:t>Slide </a:t>
            </a:r>
            <a:fld id="{BEA1367A-DF66-4D05-B2B9-625B2B9699F0}" type="slidenum">
              <a:rPr lang="en-US" altLang="en-US" smtClean="0"/>
              <a:pPr/>
              <a:t>2</a:t>
            </a:fld>
            <a:endParaRPr lang="en-US" altLang="en-US"/>
          </a:p>
        </p:txBody>
      </p:sp>
    </p:spTree>
    <p:extLst>
      <p:ext uri="{BB962C8B-B14F-4D97-AF65-F5344CB8AC3E}">
        <p14:creationId xmlns:p14="http://schemas.microsoft.com/office/powerpoint/2010/main" val="1904284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Contributions</a:t>
            </a:r>
            <a:endParaRPr lang="de-DE" dirty="0"/>
          </a:p>
        </p:txBody>
      </p:sp>
      <p:sp>
        <p:nvSpPr>
          <p:cNvPr id="6" name="Inhaltsplatzhalter 5"/>
          <p:cNvSpPr>
            <a:spLocks noGrp="1"/>
          </p:cNvSpPr>
          <p:nvPr>
            <p:ph idx="1"/>
          </p:nvPr>
        </p:nvSpPr>
        <p:spPr/>
        <p:txBody>
          <a:bodyPr/>
          <a:lstStyle/>
          <a:p>
            <a:pPr marL="0" indent="0">
              <a:buNone/>
            </a:pPr>
            <a:r>
              <a:rPr lang="en-GB" sz="2000" dirty="0"/>
              <a:t>IEEE802.15 </a:t>
            </a:r>
            <a:r>
              <a:rPr lang="en-GB" sz="2000" dirty="0" smtClean="0"/>
              <a:t>LPWA </a:t>
            </a:r>
            <a:r>
              <a:rPr lang="en-GB" sz="2000" dirty="0"/>
              <a:t>Interest Group is putting out a call for contributions in the area of </a:t>
            </a:r>
            <a:r>
              <a:rPr lang="en-GB" sz="2000" dirty="0" smtClean="0"/>
              <a:t>Low Power Wide Area (LPWA) communications. Of </a:t>
            </a:r>
            <a:r>
              <a:rPr lang="en-GB" sz="2000" dirty="0"/>
              <a:t>particular interest are contributions discussing any of the following (or similar) topics</a:t>
            </a:r>
            <a:r>
              <a:rPr lang="en-GB" sz="2000" dirty="0" smtClean="0"/>
              <a:t>:</a:t>
            </a:r>
          </a:p>
          <a:p>
            <a:r>
              <a:rPr lang="en-GB" sz="2000" dirty="0" smtClean="0"/>
              <a:t>Usage scenarios </a:t>
            </a:r>
            <a:r>
              <a:rPr lang="en-GB" sz="2000" dirty="0"/>
              <a:t>for LPWA</a:t>
            </a:r>
          </a:p>
          <a:p>
            <a:r>
              <a:rPr lang="en-GB" sz="2000" dirty="0" smtClean="0"/>
              <a:t>Regulatory aspects for LPWA</a:t>
            </a:r>
          </a:p>
          <a:p>
            <a:r>
              <a:rPr lang="en-GB" sz="2000" dirty="0" smtClean="0"/>
              <a:t>Channel models and performance evaluation criteria</a:t>
            </a:r>
            <a:endParaRPr lang="en-GB" sz="2000" dirty="0"/>
          </a:p>
          <a:p>
            <a:r>
              <a:rPr lang="en-GB" sz="2000" dirty="0" smtClean="0"/>
              <a:t>Technologies/standards and algorithms suitable for LPWA networks</a:t>
            </a:r>
          </a:p>
          <a:p>
            <a:r>
              <a:rPr lang="en-GB" sz="2000" dirty="0" smtClean="0"/>
              <a:t>Details on existing LPWA systems</a:t>
            </a:r>
          </a:p>
          <a:p>
            <a:r>
              <a:rPr lang="en-GB" sz="2000" dirty="0" smtClean="0"/>
              <a:t>Literature references related to LPWA networks</a:t>
            </a:r>
          </a:p>
          <a:p>
            <a:endParaRPr lang="en-GB" sz="2000" dirty="0" smtClean="0"/>
          </a:p>
        </p:txBody>
      </p:sp>
      <p:sp>
        <p:nvSpPr>
          <p:cNvPr id="2" name="Datumsplatzhalter 1"/>
          <p:cNvSpPr>
            <a:spLocks noGrp="1"/>
          </p:cNvSpPr>
          <p:nvPr>
            <p:ph type="dt" sz="half" idx="10"/>
          </p:nvPr>
        </p:nvSpPr>
        <p:spPr/>
        <p:txBody>
          <a:bodyPr/>
          <a:lstStyle/>
          <a:p>
            <a:r>
              <a:rPr lang="en-US" altLang="en-US" dirty="0" smtClean="0"/>
              <a:t>&lt; Oct. 2016 &gt;</a:t>
            </a:r>
            <a:endParaRPr lang="en-US" altLang="en-US" dirty="0"/>
          </a:p>
        </p:txBody>
      </p:sp>
      <p:sp>
        <p:nvSpPr>
          <p:cNvPr id="3" name="Fußzeilenplatzhalter 2"/>
          <p:cNvSpPr>
            <a:spLocks noGrp="1"/>
          </p:cNvSpPr>
          <p:nvPr>
            <p:ph type="ftr" sz="quarter" idx="11"/>
          </p:nvPr>
        </p:nvSpPr>
        <p:spPr/>
        <p:txBody>
          <a:bodyPr/>
          <a:lstStyle/>
          <a:p>
            <a:r>
              <a:rPr lang="en-US" altLang="en-US" smtClean="0"/>
              <a:t>&lt;Joerg ROBERT&gt;, &lt;University Erlangen-N.&gt;</a:t>
            </a:r>
            <a:endParaRPr lang="en-US" altLang="en-US" dirty="0"/>
          </a:p>
        </p:txBody>
      </p:sp>
      <p:sp>
        <p:nvSpPr>
          <p:cNvPr id="4" name="Foliennummernplatzhalter 3"/>
          <p:cNvSpPr>
            <a:spLocks noGrp="1"/>
          </p:cNvSpPr>
          <p:nvPr>
            <p:ph type="sldNum" sz="quarter" idx="12"/>
          </p:nvPr>
        </p:nvSpPr>
        <p:spPr/>
        <p:txBody>
          <a:bodyPr/>
          <a:lstStyle/>
          <a:p>
            <a:r>
              <a:rPr lang="en-US" altLang="en-US" smtClean="0"/>
              <a:t>Slide </a:t>
            </a:r>
            <a:fld id="{BEA1367A-DF66-4D05-B2B9-625B2B9699F0}" type="slidenum">
              <a:rPr lang="en-US" altLang="en-US" smtClean="0"/>
              <a:pPr/>
              <a:t>3</a:t>
            </a:fld>
            <a:endParaRPr lang="en-US" altLang="en-US"/>
          </a:p>
        </p:txBody>
      </p:sp>
    </p:spTree>
    <p:extLst>
      <p:ext uri="{BB962C8B-B14F-4D97-AF65-F5344CB8AC3E}">
        <p14:creationId xmlns:p14="http://schemas.microsoft.com/office/powerpoint/2010/main" val="973531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How</a:t>
            </a:r>
            <a:r>
              <a:rPr lang="de-DE" dirty="0" smtClean="0"/>
              <a:t> </a:t>
            </a:r>
            <a:r>
              <a:rPr lang="de-DE" dirty="0" err="1" smtClean="0"/>
              <a:t>to</a:t>
            </a:r>
            <a:r>
              <a:rPr lang="de-DE" dirty="0" smtClean="0"/>
              <a:t> </a:t>
            </a:r>
            <a:r>
              <a:rPr lang="de-DE" dirty="0" err="1" smtClean="0"/>
              <a:t>Participate</a:t>
            </a:r>
            <a:r>
              <a:rPr lang="de-DE" dirty="0" smtClean="0"/>
              <a:t> ...</a:t>
            </a:r>
            <a:endParaRPr lang="de-DE" dirty="0"/>
          </a:p>
        </p:txBody>
      </p:sp>
      <p:sp>
        <p:nvSpPr>
          <p:cNvPr id="6" name="Inhaltsplatzhalter 5"/>
          <p:cNvSpPr>
            <a:spLocks noGrp="1"/>
          </p:cNvSpPr>
          <p:nvPr>
            <p:ph idx="1"/>
          </p:nvPr>
        </p:nvSpPr>
        <p:spPr/>
        <p:txBody>
          <a:bodyPr/>
          <a:lstStyle/>
          <a:p>
            <a:r>
              <a:rPr lang="en-GB" sz="1800" dirty="0" smtClean="0"/>
              <a:t>The </a:t>
            </a:r>
            <a:r>
              <a:rPr lang="en-GB" sz="1800" dirty="0"/>
              <a:t>IEEE802.15 meeting schedule can be found </a:t>
            </a:r>
            <a:r>
              <a:rPr lang="en-GB" sz="1800" dirty="0" smtClean="0"/>
              <a:t>at</a:t>
            </a:r>
            <a:br>
              <a:rPr lang="en-GB" sz="1800" dirty="0" smtClean="0"/>
            </a:br>
            <a:r>
              <a:rPr lang="en-GB" sz="1800" dirty="0" smtClean="0">
                <a:hlinkClick r:id="rId2"/>
              </a:rPr>
              <a:t>http</a:t>
            </a:r>
            <a:r>
              <a:rPr lang="en-GB" sz="1800" dirty="0">
                <a:hlinkClick r:id="rId2"/>
              </a:rPr>
              <a:t>://</a:t>
            </a:r>
            <a:r>
              <a:rPr lang="en-GB" sz="1800" dirty="0" smtClean="0">
                <a:hlinkClick r:id="rId2"/>
              </a:rPr>
              <a:t>grouper.ieee.org/groups/802/15/pub/Meeting_Plan.html</a:t>
            </a:r>
            <a:endParaRPr lang="en-GB" sz="1800" dirty="0" smtClean="0"/>
          </a:p>
          <a:p>
            <a:endParaRPr lang="en-GB" sz="1800" dirty="0"/>
          </a:p>
          <a:p>
            <a:r>
              <a:rPr lang="en-GB" sz="1800" dirty="0"/>
              <a:t>Document templates (</a:t>
            </a:r>
            <a:r>
              <a:rPr lang="en-GB" sz="1800" dirty="0" err="1"/>
              <a:t>MsWord</a:t>
            </a:r>
            <a:r>
              <a:rPr lang="en-GB" sz="1800" dirty="0"/>
              <a:t> and PowerPoint) and instructions for obtaining document numbers are located </a:t>
            </a:r>
            <a:r>
              <a:rPr lang="en-GB" sz="1800" dirty="0" smtClean="0"/>
              <a:t>at</a:t>
            </a:r>
            <a:br>
              <a:rPr lang="en-GB" sz="1800" dirty="0" smtClean="0"/>
            </a:br>
            <a:r>
              <a:rPr lang="en-GB" sz="1800" dirty="0" smtClean="0">
                <a:hlinkClick r:id="rId3"/>
              </a:rPr>
              <a:t>http</a:t>
            </a:r>
            <a:r>
              <a:rPr lang="en-GB" sz="1800" dirty="0">
                <a:hlinkClick r:id="rId3"/>
              </a:rPr>
              <a:t>://</a:t>
            </a:r>
            <a:r>
              <a:rPr lang="en-GB" sz="1800" dirty="0" smtClean="0">
                <a:hlinkClick r:id="rId3"/>
              </a:rPr>
              <a:t>grouper.ieee.org/groups/802/15/pub/Download.html</a:t>
            </a:r>
            <a:endParaRPr lang="en-GB" sz="1800" dirty="0" smtClean="0"/>
          </a:p>
          <a:p>
            <a:endParaRPr lang="en-GB" sz="1800" dirty="0"/>
          </a:p>
          <a:p>
            <a:r>
              <a:rPr lang="en-GB" sz="1800" dirty="0"/>
              <a:t>For help with obtaining document numbers, document formatting, document uploading and contribution scheduling, please contract the </a:t>
            </a:r>
            <a:r>
              <a:rPr lang="en-GB" sz="1800" dirty="0" smtClean="0"/>
              <a:t>802.15 IG LPWA chair</a:t>
            </a:r>
            <a:r>
              <a:rPr lang="en-GB" sz="1800" dirty="0"/>
              <a:t>, </a:t>
            </a:r>
            <a:r>
              <a:rPr lang="en-GB" sz="1800" dirty="0" smtClean="0"/>
              <a:t>Joerg ROBERT, at</a:t>
            </a:r>
            <a:br>
              <a:rPr lang="en-GB" sz="1800" dirty="0" smtClean="0"/>
            </a:br>
            <a:r>
              <a:rPr lang="en-GB" sz="1800" dirty="0" smtClean="0">
                <a:hlinkClick r:id="rId4"/>
              </a:rPr>
              <a:t>joerg.robert@fau.de</a:t>
            </a:r>
            <a:r>
              <a:rPr lang="en-GB" sz="1800" dirty="0" smtClean="0"/>
              <a:t> </a:t>
            </a:r>
          </a:p>
          <a:p>
            <a:endParaRPr lang="en-GB" sz="1800" dirty="0"/>
          </a:p>
          <a:p>
            <a:r>
              <a:rPr lang="en-GB" sz="1800" dirty="0" smtClean="0"/>
              <a:t>Further information are also available in the draft objectives document of </a:t>
            </a:r>
            <a:r>
              <a:rPr lang="en-GB" sz="1800" dirty="0"/>
              <a:t>the </a:t>
            </a:r>
            <a:r>
              <a:rPr lang="en-GB" sz="1800" dirty="0" smtClean="0"/>
              <a:t>group: </a:t>
            </a:r>
            <a:r>
              <a:rPr lang="en-GB" sz="1800" dirty="0" smtClean="0">
                <a:hlinkClick r:id="rId5"/>
              </a:rPr>
              <a:t>https</a:t>
            </a:r>
            <a:r>
              <a:rPr lang="en-GB" sz="1800" dirty="0">
                <a:hlinkClick r:id="rId5"/>
              </a:rPr>
              <a:t>://</a:t>
            </a:r>
            <a:r>
              <a:rPr lang="en-GB" sz="1800" dirty="0" smtClean="0">
                <a:hlinkClick r:id="rId5"/>
              </a:rPr>
              <a:t>mentor.ieee.org/802.15/dcn/16/15-16-0729-00-lpwa-ig-lpwa-objectives.docx</a:t>
            </a:r>
            <a:endParaRPr lang="en-GB" sz="1800" dirty="0" smtClean="0"/>
          </a:p>
          <a:p>
            <a:endParaRPr lang="en-GB" sz="1800" dirty="0"/>
          </a:p>
          <a:p>
            <a:endParaRPr lang="en-GB" sz="1800" dirty="0"/>
          </a:p>
          <a:p>
            <a:endParaRPr lang="de-DE" sz="1800" dirty="0"/>
          </a:p>
        </p:txBody>
      </p:sp>
      <p:sp>
        <p:nvSpPr>
          <p:cNvPr id="2" name="Datumsplatzhalter 1"/>
          <p:cNvSpPr>
            <a:spLocks noGrp="1"/>
          </p:cNvSpPr>
          <p:nvPr>
            <p:ph type="dt" sz="half" idx="10"/>
          </p:nvPr>
        </p:nvSpPr>
        <p:spPr/>
        <p:txBody>
          <a:bodyPr/>
          <a:lstStyle/>
          <a:p>
            <a:r>
              <a:rPr lang="en-US" altLang="en-US" dirty="0" smtClean="0"/>
              <a:t>&lt; Oct. 2016 &gt;</a:t>
            </a:r>
            <a:endParaRPr lang="en-US" altLang="en-US" dirty="0"/>
          </a:p>
        </p:txBody>
      </p:sp>
      <p:sp>
        <p:nvSpPr>
          <p:cNvPr id="3" name="Fußzeilenplatzhalter 2"/>
          <p:cNvSpPr>
            <a:spLocks noGrp="1"/>
          </p:cNvSpPr>
          <p:nvPr>
            <p:ph type="ftr" sz="quarter" idx="11"/>
          </p:nvPr>
        </p:nvSpPr>
        <p:spPr/>
        <p:txBody>
          <a:bodyPr/>
          <a:lstStyle/>
          <a:p>
            <a:r>
              <a:rPr lang="en-US" altLang="en-US" smtClean="0"/>
              <a:t>&lt;Joerg ROBERT&gt;, &lt;University Erlangen-N.&gt;</a:t>
            </a:r>
            <a:endParaRPr lang="en-US" altLang="en-US" dirty="0"/>
          </a:p>
        </p:txBody>
      </p:sp>
      <p:sp>
        <p:nvSpPr>
          <p:cNvPr id="4" name="Foliennummernplatzhalter 3"/>
          <p:cNvSpPr>
            <a:spLocks noGrp="1"/>
          </p:cNvSpPr>
          <p:nvPr>
            <p:ph type="sldNum" sz="quarter" idx="12"/>
          </p:nvPr>
        </p:nvSpPr>
        <p:spPr/>
        <p:txBody>
          <a:bodyPr/>
          <a:lstStyle/>
          <a:p>
            <a:r>
              <a:rPr lang="en-US" altLang="en-US" smtClean="0"/>
              <a:t>Slide </a:t>
            </a:r>
            <a:fld id="{BEA1367A-DF66-4D05-B2B9-625B2B9699F0}" type="slidenum">
              <a:rPr lang="en-US" altLang="en-US" smtClean="0"/>
              <a:pPr/>
              <a:t>4</a:t>
            </a:fld>
            <a:endParaRPr lang="en-US" altLang="en-US"/>
          </a:p>
        </p:txBody>
      </p:sp>
    </p:spTree>
    <p:extLst>
      <p:ext uri="{BB962C8B-B14F-4D97-AF65-F5344CB8AC3E}">
        <p14:creationId xmlns:p14="http://schemas.microsoft.com/office/powerpoint/2010/main" val="3852518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178</Words>
  <Application>Microsoft Office PowerPoint</Application>
  <PresentationFormat>Bildschirmpräsentation (4:3)</PresentationFormat>
  <Paragraphs>42</Paragraphs>
  <Slides>4</Slides>
  <Notes>0</Notes>
  <HiddenSlides>0</HiddenSlides>
  <MMClips>0</MMClips>
  <ScaleCrop>false</ScaleCrop>
  <HeadingPairs>
    <vt:vector size="4" baseType="variant">
      <vt:variant>
        <vt:lpstr>Design</vt:lpstr>
      </vt:variant>
      <vt:variant>
        <vt:i4>1</vt:i4>
      </vt:variant>
      <vt:variant>
        <vt:lpstr>Folientitel</vt:lpstr>
      </vt:variant>
      <vt:variant>
        <vt:i4>4</vt:i4>
      </vt:variant>
    </vt:vector>
  </HeadingPairs>
  <TitlesOfParts>
    <vt:vector size="5" baseType="lpstr">
      <vt:lpstr>IEEE-P802_15</vt:lpstr>
      <vt:lpstr>PowerPoint-Präsentation</vt:lpstr>
      <vt:lpstr>Draft Call for Contributions for  IG LPWA (Low Power Wide Area)</vt:lpstr>
      <vt:lpstr>Call for Contributions</vt:lpstr>
      <vt:lpstr>How to Participate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35</cp:revision>
  <cp:lastPrinted>1998-02-10T13:28:06Z</cp:lastPrinted>
  <dcterms:created xsi:type="dcterms:W3CDTF">2016-08-25T19:54:39Z</dcterms:created>
  <dcterms:modified xsi:type="dcterms:W3CDTF">2016-10-19T10:24:56Z</dcterms:modified>
</cp:coreProperties>
</file>