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58" r:id="rId3"/>
    <p:sldId id="273" r:id="rId4"/>
    <p:sldId id="270" r:id="rId5"/>
    <p:sldId id="268" r:id="rId6"/>
    <p:sldId id="275" r:id="rId7"/>
    <p:sldId id="276" r:id="rId8"/>
    <p:sldId id="277" r:id="rId9"/>
    <p:sldId id="285" r:id="rId10"/>
    <p:sldId id="286" r:id="rId11"/>
    <p:sldId id="266" r:id="rId12"/>
    <p:sldId id="282" r:id="rId13"/>
    <p:sldId id="272"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F0FFAB03-89E0-4626-923C-3D0035B3C66E}" type="slidenum">
              <a:rPr lang="en-US" altLang="ja-JP"/>
              <a:pPr>
                <a:defRPr/>
              </a:pPr>
              <a: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44F6FFEA-2EA3-41B8-9D1F-84CF1B7A7AF6}" type="slidenum">
              <a:rPr lang="en-US" altLang="ja-JP"/>
              <a:pPr>
                <a:defRPr/>
              </a:pPr>
              <a: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0"/>
            <a:ext cx="801688" cy="184666"/>
          </a:xfrm>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5"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90FBA1F-406D-4570-8D93-1C718CB8028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5"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B276CEC-641A-426A-A4CF-567A72D18702}"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5"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965E71D-4B90-4FBE-BACA-94EDF2C2D44D}"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6"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9E8EDB0-6A65-4C48-A53B-D0F68D84F66B}"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8"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F3D8D98C-E633-46DD-BF4A-82FDB30C79BB}"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4"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D78FD698-95C0-4845-8AA1-AE13DC99F872}"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3"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0EE4C87E-7721-4C7F-93D8-C27C7B733789}"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076056" y="6475413"/>
            <a:ext cx="3534544" cy="182562"/>
          </a:xfrm>
        </p:spPr>
        <p:txBody>
          <a:bodyPr/>
          <a:lstStyle>
            <a:lvl1pPr>
              <a:defRPr/>
            </a:lvl1p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a:t>September 2016</a:t>
            </a:r>
          </a:p>
        </p:txBody>
      </p:sp>
    </p:spTree>
    <p:extLst>
      <p:ext uri="{BB962C8B-B14F-4D97-AF65-F5344CB8AC3E}">
        <p14:creationId xmlns:p14="http://schemas.microsoft.com/office/powerpoint/2010/main" val="1637226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dirty="0"/>
              <a:t>September 2016</a:t>
            </a:r>
          </a:p>
        </p:txBody>
      </p:sp>
      <p:sp>
        <p:nvSpPr>
          <p:cNvPr id="1029" name="Rectangle 5"/>
          <p:cNvSpPr>
            <a:spLocks noGrp="1" noChangeArrowheads="1"/>
          </p:cNvSpPr>
          <p:nvPr>
            <p:ph type="ftr" sz="quarter" idx="3"/>
          </p:nvPr>
        </p:nvSpPr>
        <p:spPr bwMode="auto">
          <a:xfrm>
            <a:off x="5148064" y="6475413"/>
            <a:ext cx="346253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2013AF30-E9D5-4990-80B2-CABF7B6EC42E}" type="slidenum">
              <a:rPr lang="en-US" altLang="ja-JP"/>
              <a:pPr>
                <a:defRPr/>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802. 15-16-0</a:t>
            </a:r>
            <a:r>
              <a:rPr lang="en-US" sz="1400" b="1" dirty="0">
                <a:effectLst/>
              </a:rPr>
              <a:t>697</a:t>
            </a:r>
            <a:r>
              <a:rPr lang="en-US" altLang="ja-JP" sz="1400" b="1" dirty="0">
                <a:ea typeface="ＭＳ Ｐゴシック" charset="-128"/>
              </a:rPr>
              <a:t>-04-004s</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dirty="0"/>
              <a:t>September 2016</a:t>
            </a:r>
          </a:p>
        </p:txBody>
      </p:sp>
      <p:sp>
        <p:nvSpPr>
          <p:cNvPr id="2051" name="フッター プレースホルダー 2"/>
          <p:cNvSpPr>
            <a:spLocks noGrp="1"/>
          </p:cNvSpPr>
          <p:nvPr>
            <p:ph type="ftr" sz="quarter" idx="11"/>
          </p:nvPr>
        </p:nvSpPr>
        <p:spPr>
          <a:xfrm>
            <a:off x="5148064" y="6475413"/>
            <a:ext cx="3462536" cy="184666"/>
          </a:xfrm>
          <a:noFill/>
          <a:ln>
            <a:miter lim="800000"/>
            <a:headEnd/>
            <a:tailEnd/>
          </a:ln>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a:t>Slide </a:t>
            </a:r>
            <a:fld id="{07A4A8D4-A6EB-4596-BC11-A7733F1E04B3}" type="slidenum">
              <a:rPr lang="en-US" altLang="ja-JP"/>
              <a:pPr/>
              <a:t>1</a:t>
            </a:fld>
            <a:endParaRPr lang="en-US" altLang="ja-JP"/>
          </a:p>
        </p:txBody>
      </p:sp>
      <p:sp>
        <p:nvSpPr>
          <p:cNvPr id="27651" name="Rectangle 3"/>
          <p:cNvSpPr>
            <a:spLocks noChangeArrowheads="1"/>
          </p:cNvSpPr>
          <p:nvPr/>
        </p:nvSpPr>
        <p:spPr bwMode="auto">
          <a:xfrm>
            <a:off x="152400" y="609600"/>
            <a:ext cx="8991600" cy="498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[TG4s Closing Report for September 2016]	</a:t>
            </a:r>
          </a:p>
          <a:p>
            <a:pPr>
              <a:defRPr/>
            </a:pPr>
            <a:r>
              <a:rPr lang="en-US" altLang="ja-JP" sz="1600" b="1" dirty="0">
                <a:solidFill>
                  <a:schemeClr val="tx2"/>
                </a:solidFill>
                <a:ea typeface="ＭＳ Ｐゴシック" charset="-128"/>
              </a:rPr>
              <a:t>Date Submitted: </a:t>
            </a:r>
            <a:r>
              <a:rPr lang="en-US" altLang="ja-JP" sz="1600" dirty="0">
                <a:solidFill>
                  <a:schemeClr val="tx2"/>
                </a:solidFill>
                <a:ea typeface="ＭＳ Ｐゴシック" charset="-128"/>
              </a:rPr>
              <a:t>[15 September 2016]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 Hidetoshi Yokota] Company [ATR / </a:t>
            </a:r>
            <a:r>
              <a:rPr lang="en-US" altLang="ja-JP" sz="1600" dirty="0" err="1">
                <a:solidFill>
                  <a:schemeClr val="tx2"/>
                </a:solidFill>
                <a:ea typeface="ＭＳ Ｐゴシック" charset="-128"/>
              </a:rPr>
              <a:t>Landis&amp;Gyr</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[Hikaridai, Seika, Kyoto JAPAN / Tokyo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 / +81 3-5532-7455</a:t>
            </a:r>
            <a:r>
              <a:rPr lang="en-US" altLang="ja-JP" sz="1600" dirty="0">
                <a:solidFill>
                  <a:schemeClr val="tx2"/>
                </a:solidFill>
                <a:ea typeface="ＭＳ Ｐゴシック" charset="-128"/>
              </a:rPr>
              <a:t>], FAX: [],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E-Mail:[kitazawa@atr.jp / hidetoshi.yokota@landisgyr.com]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[TG4s</a:t>
            </a:r>
            <a:r>
              <a:rPr lang="en-US" altLang="ja-JP" sz="1600" dirty="0">
                <a:ea typeface="ＭＳ Ｐゴシック" pitchFamily="-65" charset="-128"/>
              </a:rPr>
              <a:t> c</a:t>
            </a:r>
            <a:r>
              <a:rPr lang="en-US" altLang="ja-JP" sz="1600" dirty="0">
                <a:latin typeface="Times New Roman" pitchFamily="16" charset="0"/>
                <a:ea typeface="ＭＳ Ｐゴシック" pitchFamily="50" charset="-128"/>
              </a:rPr>
              <a:t>losing report </a:t>
            </a:r>
            <a:r>
              <a:rPr lang="en-US" altLang="ja-JP" sz="1600" dirty="0">
                <a:ea typeface="ＭＳ Ｐゴシック" pitchFamily="-65" charset="-128"/>
              </a:rPr>
              <a:t>for </a:t>
            </a:r>
            <a:r>
              <a:rPr lang="en-US" altLang="ja-JP" sz="1600" dirty="0">
                <a:solidFill>
                  <a:schemeClr val="tx2"/>
                </a:solidFill>
                <a:ea typeface="ＭＳ Ｐゴシック" charset="-128"/>
              </a:rPr>
              <a:t>September 2016 </a:t>
            </a:r>
            <a:r>
              <a:rPr lang="en-US" altLang="ja-JP" sz="1600" dirty="0">
                <a:ea typeface="ＭＳ Ｐゴシック" pitchFamily="-65" charset="-128"/>
              </a:rPr>
              <a:t>at Warsaw</a:t>
            </a:r>
            <a:r>
              <a:rPr lang="en-US" altLang="ja-JP" sz="1600" dirty="0">
                <a:solidFill>
                  <a:schemeClr val="tx2"/>
                </a:solidFill>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[Report progress to WG]</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WG Motion #1</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GB" altLang="ja-JP" sz="2000" b="1" dirty="0">
                <a:solidFill>
                  <a:schemeClr val="tx1"/>
                </a:solidFill>
              </a:rPr>
              <a:t>Motion for WG Approval to Form a TG4s BRC.</a:t>
            </a:r>
            <a:endParaRPr lang="en-US" altLang="en-US" sz="2000" dirty="0"/>
          </a:p>
          <a:p>
            <a:r>
              <a:rPr lang="en-US" altLang="en-US" sz="2000" i="1" dirty="0">
                <a:latin typeface="Times New Roman" panose="02020603050405020304" pitchFamily="18" charset="0"/>
              </a:rPr>
              <a:t>Move that 802.15 WG approve the formation of a Ballot Resolution Committee (BRC) for the WG balloting of the P802.15.4s-D01 with the following membership: Shoichi Kitazawa, Hidetoshi Yokota, and Shusaku Shimada. 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latin typeface="Times New Roman" panose="02020603050405020304" pitchFamily="18" charset="0"/>
              </a:rPr>
              <a:t>Moved By: Hidetoshi Yokota</a:t>
            </a:r>
          </a:p>
          <a:p>
            <a:r>
              <a:rPr lang="en-US" altLang="en-US" sz="2000" i="1" dirty="0">
                <a:latin typeface="Times New Roman" panose="02020603050405020304" pitchFamily="18" charset="0"/>
              </a:rPr>
              <a:t>Seconded By: Clint Powell</a:t>
            </a:r>
          </a:p>
          <a:p>
            <a:r>
              <a:rPr lang="en-US" altLang="en-US" sz="2000" i="1" dirty="0">
                <a:latin typeface="Times New Roman" panose="02020603050405020304" pitchFamily="18" charset="0"/>
              </a:rPr>
              <a:t>Unanimous consent</a:t>
            </a:r>
          </a:p>
          <a:p>
            <a:endParaRPr kumimoji="1" lang="ja-JP" altLang="en-US" sz="2000" dirty="0"/>
          </a:p>
        </p:txBody>
      </p:sp>
      <p:sp>
        <p:nvSpPr>
          <p:cNvPr id="4" name="日付プレースホルダー 3"/>
          <p:cNvSpPr>
            <a:spLocks noGrp="1"/>
          </p:cNvSpPr>
          <p:nvPr>
            <p:ph type="dt" sz="half" idx="10"/>
          </p:nvPr>
        </p:nvSpPr>
        <p:spPr/>
        <p:txBody>
          <a:bodyPr/>
          <a:lstStyle/>
          <a:p>
            <a:r>
              <a:rPr lang="en-US" altLang="ja-JP" dirty="0"/>
              <a:t>September 2016</a:t>
            </a:r>
          </a:p>
        </p:txBody>
      </p:sp>
      <p:sp>
        <p:nvSpPr>
          <p:cNvPr id="5" name="フッター プレースホルダー 4"/>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10</a:t>
            </a:fld>
            <a:endParaRPr lang="en-US" altLang="ja-JP"/>
          </a:p>
        </p:txBody>
      </p:sp>
    </p:spTree>
    <p:extLst>
      <p:ext uri="{BB962C8B-B14F-4D97-AF65-F5344CB8AC3E}">
        <p14:creationId xmlns:p14="http://schemas.microsoft.com/office/powerpoint/2010/main" val="1735104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a:t>Plan for November Meeting</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dirty="0"/>
              <a:t>September 2016</a:t>
            </a:r>
          </a:p>
        </p:txBody>
      </p:sp>
      <p:sp>
        <p:nvSpPr>
          <p:cNvPr id="5" name="フッター プレースホルダ 4"/>
          <p:cNvSpPr>
            <a:spLocks noGrp="1"/>
          </p:cNvSpPr>
          <p:nvPr>
            <p:ph type="ftr" sz="quarter" idx="11"/>
          </p:nvPr>
        </p:nvSpPr>
        <p:spPr/>
        <p:txBody>
          <a:body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11</a:t>
            </a:fld>
            <a:endParaRPr lang="en-US" altLang="ja-JP"/>
          </a:p>
        </p:txBody>
      </p:sp>
      <p:sp>
        <p:nvSpPr>
          <p:cNvPr id="8" name="コンテンツ プレースホルダ 2"/>
          <p:cNvSpPr txBox="1">
            <a:spLocks/>
          </p:cNvSpPr>
          <p:nvPr/>
        </p:nvSpPr>
        <p:spPr>
          <a:xfrm>
            <a:off x="251520" y="1772816"/>
            <a:ext cx="8640960" cy="4680520"/>
          </a:xfrm>
          <a:prstGeom prst="rect">
            <a:avLst/>
          </a:prstGeo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2800" kern="0" noProof="0" dirty="0">
                <a:latin typeface="+mn-lt"/>
              </a:rPr>
              <a:t>4</a:t>
            </a:r>
            <a:r>
              <a:rPr kumimoji="1" lang="en-US" altLang="ja-JP" sz="2800" b="0" i="0" u="none" strike="noStrike" kern="0" cap="none" spc="0" normalizeH="0" baseline="0" noProof="0" dirty="0">
                <a:ln>
                  <a:noFill/>
                </a:ln>
                <a:solidFill>
                  <a:schemeClr val="tx1"/>
                </a:solidFill>
                <a:effectLst/>
                <a:uLnTx/>
                <a:uFillTx/>
                <a:latin typeface="+mn-lt"/>
                <a:ea typeface="+mn-ea"/>
                <a:cs typeface="+mn-cs"/>
              </a:rPr>
              <a:t> meeting slots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600" b="0" i="0" u="none" strike="noStrike" kern="0" cap="none" spc="0" normalizeH="0" baseline="0" noProof="0" dirty="0">
                <a:ln>
                  <a:noFill/>
                </a:ln>
                <a:solidFill>
                  <a:schemeClr val="tx1"/>
                </a:solidFill>
                <a:effectLst/>
                <a:uLnTx/>
                <a:uFillTx/>
                <a:latin typeface="+mn-lt"/>
              </a:rPr>
              <a:t>Comment resolution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dirty="0"/>
              <a:t>BRC Conference Calls</a:t>
            </a:r>
            <a:endParaRPr kumimoji="1" lang="ja-JP" altLang="en-US" dirty="0"/>
          </a:p>
        </p:txBody>
      </p:sp>
      <p:sp>
        <p:nvSpPr>
          <p:cNvPr id="3" name="コンテンツ プレースホルダー 2"/>
          <p:cNvSpPr>
            <a:spLocks noGrp="1"/>
          </p:cNvSpPr>
          <p:nvPr>
            <p:ph idx="1"/>
          </p:nvPr>
        </p:nvSpPr>
        <p:spPr/>
        <p:txBody>
          <a:bodyPr/>
          <a:lstStyle/>
          <a:p>
            <a:pPr marL="0" indent="0">
              <a:buSzPct val="45000"/>
              <a:buNone/>
              <a:tabLst>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r>
              <a:rPr lang="en-US" altLang="en-US" sz="2800" dirty="0"/>
              <a:t>Starting BRC conference calls one week after September meeting.</a:t>
            </a:r>
          </a:p>
          <a:p>
            <a:pPr marL="1071563" indent="-557213">
              <a:tabLst>
                <a:tab pos="295275" algn="l"/>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r>
              <a:rPr lang="en-US" altLang="en-US" sz="2800" dirty="0"/>
              <a:t>Weekly every Wednesday 11:00 (JST)</a:t>
            </a:r>
          </a:p>
          <a:p>
            <a:pPr marL="1071563" indent="-557213">
              <a:tabLst>
                <a:tab pos="295275" algn="l"/>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r>
              <a:rPr lang="en-US" altLang="en-US" sz="2800" dirty="0"/>
              <a:t>First call on Wednesday 28</a:t>
            </a:r>
            <a:r>
              <a:rPr lang="en-US" altLang="en-US" sz="2800" baseline="30000" dirty="0"/>
              <a:t>th</a:t>
            </a:r>
            <a:r>
              <a:rPr lang="en-US" altLang="en-US" sz="2800" dirty="0"/>
              <a:t> 11:00 (JST)</a:t>
            </a:r>
          </a:p>
          <a:p>
            <a:pPr marL="1471613" lvl="1" indent="-557213">
              <a:buNone/>
              <a:tabLst>
                <a:tab pos="295275" algn="l"/>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endParaRPr lang="en-US" altLang="en-US" sz="2400" dirty="0"/>
          </a:p>
          <a:p>
            <a:pPr>
              <a:buNone/>
            </a:pPr>
            <a:endParaRPr kumimoji="1" lang="ja-JP" altLang="en-US" sz="2800" dirty="0"/>
          </a:p>
        </p:txBody>
      </p:sp>
      <p:sp>
        <p:nvSpPr>
          <p:cNvPr id="4" name="日付プレースホルダー 3"/>
          <p:cNvSpPr>
            <a:spLocks noGrp="1"/>
          </p:cNvSpPr>
          <p:nvPr>
            <p:ph type="dt" sz="half" idx="10"/>
          </p:nvPr>
        </p:nvSpPr>
        <p:spPr/>
        <p:txBody>
          <a:bodyPr/>
          <a:lstStyle/>
          <a:p>
            <a:r>
              <a:rPr lang="en-US" altLang="ja-JP" dirty="0"/>
              <a:t>September 2016</a:t>
            </a:r>
          </a:p>
        </p:txBody>
      </p:sp>
      <p:sp>
        <p:nvSpPr>
          <p:cNvPr id="5" name="フッター プレースホルダー 4"/>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12</a:t>
            </a:fld>
            <a:endParaRPr lang="en-US" altLang="ja-JP"/>
          </a:p>
        </p:txBody>
      </p:sp>
    </p:spTree>
    <p:extLst>
      <p:ext uri="{BB962C8B-B14F-4D97-AF65-F5344CB8AC3E}">
        <p14:creationId xmlns:p14="http://schemas.microsoft.com/office/powerpoint/2010/main" val="1729568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2895600"/>
            <a:ext cx="7772400" cy="1066800"/>
          </a:xfrm>
        </p:spPr>
        <p:txBody>
          <a:bodyPr/>
          <a:lstStyle/>
          <a:p>
            <a:r>
              <a:rPr kumimoji="1" lang="en-US" altLang="ja-JP" dirty="0"/>
              <a:t>Thank you!</a:t>
            </a:r>
            <a:endParaRPr kumimoji="1" lang="ja-JP" altLang="en-US" dirty="0"/>
          </a:p>
        </p:txBody>
      </p:sp>
      <p:sp>
        <p:nvSpPr>
          <p:cNvPr id="3" name="日付プレースホルダ 2"/>
          <p:cNvSpPr>
            <a:spLocks noGrp="1"/>
          </p:cNvSpPr>
          <p:nvPr>
            <p:ph type="dt" sz="half" idx="10"/>
          </p:nvPr>
        </p:nvSpPr>
        <p:spPr/>
        <p:txBody>
          <a:bodyPr/>
          <a:lstStyle/>
          <a:p>
            <a:pPr>
              <a:defRPr/>
            </a:pPr>
            <a:r>
              <a:rPr lang="en-US" altLang="ja-JP" dirty="0"/>
              <a:t>September 2016</a:t>
            </a:r>
          </a:p>
        </p:txBody>
      </p:sp>
      <p:sp>
        <p:nvSpPr>
          <p:cNvPr id="4" name="フッター プレースホルダ 3"/>
          <p:cNvSpPr>
            <a:spLocks noGrp="1"/>
          </p:cNvSpPr>
          <p:nvPr>
            <p:ph type="ftr" sz="quarter" idx="11"/>
          </p:nvPr>
        </p:nvSpPr>
        <p:spPr/>
        <p:txBody>
          <a:body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 4"/>
          <p:cNvSpPr>
            <a:spLocks noGrp="1"/>
          </p:cNvSpPr>
          <p:nvPr>
            <p:ph type="sldNum" sz="quarter" idx="12"/>
          </p:nvPr>
        </p:nvSpPr>
        <p:spPr/>
        <p:txBody>
          <a:bodyPr/>
          <a:lstStyle/>
          <a:p>
            <a:pPr>
              <a:defRPr/>
            </a:pPr>
            <a:r>
              <a:rPr lang="en-US" altLang="ja-JP"/>
              <a:t>Slide </a:t>
            </a:r>
            <a:fld id="{D78FD698-95C0-4845-8AA1-AE13DC99F872}" type="slidenum">
              <a:rPr lang="en-US" altLang="ja-JP" smtClean="0"/>
              <a:pPr>
                <a:defRPr/>
              </a:pPr>
              <a:t>13</a:t>
            </a:fld>
            <a:endParaRPr lang="en-US" altLang="ja-JP"/>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dirty="0"/>
              <a:t>September 2016</a:t>
            </a:r>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a:t>
            </a:fld>
            <a:endParaRPr lang="en-US" altLang="ja-JP"/>
          </a:p>
        </p:txBody>
      </p:sp>
      <p:sp>
        <p:nvSpPr>
          <p:cNvPr id="3077" name="Rectangle 2"/>
          <p:cNvSpPr>
            <a:spLocks noGrp="1" noChangeArrowheads="1"/>
          </p:cNvSpPr>
          <p:nvPr>
            <p:ph type="ctrTitle"/>
          </p:nvPr>
        </p:nvSpPr>
        <p:spPr>
          <a:xfrm>
            <a:off x="685800" y="2286000"/>
            <a:ext cx="7772400" cy="1143000"/>
          </a:xfrm>
        </p:spPr>
        <p:txBody>
          <a:bodyPr/>
          <a:lstStyle/>
          <a:p>
            <a:r>
              <a:rPr lang="en-US" altLang="ja-JP" b="1" dirty="0">
                <a:ea typeface="ＭＳ Ｐゴシック" pitchFamily="50" charset="-128"/>
              </a:rPr>
              <a:t>IEEE 802.15 TG4s</a:t>
            </a:r>
            <a:br>
              <a:rPr lang="en-US" altLang="ja-JP" b="1" dirty="0">
                <a:ea typeface="ＭＳ Ｐゴシック" pitchFamily="50" charset="-128"/>
              </a:rPr>
            </a:br>
            <a:r>
              <a:rPr lang="en-US" altLang="ja-JP" dirty="0">
                <a:ea typeface="ＭＳ Ｐゴシック" pitchFamily="50" charset="-128"/>
              </a:rPr>
              <a:t>Closing report</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a:t>Warsaw</a:t>
            </a:r>
            <a:br>
              <a:rPr lang="en-US" altLang="ja-JP" dirty="0">
                <a:ea typeface="ＭＳ Ｐゴシック" pitchFamily="50" charset="-128"/>
              </a:rPr>
            </a:br>
            <a:r>
              <a:rPr lang="en-US" altLang="ja-JP" dirty="0">
                <a:ea typeface="ＭＳ Ｐゴシック" pitchFamily="50" charset="-128"/>
              </a:rPr>
              <a:t>15 September </a:t>
            </a:r>
            <a:r>
              <a:rPr lang="en-US" altLang="ja-JP" dirty="0">
                <a:solidFill>
                  <a:schemeClr val="tx2"/>
                </a:solidFill>
                <a:ea typeface="ＭＳ Ｐゴシック" charset="-128"/>
              </a:rPr>
              <a:t>2016</a:t>
            </a:r>
            <a:endParaRPr lang="ja-JP" altLang="ja-JP" dirty="0">
              <a:ea typeface="ＭＳ Ｐゴシック"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6" name="日付プレースホルダー 5"/>
          <p:cNvSpPr>
            <a:spLocks noGrp="1"/>
          </p:cNvSpPr>
          <p:nvPr>
            <p:ph type="dt" sz="half" idx="10"/>
          </p:nvPr>
        </p:nvSpPr>
        <p:spPr/>
        <p:txBody>
          <a:bodyPr/>
          <a:lstStyle/>
          <a:p>
            <a:r>
              <a:rPr lang="en-US" altLang="ja-JP" dirty="0"/>
              <a:t>September 2016</a:t>
            </a:r>
          </a:p>
        </p:txBody>
      </p:sp>
      <p:sp>
        <p:nvSpPr>
          <p:cNvPr id="4" name="フッター プレースホルダー 3"/>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graphicFrame>
        <p:nvGraphicFramePr>
          <p:cNvPr id="7" name="コンテンツ プレースホルダー 8"/>
          <p:cNvGraphicFramePr>
            <a:graphicFrameLocks/>
          </p:cNvGraphicFramePr>
          <p:nvPr>
            <p:extLst>
              <p:ext uri="{D42A27DB-BD31-4B8C-83A1-F6EECF244321}">
                <p14:modId xmlns:p14="http://schemas.microsoft.com/office/powerpoint/2010/main" val="711975742"/>
              </p:ext>
            </p:extLst>
          </p:nvPr>
        </p:nvGraphicFramePr>
        <p:xfrm>
          <a:off x="755576" y="2060848"/>
          <a:ext cx="7416000" cy="2962840"/>
        </p:xfrm>
        <a:graphic>
          <a:graphicData uri="http://schemas.openxmlformats.org/drawingml/2006/table">
            <a:tbl>
              <a:tblPr firstRow="1" bandRow="1">
                <a:tableStyleId>{93296810-A885-4BE3-A3E7-6D5BEEA58F35}</a:tableStyleId>
              </a:tblPr>
              <a:tblGrid>
                <a:gridCol w="1080000">
                  <a:extLst>
                    <a:ext uri="{9D8B030D-6E8A-4147-A177-3AD203B41FA5}">
                      <a16:colId xmlns:a16="http://schemas.microsoft.com/office/drawing/2014/main" val="20000"/>
                    </a:ext>
                  </a:extLst>
                </a:gridCol>
                <a:gridCol w="1584000">
                  <a:extLst>
                    <a:ext uri="{9D8B030D-6E8A-4147-A177-3AD203B41FA5}">
                      <a16:colId xmlns:a16="http://schemas.microsoft.com/office/drawing/2014/main" val="20001"/>
                    </a:ext>
                  </a:extLst>
                </a:gridCol>
                <a:gridCol w="1584000">
                  <a:extLst>
                    <a:ext uri="{9D8B030D-6E8A-4147-A177-3AD203B41FA5}">
                      <a16:colId xmlns:a16="http://schemas.microsoft.com/office/drawing/2014/main" val="20002"/>
                    </a:ext>
                  </a:extLst>
                </a:gridCol>
                <a:gridCol w="1584000">
                  <a:extLst>
                    <a:ext uri="{9D8B030D-6E8A-4147-A177-3AD203B41FA5}">
                      <a16:colId xmlns:a16="http://schemas.microsoft.com/office/drawing/2014/main" val="20003"/>
                    </a:ext>
                  </a:extLst>
                </a:gridCol>
                <a:gridCol w="1584000">
                  <a:extLst>
                    <a:ext uri="{9D8B030D-6E8A-4147-A177-3AD203B41FA5}">
                      <a16:colId xmlns:a16="http://schemas.microsoft.com/office/drawing/2014/main"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val="10000"/>
                  </a:ext>
                </a:extLst>
              </a:tr>
              <a:tr h="648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Wars </a:t>
                      </a:r>
                      <a:r>
                        <a:rPr kumimoji="1" lang="en-US" altLang="ja-JP" baseline="0" dirty="0" err="1"/>
                        <a:t>Sawa</a:t>
                      </a:r>
                      <a:endParaRPr kumimoji="1" lang="en-US" altLang="ja-JP" baseline="0" dirty="0"/>
                    </a:p>
                  </a:txBody>
                  <a:tcPr marL="36000" marR="36000" marT="36000" marB="36000" anchor="ctr"/>
                </a:tc>
                <a:extLst>
                  <a:ext uri="{0D108BD9-81ED-4DB2-BD59-A6C34878D82A}">
                    <a16:rowId xmlns:a16="http://schemas.microsoft.com/office/drawing/2014/main"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TG4s</a:t>
                      </a:r>
                      <a:r>
                        <a:rPr kumimoji="1" lang="en-US" altLang="ja-JP" baseline="0" dirty="0"/>
                        <a:t>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Wars </a:t>
                      </a:r>
                      <a:r>
                        <a:rPr kumimoji="1" lang="en-US" altLang="ja-JP" baseline="0" dirty="0" err="1"/>
                        <a:t>Sawa</a:t>
                      </a:r>
                      <a:endParaRPr kumimoji="1" lang="en-US" altLang="ja-JP" baseline="0" dirty="0"/>
                    </a:p>
                  </a:txBody>
                  <a:tcPr marL="36000" marR="36000" marT="36000" marB="36000" anchor="ctr"/>
                </a:tc>
                <a:extLst>
                  <a:ext uri="{0D108BD9-81ED-4DB2-BD59-A6C34878D82A}">
                    <a16:rowId xmlns:a16="http://schemas.microsoft.com/office/drawing/2014/main"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3"/>
                  </a:ext>
                </a:extLst>
              </a:tr>
              <a:tr h="648000">
                <a:tc>
                  <a:txBody>
                    <a:bodyPr/>
                    <a:lstStyle/>
                    <a:p>
                      <a:pPr algn="ctr"/>
                      <a:r>
                        <a:rPr kumimoji="1" lang="en-US" altLang="ja-JP" dirty="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24290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a:t>September 2016</a:t>
            </a:r>
          </a:p>
        </p:txBody>
      </p:sp>
      <p:sp>
        <p:nvSpPr>
          <p:cNvPr id="5" name="フッター プレースホルダー 4"/>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4098" name="Rectangle 2"/>
          <p:cNvSpPr>
            <a:spLocks noGrp="1" noChangeArrowheads="1"/>
          </p:cNvSpPr>
          <p:nvPr>
            <p:ph type="title"/>
          </p:nvPr>
        </p:nvSpPr>
        <p:spPr>
          <a:ln/>
        </p:spPr>
        <p:txBody>
          <a:bodyPr/>
          <a:lstStyle/>
          <a:p>
            <a:r>
              <a:rPr lang="en-US" altLang="ja-JP" dirty="0"/>
              <a:t>Agenda for the week</a:t>
            </a:r>
            <a:endParaRPr lang="ja-JP" altLang="ja-JP"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SAN and Teleconference meeting minutes</a:t>
            </a:r>
          </a:p>
          <a:p>
            <a:pPr>
              <a:lnSpc>
                <a:spcPct val="80000"/>
              </a:lnSpc>
            </a:pPr>
            <a:r>
              <a:rPr lang="en-US" altLang="ja-JP" sz="2400" dirty="0"/>
              <a:t>Result of LB and Review of comments</a:t>
            </a:r>
          </a:p>
          <a:p>
            <a:pPr>
              <a:lnSpc>
                <a:spcPct val="80000"/>
              </a:lnSpc>
            </a:pPr>
            <a:r>
              <a:rPr lang="en-US" altLang="ja-JP" sz="2400" dirty="0"/>
              <a:t>TG Motion for BRC and Teleconference</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pPr>
              <a:lnSpc>
                <a:spcPct val="80000"/>
              </a:lnSpc>
            </a:pPr>
            <a:r>
              <a:rPr lang="en-US" altLang="ja-JP" sz="2000" dirty="0">
                <a:ea typeface="ＭＳ Ｐゴシック" pitchFamily="50" charset="-128"/>
              </a:rPr>
              <a:t>Two meetings were held</a:t>
            </a:r>
            <a:endParaRPr lang="en-US" altLang="ja-JP" sz="2000" dirty="0">
              <a:ea typeface="굴림" pitchFamily="34" charset="-127"/>
            </a:endParaRPr>
          </a:p>
          <a:p>
            <a:pPr>
              <a:lnSpc>
                <a:spcPct val="80000"/>
              </a:lnSpc>
            </a:pPr>
            <a:r>
              <a:rPr lang="en-US" altLang="ja-JP" sz="2000" dirty="0">
                <a:ea typeface="ＭＳ Ｐゴシック" pitchFamily="50" charset="-128"/>
              </a:rPr>
              <a:t>July and Teleconference meeting minutes were approved</a:t>
            </a:r>
          </a:p>
          <a:p>
            <a:pPr>
              <a:lnSpc>
                <a:spcPct val="80000"/>
              </a:lnSpc>
            </a:pPr>
            <a:r>
              <a:rPr lang="en-US" altLang="ja-JP" sz="2000" dirty="0"/>
              <a:t>Letter Ballot comments were reviewed and sorted out</a:t>
            </a:r>
          </a:p>
          <a:p>
            <a:pPr lvl="1">
              <a:lnSpc>
                <a:spcPct val="80000"/>
              </a:lnSpc>
            </a:pPr>
            <a:r>
              <a:rPr lang="en-US" altLang="ja-JP" sz="1600" dirty="0"/>
              <a:t>All editorial comments were assigned to the Technical editor</a:t>
            </a:r>
          </a:p>
          <a:p>
            <a:pPr lvl="1">
              <a:lnSpc>
                <a:spcPct val="80000"/>
              </a:lnSpc>
            </a:pPr>
            <a:r>
              <a:rPr lang="en-US" altLang="ja-JP" sz="1600" dirty="0"/>
              <a:t>All the technical comments were assigned to those who contributed to the Draft document</a:t>
            </a:r>
          </a:p>
          <a:p>
            <a:pPr>
              <a:lnSpc>
                <a:spcPct val="80000"/>
              </a:lnSpc>
            </a:pPr>
            <a:r>
              <a:rPr lang="en-US" altLang="ja-JP" sz="2000" dirty="0"/>
              <a:t>TG motion for BRC were unanimously approved</a:t>
            </a:r>
          </a:p>
          <a:p>
            <a:pPr>
              <a:lnSpc>
                <a:spcPct val="80000"/>
              </a:lnSpc>
            </a:pPr>
            <a:r>
              <a:rPr lang="en-US" altLang="ja-JP" sz="2000" dirty="0"/>
              <a:t>Plan for November meeting and BRC teleconference were confirmed</a:t>
            </a:r>
            <a:endParaRPr lang="en-US" altLang="ja-JP" sz="1600" dirty="0">
              <a:ea typeface="ＭＳ Ｐゴシック" pitchFamily="50" charset="-128"/>
            </a:endParaRPr>
          </a:p>
        </p:txBody>
      </p:sp>
      <p:sp>
        <p:nvSpPr>
          <p:cNvPr id="4" name="日付プレースホルダ 3"/>
          <p:cNvSpPr>
            <a:spLocks noGrp="1"/>
          </p:cNvSpPr>
          <p:nvPr>
            <p:ph type="dt" sz="half" idx="10"/>
          </p:nvPr>
        </p:nvSpPr>
        <p:spPr/>
        <p:txBody>
          <a:bodyPr/>
          <a:lstStyle/>
          <a:p>
            <a:pPr>
              <a:defRPr/>
            </a:pPr>
            <a:r>
              <a:rPr lang="en-US" altLang="ja-JP" dirty="0"/>
              <a:t>September 2016</a:t>
            </a:r>
          </a:p>
        </p:txBody>
      </p:sp>
      <p:sp>
        <p:nvSpPr>
          <p:cNvPr id="5" name="フッター プレースホルダ 4"/>
          <p:cNvSpPr>
            <a:spLocks noGrp="1"/>
          </p:cNvSpPr>
          <p:nvPr>
            <p:ph type="ftr" sz="quarter" idx="11"/>
          </p:nvPr>
        </p:nvSpPr>
        <p:spPr>
          <a:xfrm>
            <a:off x="4875213" y="6475413"/>
            <a:ext cx="3735387" cy="369332"/>
          </a:xfrm>
        </p:spPr>
        <p:txBody>
          <a:body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a:t>Slide </a:t>
            </a:r>
            <a:fld id="{5B276CEC-641A-426A-A4CF-567A72D18702}" type="slidenum">
              <a:rPr lang="en-US" altLang="ja-JP" smtClean="0"/>
              <a:pPr>
                <a:defRPr/>
              </a:pPr>
              <a:t>5</a:t>
            </a:fld>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September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September 2016</a:t>
            </a:r>
          </a:p>
          <a:p>
            <a:r>
              <a:rPr lang="en-US" altLang="ja-JP" sz="2400" dirty="0"/>
              <a:t>Sponsor Ballot		March 2017</a:t>
            </a:r>
          </a:p>
          <a:p>
            <a:r>
              <a:rPr lang="de-DE" altLang="ja-JP" sz="2400" dirty="0"/>
              <a:t>Submission to RevCom	November 2017</a:t>
            </a:r>
          </a:p>
        </p:txBody>
      </p:sp>
      <p:sp>
        <p:nvSpPr>
          <p:cNvPr id="3" name="日付プレースホルダー 2"/>
          <p:cNvSpPr>
            <a:spLocks noGrp="1"/>
          </p:cNvSpPr>
          <p:nvPr>
            <p:ph type="dt" sz="half" idx="10"/>
          </p:nvPr>
        </p:nvSpPr>
        <p:spPr/>
        <p:txBody>
          <a:bodyPr/>
          <a:lstStyle/>
          <a:p>
            <a:r>
              <a:rPr lang="en-US" altLang="ja-JP" dirty="0"/>
              <a:t>September 2016</a:t>
            </a:r>
          </a:p>
        </p:txBody>
      </p:sp>
      <p:sp>
        <p:nvSpPr>
          <p:cNvPr id="4" name="フッター プレースホルダー 3"/>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6</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val="1141211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dirty="0"/>
              <a:t>September 2016</a:t>
            </a:r>
          </a:p>
        </p:txBody>
      </p:sp>
      <p:sp>
        <p:nvSpPr>
          <p:cNvPr id="4" name="フッター プレースホルダ 3"/>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graphicFrame>
        <p:nvGraphicFramePr>
          <p:cNvPr id="12" name="Table 5"/>
          <p:cNvGraphicFramePr>
            <a:graphicFrameLocks noGrp="1" noChangeAspect="1"/>
          </p:cNvGraphicFramePr>
          <p:nvPr>
            <p:extLst>
              <p:ext uri="{D42A27DB-BD31-4B8C-83A1-F6EECF244321}">
                <p14:modId xmlns:p14="http://schemas.microsoft.com/office/powerpoint/2010/main" val="1080411911"/>
              </p:ext>
            </p:extLst>
          </p:nvPr>
        </p:nvGraphicFramePr>
        <p:xfrm>
          <a:off x="276988" y="1700808"/>
          <a:ext cx="8543484" cy="4302298"/>
        </p:xfrm>
        <a:graphic>
          <a:graphicData uri="http://schemas.openxmlformats.org/drawingml/2006/table">
            <a:tbl>
              <a:tblPr/>
              <a:tblGrid>
                <a:gridCol w="288000">
                  <a:extLst>
                    <a:ext uri="{9D8B030D-6E8A-4147-A177-3AD203B41FA5}">
                      <a16:colId xmlns:a16="http://schemas.microsoft.com/office/drawing/2014/main" val="20000"/>
                    </a:ext>
                  </a:extLst>
                </a:gridCol>
                <a:gridCol w="1350216">
                  <a:extLst>
                    <a:ext uri="{9D8B030D-6E8A-4147-A177-3AD203B41FA5}">
                      <a16:colId xmlns:a16="http://schemas.microsoft.com/office/drawing/2014/main" val="20001"/>
                    </a:ext>
                  </a:extLst>
                </a:gridCol>
                <a:gridCol w="288000">
                  <a:extLst>
                    <a:ext uri="{9D8B030D-6E8A-4147-A177-3AD203B41FA5}">
                      <a16:colId xmlns:a16="http://schemas.microsoft.com/office/drawing/2014/main" val="20002"/>
                    </a:ext>
                  </a:extLst>
                </a:gridCol>
                <a:gridCol w="288000">
                  <a:extLst>
                    <a:ext uri="{9D8B030D-6E8A-4147-A177-3AD203B41FA5}">
                      <a16:colId xmlns:a16="http://schemas.microsoft.com/office/drawing/2014/main" val="20003"/>
                    </a:ext>
                  </a:extLst>
                </a:gridCol>
                <a:gridCol w="288000">
                  <a:extLst>
                    <a:ext uri="{9D8B030D-6E8A-4147-A177-3AD203B41FA5}">
                      <a16:colId xmlns:a16="http://schemas.microsoft.com/office/drawing/2014/main" val="20004"/>
                    </a:ext>
                  </a:extLst>
                </a:gridCol>
                <a:gridCol w="288000">
                  <a:extLst>
                    <a:ext uri="{9D8B030D-6E8A-4147-A177-3AD203B41FA5}">
                      <a16:colId xmlns:a16="http://schemas.microsoft.com/office/drawing/2014/main" val="20005"/>
                    </a:ext>
                  </a:extLst>
                </a:gridCol>
                <a:gridCol w="288000">
                  <a:extLst>
                    <a:ext uri="{9D8B030D-6E8A-4147-A177-3AD203B41FA5}">
                      <a16:colId xmlns:a16="http://schemas.microsoft.com/office/drawing/2014/main" val="20006"/>
                    </a:ext>
                  </a:extLst>
                </a:gridCol>
                <a:gridCol w="288000">
                  <a:extLst>
                    <a:ext uri="{9D8B030D-6E8A-4147-A177-3AD203B41FA5}">
                      <a16:colId xmlns:a16="http://schemas.microsoft.com/office/drawing/2014/main" val="20007"/>
                    </a:ext>
                  </a:extLst>
                </a:gridCol>
                <a:gridCol w="288000">
                  <a:extLst>
                    <a:ext uri="{9D8B030D-6E8A-4147-A177-3AD203B41FA5}">
                      <a16:colId xmlns:a16="http://schemas.microsoft.com/office/drawing/2014/main" val="20008"/>
                    </a:ext>
                  </a:extLst>
                </a:gridCol>
                <a:gridCol w="288000">
                  <a:extLst>
                    <a:ext uri="{9D8B030D-6E8A-4147-A177-3AD203B41FA5}">
                      <a16:colId xmlns:a16="http://schemas.microsoft.com/office/drawing/2014/main" val="20009"/>
                    </a:ext>
                  </a:extLst>
                </a:gridCol>
                <a:gridCol w="288000">
                  <a:extLst>
                    <a:ext uri="{9D8B030D-6E8A-4147-A177-3AD203B41FA5}">
                      <a16:colId xmlns:a16="http://schemas.microsoft.com/office/drawing/2014/main" val="20010"/>
                    </a:ext>
                  </a:extLst>
                </a:gridCol>
                <a:gridCol w="288000">
                  <a:extLst>
                    <a:ext uri="{9D8B030D-6E8A-4147-A177-3AD203B41FA5}">
                      <a16:colId xmlns:a16="http://schemas.microsoft.com/office/drawing/2014/main" val="20011"/>
                    </a:ext>
                  </a:extLst>
                </a:gridCol>
                <a:gridCol w="288000">
                  <a:extLst>
                    <a:ext uri="{9D8B030D-6E8A-4147-A177-3AD203B41FA5}">
                      <a16:colId xmlns:a16="http://schemas.microsoft.com/office/drawing/2014/main" val="20012"/>
                    </a:ext>
                  </a:extLst>
                </a:gridCol>
                <a:gridCol w="288000">
                  <a:extLst>
                    <a:ext uri="{9D8B030D-6E8A-4147-A177-3AD203B41FA5}">
                      <a16:colId xmlns:a16="http://schemas.microsoft.com/office/drawing/2014/main" val="20013"/>
                    </a:ext>
                  </a:extLst>
                </a:gridCol>
                <a:gridCol w="288000">
                  <a:extLst>
                    <a:ext uri="{9D8B030D-6E8A-4147-A177-3AD203B41FA5}">
                      <a16:colId xmlns:a16="http://schemas.microsoft.com/office/drawing/2014/main" val="20014"/>
                    </a:ext>
                  </a:extLst>
                </a:gridCol>
                <a:gridCol w="288000">
                  <a:extLst>
                    <a:ext uri="{9D8B030D-6E8A-4147-A177-3AD203B41FA5}">
                      <a16:colId xmlns:a16="http://schemas.microsoft.com/office/drawing/2014/main" val="20015"/>
                    </a:ext>
                  </a:extLst>
                </a:gridCol>
                <a:gridCol w="288000">
                  <a:extLst>
                    <a:ext uri="{9D8B030D-6E8A-4147-A177-3AD203B41FA5}">
                      <a16:colId xmlns:a16="http://schemas.microsoft.com/office/drawing/2014/main" val="20016"/>
                    </a:ext>
                  </a:extLst>
                </a:gridCol>
                <a:gridCol w="288000">
                  <a:extLst>
                    <a:ext uri="{9D8B030D-6E8A-4147-A177-3AD203B41FA5}">
                      <a16:colId xmlns:a16="http://schemas.microsoft.com/office/drawing/2014/main" val="20017"/>
                    </a:ext>
                  </a:extLst>
                </a:gridCol>
                <a:gridCol w="288000">
                  <a:extLst>
                    <a:ext uri="{9D8B030D-6E8A-4147-A177-3AD203B41FA5}">
                      <a16:colId xmlns:a16="http://schemas.microsoft.com/office/drawing/2014/main" val="20018"/>
                    </a:ext>
                  </a:extLst>
                </a:gridCol>
                <a:gridCol w="288000">
                  <a:extLst>
                    <a:ext uri="{9D8B030D-6E8A-4147-A177-3AD203B41FA5}">
                      <a16:colId xmlns:a16="http://schemas.microsoft.com/office/drawing/2014/main" val="20019"/>
                    </a:ext>
                  </a:extLst>
                </a:gridCol>
                <a:gridCol w="288000">
                  <a:extLst>
                    <a:ext uri="{9D8B030D-6E8A-4147-A177-3AD203B41FA5}">
                      <a16:colId xmlns:a16="http://schemas.microsoft.com/office/drawing/2014/main" val="20020"/>
                    </a:ext>
                  </a:extLst>
                </a:gridCol>
                <a:gridCol w="288000">
                  <a:extLst>
                    <a:ext uri="{9D8B030D-6E8A-4147-A177-3AD203B41FA5}">
                      <a16:colId xmlns:a16="http://schemas.microsoft.com/office/drawing/2014/main" val="20021"/>
                    </a:ext>
                  </a:extLst>
                </a:gridCol>
                <a:gridCol w="288000">
                  <a:extLst>
                    <a:ext uri="{9D8B030D-6E8A-4147-A177-3AD203B41FA5}">
                      <a16:colId xmlns:a16="http://schemas.microsoft.com/office/drawing/2014/main" val="20022"/>
                    </a:ext>
                  </a:extLst>
                </a:gridCol>
                <a:gridCol w="288000">
                  <a:extLst>
                    <a:ext uri="{9D8B030D-6E8A-4147-A177-3AD203B41FA5}">
                      <a16:colId xmlns:a16="http://schemas.microsoft.com/office/drawing/2014/main" val="20023"/>
                    </a:ext>
                  </a:extLst>
                </a:gridCol>
                <a:gridCol w="288000">
                  <a:extLst>
                    <a:ext uri="{9D8B030D-6E8A-4147-A177-3AD203B41FA5}">
                      <a16:colId xmlns:a16="http://schemas.microsoft.com/office/drawing/2014/main" val="20024"/>
                    </a:ext>
                  </a:extLst>
                </a:gridCol>
                <a:gridCol w="281268">
                  <a:extLst>
                    <a:ext uri="{9D8B030D-6E8A-4147-A177-3AD203B41FA5}">
                      <a16:colId xmlns:a16="http://schemas.microsoft.com/office/drawing/2014/main" val="20025"/>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2"/>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3"/>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4"/>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5"/>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6"/>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7"/>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8"/>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9"/>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10"/>
                  </a:ext>
                </a:extLst>
              </a:tr>
            </a:tbl>
          </a:graphicData>
        </a:graphic>
      </p:graphicFrame>
      <p:cxnSp>
        <p:nvCxnSpPr>
          <p:cNvPr id="13" name="直線コネクタ 9"/>
          <p:cNvCxnSpPr/>
          <p:nvPr/>
        </p:nvCxnSpPr>
        <p:spPr bwMode="auto">
          <a:xfrm>
            <a:off x="6804248" y="2012186"/>
            <a:ext cx="0" cy="403244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20274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en-US" altLang="ja-JP" sz="2400" dirty="0"/>
              <a:t>TG4s July 2016 Meeting Minutes (15-16-563r0)</a:t>
            </a:r>
          </a:p>
          <a:p>
            <a:r>
              <a:rPr lang="en-US" altLang="ja-JP" sz="2400" dirty="0"/>
              <a:t>TG4s BRC Teleconference Minutes for September 2016 (15-16-644)</a:t>
            </a:r>
          </a:p>
          <a:p>
            <a:r>
              <a:rPr lang="en-US" altLang="ja-JP" sz="2400" dirty="0"/>
              <a:t>802.15.4s Letter Ballot Consolidated Comments (15-16-596r1)</a:t>
            </a:r>
            <a:endParaRPr kumimoji="1" lang="en-US" altLang="ja-JP"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p:txBody>
          <a:bodyPr/>
          <a:lstStyle/>
          <a:p>
            <a:r>
              <a:rPr lang="en-US" altLang="ja-JP" dirty="0"/>
              <a:t>September 2016</a:t>
            </a:r>
          </a:p>
        </p:txBody>
      </p:sp>
    </p:spTree>
    <p:extLst>
      <p:ext uri="{BB962C8B-B14F-4D97-AF65-F5344CB8AC3E}">
        <p14:creationId xmlns:p14="http://schemas.microsoft.com/office/powerpoint/2010/main" val="2473650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628800"/>
            <a:ext cx="8640960" cy="4752528"/>
          </a:xfrm>
        </p:spPr>
        <p:txBody>
          <a:bodyPr/>
          <a:lstStyle/>
          <a:p>
            <a:pPr marL="0" indent="0">
              <a:buNone/>
            </a:pPr>
            <a:r>
              <a:rPr lang="en-GB" altLang="ja-JP" sz="2000" b="1" dirty="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latin typeface="Times New Roman" panose="02020603050405020304" pitchFamily="18" charset="0"/>
              </a:rPr>
              <a:t>TG4s requests that 802.15 WG approve the formation of a Ballot Resolution Committee (BRC) for the WG balloting of the P802.15.4s-D01 with the following membership: </a:t>
            </a:r>
            <a:r>
              <a:rPr lang="en-US" altLang="en-US" sz="2400" i="1" dirty="0">
                <a:latin typeface="Times New Roman" panose="02020603050405020304" pitchFamily="18" charset="0"/>
              </a:rPr>
              <a:t>Shoichi Kitazawa, Hidetoshi Yokota, and Shusaku Shimada</a:t>
            </a:r>
            <a:r>
              <a:rPr lang="en-US" altLang="ja-JP" sz="2400" i="1" dirty="0">
                <a:latin typeface="Times New Roman" panose="02020603050405020304" pitchFamily="18" charset="0"/>
              </a:rPr>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Moved by: Phil Beecher</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Seconded by: Chris Calvert</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Unanimous approval</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2000" dirty="0">
              <a:latin typeface="Times New Roman" panose="02020603050405020304" pitchFamily="18" charset="0"/>
            </a:endParaRPr>
          </a:p>
          <a:p>
            <a:pPr>
              <a:buNone/>
            </a:pPr>
            <a:endParaRPr kumimoji="1" lang="ja-JP" altLang="en-US" sz="2400" dirty="0"/>
          </a:p>
        </p:txBody>
      </p:sp>
      <p:sp>
        <p:nvSpPr>
          <p:cNvPr id="3" name="タイトル 2"/>
          <p:cNvSpPr>
            <a:spLocks noGrp="1"/>
          </p:cNvSpPr>
          <p:nvPr>
            <p:ph type="title"/>
          </p:nvPr>
        </p:nvSpPr>
        <p:spPr/>
        <p:txBody>
          <a:bodyPr/>
          <a:lstStyle/>
          <a:p>
            <a:r>
              <a:rPr lang="en-US" altLang="ja-JP" dirty="0"/>
              <a:t>TG Motion #1</a:t>
            </a:r>
            <a:endParaRPr kumimoji="1" lang="ja-JP" altLang="en-US" dirty="0"/>
          </a:p>
        </p:txBody>
      </p:sp>
      <p:sp>
        <p:nvSpPr>
          <p:cNvPr id="4" name="フッター プレースホルダ 3"/>
          <p:cNvSpPr>
            <a:spLocks noGrp="1"/>
          </p:cNvSpPr>
          <p:nvPr>
            <p:ph type="ftr" sz="quarter" idx="11"/>
          </p:nvPr>
        </p:nvSpPr>
        <p:spPr>
          <a:xfrm>
            <a:off x="5076056" y="6475413"/>
            <a:ext cx="3534544" cy="184666"/>
          </a:xfrm>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a:xfrm>
            <a:off x="685800" y="378281"/>
            <a:ext cx="1600200" cy="215444"/>
          </a:xfrm>
        </p:spPr>
        <p:txBody>
          <a:bodyPr/>
          <a:lstStyle/>
          <a:p>
            <a:r>
              <a:rPr lang="en-US" altLang="ja-JP" dirty="0"/>
              <a:t>September 2016</a:t>
            </a:r>
          </a:p>
        </p:txBody>
      </p:sp>
    </p:spTree>
    <p:extLst>
      <p:ext uri="{BB962C8B-B14F-4D97-AF65-F5344CB8AC3E}">
        <p14:creationId xmlns:p14="http://schemas.microsoft.com/office/powerpoint/2010/main" val="1428084029"/>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686</TotalTime>
  <Words>701</Words>
  <Application>Microsoft Office PowerPoint</Application>
  <PresentationFormat>On-screen Show (4:3)</PresentationFormat>
  <Paragraphs>164</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굴림</vt:lpstr>
      <vt:lpstr>ＭＳ Ｐゴシック</vt:lpstr>
      <vt:lpstr>Arial</vt:lpstr>
      <vt:lpstr>Calibri</vt:lpstr>
      <vt:lpstr>Times New Roman</vt:lpstr>
      <vt:lpstr>IEEE-P802_15</vt:lpstr>
      <vt:lpstr>PowerPoint Presentation</vt:lpstr>
      <vt:lpstr>IEEE 802.15 TG4s Closing report</vt:lpstr>
      <vt:lpstr>TG4s schedule for the week</vt:lpstr>
      <vt:lpstr>Agenda for the week</vt:lpstr>
      <vt:lpstr>Accomplishment for the meeting</vt:lpstr>
      <vt:lpstr>Time planning</vt:lpstr>
      <vt:lpstr>Timeline</vt:lpstr>
      <vt:lpstr>Contributions</vt:lpstr>
      <vt:lpstr>TG Motion #1</vt:lpstr>
      <vt:lpstr>WG Motion #1</vt:lpstr>
      <vt:lpstr>Plan for November Meeting</vt:lpstr>
      <vt:lpstr>BRC Conference Calls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Closing Report</dc:title>
  <dc:subject>IEEE 802.15 &lt;subject&gt;</dc:subject>
  <dc:creator>kitazawa</dc:creator>
  <dc:description>15-16-0697-03-004s</dc:description>
  <cp:lastModifiedBy>Yokota, Hidetoshi</cp:lastModifiedBy>
  <cp:revision>41</cp:revision>
  <cp:lastPrinted>1998-02-10T13:28:06Z</cp:lastPrinted>
  <dcterms:created xsi:type="dcterms:W3CDTF">2015-09-17T07:42:00Z</dcterms:created>
  <dcterms:modified xsi:type="dcterms:W3CDTF">2016-09-15T17:04:06Z</dcterms:modified>
</cp:coreProperties>
</file>