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84" r:id="rId3"/>
    <p:sldId id="285" r:id="rId4"/>
    <p:sldId id="286" r:id="rId5"/>
    <p:sldId id="265" r:id="rId6"/>
    <p:sldId id="283" r:id="rId7"/>
    <p:sldId id="287" r:id="rId8"/>
    <p:sldId id="289" r:id="rId9"/>
    <p:sldId id="288" r:id="rId10"/>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ebastian Rey" initials="sr" lastIdx="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2A488322-F2BA-4B5B-9748-0D474271808F}" styleName="Mittlere Formatvorlage 3 - Akz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940675A-B579-460E-94D1-54222C63F5DA}" styleName="Keine Formatvorlage, Tabellengitternetz">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7853C-536D-4A76-A0AE-DD22124D55A5}" styleName="Designformatvorlage 1 - Akz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C2FFA5D-87B4-456A-9821-1D502468CF0F}" styleName="Designformatvorlage 1 - Akz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9021" autoAdjust="0"/>
    <p:restoredTop sz="94691" autoAdjust="0"/>
  </p:normalViewPr>
  <p:slideViewPr>
    <p:cSldViewPr snapToGrid="0">
      <p:cViewPr>
        <p:scale>
          <a:sx n="70" d="100"/>
          <a:sy n="70" d="100"/>
        </p:scale>
        <p:origin x="-629" y="-250"/>
      </p:cViewPr>
      <p:guideLst>
        <p:guide orient="horz" pos="2160"/>
        <p:guide pos="2880"/>
      </p:guideLst>
    </p:cSldViewPr>
  </p:slideViewPr>
  <p:notesTextViewPr>
    <p:cViewPr>
      <p:scale>
        <a:sx n="100" d="100"/>
        <a:sy n="100" d="100"/>
      </p:scale>
      <p:origin x="0" y="0"/>
    </p:cViewPr>
  </p:notesTextViewPr>
  <p:notesViewPr>
    <p:cSldViewPr snapToGrid="0">
      <p:cViewPr varScale="1">
        <p:scale>
          <a:sx n="73" d="100"/>
          <a:sy n="73" d="100"/>
        </p:scale>
        <p:origin x="3504" y="184"/>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dirty="0" smtClean="0"/>
              <a:t>March 2016</a:t>
            </a:r>
            <a:endParaRPr lang="en-US" dirty="0"/>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dirty="0"/>
              <a:t>&lt;</a:t>
            </a:r>
            <a:r>
              <a:rPr lang="en-US"/>
              <a:t>author</a:t>
            </a:r>
            <a:r>
              <a:rPr lang="en-US" smtClean="0"/>
              <a:t>&gt;, </a:t>
            </a:r>
            <a:r>
              <a:rPr lang="en-US" dirty="0"/>
              <a:t>&lt;company&gt;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dirty="0" smtClean="0"/>
              <a:t>March 2016</a:t>
            </a:r>
            <a:endParaRPr lang="en-US" dirty="0"/>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dirty="0"/>
              <a:t>&lt;</a:t>
            </a:r>
            <a:r>
              <a:rPr lang="en-US"/>
              <a:t>author</a:t>
            </a:r>
            <a:r>
              <a:rPr lang="en-US" smtClean="0"/>
              <a:t>&gt;, </a:t>
            </a:r>
            <a:r>
              <a:rPr lang="en-US" dirty="0"/>
              <a:t>&lt;company&gt;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dirty="0" smtClean="0"/>
              <a:t>July 2016</a:t>
            </a:r>
            <a:endParaRPr lang="en-US" dirty="0"/>
          </a:p>
        </p:txBody>
      </p:sp>
      <p:sp>
        <p:nvSpPr>
          <p:cNvPr id="5" name="Fußzeilenplatzhalter 4"/>
          <p:cNvSpPr>
            <a:spLocks noGrp="1"/>
          </p:cNvSpPr>
          <p:nvPr>
            <p:ph type="ftr" sz="quarter" idx="11"/>
          </p:nvPr>
        </p:nvSpPr>
        <p:spPr/>
        <p:txBody>
          <a:bodyPr/>
          <a:lstStyle>
            <a:lvl1pPr>
              <a:defRPr/>
            </a:lvl1pPr>
          </a:lstStyle>
          <a:p>
            <a:r>
              <a:rPr lang="en-US" dirty="0"/>
              <a:t>&lt;</a:t>
            </a:r>
            <a:r>
              <a:rPr lang="en-US"/>
              <a:t>author</a:t>
            </a:r>
            <a:r>
              <a:rPr lang="en-US" smtClean="0"/>
              <a:t>&gt;, </a:t>
            </a:r>
            <a:r>
              <a:rPr lang="en-US" dirty="0"/>
              <a:t>&lt;company&gt;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dirty="0" smtClean="0"/>
              <a:t>March 2016</a:t>
            </a:r>
            <a:endParaRPr lang="en-US" dirty="0"/>
          </a:p>
        </p:txBody>
      </p:sp>
      <p:sp>
        <p:nvSpPr>
          <p:cNvPr id="5" name="Fußzeilenplatzhalter 4"/>
          <p:cNvSpPr>
            <a:spLocks noGrp="1"/>
          </p:cNvSpPr>
          <p:nvPr>
            <p:ph type="ftr" sz="quarter" idx="11"/>
          </p:nvPr>
        </p:nvSpPr>
        <p:spPr/>
        <p:txBody>
          <a:bodyPr/>
          <a:lstStyle>
            <a:lvl1pPr>
              <a:defRPr/>
            </a:lvl1pPr>
          </a:lstStyle>
          <a:p>
            <a:r>
              <a:rPr lang="en-US" dirty="0"/>
              <a:t>&lt;</a:t>
            </a:r>
            <a:r>
              <a:rPr lang="en-US"/>
              <a:t>author</a:t>
            </a:r>
            <a:r>
              <a:rPr lang="en-US" smtClean="0"/>
              <a:t>&gt;, </a:t>
            </a:r>
            <a:r>
              <a:rPr lang="en-US" dirty="0"/>
              <a:t>&lt;company&gt;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dirty="0" smtClean="0"/>
              <a:t>March 2016</a:t>
            </a:r>
            <a:endParaRPr lang="en-US" dirty="0"/>
          </a:p>
        </p:txBody>
      </p:sp>
      <p:sp>
        <p:nvSpPr>
          <p:cNvPr id="5" name="Fußzeilenplatzhalter 4"/>
          <p:cNvSpPr>
            <a:spLocks noGrp="1"/>
          </p:cNvSpPr>
          <p:nvPr>
            <p:ph type="ftr" sz="quarter" idx="11"/>
          </p:nvPr>
        </p:nvSpPr>
        <p:spPr/>
        <p:txBody>
          <a:bodyPr/>
          <a:lstStyle>
            <a:lvl1pPr>
              <a:defRPr/>
            </a:lvl1pPr>
          </a:lstStyle>
          <a:p>
            <a:r>
              <a:rPr lang="en-US" dirty="0"/>
              <a:t>&lt;</a:t>
            </a:r>
            <a:r>
              <a:rPr lang="en-US"/>
              <a:t>author</a:t>
            </a:r>
            <a:r>
              <a:rPr lang="en-US" smtClean="0"/>
              <a:t>&gt;, </a:t>
            </a:r>
            <a:r>
              <a:rPr lang="en-US" dirty="0"/>
              <a:t>&lt;company&gt;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2016</a:t>
            </a:r>
          </a:p>
        </p:txBody>
      </p:sp>
      <p:sp>
        <p:nvSpPr>
          <p:cNvPr id="5" name="Fußzeilenplatzhalter 4"/>
          <p:cNvSpPr>
            <a:spLocks noGrp="1"/>
          </p:cNvSpPr>
          <p:nvPr>
            <p:ph type="ftr" sz="quarter" idx="11"/>
          </p:nvPr>
        </p:nvSpPr>
        <p:spPr/>
        <p:txBody>
          <a:bodyPr/>
          <a:lstStyle>
            <a:lvl1pPr>
              <a:defRPr/>
            </a:lvl1pPr>
          </a:lstStyle>
          <a:p>
            <a:r>
              <a:rPr lang="en-US" dirty="0"/>
              <a:t>&lt;</a:t>
            </a:r>
            <a:r>
              <a:rPr lang="en-US"/>
              <a:t>author</a:t>
            </a:r>
            <a:r>
              <a:rPr lang="en-US" smtClean="0"/>
              <a:t>&gt;, </a:t>
            </a:r>
            <a:r>
              <a:rPr lang="en-US" dirty="0"/>
              <a:t>&lt;company&gt;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dirty="0" smtClean="0"/>
              <a:t>July 2016</a:t>
            </a:r>
            <a:endParaRPr lang="en-US" dirty="0"/>
          </a:p>
        </p:txBody>
      </p:sp>
      <p:sp>
        <p:nvSpPr>
          <p:cNvPr id="5" name="Fußzeilenplatzhalter 4"/>
          <p:cNvSpPr>
            <a:spLocks noGrp="1"/>
          </p:cNvSpPr>
          <p:nvPr>
            <p:ph type="ftr" sz="quarter" idx="11"/>
          </p:nvPr>
        </p:nvSpPr>
        <p:spPr/>
        <p:txBody>
          <a:bodyPr/>
          <a:lstStyle>
            <a:lvl1pPr>
              <a:defRPr/>
            </a:lvl1pPr>
          </a:lstStyle>
          <a:p>
            <a:r>
              <a:rPr lang="en-US" dirty="0"/>
              <a:t>&lt;</a:t>
            </a:r>
            <a:r>
              <a:rPr lang="en-US"/>
              <a:t>author</a:t>
            </a:r>
            <a:r>
              <a:rPr lang="en-US" smtClean="0"/>
              <a:t>&gt;, </a:t>
            </a:r>
            <a:r>
              <a:rPr lang="en-US" dirty="0"/>
              <a:t>&lt;company&gt;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dirty="0" smtClean="0"/>
              <a:t>July 2016</a:t>
            </a:r>
            <a:endParaRPr lang="en-US" dirty="0"/>
          </a:p>
        </p:txBody>
      </p:sp>
      <p:sp>
        <p:nvSpPr>
          <p:cNvPr id="6" name="Fußzeilenplatzhalter 5"/>
          <p:cNvSpPr>
            <a:spLocks noGrp="1"/>
          </p:cNvSpPr>
          <p:nvPr>
            <p:ph type="ftr" sz="quarter" idx="11"/>
          </p:nvPr>
        </p:nvSpPr>
        <p:spPr/>
        <p:txBody>
          <a:bodyPr/>
          <a:lstStyle>
            <a:lvl1pPr>
              <a:defRPr/>
            </a:lvl1pPr>
          </a:lstStyle>
          <a:p>
            <a:r>
              <a:rPr lang="en-US" dirty="0"/>
              <a:t>&lt;</a:t>
            </a:r>
            <a:r>
              <a:rPr lang="en-US"/>
              <a:t>author</a:t>
            </a:r>
            <a:r>
              <a:rPr lang="en-US" smtClean="0"/>
              <a:t>&gt;, </a:t>
            </a:r>
            <a:r>
              <a:rPr lang="en-US" dirty="0"/>
              <a:t>&lt;company&gt;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dirty="0" smtClean="0"/>
              <a:t>July 2016</a:t>
            </a:r>
            <a:endParaRPr lang="en-US" dirty="0"/>
          </a:p>
        </p:txBody>
      </p:sp>
      <p:sp>
        <p:nvSpPr>
          <p:cNvPr id="8" name="Fußzeilenplatzhalter 7"/>
          <p:cNvSpPr>
            <a:spLocks noGrp="1"/>
          </p:cNvSpPr>
          <p:nvPr>
            <p:ph type="ftr" sz="quarter" idx="11"/>
          </p:nvPr>
        </p:nvSpPr>
        <p:spPr/>
        <p:txBody>
          <a:bodyPr/>
          <a:lstStyle>
            <a:lvl1pPr>
              <a:defRPr/>
            </a:lvl1pPr>
          </a:lstStyle>
          <a:p>
            <a:r>
              <a:rPr lang="en-US" dirty="0"/>
              <a:t>&lt;</a:t>
            </a:r>
            <a:r>
              <a:rPr lang="en-US"/>
              <a:t>author</a:t>
            </a:r>
            <a:r>
              <a:rPr lang="en-US" smtClean="0"/>
              <a:t>&gt;, </a:t>
            </a:r>
            <a:r>
              <a:rPr lang="en-US" dirty="0"/>
              <a:t>&lt;company&gt;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smtClean="0"/>
              <a:t>Thomas Kürner, </a:t>
            </a:r>
            <a:r>
              <a:rPr lang="en-US" dirty="0" smtClean="0"/>
              <a:t>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r>
              <a:rPr lang="en-US" smtClean="0"/>
              <a:t>July 2016</a:t>
            </a:r>
            <a:endParaRPr lang="en-US" dirty="0" smtClean="0"/>
          </a:p>
        </p:txBody>
      </p:sp>
      <p:sp>
        <p:nvSpPr>
          <p:cNvPr id="4" name="Fußzeilenplatzhalter 3"/>
          <p:cNvSpPr>
            <a:spLocks noGrp="1"/>
          </p:cNvSpPr>
          <p:nvPr>
            <p:ph type="ftr" sz="quarter" idx="11"/>
          </p:nvPr>
        </p:nvSpPr>
        <p:spPr/>
        <p:txBody>
          <a:bodyPr/>
          <a:lstStyle/>
          <a:p>
            <a:r>
              <a:rPr lang="en-US" smtClean="0"/>
              <a:t>Thomas Kürner (TU Braunschweig) et. al.</a:t>
            </a:r>
            <a:endParaRPr lang="en-US" dirty="0"/>
          </a:p>
        </p:txBody>
      </p:sp>
      <p:sp>
        <p:nvSpPr>
          <p:cNvPr id="5" name="Foliennummernplatzhalter 4"/>
          <p:cNvSpPr>
            <a:spLocks noGrp="1"/>
          </p:cNvSpPr>
          <p:nvPr>
            <p:ph type="sldNum" sz="quarter" idx="12"/>
          </p:nvPr>
        </p:nvSpPr>
        <p:spPr/>
        <p:txBody>
          <a:bodyPr/>
          <a:lstStyle/>
          <a:p>
            <a:r>
              <a:rPr lang="en-US" smtClean="0"/>
              <a:t>Slide </a:t>
            </a:r>
            <a:fld id="{0CA028F1-D738-48FE-BE50-E58F6D2C58CF}" type="slidenum">
              <a:rPr lang="en-US" smtClean="0"/>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dirty="0" smtClean="0"/>
              <a:t>March 2016</a:t>
            </a:r>
            <a:endParaRPr lang="en-US" dirty="0"/>
          </a:p>
        </p:txBody>
      </p:sp>
      <p:sp>
        <p:nvSpPr>
          <p:cNvPr id="6" name="Fußzeilenplatzhalter 5"/>
          <p:cNvSpPr>
            <a:spLocks noGrp="1"/>
          </p:cNvSpPr>
          <p:nvPr>
            <p:ph type="ftr" sz="quarter" idx="11"/>
          </p:nvPr>
        </p:nvSpPr>
        <p:spPr/>
        <p:txBody>
          <a:bodyPr/>
          <a:lstStyle>
            <a:lvl1pPr>
              <a:defRPr/>
            </a:lvl1pPr>
          </a:lstStyle>
          <a:p>
            <a:r>
              <a:rPr lang="en-US" dirty="0"/>
              <a:t>&lt;</a:t>
            </a:r>
            <a:r>
              <a:rPr lang="en-US"/>
              <a:t>author</a:t>
            </a:r>
            <a:r>
              <a:rPr lang="en-US" smtClean="0"/>
              <a:t>&gt;, </a:t>
            </a:r>
            <a:r>
              <a:rPr lang="en-US" dirty="0"/>
              <a:t>&lt;company&gt;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dirty="0" smtClean="0"/>
              <a:t>March 2016</a:t>
            </a:r>
            <a:endParaRPr lang="en-US" dirty="0"/>
          </a:p>
        </p:txBody>
      </p:sp>
      <p:sp>
        <p:nvSpPr>
          <p:cNvPr id="6" name="Fußzeilenplatzhalter 5"/>
          <p:cNvSpPr>
            <a:spLocks noGrp="1"/>
          </p:cNvSpPr>
          <p:nvPr>
            <p:ph type="ftr" sz="quarter" idx="11"/>
          </p:nvPr>
        </p:nvSpPr>
        <p:spPr/>
        <p:txBody>
          <a:bodyPr/>
          <a:lstStyle>
            <a:lvl1pPr>
              <a:defRPr/>
            </a:lvl1pPr>
          </a:lstStyle>
          <a:p>
            <a:r>
              <a:rPr lang="en-US" dirty="0"/>
              <a:t>&lt;</a:t>
            </a:r>
            <a:r>
              <a:rPr lang="en-US"/>
              <a:t>author</a:t>
            </a:r>
            <a:r>
              <a:rPr lang="en-US" smtClean="0"/>
              <a:t>&gt;, </a:t>
            </a:r>
            <a:r>
              <a:rPr lang="en-US" dirty="0"/>
              <a:t>&lt;company&gt;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July 2016</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362608" y="394156"/>
            <a:ext cx="809559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solidFill>
                  <a:schemeClr val="tx1"/>
                </a:solidFill>
              </a:rPr>
              <a:t>doc.: IEEE </a:t>
            </a:r>
            <a:r>
              <a:rPr lang="en-US" sz="1400" b="1" dirty="0" smtClean="0">
                <a:solidFill>
                  <a:schemeClr val="tx1"/>
                </a:solidFill>
              </a:rPr>
              <a:t>802.15-16-0690-00-003d_Final</a:t>
            </a:r>
            <a:r>
              <a:rPr lang="en-US" sz="1400" b="1" baseline="0" dirty="0" smtClean="0">
                <a:solidFill>
                  <a:schemeClr val="tx1"/>
                </a:solidFill>
              </a:rPr>
              <a:t>_Proposal_3d_Explanations</a:t>
            </a:r>
            <a:endParaRPr lang="en-US" sz="1400" b="1" dirty="0">
              <a:solidFill>
                <a:schemeClr val="tx1"/>
              </a:solidFill>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60"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September 2016</a:t>
            </a:r>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739759"/>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altLang="zh-CN" sz="1600" dirty="0" smtClean="0"/>
              <a:t>Some thoughts on namin</a:t>
            </a:r>
            <a:r>
              <a:rPr lang="en-US" altLang="zh-CN" sz="1600" dirty="0" smtClean="0"/>
              <a:t>g conventions in TG3d</a:t>
            </a:r>
            <a:endParaRPr lang="en-US" sz="1600" dirty="0">
              <a:solidFill>
                <a:schemeClr val="tx2"/>
              </a:solidFill>
            </a:endParaRPr>
          </a:p>
          <a:p>
            <a:r>
              <a:rPr lang="en-US" sz="1600" b="1" dirty="0">
                <a:solidFill>
                  <a:schemeClr val="tx2"/>
                </a:solidFill>
              </a:rPr>
              <a:t>Date Submitted: </a:t>
            </a:r>
            <a:r>
              <a:rPr lang="en-US" sz="1600" dirty="0" smtClean="0">
                <a:solidFill>
                  <a:schemeClr val="tx2"/>
                </a:solidFill>
              </a:rPr>
              <a:t>15 </a:t>
            </a:r>
            <a:r>
              <a:rPr lang="en-US" sz="1600" dirty="0" smtClean="0">
                <a:solidFill>
                  <a:schemeClr val="tx2"/>
                </a:solidFill>
              </a:rPr>
              <a:t>September  2016</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(TU Braunschweig</a:t>
            </a:r>
            <a:r>
              <a:rPr lang="en-US" sz="1600" dirty="0" smtClean="0">
                <a:solidFill>
                  <a:schemeClr val="tx2"/>
                </a:solidFill>
              </a:rPr>
              <a:t>)</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kuerner@ifn.ing.tu-bs.de</a:t>
            </a:r>
            <a:r>
              <a:rPr lang="en-US" sz="1600" dirty="0">
                <a:solidFill>
                  <a:schemeClr val="tx2"/>
                </a:solidFill>
              </a:rPr>
              <a:t>	</a:t>
            </a:r>
          </a:p>
          <a:p>
            <a:pPr>
              <a:spcBef>
                <a:spcPts val="600"/>
              </a:spcBef>
              <a:spcAft>
                <a:spcPts val="600"/>
              </a:spcAft>
            </a:pPr>
            <a:r>
              <a:rPr lang="en-US" sz="1600" b="1" dirty="0" smtClean="0">
                <a:solidFill>
                  <a:schemeClr val="tx2"/>
                </a:solidFill>
              </a:rPr>
              <a:t>Re: </a:t>
            </a:r>
            <a:r>
              <a:rPr lang="en-US" sz="1600" dirty="0" smtClean="0">
                <a:solidFill>
                  <a:schemeClr val="tx2"/>
                </a:solidFill>
              </a:rPr>
              <a:t>15-16-0595-00-003d-proposal-for-ieee802-15-3d-thz-phy</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a:t>
            </a:r>
            <a:r>
              <a:rPr lang="en-US" sz="1600" dirty="0" smtClean="0">
                <a:solidFill>
                  <a:schemeClr val="tx2"/>
                </a:solidFill>
                <a:ea typeface="굴림" charset="-127"/>
              </a:rPr>
              <a:t>This document discusses naming conventions </a:t>
            </a:r>
            <a:r>
              <a:rPr lang="en-US" sz="1600" dirty="0" err="1" smtClean="0">
                <a:solidFill>
                  <a:schemeClr val="tx2"/>
                </a:solidFill>
                <a:ea typeface="굴림" charset="-127"/>
              </a:rPr>
              <a:t>wrt</a:t>
            </a:r>
            <a:r>
              <a:rPr lang="en-US" sz="1600" dirty="0" smtClean="0">
                <a:solidFill>
                  <a:schemeClr val="tx2"/>
                </a:solidFill>
                <a:ea typeface="굴림" charset="-127"/>
              </a:rPr>
              <a:t> to the THz, </a:t>
            </a:r>
            <a:r>
              <a:rPr lang="en-US" sz="1600" dirty="0" err="1" smtClean="0">
                <a:solidFill>
                  <a:schemeClr val="tx2"/>
                </a:solidFill>
                <a:ea typeface="굴림" charset="-127"/>
              </a:rPr>
              <a:t>parinet</a:t>
            </a:r>
            <a:r>
              <a:rPr lang="en-US" sz="1600" dirty="0" smtClean="0">
                <a:solidFill>
                  <a:schemeClr val="tx2"/>
                </a:solidFill>
                <a:ea typeface="굴림" charset="-127"/>
              </a:rPr>
              <a:t> and HRCP nature of TG3d</a:t>
            </a:r>
            <a:endParaRPr lang="en-US" sz="1600" dirty="0">
              <a:solidFill>
                <a:srgbClr val="FF0000"/>
              </a:solidFill>
            </a:endParaRPr>
          </a:p>
          <a:p>
            <a:r>
              <a:rPr lang="en-US" sz="1600" b="1" dirty="0" smtClean="0">
                <a:solidFill>
                  <a:schemeClr val="tx2"/>
                </a:solidFill>
              </a:rPr>
              <a:t>Purpose: </a:t>
            </a:r>
            <a:r>
              <a:rPr lang="en-US" altLang="ko-KR" sz="1600" dirty="0" smtClean="0">
                <a:solidFill>
                  <a:schemeClr val="tx2"/>
                </a:solidFill>
                <a:ea typeface="굴림" charset="-127"/>
              </a:rPr>
              <a:t>To be considered in TG3d baseline document</a:t>
            </a:r>
            <a:endParaRPr lang="en-US" sz="1600" dirty="0">
              <a:solidFill>
                <a:srgbClr val="FF0000"/>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t>
            </a:r>
            <a:r>
              <a:rPr lang="en-US" sz="1600" dirty="0" smtClean="0">
                <a:solidFill>
                  <a:schemeClr val="tx2"/>
                </a:solidFill>
              </a:rPr>
              <a:t>add, </a:t>
            </a:r>
            <a:r>
              <a:rPr lang="en-US" sz="1600" dirty="0">
                <a:solidFill>
                  <a:schemeClr val="tx2"/>
                </a:solidFill>
              </a:rPr>
              <a:t>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r>
              <a:rPr lang="en-US" dirty="0" smtClean="0"/>
              <a:t>)</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el 10"/>
          <p:cNvSpPr>
            <a:spLocks noGrp="1"/>
          </p:cNvSpPr>
          <p:nvPr>
            <p:ph type="title"/>
          </p:nvPr>
        </p:nvSpPr>
        <p:spPr/>
        <p:txBody>
          <a:bodyPr/>
          <a:lstStyle/>
          <a:p>
            <a:r>
              <a:rPr lang="de-DE" dirty="0" err="1" smtClean="0"/>
              <a:t>Scope</a:t>
            </a:r>
            <a:r>
              <a:rPr lang="de-DE" dirty="0" smtClean="0"/>
              <a:t> of TG3d</a:t>
            </a:r>
            <a:endParaRPr lang="de-DE" dirty="0"/>
          </a:p>
        </p:txBody>
      </p:sp>
      <p:sp>
        <p:nvSpPr>
          <p:cNvPr id="12" name="Inhaltsplatzhalter 11"/>
          <p:cNvSpPr>
            <a:spLocks noGrp="1"/>
          </p:cNvSpPr>
          <p:nvPr>
            <p:ph idx="1"/>
          </p:nvPr>
        </p:nvSpPr>
        <p:spPr/>
        <p:txBody>
          <a:bodyPr/>
          <a:lstStyle/>
          <a:p>
            <a:r>
              <a:rPr lang="de-DE" sz="2400" dirty="0" err="1" smtClean="0"/>
              <a:t>Within</a:t>
            </a:r>
            <a:r>
              <a:rPr lang="de-DE" sz="2400" dirty="0" smtClean="0"/>
              <a:t> TG3d a </a:t>
            </a:r>
            <a:r>
              <a:rPr lang="de-DE" sz="2400" dirty="0" err="1" smtClean="0"/>
              <a:t>new</a:t>
            </a:r>
            <a:r>
              <a:rPr lang="de-DE" sz="2400" dirty="0" smtClean="0"/>
              <a:t> PHY </a:t>
            </a:r>
            <a:r>
              <a:rPr lang="de-DE" sz="2400" dirty="0" err="1" smtClean="0"/>
              <a:t>operating</a:t>
            </a:r>
            <a:r>
              <a:rPr lang="de-DE" sz="2400" dirty="0" smtClean="0"/>
              <a:t> </a:t>
            </a:r>
            <a:r>
              <a:rPr lang="de-DE" sz="2400" dirty="0" err="1" smtClean="0"/>
              <a:t>at</a:t>
            </a:r>
            <a:r>
              <a:rPr lang="de-DE" sz="2400" dirty="0" smtClean="0"/>
              <a:t> 252 of 325 GHz </a:t>
            </a:r>
            <a:r>
              <a:rPr lang="de-DE" sz="2400" dirty="0" err="1" smtClean="0"/>
              <a:t>is</a:t>
            </a:r>
            <a:r>
              <a:rPr lang="de-DE" sz="2400" dirty="0" smtClean="0"/>
              <a:t> </a:t>
            </a:r>
            <a:r>
              <a:rPr lang="de-DE" sz="2400" dirty="0" err="1" smtClean="0"/>
              <a:t>developed</a:t>
            </a:r>
            <a:r>
              <a:rPr lang="de-DE" sz="2400" dirty="0" smtClean="0"/>
              <a:t> </a:t>
            </a:r>
            <a:r>
              <a:rPr lang="de-DE" sz="2400" dirty="0" err="1" smtClean="0"/>
              <a:t>for</a:t>
            </a:r>
            <a:r>
              <a:rPr lang="de-DE" sz="2400" dirty="0" smtClean="0"/>
              <a:t> </a:t>
            </a:r>
            <a:r>
              <a:rPr lang="de-DE" sz="2400" dirty="0" err="1" smtClean="0"/>
              <a:t>switched</a:t>
            </a:r>
            <a:r>
              <a:rPr lang="de-DE" sz="2400" dirty="0" smtClean="0"/>
              <a:t> </a:t>
            </a:r>
            <a:r>
              <a:rPr lang="de-DE" sz="2400" dirty="0" err="1" smtClean="0"/>
              <a:t>point-to-point</a:t>
            </a:r>
            <a:r>
              <a:rPr lang="de-DE" sz="2400" dirty="0" smtClean="0"/>
              <a:t> links</a:t>
            </a:r>
          </a:p>
          <a:p>
            <a:r>
              <a:rPr lang="de-DE" sz="2400" dirty="0" smtClean="0"/>
              <a:t>The </a:t>
            </a:r>
            <a:r>
              <a:rPr lang="de-DE" sz="2400" dirty="0" err="1" smtClean="0"/>
              <a:t>amendment</a:t>
            </a:r>
            <a:r>
              <a:rPr lang="de-DE" sz="2400" dirty="0" smtClean="0"/>
              <a:t> </a:t>
            </a:r>
            <a:r>
              <a:rPr lang="de-DE" sz="2400" dirty="0" err="1" smtClean="0"/>
              <a:t>developed</a:t>
            </a:r>
            <a:r>
              <a:rPr lang="de-DE" sz="2400" dirty="0" smtClean="0"/>
              <a:t> inTG3d </a:t>
            </a:r>
            <a:r>
              <a:rPr lang="de-DE" sz="2400" dirty="0" err="1" smtClean="0"/>
              <a:t>distinguishes</a:t>
            </a:r>
            <a:r>
              <a:rPr lang="de-DE" sz="2400" dirty="0" smtClean="0"/>
              <a:t> </a:t>
            </a:r>
            <a:r>
              <a:rPr lang="de-DE" sz="2400" dirty="0" err="1" smtClean="0"/>
              <a:t>from</a:t>
            </a:r>
            <a:r>
              <a:rPr lang="de-DE" sz="2400" dirty="0" smtClean="0"/>
              <a:t> </a:t>
            </a:r>
            <a:r>
              <a:rPr lang="de-DE" sz="2400" dirty="0" err="1" smtClean="0"/>
              <a:t>the</a:t>
            </a:r>
            <a:r>
              <a:rPr lang="de-DE" sz="2400" dirty="0" smtClean="0"/>
              <a:t> </a:t>
            </a:r>
            <a:r>
              <a:rPr lang="de-DE" sz="2400" dirty="0" err="1" smtClean="0"/>
              <a:t>baseline</a:t>
            </a:r>
            <a:r>
              <a:rPr lang="de-DE" sz="2400" dirty="0" smtClean="0"/>
              <a:t> </a:t>
            </a:r>
            <a:r>
              <a:rPr lang="de-DE" sz="2400" dirty="0" err="1" smtClean="0"/>
              <a:t>standard</a:t>
            </a:r>
            <a:r>
              <a:rPr lang="de-DE" sz="2400" dirty="0" smtClean="0"/>
              <a:t> </a:t>
            </a:r>
            <a:r>
              <a:rPr lang="de-DE" sz="2400" dirty="0" err="1" smtClean="0"/>
              <a:t>by</a:t>
            </a:r>
            <a:r>
              <a:rPr lang="de-DE" sz="2400" dirty="0" smtClean="0"/>
              <a:t> </a:t>
            </a:r>
            <a:r>
              <a:rPr lang="de-DE" sz="2400" dirty="0" err="1" smtClean="0"/>
              <a:t>introducing</a:t>
            </a:r>
            <a:r>
              <a:rPr lang="de-DE" sz="2400" dirty="0" smtClean="0"/>
              <a:t> </a:t>
            </a:r>
          </a:p>
          <a:p>
            <a:pPr lvl="1"/>
            <a:r>
              <a:rPr lang="de-DE" sz="2400" dirty="0" smtClean="0"/>
              <a:t>a PHY </a:t>
            </a:r>
            <a:r>
              <a:rPr lang="de-DE" sz="2400" dirty="0" err="1" smtClean="0"/>
              <a:t>for</a:t>
            </a:r>
            <a:r>
              <a:rPr lang="de-DE" sz="2400" dirty="0" smtClean="0"/>
              <a:t> </a:t>
            </a:r>
            <a:r>
              <a:rPr lang="de-DE" sz="2400" dirty="0" err="1" smtClean="0"/>
              <a:t>new</a:t>
            </a:r>
            <a:r>
              <a:rPr lang="de-DE" sz="2400" dirty="0" smtClean="0"/>
              <a:t> </a:t>
            </a:r>
            <a:r>
              <a:rPr lang="de-DE" sz="2400" dirty="0" err="1" smtClean="0"/>
              <a:t>frequency</a:t>
            </a:r>
            <a:r>
              <a:rPr lang="de-DE" sz="2400" dirty="0" smtClean="0"/>
              <a:t> </a:t>
            </a:r>
            <a:r>
              <a:rPr lang="de-DE" sz="2400" dirty="0" err="1" smtClean="0"/>
              <a:t>range</a:t>
            </a:r>
            <a:r>
              <a:rPr lang="de-DE" sz="2400" dirty="0" smtClean="0"/>
              <a:t> </a:t>
            </a:r>
            <a:r>
              <a:rPr lang="de-DE" sz="2400" dirty="0" smtClean="0"/>
              <a:t>-&gt; </a:t>
            </a:r>
            <a:r>
              <a:rPr lang="de-DE" sz="2400" b="1" dirty="0" err="1" smtClean="0"/>
              <a:t>THz</a:t>
            </a:r>
            <a:r>
              <a:rPr lang="de-DE" sz="2400" b="1" dirty="0" smtClean="0"/>
              <a:t> PHY</a:t>
            </a:r>
          </a:p>
          <a:p>
            <a:pPr lvl="1"/>
            <a:r>
              <a:rPr lang="de-DE" sz="2400" dirty="0" err="1" smtClean="0"/>
              <a:t>the</a:t>
            </a:r>
            <a:r>
              <a:rPr lang="de-DE" sz="2400" dirty="0" smtClean="0"/>
              <a:t> </a:t>
            </a:r>
            <a:r>
              <a:rPr lang="de-DE" sz="2400" dirty="0" err="1" smtClean="0"/>
              <a:t>concept</a:t>
            </a:r>
            <a:r>
              <a:rPr lang="de-DE" sz="2400" dirty="0" smtClean="0"/>
              <a:t> of </a:t>
            </a:r>
            <a:r>
              <a:rPr lang="de-DE" sz="2400" dirty="0" err="1" smtClean="0"/>
              <a:t>point-to-point</a:t>
            </a:r>
            <a:r>
              <a:rPr lang="de-DE" sz="2400" dirty="0" smtClean="0"/>
              <a:t> links, </a:t>
            </a:r>
            <a:r>
              <a:rPr lang="de-DE" sz="2400" dirty="0" err="1" smtClean="0"/>
              <a:t>where</a:t>
            </a:r>
            <a:r>
              <a:rPr lang="de-DE" sz="2400" dirty="0" smtClean="0"/>
              <a:t> </a:t>
            </a:r>
            <a:r>
              <a:rPr lang="de-DE" sz="2400" dirty="0" err="1" smtClean="0"/>
              <a:t>only</a:t>
            </a:r>
            <a:r>
              <a:rPr lang="de-DE" sz="2400" dirty="0" smtClean="0"/>
              <a:t> </a:t>
            </a:r>
            <a:r>
              <a:rPr lang="de-DE" sz="2400" dirty="0" err="1" smtClean="0"/>
              <a:t>two</a:t>
            </a:r>
            <a:r>
              <a:rPr lang="de-DE" sz="2400" dirty="0" smtClean="0"/>
              <a:t> </a:t>
            </a:r>
            <a:r>
              <a:rPr lang="de-DE" sz="2400" dirty="0" err="1" smtClean="0"/>
              <a:t>devices</a:t>
            </a:r>
            <a:r>
              <a:rPr lang="de-DE" sz="2400" dirty="0" smtClean="0"/>
              <a:t> </a:t>
            </a:r>
            <a:r>
              <a:rPr lang="de-DE" sz="2400" dirty="0" err="1" smtClean="0"/>
              <a:t>are</a:t>
            </a:r>
            <a:r>
              <a:rPr lang="de-DE" sz="2400" dirty="0" smtClean="0"/>
              <a:t> </a:t>
            </a:r>
            <a:r>
              <a:rPr lang="de-DE" sz="2400" dirty="0" err="1" smtClean="0"/>
              <a:t>involved</a:t>
            </a:r>
            <a:r>
              <a:rPr lang="de-DE" sz="2400" dirty="0" smtClean="0"/>
              <a:t>. </a:t>
            </a:r>
            <a:r>
              <a:rPr lang="de-DE" sz="2400" dirty="0" err="1" smtClean="0"/>
              <a:t>This</a:t>
            </a:r>
            <a:r>
              <a:rPr lang="de-DE" sz="2400" dirty="0" smtClean="0"/>
              <a:t> </a:t>
            </a:r>
            <a:r>
              <a:rPr lang="de-DE" sz="2400" dirty="0" err="1" smtClean="0"/>
              <a:t>is</a:t>
            </a:r>
            <a:r>
              <a:rPr lang="de-DE" sz="2400" dirty="0" smtClean="0"/>
              <a:t> </a:t>
            </a:r>
            <a:r>
              <a:rPr lang="de-DE" sz="2400" dirty="0" err="1" smtClean="0"/>
              <a:t>the</a:t>
            </a:r>
            <a:r>
              <a:rPr lang="de-DE" sz="2400" dirty="0" smtClean="0"/>
              <a:t> same </a:t>
            </a:r>
            <a:r>
              <a:rPr lang="de-DE" sz="2400" dirty="0" err="1" smtClean="0"/>
              <a:t>concept</a:t>
            </a:r>
            <a:r>
              <a:rPr lang="de-DE" sz="2400" dirty="0" smtClean="0"/>
              <a:t> </a:t>
            </a:r>
            <a:r>
              <a:rPr lang="de-DE" sz="2400" dirty="0" err="1" smtClean="0"/>
              <a:t>as</a:t>
            </a:r>
            <a:r>
              <a:rPr lang="de-DE" sz="2400" dirty="0" smtClean="0"/>
              <a:t> </a:t>
            </a:r>
            <a:r>
              <a:rPr lang="de-DE" sz="2400" dirty="0" err="1" smtClean="0"/>
              <a:t>introduced</a:t>
            </a:r>
            <a:r>
              <a:rPr lang="de-DE" sz="2400" dirty="0" smtClean="0"/>
              <a:t> </a:t>
            </a:r>
            <a:r>
              <a:rPr lang="de-DE" sz="2400" dirty="0" err="1" smtClean="0"/>
              <a:t>by</a:t>
            </a:r>
            <a:r>
              <a:rPr lang="de-DE" sz="2400" dirty="0" smtClean="0"/>
              <a:t> </a:t>
            </a:r>
            <a:r>
              <a:rPr lang="de-DE" sz="2400" dirty="0" err="1" smtClean="0"/>
              <a:t>the</a:t>
            </a:r>
            <a:r>
              <a:rPr lang="de-DE" sz="2400" dirty="0" smtClean="0"/>
              <a:t> parallel </a:t>
            </a:r>
            <a:r>
              <a:rPr lang="de-DE" sz="2400" dirty="0" err="1" smtClean="0"/>
              <a:t>running</a:t>
            </a:r>
            <a:r>
              <a:rPr lang="de-DE" sz="2400" dirty="0" smtClean="0"/>
              <a:t> </a:t>
            </a:r>
            <a:r>
              <a:rPr lang="de-DE" sz="2400" dirty="0" err="1" smtClean="0"/>
              <a:t>project</a:t>
            </a:r>
            <a:r>
              <a:rPr lang="de-DE" sz="2400" dirty="0" smtClean="0"/>
              <a:t> TG3e and </a:t>
            </a:r>
            <a:r>
              <a:rPr lang="de-DE" sz="2400" dirty="0" err="1" smtClean="0"/>
              <a:t>is</a:t>
            </a:r>
            <a:r>
              <a:rPr lang="de-DE" sz="2400" dirty="0" smtClean="0"/>
              <a:t> </a:t>
            </a:r>
            <a:r>
              <a:rPr lang="de-DE" sz="2400" dirty="0" err="1" smtClean="0"/>
              <a:t>called</a:t>
            </a:r>
            <a:r>
              <a:rPr lang="de-DE" sz="2400" dirty="0" smtClean="0"/>
              <a:t> </a:t>
            </a:r>
            <a:r>
              <a:rPr lang="de-DE" sz="2400" dirty="0" err="1" smtClean="0"/>
              <a:t>there</a:t>
            </a:r>
            <a:r>
              <a:rPr lang="de-DE" sz="2400" dirty="0" smtClean="0"/>
              <a:t> a </a:t>
            </a:r>
            <a:r>
              <a:rPr lang="de-DE" sz="2400" b="1" dirty="0" err="1" smtClean="0"/>
              <a:t>pairnet</a:t>
            </a:r>
            <a:endParaRPr lang="de-DE" sz="2400" b="1" dirty="0" smtClean="0"/>
          </a:p>
        </p:txBody>
      </p:sp>
      <p:sp>
        <p:nvSpPr>
          <p:cNvPr id="2" name="Datumsplatzhalter 1"/>
          <p:cNvSpPr>
            <a:spLocks noGrp="1"/>
          </p:cNvSpPr>
          <p:nvPr>
            <p:ph type="dt" sz="half" idx="10"/>
          </p:nvPr>
        </p:nvSpPr>
        <p:spPr/>
        <p:txBody>
          <a:bodyPr/>
          <a:lstStyle/>
          <a:p>
            <a:r>
              <a:rPr lang="en-US" dirty="0" smtClean="0"/>
              <a:t>September 2016</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r>
              <a:rPr lang="en-US" dirty="0" smtClean="0"/>
              <a:t>)</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el 10"/>
          <p:cNvSpPr>
            <a:spLocks noGrp="1"/>
          </p:cNvSpPr>
          <p:nvPr>
            <p:ph type="title"/>
          </p:nvPr>
        </p:nvSpPr>
        <p:spPr/>
        <p:txBody>
          <a:bodyPr/>
          <a:lstStyle/>
          <a:p>
            <a:r>
              <a:rPr lang="de-DE" dirty="0" err="1" smtClean="0"/>
              <a:t>Scope</a:t>
            </a:r>
            <a:r>
              <a:rPr lang="de-DE" dirty="0" smtClean="0"/>
              <a:t> of TG3e</a:t>
            </a:r>
            <a:endParaRPr lang="de-DE" dirty="0"/>
          </a:p>
        </p:txBody>
      </p:sp>
      <p:sp>
        <p:nvSpPr>
          <p:cNvPr id="12" name="Inhaltsplatzhalter 11"/>
          <p:cNvSpPr>
            <a:spLocks noGrp="1"/>
          </p:cNvSpPr>
          <p:nvPr>
            <p:ph idx="1"/>
          </p:nvPr>
        </p:nvSpPr>
        <p:spPr/>
        <p:txBody>
          <a:bodyPr/>
          <a:lstStyle/>
          <a:p>
            <a:r>
              <a:rPr lang="de-DE" sz="2400" dirty="0" err="1" smtClean="0"/>
              <a:t>Within</a:t>
            </a:r>
            <a:r>
              <a:rPr lang="de-DE" sz="2400" dirty="0" smtClean="0"/>
              <a:t> TG3e a </a:t>
            </a:r>
            <a:r>
              <a:rPr lang="de-DE" sz="2400" dirty="0" err="1" smtClean="0"/>
              <a:t>new</a:t>
            </a:r>
            <a:r>
              <a:rPr lang="de-DE" sz="2400" dirty="0" smtClean="0"/>
              <a:t> PHY, but still </a:t>
            </a:r>
            <a:r>
              <a:rPr lang="de-DE" sz="2400" dirty="0" err="1" smtClean="0"/>
              <a:t>operating</a:t>
            </a:r>
            <a:r>
              <a:rPr lang="de-DE" sz="2400" dirty="0" smtClean="0"/>
              <a:t> </a:t>
            </a:r>
            <a:r>
              <a:rPr lang="de-DE" sz="2400" dirty="0" err="1" smtClean="0"/>
              <a:t>at</a:t>
            </a:r>
            <a:r>
              <a:rPr lang="de-DE" sz="2400" dirty="0" smtClean="0"/>
              <a:t> 60 GHz </a:t>
            </a:r>
            <a:r>
              <a:rPr lang="de-DE" sz="2400" dirty="0" err="1" smtClean="0"/>
              <a:t>is</a:t>
            </a:r>
            <a:r>
              <a:rPr lang="de-DE" sz="2400" dirty="0" smtClean="0"/>
              <a:t> </a:t>
            </a:r>
            <a:r>
              <a:rPr lang="de-DE" sz="2400" dirty="0" err="1" smtClean="0"/>
              <a:t>developed</a:t>
            </a:r>
            <a:r>
              <a:rPr lang="de-DE" sz="2400" dirty="0" smtClean="0"/>
              <a:t> </a:t>
            </a:r>
            <a:r>
              <a:rPr lang="de-DE" sz="2400" dirty="0" err="1" smtClean="0"/>
              <a:t>for</a:t>
            </a:r>
            <a:r>
              <a:rPr lang="de-DE" sz="2400" dirty="0" smtClean="0"/>
              <a:t> High-Rate Close </a:t>
            </a:r>
            <a:r>
              <a:rPr lang="de-DE" sz="2400" dirty="0" err="1" smtClean="0"/>
              <a:t>proximity</a:t>
            </a:r>
            <a:r>
              <a:rPr lang="de-DE" sz="2400" dirty="0" smtClean="0"/>
              <a:t> </a:t>
            </a:r>
            <a:r>
              <a:rPr lang="de-DE" sz="2400" dirty="0" smtClean="0"/>
              <a:t>(</a:t>
            </a:r>
            <a:r>
              <a:rPr lang="de-DE" sz="2400" b="1" dirty="0" smtClean="0"/>
              <a:t>HRCP</a:t>
            </a:r>
            <a:r>
              <a:rPr lang="de-DE" sz="2400" dirty="0" smtClean="0"/>
              <a:t>) </a:t>
            </a:r>
            <a:r>
              <a:rPr lang="de-DE" sz="2400" dirty="0" err="1" smtClean="0"/>
              <a:t>applications</a:t>
            </a:r>
            <a:r>
              <a:rPr lang="de-DE" sz="2400" dirty="0" smtClean="0"/>
              <a:t>.</a:t>
            </a:r>
          </a:p>
          <a:p>
            <a:r>
              <a:rPr lang="de-DE" sz="2400" dirty="0" smtClean="0"/>
              <a:t>HRCP also </a:t>
            </a:r>
            <a:r>
              <a:rPr lang="de-DE" sz="2400" dirty="0" err="1" smtClean="0"/>
              <a:t>involves</a:t>
            </a:r>
            <a:r>
              <a:rPr lang="de-DE" sz="2400" dirty="0" smtClean="0"/>
              <a:t> </a:t>
            </a:r>
            <a:r>
              <a:rPr lang="de-DE" sz="2400" dirty="0" err="1" smtClean="0"/>
              <a:t>only</a:t>
            </a:r>
            <a:r>
              <a:rPr lang="de-DE" sz="2400" dirty="0" smtClean="0"/>
              <a:t> </a:t>
            </a:r>
            <a:r>
              <a:rPr lang="de-DE" sz="2400" dirty="0" err="1" smtClean="0"/>
              <a:t>two</a:t>
            </a:r>
            <a:r>
              <a:rPr lang="de-DE" sz="2400" dirty="0" smtClean="0"/>
              <a:t> </a:t>
            </a:r>
            <a:r>
              <a:rPr lang="de-DE" sz="2400" dirty="0" err="1" smtClean="0"/>
              <a:t>devices</a:t>
            </a:r>
            <a:r>
              <a:rPr lang="de-DE" sz="2400" dirty="0" smtClean="0"/>
              <a:t>. </a:t>
            </a:r>
            <a:r>
              <a:rPr lang="de-DE" sz="2400" dirty="0" err="1" smtClean="0"/>
              <a:t>Therefore</a:t>
            </a:r>
            <a:r>
              <a:rPr lang="de-DE" sz="2400" dirty="0" smtClean="0"/>
              <a:t> </a:t>
            </a:r>
            <a:r>
              <a:rPr lang="de-DE" sz="2400" dirty="0" err="1" smtClean="0"/>
              <a:t>the</a:t>
            </a:r>
            <a:r>
              <a:rPr lang="de-DE" sz="2400" dirty="0" smtClean="0"/>
              <a:t> </a:t>
            </a:r>
            <a:r>
              <a:rPr lang="de-DE" sz="2400" dirty="0" err="1" smtClean="0"/>
              <a:t>concept</a:t>
            </a:r>
            <a:r>
              <a:rPr lang="de-DE" sz="2400" dirty="0" smtClean="0"/>
              <a:t> of </a:t>
            </a:r>
            <a:r>
              <a:rPr lang="de-DE" sz="2400" b="1" dirty="0" err="1" smtClean="0"/>
              <a:t>pairnet</a:t>
            </a:r>
            <a:r>
              <a:rPr lang="de-DE" sz="2400" dirty="0" smtClean="0"/>
              <a:t> </a:t>
            </a:r>
            <a:r>
              <a:rPr lang="de-DE" sz="2400" dirty="0" err="1" smtClean="0"/>
              <a:t>is</a:t>
            </a:r>
            <a:r>
              <a:rPr lang="de-DE" sz="2400" dirty="0" smtClean="0"/>
              <a:t> </a:t>
            </a:r>
            <a:r>
              <a:rPr lang="de-DE" sz="2400" dirty="0" err="1" smtClean="0"/>
              <a:t>introduced</a:t>
            </a:r>
            <a:r>
              <a:rPr lang="de-DE" sz="2400" dirty="0" smtClean="0"/>
              <a:t>.</a:t>
            </a:r>
          </a:p>
          <a:p>
            <a:r>
              <a:rPr lang="de-DE" sz="2400" dirty="0" smtClean="0"/>
              <a:t>HRCP </a:t>
            </a:r>
            <a:r>
              <a:rPr lang="de-DE" sz="2400" dirty="0" err="1" smtClean="0"/>
              <a:t>devices</a:t>
            </a:r>
            <a:r>
              <a:rPr lang="de-DE" sz="2400" dirty="0" smtClean="0"/>
              <a:t> </a:t>
            </a:r>
            <a:r>
              <a:rPr lang="de-DE" sz="2400" dirty="0" err="1" smtClean="0"/>
              <a:t>are</a:t>
            </a:r>
            <a:r>
              <a:rPr lang="de-DE" sz="2400" dirty="0" smtClean="0"/>
              <a:t> </a:t>
            </a:r>
            <a:r>
              <a:rPr lang="de-DE" sz="2400" dirty="0" err="1" smtClean="0"/>
              <a:t>always</a:t>
            </a:r>
            <a:r>
              <a:rPr lang="de-DE" sz="2400" dirty="0" smtClean="0"/>
              <a:t> </a:t>
            </a:r>
            <a:r>
              <a:rPr lang="de-DE" sz="2400" dirty="0" err="1" smtClean="0"/>
              <a:t>operating</a:t>
            </a:r>
            <a:r>
              <a:rPr lang="de-DE" sz="2400" dirty="0" smtClean="0"/>
              <a:t> in a </a:t>
            </a:r>
            <a:r>
              <a:rPr lang="de-DE" sz="2400" dirty="0" err="1" smtClean="0"/>
              <a:t>pairnet</a:t>
            </a:r>
            <a:r>
              <a:rPr lang="de-DE" sz="2400" dirty="0" smtClean="0"/>
              <a:t>.</a:t>
            </a:r>
          </a:p>
          <a:p>
            <a:endParaRPr lang="de-DE" sz="2400" b="1" dirty="0" smtClean="0"/>
          </a:p>
        </p:txBody>
      </p:sp>
      <p:sp>
        <p:nvSpPr>
          <p:cNvPr id="2" name="Datumsplatzhalter 1"/>
          <p:cNvSpPr>
            <a:spLocks noGrp="1"/>
          </p:cNvSpPr>
          <p:nvPr>
            <p:ph type="dt" sz="half" idx="10"/>
          </p:nvPr>
        </p:nvSpPr>
        <p:spPr/>
        <p:txBody>
          <a:bodyPr/>
          <a:lstStyle/>
          <a:p>
            <a:r>
              <a:rPr lang="en-US" dirty="0" smtClean="0"/>
              <a:t>September 2016</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r>
              <a:rPr lang="en-US"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Commonalities</a:t>
            </a:r>
            <a:r>
              <a:rPr lang="de-DE" dirty="0" smtClean="0"/>
              <a:t> and </a:t>
            </a:r>
            <a:r>
              <a:rPr lang="de-DE" dirty="0" err="1" smtClean="0"/>
              <a:t>Differences</a:t>
            </a:r>
            <a:r>
              <a:rPr lang="de-DE" dirty="0" smtClean="0"/>
              <a:t> </a:t>
            </a:r>
            <a:r>
              <a:rPr lang="de-DE" dirty="0" err="1" smtClean="0"/>
              <a:t>between</a:t>
            </a:r>
            <a:r>
              <a:rPr lang="de-DE" dirty="0" smtClean="0"/>
              <a:t> TG3d and TG3d</a:t>
            </a:r>
            <a:endParaRPr lang="de-DE" dirty="0"/>
          </a:p>
        </p:txBody>
      </p:sp>
      <p:sp>
        <p:nvSpPr>
          <p:cNvPr id="3" name="Inhaltsplatzhalter 2"/>
          <p:cNvSpPr>
            <a:spLocks noGrp="1"/>
          </p:cNvSpPr>
          <p:nvPr>
            <p:ph idx="1"/>
          </p:nvPr>
        </p:nvSpPr>
        <p:spPr/>
        <p:txBody>
          <a:bodyPr/>
          <a:lstStyle/>
          <a:p>
            <a:r>
              <a:rPr lang="de-DE" sz="2400" u="sng" dirty="0" err="1" smtClean="0"/>
              <a:t>Commonalities</a:t>
            </a:r>
            <a:r>
              <a:rPr lang="de-DE" sz="2400" u="sng" dirty="0" smtClean="0"/>
              <a:t>: </a:t>
            </a:r>
            <a:r>
              <a:rPr lang="de-DE" sz="2400" dirty="0" smtClean="0"/>
              <a:t>In </a:t>
            </a:r>
            <a:r>
              <a:rPr lang="de-DE" sz="2400" dirty="0" err="1" smtClean="0"/>
              <a:t>both</a:t>
            </a:r>
            <a:r>
              <a:rPr lang="de-DE" sz="2400" dirty="0" smtClean="0"/>
              <a:t> </a:t>
            </a:r>
            <a:r>
              <a:rPr lang="de-DE" sz="2400" dirty="0" err="1" smtClean="0"/>
              <a:t>cases</a:t>
            </a:r>
            <a:r>
              <a:rPr lang="de-DE" sz="2400" dirty="0" smtClean="0"/>
              <a:t> </a:t>
            </a:r>
            <a:r>
              <a:rPr lang="de-DE" sz="2400" dirty="0" err="1" smtClean="0"/>
              <a:t>the</a:t>
            </a:r>
            <a:r>
              <a:rPr lang="de-DE" sz="2400" dirty="0" smtClean="0"/>
              <a:t> </a:t>
            </a:r>
            <a:r>
              <a:rPr lang="de-DE" sz="2400" dirty="0" err="1" smtClean="0"/>
              <a:t>devices</a:t>
            </a:r>
            <a:r>
              <a:rPr lang="de-DE" sz="2400" dirty="0" smtClean="0"/>
              <a:t> </a:t>
            </a:r>
            <a:r>
              <a:rPr lang="de-DE" sz="2400" dirty="0" err="1" smtClean="0"/>
              <a:t>are</a:t>
            </a:r>
            <a:r>
              <a:rPr lang="de-DE" sz="2400" dirty="0" smtClean="0"/>
              <a:t> </a:t>
            </a:r>
            <a:r>
              <a:rPr lang="de-DE" sz="2400" dirty="0" err="1" smtClean="0"/>
              <a:t>always</a:t>
            </a:r>
            <a:r>
              <a:rPr lang="de-DE" sz="2400" dirty="0" smtClean="0"/>
              <a:t> </a:t>
            </a:r>
            <a:r>
              <a:rPr lang="de-DE" sz="2400" dirty="0" err="1" smtClean="0"/>
              <a:t>operated</a:t>
            </a:r>
            <a:r>
              <a:rPr lang="de-DE" sz="2400" dirty="0" smtClean="0"/>
              <a:t> </a:t>
            </a:r>
            <a:r>
              <a:rPr lang="de-DE" sz="2400" dirty="0" err="1" smtClean="0"/>
              <a:t>as</a:t>
            </a:r>
            <a:r>
              <a:rPr lang="de-DE" sz="2400" dirty="0" smtClean="0"/>
              <a:t> </a:t>
            </a:r>
            <a:r>
              <a:rPr lang="de-DE" sz="2400" b="1" dirty="0" err="1" smtClean="0"/>
              <a:t>pairnet</a:t>
            </a:r>
            <a:endParaRPr lang="de-DE" sz="2400" b="1" dirty="0" smtClean="0"/>
          </a:p>
          <a:p>
            <a:endParaRPr lang="de-DE" sz="2400" b="1" dirty="0" smtClean="0"/>
          </a:p>
          <a:p>
            <a:r>
              <a:rPr lang="de-DE" sz="2400" u="sng" dirty="0" err="1" smtClean="0"/>
              <a:t>Differences</a:t>
            </a:r>
            <a:r>
              <a:rPr lang="de-DE" sz="2400" dirty="0" smtClean="0"/>
              <a:t>: TG3d </a:t>
            </a:r>
            <a:r>
              <a:rPr lang="de-DE" sz="2400" dirty="0" err="1" smtClean="0"/>
              <a:t>operatores</a:t>
            </a:r>
            <a:r>
              <a:rPr lang="de-DE" sz="2400" dirty="0" smtClean="0"/>
              <a:t> </a:t>
            </a:r>
            <a:r>
              <a:rPr lang="de-DE" sz="2400" dirty="0" err="1" smtClean="0"/>
              <a:t>at</a:t>
            </a:r>
            <a:r>
              <a:rPr lang="de-DE" sz="2400" dirty="0" smtClean="0"/>
              <a:t> </a:t>
            </a:r>
            <a:r>
              <a:rPr lang="de-DE" sz="2400" dirty="0" err="1" smtClean="0"/>
              <a:t>the</a:t>
            </a:r>
            <a:r>
              <a:rPr lang="de-DE" sz="2400" dirty="0" smtClean="0"/>
              <a:t> 300 GHz band (</a:t>
            </a:r>
            <a:r>
              <a:rPr lang="de-DE" sz="2400" b="1" dirty="0" err="1" smtClean="0"/>
              <a:t>THz</a:t>
            </a:r>
            <a:r>
              <a:rPr lang="de-DE" sz="2400" dirty="0" smtClean="0"/>
              <a:t>) and TG3e </a:t>
            </a:r>
            <a:r>
              <a:rPr lang="de-DE" sz="2400" dirty="0" err="1" smtClean="0"/>
              <a:t>operates</a:t>
            </a:r>
            <a:r>
              <a:rPr lang="de-DE" sz="2400" dirty="0" smtClean="0"/>
              <a:t> </a:t>
            </a:r>
            <a:r>
              <a:rPr lang="de-DE" sz="2400" dirty="0" err="1" smtClean="0"/>
              <a:t>at</a:t>
            </a:r>
            <a:r>
              <a:rPr lang="de-DE" sz="2400" dirty="0" smtClean="0"/>
              <a:t> </a:t>
            </a:r>
            <a:r>
              <a:rPr lang="de-DE" sz="2400" dirty="0" err="1" smtClean="0"/>
              <a:t>the</a:t>
            </a:r>
            <a:r>
              <a:rPr lang="de-DE" sz="2400" dirty="0" smtClean="0"/>
              <a:t> 60 GHz band. </a:t>
            </a:r>
          </a:p>
          <a:p>
            <a:endParaRPr lang="de-DE" sz="2400" dirty="0" smtClean="0"/>
          </a:p>
          <a:p>
            <a:r>
              <a:rPr lang="de-DE" sz="2400" u="sng" dirty="0" err="1" smtClean="0"/>
              <a:t>Partly</a:t>
            </a:r>
            <a:r>
              <a:rPr lang="de-DE" sz="2400" u="sng" dirty="0" smtClean="0"/>
              <a:t> </a:t>
            </a:r>
            <a:r>
              <a:rPr lang="de-DE" sz="2400" u="sng" dirty="0" err="1" smtClean="0"/>
              <a:t>commonalities</a:t>
            </a:r>
            <a:r>
              <a:rPr lang="de-DE" sz="2400" u="sng" dirty="0" smtClean="0"/>
              <a:t>/</a:t>
            </a:r>
            <a:r>
              <a:rPr lang="de-DE" sz="2400" u="sng" dirty="0" err="1" smtClean="0"/>
              <a:t>partly</a:t>
            </a:r>
            <a:r>
              <a:rPr lang="de-DE" sz="2400" u="sng" dirty="0" smtClean="0"/>
              <a:t> </a:t>
            </a:r>
            <a:r>
              <a:rPr lang="de-DE" sz="2400" u="sng" dirty="0" err="1" smtClean="0"/>
              <a:t>differences</a:t>
            </a:r>
            <a:r>
              <a:rPr lang="de-DE" sz="2400" dirty="0" smtClean="0"/>
              <a:t>: </a:t>
            </a:r>
            <a:r>
              <a:rPr lang="de-DE" sz="2400" dirty="0" err="1" smtClean="0"/>
              <a:t>Some</a:t>
            </a:r>
            <a:r>
              <a:rPr lang="de-DE" sz="2400" dirty="0" smtClean="0"/>
              <a:t> </a:t>
            </a:r>
            <a:r>
              <a:rPr lang="de-DE" sz="2400" dirty="0" err="1" smtClean="0"/>
              <a:t>applications</a:t>
            </a:r>
            <a:r>
              <a:rPr lang="de-DE" sz="2400" dirty="0" smtClean="0"/>
              <a:t> in TG3d </a:t>
            </a:r>
            <a:r>
              <a:rPr lang="de-DE" sz="2400" dirty="0" err="1" smtClean="0"/>
              <a:t>are</a:t>
            </a:r>
            <a:r>
              <a:rPr lang="de-DE" sz="2400" dirty="0" smtClean="0"/>
              <a:t> HRCP </a:t>
            </a:r>
            <a:r>
              <a:rPr lang="de-DE" sz="2400" dirty="0" err="1" smtClean="0"/>
              <a:t>applications</a:t>
            </a:r>
            <a:r>
              <a:rPr lang="de-DE" sz="2400" dirty="0" smtClean="0"/>
              <a:t>, </a:t>
            </a:r>
            <a:r>
              <a:rPr lang="de-DE" sz="2400" dirty="0" err="1" smtClean="0"/>
              <a:t>soem</a:t>
            </a:r>
            <a:r>
              <a:rPr lang="de-DE" sz="2400" dirty="0" smtClean="0"/>
              <a:t> </a:t>
            </a:r>
            <a:r>
              <a:rPr lang="de-DE" sz="2400" dirty="0" err="1" smtClean="0"/>
              <a:t>are</a:t>
            </a:r>
            <a:r>
              <a:rPr lang="de-DE" sz="2400" dirty="0" smtClean="0"/>
              <a:t> not (</a:t>
            </a:r>
            <a:r>
              <a:rPr lang="de-DE" sz="2400" dirty="0" err="1" smtClean="0"/>
              <a:t>see</a:t>
            </a:r>
            <a:r>
              <a:rPr lang="de-DE" sz="2400" dirty="0" smtClean="0"/>
              <a:t> </a:t>
            </a:r>
            <a:r>
              <a:rPr lang="de-DE" sz="2400" dirty="0" err="1" smtClean="0"/>
              <a:t>next</a:t>
            </a:r>
            <a:r>
              <a:rPr lang="de-DE" sz="2400" dirty="0" smtClean="0"/>
              <a:t> </a:t>
            </a:r>
            <a:r>
              <a:rPr lang="de-DE" sz="2400" dirty="0" err="1" smtClean="0"/>
              <a:t>slide</a:t>
            </a:r>
            <a:r>
              <a:rPr lang="de-DE" sz="2400" dirty="0" smtClean="0"/>
              <a:t>)</a:t>
            </a:r>
            <a:endParaRPr lang="de-DE" sz="2400" dirty="0"/>
          </a:p>
        </p:txBody>
      </p:sp>
      <p:sp>
        <p:nvSpPr>
          <p:cNvPr id="4" name="Datumsplatzhalter 3"/>
          <p:cNvSpPr>
            <a:spLocks noGrp="1"/>
          </p:cNvSpPr>
          <p:nvPr>
            <p:ph type="dt" sz="half" idx="10"/>
          </p:nvPr>
        </p:nvSpPr>
        <p:spPr/>
        <p:txBody>
          <a:bodyPr/>
          <a:lstStyle/>
          <a:p>
            <a:r>
              <a:rPr lang="en-US" smtClean="0"/>
              <a:t>July 2016</a:t>
            </a:r>
            <a:endParaRPr lang="en-US" dirty="0" smtClean="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4</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Abgerundetes Rechteck 88"/>
          <p:cNvSpPr/>
          <p:nvPr/>
        </p:nvSpPr>
        <p:spPr bwMode="auto">
          <a:xfrm>
            <a:off x="478971" y="1981201"/>
            <a:ext cx="8392886" cy="2275114"/>
          </a:xfrm>
          <a:prstGeom prst="roundRect">
            <a:avLst/>
          </a:prstGeom>
          <a:noFill/>
          <a:ln w="381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11" name="Titel 10"/>
          <p:cNvSpPr>
            <a:spLocks noGrp="1"/>
          </p:cNvSpPr>
          <p:nvPr>
            <p:ph type="title"/>
          </p:nvPr>
        </p:nvSpPr>
        <p:spPr/>
        <p:txBody>
          <a:bodyPr/>
          <a:lstStyle/>
          <a:p>
            <a:r>
              <a:rPr lang="de-DE" dirty="0" smtClean="0"/>
              <a:t>HRCP and non-HRCP </a:t>
            </a:r>
            <a:r>
              <a:rPr lang="de-DE" dirty="0" err="1" smtClean="0"/>
              <a:t>applications</a:t>
            </a:r>
            <a:r>
              <a:rPr lang="de-DE" dirty="0" smtClean="0"/>
              <a:t> </a:t>
            </a:r>
            <a:r>
              <a:rPr lang="de-DE" dirty="0" err="1" smtClean="0"/>
              <a:t>are</a:t>
            </a:r>
            <a:r>
              <a:rPr lang="de-DE" dirty="0" smtClean="0"/>
              <a:t> </a:t>
            </a:r>
            <a:r>
              <a:rPr lang="de-DE" dirty="0" err="1" smtClean="0"/>
              <a:t>considered</a:t>
            </a:r>
            <a:r>
              <a:rPr lang="de-DE" dirty="0" smtClean="0"/>
              <a:t> in TG3d</a:t>
            </a:r>
            <a:endParaRPr lang="de-DE" dirty="0"/>
          </a:p>
        </p:txBody>
      </p:sp>
      <p:sp>
        <p:nvSpPr>
          <p:cNvPr id="2" name="Datumsplatzhalter 1"/>
          <p:cNvSpPr>
            <a:spLocks noGrp="1"/>
          </p:cNvSpPr>
          <p:nvPr>
            <p:ph type="dt" sz="half" idx="10"/>
          </p:nvPr>
        </p:nvSpPr>
        <p:spPr/>
        <p:txBody>
          <a:bodyPr/>
          <a:lstStyle/>
          <a:p>
            <a:r>
              <a:rPr lang="en-US" dirty="0" smtClean="0"/>
              <a:t>September 2016</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5</a:t>
            </a:fld>
            <a:endParaRPr lang="en-US"/>
          </a:p>
        </p:txBody>
      </p:sp>
      <p:grpSp>
        <p:nvGrpSpPr>
          <p:cNvPr id="9" name="Gruppieren 48"/>
          <p:cNvGrpSpPr/>
          <p:nvPr/>
        </p:nvGrpSpPr>
        <p:grpSpPr>
          <a:xfrm>
            <a:off x="3126940" y="2102723"/>
            <a:ext cx="2451261" cy="1923117"/>
            <a:chOff x="1617749" y="3394562"/>
            <a:chExt cx="2451261" cy="1923117"/>
          </a:xfrm>
        </p:grpSpPr>
        <p:grpSp>
          <p:nvGrpSpPr>
            <p:cNvPr id="90" name="Group 6"/>
            <p:cNvGrpSpPr>
              <a:grpSpLocks/>
            </p:cNvGrpSpPr>
            <p:nvPr/>
          </p:nvGrpSpPr>
          <p:grpSpPr bwMode="auto">
            <a:xfrm>
              <a:off x="1763625" y="3640784"/>
              <a:ext cx="2305385" cy="1373358"/>
              <a:chOff x="2599" y="2346"/>
              <a:chExt cx="1913" cy="1220"/>
            </a:xfrm>
          </p:grpSpPr>
          <p:pic>
            <p:nvPicPr>
              <p:cNvPr id="94" name="Picture 7" descr="ASS-PDA-offline-Eing"/>
              <p:cNvPicPr>
                <a:picLocks noChangeAspect="1" noChangeArrowheads="1"/>
              </p:cNvPicPr>
              <p:nvPr/>
            </p:nvPicPr>
            <p:blipFill>
              <a:blip r:embed="rId2" cstate="print"/>
              <a:srcRect/>
              <a:stretch>
                <a:fillRect/>
              </a:stretch>
            </p:blipFill>
            <p:spPr bwMode="auto">
              <a:xfrm>
                <a:off x="2599" y="2659"/>
                <a:ext cx="491" cy="544"/>
              </a:xfrm>
              <a:prstGeom prst="rect">
                <a:avLst/>
              </a:prstGeom>
              <a:noFill/>
              <a:ln w="9525">
                <a:noFill/>
                <a:miter lim="800000"/>
                <a:headEnd/>
                <a:tailEnd/>
              </a:ln>
            </p:spPr>
          </p:pic>
          <p:grpSp>
            <p:nvGrpSpPr>
              <p:cNvPr id="95" name="Group 8"/>
              <p:cNvGrpSpPr>
                <a:grpSpLocks/>
              </p:cNvGrpSpPr>
              <p:nvPr/>
            </p:nvGrpSpPr>
            <p:grpSpPr bwMode="auto">
              <a:xfrm>
                <a:off x="3574" y="2346"/>
                <a:ext cx="938" cy="1220"/>
                <a:chOff x="4558" y="2301"/>
                <a:chExt cx="938" cy="1220"/>
              </a:xfrm>
            </p:grpSpPr>
            <p:pic>
              <p:nvPicPr>
                <p:cNvPr id="100" name="Picture 9" descr="photokiosk"/>
                <p:cNvPicPr>
                  <a:picLocks noChangeAspect="1" noChangeArrowheads="1"/>
                </p:cNvPicPr>
                <p:nvPr/>
              </p:nvPicPr>
              <p:blipFill rotWithShape="1">
                <a:blip r:embed="rId3" cstate="print"/>
                <a:srcRect l="64853" t="6935" r="1953" b="8104"/>
                <a:stretch/>
              </p:blipFill>
              <p:spPr bwMode="auto">
                <a:xfrm>
                  <a:off x="4603" y="2301"/>
                  <a:ext cx="893" cy="1220"/>
                </a:xfrm>
                <a:prstGeom prst="rect">
                  <a:avLst/>
                </a:prstGeom>
                <a:noFill/>
                <a:ln w="9525">
                  <a:noFill/>
                  <a:miter lim="800000"/>
                  <a:headEnd/>
                  <a:tailEnd/>
                </a:ln>
              </p:spPr>
            </p:pic>
            <p:sp>
              <p:nvSpPr>
                <p:cNvPr id="101" name="Rectangle 10"/>
                <p:cNvSpPr>
                  <a:spLocks noChangeArrowheads="1"/>
                </p:cNvSpPr>
                <p:nvPr/>
              </p:nvSpPr>
              <p:spPr bwMode="auto">
                <a:xfrm>
                  <a:off x="4558" y="3158"/>
                  <a:ext cx="136" cy="227"/>
                </a:xfrm>
                <a:prstGeom prst="rect">
                  <a:avLst/>
                </a:prstGeom>
                <a:solidFill>
                  <a:schemeClr val="bg1"/>
                </a:solidFill>
                <a:ln w="9525" algn="ctr">
                  <a:noFill/>
                  <a:miter lim="800000"/>
                  <a:headEnd/>
                  <a:tailEnd/>
                </a:ln>
              </p:spPr>
              <p:txBody>
                <a:bodyPr wrap="none" lIns="0" tIns="0" rIns="0" bIns="0" anchor="ctr"/>
                <a:lstStyle/>
                <a:p>
                  <a:endParaRPr lang="de-DE"/>
                </a:p>
              </p:txBody>
            </p:sp>
          </p:grpSp>
          <p:grpSp>
            <p:nvGrpSpPr>
              <p:cNvPr id="96" name="Group 11"/>
              <p:cNvGrpSpPr>
                <a:grpSpLocks/>
              </p:cNvGrpSpPr>
              <p:nvPr/>
            </p:nvGrpSpPr>
            <p:grpSpPr bwMode="auto">
              <a:xfrm rot="10800000">
                <a:off x="3210" y="2705"/>
                <a:ext cx="363" cy="430"/>
                <a:chOff x="4159" y="2704"/>
                <a:chExt cx="210" cy="566"/>
              </a:xfrm>
            </p:grpSpPr>
            <p:sp>
              <p:nvSpPr>
                <p:cNvPr id="97" name="Freeform 12"/>
                <p:cNvSpPr>
                  <a:spLocks noChangeAspect="1"/>
                </p:cNvSpPr>
                <p:nvPr/>
              </p:nvSpPr>
              <p:spPr bwMode="auto">
                <a:xfrm>
                  <a:off x="4159" y="2863"/>
                  <a:ext cx="37" cy="254"/>
                </a:xfrm>
                <a:custGeom>
                  <a:avLst/>
                  <a:gdLst>
                    <a:gd name="T0" fmla="*/ 0 w 53"/>
                    <a:gd name="T1" fmla="*/ 0 h 363"/>
                    <a:gd name="T2" fmla="*/ 36 w 53"/>
                    <a:gd name="T3" fmla="*/ 93 h 363"/>
                    <a:gd name="T4" fmla="*/ 52 w 53"/>
                    <a:gd name="T5" fmla="*/ 182 h 363"/>
                    <a:gd name="T6" fmla="*/ 42 w 53"/>
                    <a:gd name="T7" fmla="*/ 269 h 363"/>
                    <a:gd name="T8" fmla="*/ 16 w 53"/>
                    <a:gd name="T9" fmla="*/ 363 h 363"/>
                    <a:gd name="T10" fmla="*/ 0 60000 65536"/>
                    <a:gd name="T11" fmla="*/ 0 60000 65536"/>
                    <a:gd name="T12" fmla="*/ 0 60000 65536"/>
                    <a:gd name="T13" fmla="*/ 0 60000 65536"/>
                    <a:gd name="T14" fmla="*/ 0 60000 65536"/>
                    <a:gd name="T15" fmla="*/ 0 w 53"/>
                    <a:gd name="T16" fmla="*/ 0 h 363"/>
                    <a:gd name="T17" fmla="*/ 53 w 53"/>
                    <a:gd name="T18" fmla="*/ 363 h 363"/>
                  </a:gdLst>
                  <a:ahLst/>
                  <a:cxnLst>
                    <a:cxn ang="T10">
                      <a:pos x="T0" y="T1"/>
                    </a:cxn>
                    <a:cxn ang="T11">
                      <a:pos x="T2" y="T3"/>
                    </a:cxn>
                    <a:cxn ang="T12">
                      <a:pos x="T4" y="T5"/>
                    </a:cxn>
                    <a:cxn ang="T13">
                      <a:pos x="T6" y="T7"/>
                    </a:cxn>
                    <a:cxn ang="T14">
                      <a:pos x="T8" y="T9"/>
                    </a:cxn>
                  </a:cxnLst>
                  <a:rect l="T15" t="T16" r="T17" b="T18"/>
                  <a:pathLst>
                    <a:path w="53" h="363">
                      <a:moveTo>
                        <a:pt x="0" y="0"/>
                      </a:moveTo>
                      <a:cubicBezTo>
                        <a:pt x="6" y="15"/>
                        <a:pt x="27" y="63"/>
                        <a:pt x="36" y="93"/>
                      </a:cubicBezTo>
                      <a:cubicBezTo>
                        <a:pt x="45" y="123"/>
                        <a:pt x="51" y="153"/>
                        <a:pt x="52" y="182"/>
                      </a:cubicBezTo>
                      <a:cubicBezTo>
                        <a:pt x="53" y="211"/>
                        <a:pt x="48" y="239"/>
                        <a:pt x="42" y="269"/>
                      </a:cubicBezTo>
                      <a:cubicBezTo>
                        <a:pt x="36" y="299"/>
                        <a:pt x="21" y="344"/>
                        <a:pt x="16" y="363"/>
                      </a:cubicBezTo>
                    </a:path>
                  </a:pathLst>
                </a:custGeom>
                <a:noFill/>
                <a:ln w="9525">
                  <a:solidFill>
                    <a:schemeClr val="tx1"/>
                  </a:solidFill>
                  <a:round/>
                  <a:headEnd/>
                  <a:tailEnd/>
                </a:ln>
              </p:spPr>
              <p:txBody>
                <a:bodyPr/>
                <a:lstStyle/>
                <a:p>
                  <a:endParaRPr lang="de-DE"/>
                </a:p>
              </p:txBody>
            </p:sp>
            <p:sp>
              <p:nvSpPr>
                <p:cNvPr id="98" name="Freeform 13"/>
                <p:cNvSpPr>
                  <a:spLocks noChangeAspect="1"/>
                </p:cNvSpPr>
                <p:nvPr/>
              </p:nvSpPr>
              <p:spPr bwMode="auto">
                <a:xfrm>
                  <a:off x="4221" y="2799"/>
                  <a:ext cx="55" cy="380"/>
                </a:xfrm>
                <a:custGeom>
                  <a:avLst/>
                  <a:gdLst>
                    <a:gd name="T0" fmla="*/ 0 w 53"/>
                    <a:gd name="T1" fmla="*/ 0 h 363"/>
                    <a:gd name="T2" fmla="*/ 36 w 53"/>
                    <a:gd name="T3" fmla="*/ 93 h 363"/>
                    <a:gd name="T4" fmla="*/ 52 w 53"/>
                    <a:gd name="T5" fmla="*/ 182 h 363"/>
                    <a:gd name="T6" fmla="*/ 42 w 53"/>
                    <a:gd name="T7" fmla="*/ 269 h 363"/>
                    <a:gd name="T8" fmla="*/ 16 w 53"/>
                    <a:gd name="T9" fmla="*/ 363 h 363"/>
                    <a:gd name="T10" fmla="*/ 0 60000 65536"/>
                    <a:gd name="T11" fmla="*/ 0 60000 65536"/>
                    <a:gd name="T12" fmla="*/ 0 60000 65536"/>
                    <a:gd name="T13" fmla="*/ 0 60000 65536"/>
                    <a:gd name="T14" fmla="*/ 0 60000 65536"/>
                    <a:gd name="T15" fmla="*/ 0 w 53"/>
                    <a:gd name="T16" fmla="*/ 0 h 363"/>
                    <a:gd name="T17" fmla="*/ 53 w 53"/>
                    <a:gd name="T18" fmla="*/ 363 h 363"/>
                  </a:gdLst>
                  <a:ahLst/>
                  <a:cxnLst>
                    <a:cxn ang="T10">
                      <a:pos x="T0" y="T1"/>
                    </a:cxn>
                    <a:cxn ang="T11">
                      <a:pos x="T2" y="T3"/>
                    </a:cxn>
                    <a:cxn ang="T12">
                      <a:pos x="T4" y="T5"/>
                    </a:cxn>
                    <a:cxn ang="T13">
                      <a:pos x="T6" y="T7"/>
                    </a:cxn>
                    <a:cxn ang="T14">
                      <a:pos x="T8" y="T9"/>
                    </a:cxn>
                  </a:cxnLst>
                  <a:rect l="T15" t="T16" r="T17" b="T18"/>
                  <a:pathLst>
                    <a:path w="53" h="363">
                      <a:moveTo>
                        <a:pt x="0" y="0"/>
                      </a:moveTo>
                      <a:cubicBezTo>
                        <a:pt x="6" y="15"/>
                        <a:pt x="27" y="63"/>
                        <a:pt x="36" y="93"/>
                      </a:cubicBezTo>
                      <a:cubicBezTo>
                        <a:pt x="45" y="123"/>
                        <a:pt x="51" y="153"/>
                        <a:pt x="52" y="182"/>
                      </a:cubicBezTo>
                      <a:cubicBezTo>
                        <a:pt x="53" y="211"/>
                        <a:pt x="48" y="239"/>
                        <a:pt x="42" y="269"/>
                      </a:cubicBezTo>
                      <a:cubicBezTo>
                        <a:pt x="36" y="299"/>
                        <a:pt x="21" y="344"/>
                        <a:pt x="16" y="363"/>
                      </a:cubicBezTo>
                    </a:path>
                  </a:pathLst>
                </a:custGeom>
                <a:noFill/>
                <a:ln w="9525">
                  <a:solidFill>
                    <a:schemeClr val="tx1"/>
                  </a:solidFill>
                  <a:round/>
                  <a:headEnd/>
                  <a:tailEnd/>
                </a:ln>
              </p:spPr>
              <p:txBody>
                <a:bodyPr/>
                <a:lstStyle/>
                <a:p>
                  <a:endParaRPr lang="de-DE"/>
                </a:p>
              </p:txBody>
            </p:sp>
            <p:sp>
              <p:nvSpPr>
                <p:cNvPr id="99" name="Freeform 14"/>
                <p:cNvSpPr>
                  <a:spLocks noChangeAspect="1"/>
                </p:cNvSpPr>
                <p:nvPr/>
              </p:nvSpPr>
              <p:spPr bwMode="auto">
                <a:xfrm>
                  <a:off x="4286" y="2704"/>
                  <a:ext cx="83" cy="566"/>
                </a:xfrm>
                <a:custGeom>
                  <a:avLst/>
                  <a:gdLst>
                    <a:gd name="T0" fmla="*/ 0 w 53"/>
                    <a:gd name="T1" fmla="*/ 0 h 363"/>
                    <a:gd name="T2" fmla="*/ 36 w 53"/>
                    <a:gd name="T3" fmla="*/ 93 h 363"/>
                    <a:gd name="T4" fmla="*/ 52 w 53"/>
                    <a:gd name="T5" fmla="*/ 182 h 363"/>
                    <a:gd name="T6" fmla="*/ 42 w 53"/>
                    <a:gd name="T7" fmla="*/ 269 h 363"/>
                    <a:gd name="T8" fmla="*/ 16 w 53"/>
                    <a:gd name="T9" fmla="*/ 363 h 363"/>
                    <a:gd name="T10" fmla="*/ 0 60000 65536"/>
                    <a:gd name="T11" fmla="*/ 0 60000 65536"/>
                    <a:gd name="T12" fmla="*/ 0 60000 65536"/>
                    <a:gd name="T13" fmla="*/ 0 60000 65536"/>
                    <a:gd name="T14" fmla="*/ 0 60000 65536"/>
                    <a:gd name="T15" fmla="*/ 0 w 53"/>
                    <a:gd name="T16" fmla="*/ 0 h 363"/>
                    <a:gd name="T17" fmla="*/ 53 w 53"/>
                    <a:gd name="T18" fmla="*/ 363 h 363"/>
                  </a:gdLst>
                  <a:ahLst/>
                  <a:cxnLst>
                    <a:cxn ang="T10">
                      <a:pos x="T0" y="T1"/>
                    </a:cxn>
                    <a:cxn ang="T11">
                      <a:pos x="T2" y="T3"/>
                    </a:cxn>
                    <a:cxn ang="T12">
                      <a:pos x="T4" y="T5"/>
                    </a:cxn>
                    <a:cxn ang="T13">
                      <a:pos x="T6" y="T7"/>
                    </a:cxn>
                    <a:cxn ang="T14">
                      <a:pos x="T8" y="T9"/>
                    </a:cxn>
                  </a:cxnLst>
                  <a:rect l="T15" t="T16" r="T17" b="T18"/>
                  <a:pathLst>
                    <a:path w="53" h="363">
                      <a:moveTo>
                        <a:pt x="0" y="0"/>
                      </a:moveTo>
                      <a:cubicBezTo>
                        <a:pt x="6" y="15"/>
                        <a:pt x="27" y="63"/>
                        <a:pt x="36" y="93"/>
                      </a:cubicBezTo>
                      <a:cubicBezTo>
                        <a:pt x="45" y="123"/>
                        <a:pt x="51" y="153"/>
                        <a:pt x="52" y="182"/>
                      </a:cubicBezTo>
                      <a:cubicBezTo>
                        <a:pt x="53" y="211"/>
                        <a:pt x="48" y="239"/>
                        <a:pt x="42" y="269"/>
                      </a:cubicBezTo>
                      <a:cubicBezTo>
                        <a:pt x="36" y="299"/>
                        <a:pt x="21" y="344"/>
                        <a:pt x="16" y="363"/>
                      </a:cubicBezTo>
                    </a:path>
                  </a:pathLst>
                </a:custGeom>
                <a:noFill/>
                <a:ln w="9525">
                  <a:solidFill>
                    <a:schemeClr val="tx1"/>
                  </a:solidFill>
                  <a:round/>
                  <a:headEnd/>
                  <a:tailEnd/>
                </a:ln>
              </p:spPr>
              <p:txBody>
                <a:bodyPr/>
                <a:lstStyle/>
                <a:p>
                  <a:endParaRPr lang="de-DE"/>
                </a:p>
              </p:txBody>
            </p:sp>
          </p:grpSp>
        </p:grpSp>
        <p:sp>
          <p:nvSpPr>
            <p:cNvPr id="91" name="Textfeld 90"/>
            <p:cNvSpPr txBox="1"/>
            <p:nvPr/>
          </p:nvSpPr>
          <p:spPr>
            <a:xfrm>
              <a:off x="1952501" y="5102235"/>
              <a:ext cx="1753835" cy="215444"/>
            </a:xfrm>
            <a:prstGeom prst="rect">
              <a:avLst/>
            </a:prstGeom>
            <a:solidFill>
              <a:schemeClr val="bg1"/>
            </a:solidFill>
          </p:spPr>
          <p:txBody>
            <a:bodyPr wrap="square" lIns="0" tIns="0" rIns="0" bIns="0" rtlCol="0">
              <a:spAutoFit/>
            </a:bodyPr>
            <a:lstStyle/>
            <a:p>
              <a:pPr algn="ctr"/>
              <a:r>
                <a:rPr lang="de-DE" sz="1400" dirty="0" smtClean="0">
                  <a:solidFill>
                    <a:srgbClr val="000000"/>
                  </a:solidFill>
                  <a:latin typeface="+mj-lt"/>
                  <a:cs typeface="Verdana"/>
                </a:rPr>
                <a:t>Kiosk </a:t>
              </a:r>
              <a:r>
                <a:rPr lang="de-DE" sz="1400" dirty="0" err="1" smtClean="0">
                  <a:solidFill>
                    <a:srgbClr val="000000"/>
                  </a:solidFill>
                  <a:latin typeface="+mj-lt"/>
                  <a:cs typeface="Verdana"/>
                </a:rPr>
                <a:t>downloads</a:t>
              </a:r>
              <a:endParaRPr lang="de-DE" sz="1400" dirty="0" smtClean="0">
                <a:solidFill>
                  <a:srgbClr val="000000"/>
                </a:solidFill>
                <a:latin typeface="+mj-lt"/>
                <a:cs typeface="Verdana"/>
              </a:endParaRPr>
            </a:p>
          </p:txBody>
        </p:sp>
        <p:cxnSp>
          <p:nvCxnSpPr>
            <p:cNvPr id="92" name="Gerade Verbindung 91"/>
            <p:cNvCxnSpPr/>
            <p:nvPr/>
          </p:nvCxnSpPr>
          <p:spPr bwMode="auto">
            <a:xfrm flipH="1" flipV="1">
              <a:off x="2200940" y="3969060"/>
              <a:ext cx="782908" cy="137460"/>
            </a:xfrm>
            <a:prstGeom prst="line">
              <a:avLst/>
            </a:prstGeom>
            <a:ln w="47625">
              <a:solidFill>
                <a:srgbClr val="7D3700"/>
              </a:solidFill>
              <a:headEnd type="triangle" w="med" len="med"/>
              <a:tailEnd type="none" w="sm" len="sm"/>
            </a:ln>
          </p:spPr>
          <p:style>
            <a:lnRef idx="1">
              <a:schemeClr val="accent2"/>
            </a:lnRef>
            <a:fillRef idx="0">
              <a:schemeClr val="accent2"/>
            </a:fillRef>
            <a:effectRef idx="0">
              <a:schemeClr val="accent2"/>
            </a:effectRef>
            <a:fontRef idx="minor">
              <a:schemeClr val="tx1"/>
            </a:fontRef>
          </p:style>
        </p:cxnSp>
        <p:sp>
          <p:nvSpPr>
            <p:cNvPr id="93" name="Textfeld 92"/>
            <p:cNvSpPr txBox="1"/>
            <p:nvPr/>
          </p:nvSpPr>
          <p:spPr>
            <a:xfrm>
              <a:off x="1617749" y="3394562"/>
              <a:ext cx="855095" cy="492443"/>
            </a:xfrm>
            <a:prstGeom prst="rect">
              <a:avLst/>
            </a:prstGeom>
            <a:solidFill>
              <a:srgbClr val="FFFFFF"/>
            </a:solidFill>
          </p:spPr>
          <p:txBody>
            <a:bodyPr wrap="square" lIns="0" tIns="0" rIns="0" bIns="0" rtlCol="0">
              <a:spAutoFit/>
            </a:bodyPr>
            <a:lstStyle/>
            <a:p>
              <a:pPr algn="ctr"/>
              <a:r>
                <a:rPr lang="de-DE" sz="1600" dirty="0" smtClean="0">
                  <a:solidFill>
                    <a:srgbClr val="000000"/>
                  </a:solidFill>
                  <a:latin typeface="+mj-lt"/>
                  <a:cs typeface="Verdana"/>
                </a:rPr>
                <a:t>10...100 Gbit/s</a:t>
              </a:r>
            </a:p>
          </p:txBody>
        </p:sp>
      </p:grpSp>
      <p:grpSp>
        <p:nvGrpSpPr>
          <p:cNvPr id="14" name="Gruppieren 50"/>
          <p:cNvGrpSpPr/>
          <p:nvPr/>
        </p:nvGrpSpPr>
        <p:grpSpPr>
          <a:xfrm>
            <a:off x="2820231" y="4768586"/>
            <a:ext cx="2996017" cy="1459912"/>
            <a:chOff x="4636323" y="3857946"/>
            <a:chExt cx="2996017" cy="1459912"/>
          </a:xfrm>
        </p:grpSpPr>
        <p:sp>
          <p:nvSpPr>
            <p:cNvPr id="76" name="Textfeld 75"/>
            <p:cNvSpPr txBox="1"/>
            <p:nvPr/>
          </p:nvSpPr>
          <p:spPr>
            <a:xfrm>
              <a:off x="5112060" y="5133192"/>
              <a:ext cx="2520280" cy="184666"/>
            </a:xfrm>
            <a:prstGeom prst="rect">
              <a:avLst/>
            </a:prstGeom>
            <a:solidFill>
              <a:schemeClr val="bg1"/>
            </a:solidFill>
          </p:spPr>
          <p:txBody>
            <a:bodyPr wrap="square" lIns="0" tIns="0" rIns="0" bIns="0" rtlCol="0">
              <a:spAutoFit/>
            </a:bodyPr>
            <a:lstStyle/>
            <a:p>
              <a:pPr algn="ctr"/>
              <a:r>
                <a:rPr lang="de-DE" sz="1200" dirty="0" smtClean="0">
                  <a:solidFill>
                    <a:srgbClr val="000000"/>
                  </a:solidFill>
                  <a:latin typeface="Verdana"/>
                  <a:cs typeface="Verdana"/>
                </a:rPr>
                <a:t> </a:t>
              </a:r>
              <a:r>
                <a:rPr lang="de-DE" sz="1200" dirty="0" err="1" smtClean="0">
                  <a:solidFill>
                    <a:srgbClr val="000000"/>
                  </a:solidFill>
                  <a:latin typeface="Verdana"/>
                  <a:cs typeface="Verdana"/>
                </a:rPr>
                <a:t>Backhaul</a:t>
              </a:r>
              <a:r>
                <a:rPr lang="de-DE" sz="1200" dirty="0" smtClean="0">
                  <a:solidFill>
                    <a:srgbClr val="000000"/>
                  </a:solidFill>
                  <a:latin typeface="Verdana"/>
                  <a:cs typeface="Verdana"/>
                </a:rPr>
                <a:t>/Fronthaul links</a:t>
              </a:r>
            </a:p>
          </p:txBody>
        </p:sp>
        <p:pic>
          <p:nvPicPr>
            <p:cNvPr id="77" name="Picture 4" descr="http://www.ruckussecurity.com/images/zf7731-deploy-backhaul.png"/>
            <p:cNvPicPr>
              <a:picLocks noChangeAspect="1" noChangeArrowheads="1"/>
            </p:cNvPicPr>
            <p:nvPr/>
          </p:nvPicPr>
          <p:blipFill>
            <a:blip r:embed="rId4" cstate="print"/>
            <a:srcRect r="18657" b="33011"/>
            <a:stretch>
              <a:fillRect/>
            </a:stretch>
          </p:blipFill>
          <p:spPr bwMode="auto">
            <a:xfrm>
              <a:off x="4636323" y="3969060"/>
              <a:ext cx="2815997" cy="855095"/>
            </a:xfrm>
            <a:prstGeom prst="rect">
              <a:avLst/>
            </a:prstGeom>
            <a:noFill/>
          </p:spPr>
        </p:pic>
        <p:sp>
          <p:nvSpPr>
            <p:cNvPr id="78" name="Rechteck 77"/>
            <p:cNvSpPr/>
            <p:nvPr/>
          </p:nvSpPr>
          <p:spPr>
            <a:xfrm>
              <a:off x="5517105" y="3969060"/>
              <a:ext cx="981130" cy="317647"/>
            </a:xfrm>
            <a:prstGeom prst="rect">
              <a:avLst/>
            </a:prstGeom>
            <a:solidFill>
              <a:schemeClr val="bg1"/>
            </a:solidFill>
            <a:ln w="19050">
              <a:solidFill>
                <a:schemeClr val="bg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dirty="0" smtClean="0"/>
            </a:p>
          </p:txBody>
        </p:sp>
        <p:sp>
          <p:nvSpPr>
            <p:cNvPr id="79" name="Rechteck 78"/>
            <p:cNvSpPr/>
            <p:nvPr/>
          </p:nvSpPr>
          <p:spPr>
            <a:xfrm>
              <a:off x="5714510" y="4416498"/>
              <a:ext cx="567680" cy="317647"/>
            </a:xfrm>
            <a:prstGeom prst="rect">
              <a:avLst/>
            </a:prstGeom>
            <a:solidFill>
              <a:schemeClr val="bg1"/>
            </a:solidFill>
            <a:ln w="19050">
              <a:solidFill>
                <a:schemeClr val="bg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dirty="0" smtClean="0"/>
            </a:p>
          </p:txBody>
        </p:sp>
        <p:cxnSp>
          <p:nvCxnSpPr>
            <p:cNvPr id="80" name="Gerade Verbindung 79"/>
            <p:cNvCxnSpPr/>
            <p:nvPr/>
          </p:nvCxnSpPr>
          <p:spPr bwMode="auto">
            <a:xfrm flipV="1">
              <a:off x="6147175" y="4104167"/>
              <a:ext cx="173887" cy="342172"/>
            </a:xfrm>
            <a:prstGeom prst="line">
              <a:avLst/>
            </a:prstGeom>
            <a:ln w="47625">
              <a:solidFill>
                <a:srgbClr val="7D3700"/>
              </a:solidFill>
              <a:headEnd type="triangle" w="med" len="med"/>
              <a:tailEnd type="none" w="sm" len="sm"/>
            </a:ln>
          </p:spPr>
          <p:style>
            <a:lnRef idx="1">
              <a:schemeClr val="accent2"/>
            </a:lnRef>
            <a:fillRef idx="0">
              <a:schemeClr val="accent2"/>
            </a:fillRef>
            <a:effectRef idx="0">
              <a:schemeClr val="accent2"/>
            </a:effectRef>
            <a:fontRef idx="minor">
              <a:schemeClr val="tx1"/>
            </a:fontRef>
          </p:style>
        </p:cxnSp>
        <p:sp>
          <p:nvSpPr>
            <p:cNvPr id="81" name="Textfeld 80"/>
            <p:cNvSpPr txBox="1"/>
            <p:nvPr/>
          </p:nvSpPr>
          <p:spPr>
            <a:xfrm>
              <a:off x="5557963" y="3857946"/>
              <a:ext cx="1175110" cy="492443"/>
            </a:xfrm>
            <a:prstGeom prst="rect">
              <a:avLst/>
            </a:prstGeom>
            <a:solidFill>
              <a:srgbClr val="FFFFFF"/>
            </a:solidFill>
          </p:spPr>
          <p:txBody>
            <a:bodyPr wrap="square" lIns="0" tIns="0" rIns="0" bIns="0" rtlCol="0">
              <a:spAutoFit/>
            </a:bodyPr>
            <a:lstStyle/>
            <a:p>
              <a:pPr algn="ctr"/>
              <a:r>
                <a:rPr lang="de-DE" sz="1600" dirty="0" smtClean="0">
                  <a:solidFill>
                    <a:srgbClr val="000000"/>
                  </a:solidFill>
                  <a:latin typeface="+mj-lt"/>
                  <a:cs typeface="Verdana"/>
                </a:rPr>
                <a:t>10..100 Gbit/s</a:t>
              </a:r>
            </a:p>
          </p:txBody>
        </p:sp>
      </p:grpSp>
      <p:cxnSp>
        <p:nvCxnSpPr>
          <p:cNvPr id="20" name="Gerade Verbindung 19"/>
          <p:cNvCxnSpPr>
            <a:stCxn id="69" idx="1"/>
            <a:endCxn id="55" idx="0"/>
          </p:cNvCxnSpPr>
          <p:nvPr/>
        </p:nvCxnSpPr>
        <p:spPr>
          <a:xfrm>
            <a:off x="7211612" y="5216262"/>
            <a:ext cx="892599" cy="180644"/>
          </a:xfrm>
          <a:prstGeom prst="line">
            <a:avLst/>
          </a:prstGeom>
          <a:ln w="19050">
            <a:solidFill>
              <a:srgbClr val="FFFF00"/>
            </a:solidFill>
            <a:tailEnd type="none"/>
          </a:ln>
        </p:spPr>
        <p:style>
          <a:lnRef idx="1">
            <a:schemeClr val="accent1"/>
          </a:lnRef>
          <a:fillRef idx="0">
            <a:schemeClr val="accent1"/>
          </a:fillRef>
          <a:effectRef idx="0">
            <a:schemeClr val="accent1"/>
          </a:effectRef>
          <a:fontRef idx="minor">
            <a:schemeClr val="tx1"/>
          </a:fontRef>
        </p:style>
      </p:cxnSp>
      <p:grpSp>
        <p:nvGrpSpPr>
          <p:cNvPr id="103" name="Gruppieren 102"/>
          <p:cNvGrpSpPr/>
          <p:nvPr/>
        </p:nvGrpSpPr>
        <p:grpSpPr>
          <a:xfrm>
            <a:off x="6143085" y="4663455"/>
            <a:ext cx="2343668" cy="1687352"/>
            <a:chOff x="3529283" y="4197789"/>
            <a:chExt cx="2343668" cy="1687352"/>
          </a:xfrm>
        </p:grpSpPr>
        <p:sp>
          <p:nvSpPr>
            <p:cNvPr id="15" name="Textfeld 14"/>
            <p:cNvSpPr txBox="1"/>
            <p:nvPr/>
          </p:nvSpPr>
          <p:spPr>
            <a:xfrm>
              <a:off x="3564961" y="5454254"/>
              <a:ext cx="1753835" cy="430887"/>
            </a:xfrm>
            <a:prstGeom prst="rect">
              <a:avLst/>
            </a:prstGeom>
            <a:solidFill>
              <a:schemeClr val="bg1"/>
            </a:solidFill>
          </p:spPr>
          <p:txBody>
            <a:bodyPr wrap="square" lIns="0" tIns="0" rIns="0" bIns="0" rtlCol="0">
              <a:spAutoFit/>
            </a:bodyPr>
            <a:lstStyle/>
            <a:p>
              <a:pPr algn="ctr"/>
              <a:r>
                <a:rPr lang="de-DE" sz="1400" dirty="0" smtClean="0">
                  <a:solidFill>
                    <a:srgbClr val="000000"/>
                  </a:solidFill>
                  <a:latin typeface="+mj-lt"/>
                  <a:cs typeface="Verdana"/>
                </a:rPr>
                <a:t> Wireless Links in Data Centers</a:t>
              </a:r>
            </a:p>
          </p:txBody>
        </p:sp>
        <p:sp>
          <p:nvSpPr>
            <p:cNvPr id="16" name="Textfeld 15"/>
            <p:cNvSpPr txBox="1"/>
            <p:nvPr/>
          </p:nvSpPr>
          <p:spPr>
            <a:xfrm>
              <a:off x="3529283" y="4197789"/>
              <a:ext cx="1939874" cy="246221"/>
            </a:xfrm>
            <a:prstGeom prst="rect">
              <a:avLst/>
            </a:prstGeom>
            <a:solidFill>
              <a:srgbClr val="FFFFFF"/>
            </a:solidFill>
          </p:spPr>
          <p:txBody>
            <a:bodyPr wrap="square" lIns="0" tIns="0" rIns="0" bIns="0" rtlCol="0">
              <a:spAutoFit/>
            </a:bodyPr>
            <a:lstStyle/>
            <a:p>
              <a:pPr algn="ctr"/>
              <a:r>
                <a:rPr lang="de-DE" sz="1600" dirty="0" smtClean="0">
                  <a:solidFill>
                    <a:srgbClr val="000000"/>
                  </a:solidFill>
                  <a:latin typeface="+mj-lt"/>
                  <a:cs typeface="Verdana"/>
                </a:rPr>
                <a:t>10...100 </a:t>
              </a:r>
              <a:r>
                <a:rPr lang="de-DE" sz="1600" dirty="0" err="1" smtClean="0">
                  <a:solidFill>
                    <a:srgbClr val="000000"/>
                  </a:solidFill>
                  <a:latin typeface="+mj-lt"/>
                  <a:cs typeface="Verdana"/>
                </a:rPr>
                <a:t>Gbit</a:t>
              </a:r>
              <a:r>
                <a:rPr lang="de-DE" sz="1600" dirty="0" smtClean="0">
                  <a:solidFill>
                    <a:srgbClr val="000000"/>
                  </a:solidFill>
                  <a:latin typeface="+mj-lt"/>
                  <a:cs typeface="Verdana"/>
                </a:rPr>
                <a:t>/s</a:t>
              </a:r>
            </a:p>
          </p:txBody>
        </p:sp>
        <p:grpSp>
          <p:nvGrpSpPr>
            <p:cNvPr id="19" name="Gruppieren 49"/>
            <p:cNvGrpSpPr/>
            <p:nvPr/>
          </p:nvGrpSpPr>
          <p:grpSpPr>
            <a:xfrm>
              <a:off x="4066500" y="4612455"/>
              <a:ext cx="1806451" cy="765085"/>
              <a:chOff x="827584" y="2564904"/>
              <a:chExt cx="6120680" cy="2592288"/>
            </a:xfrm>
          </p:grpSpPr>
          <p:sp>
            <p:nvSpPr>
              <p:cNvPr id="27" name="Würfel 26"/>
              <p:cNvSpPr/>
              <p:nvPr/>
            </p:nvSpPr>
            <p:spPr bwMode="auto">
              <a:xfrm>
                <a:off x="6084168" y="2636912"/>
                <a:ext cx="864096" cy="1440160"/>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grpSp>
            <p:nvGrpSpPr>
              <p:cNvPr id="28" name="Gruppieren 54"/>
              <p:cNvGrpSpPr/>
              <p:nvPr/>
            </p:nvGrpSpPr>
            <p:grpSpPr>
              <a:xfrm>
                <a:off x="827584" y="2564904"/>
                <a:ext cx="5832648" cy="2592288"/>
                <a:chOff x="827584" y="2564904"/>
                <a:chExt cx="5832648" cy="2592288"/>
              </a:xfrm>
            </p:grpSpPr>
            <p:sp>
              <p:nvSpPr>
                <p:cNvPr id="29" name="Würfel 28"/>
                <p:cNvSpPr/>
                <p:nvPr/>
              </p:nvSpPr>
              <p:spPr bwMode="auto">
                <a:xfrm>
                  <a:off x="1691680" y="2636912"/>
                  <a:ext cx="864096" cy="1440160"/>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30" name="Würfel 29"/>
                <p:cNvSpPr/>
                <p:nvPr/>
              </p:nvSpPr>
              <p:spPr bwMode="auto">
                <a:xfrm>
                  <a:off x="1403648" y="2996952"/>
                  <a:ext cx="864096" cy="1440160"/>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31" name="Würfel 30"/>
                <p:cNvSpPr/>
                <p:nvPr/>
              </p:nvSpPr>
              <p:spPr bwMode="auto">
                <a:xfrm>
                  <a:off x="1115616" y="3356992"/>
                  <a:ext cx="864096" cy="1440160"/>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32" name="Würfel 31"/>
                <p:cNvSpPr/>
                <p:nvPr/>
              </p:nvSpPr>
              <p:spPr bwMode="auto">
                <a:xfrm>
                  <a:off x="827584" y="3717032"/>
                  <a:ext cx="864096" cy="1440160"/>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33" name="Würfel 32"/>
                <p:cNvSpPr/>
                <p:nvPr/>
              </p:nvSpPr>
              <p:spPr bwMode="auto">
                <a:xfrm>
                  <a:off x="2555776" y="2636912"/>
                  <a:ext cx="864096" cy="1440160"/>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34" name="Würfel 33"/>
                <p:cNvSpPr/>
                <p:nvPr/>
              </p:nvSpPr>
              <p:spPr bwMode="auto">
                <a:xfrm>
                  <a:off x="2267744" y="2996952"/>
                  <a:ext cx="864096" cy="1440160"/>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35" name="Würfel 34"/>
                <p:cNvSpPr/>
                <p:nvPr/>
              </p:nvSpPr>
              <p:spPr bwMode="auto">
                <a:xfrm>
                  <a:off x="1979712" y="3356992"/>
                  <a:ext cx="864096" cy="1440160"/>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36" name="Würfel 35"/>
                <p:cNvSpPr/>
                <p:nvPr/>
              </p:nvSpPr>
              <p:spPr bwMode="auto">
                <a:xfrm>
                  <a:off x="1691680" y="3717032"/>
                  <a:ext cx="864096" cy="1440160"/>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37" name="Würfel 36"/>
                <p:cNvSpPr/>
                <p:nvPr/>
              </p:nvSpPr>
              <p:spPr bwMode="auto">
                <a:xfrm>
                  <a:off x="3419872" y="2636912"/>
                  <a:ext cx="864096" cy="1440160"/>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38" name="Würfel 37"/>
                <p:cNvSpPr/>
                <p:nvPr/>
              </p:nvSpPr>
              <p:spPr bwMode="auto">
                <a:xfrm>
                  <a:off x="3131840" y="2996952"/>
                  <a:ext cx="864096" cy="1440160"/>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39" name="Würfel 38"/>
                <p:cNvSpPr/>
                <p:nvPr/>
              </p:nvSpPr>
              <p:spPr bwMode="auto">
                <a:xfrm>
                  <a:off x="2843808" y="3356992"/>
                  <a:ext cx="864096" cy="1440160"/>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40" name="Würfel 39"/>
                <p:cNvSpPr/>
                <p:nvPr/>
              </p:nvSpPr>
              <p:spPr bwMode="auto">
                <a:xfrm>
                  <a:off x="2555776" y="3717032"/>
                  <a:ext cx="864096" cy="1440160"/>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41" name="Würfel 40"/>
                <p:cNvSpPr/>
                <p:nvPr/>
              </p:nvSpPr>
              <p:spPr bwMode="auto">
                <a:xfrm>
                  <a:off x="4283968" y="2636912"/>
                  <a:ext cx="864096" cy="1440160"/>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42" name="Würfel 41"/>
                <p:cNvSpPr/>
                <p:nvPr/>
              </p:nvSpPr>
              <p:spPr bwMode="auto">
                <a:xfrm>
                  <a:off x="3995936" y="2996952"/>
                  <a:ext cx="864096" cy="1440160"/>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43" name="Würfel 42"/>
                <p:cNvSpPr/>
                <p:nvPr/>
              </p:nvSpPr>
              <p:spPr bwMode="auto">
                <a:xfrm>
                  <a:off x="3707904" y="3356992"/>
                  <a:ext cx="864096" cy="1440160"/>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44" name="Würfel 43"/>
                <p:cNvSpPr/>
                <p:nvPr/>
              </p:nvSpPr>
              <p:spPr bwMode="auto">
                <a:xfrm>
                  <a:off x="3419872" y="3717032"/>
                  <a:ext cx="864096" cy="1440160"/>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45" name="Würfel 44"/>
                <p:cNvSpPr/>
                <p:nvPr/>
              </p:nvSpPr>
              <p:spPr bwMode="auto">
                <a:xfrm>
                  <a:off x="5148064" y="2636912"/>
                  <a:ext cx="864096" cy="1440160"/>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46" name="Würfel 45"/>
                <p:cNvSpPr/>
                <p:nvPr/>
              </p:nvSpPr>
              <p:spPr bwMode="auto">
                <a:xfrm>
                  <a:off x="4860032" y="2996952"/>
                  <a:ext cx="864096" cy="1440160"/>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47" name="Würfel 46"/>
                <p:cNvSpPr/>
                <p:nvPr/>
              </p:nvSpPr>
              <p:spPr bwMode="auto">
                <a:xfrm>
                  <a:off x="4572000" y="3356992"/>
                  <a:ext cx="864096" cy="1440160"/>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48" name="Würfel 47"/>
                <p:cNvSpPr/>
                <p:nvPr/>
              </p:nvSpPr>
              <p:spPr bwMode="auto">
                <a:xfrm>
                  <a:off x="4283968" y="3717032"/>
                  <a:ext cx="864096" cy="1440160"/>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49" name="Würfel 48"/>
                <p:cNvSpPr/>
                <p:nvPr/>
              </p:nvSpPr>
              <p:spPr bwMode="auto">
                <a:xfrm>
                  <a:off x="5796136" y="2996952"/>
                  <a:ext cx="864096" cy="1440160"/>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50" name="Würfel 49"/>
                <p:cNvSpPr/>
                <p:nvPr/>
              </p:nvSpPr>
              <p:spPr bwMode="auto">
                <a:xfrm>
                  <a:off x="5508104" y="3356992"/>
                  <a:ext cx="864096" cy="1440160"/>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51" name="Würfel 50"/>
                <p:cNvSpPr/>
                <p:nvPr/>
              </p:nvSpPr>
              <p:spPr bwMode="auto">
                <a:xfrm>
                  <a:off x="5220072" y="3717032"/>
                  <a:ext cx="864096" cy="1440160"/>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52" name="Flussdiagramm: Zusammenstellen 51"/>
                <p:cNvSpPr/>
                <p:nvPr/>
              </p:nvSpPr>
              <p:spPr bwMode="auto">
                <a:xfrm>
                  <a:off x="6444208" y="2564904"/>
                  <a:ext cx="144016" cy="216024"/>
                </a:xfrm>
                <a:prstGeom prst="flowChartCollat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53" name="Flussdiagramm: Zusammenstellen 52"/>
                <p:cNvSpPr/>
                <p:nvPr/>
              </p:nvSpPr>
              <p:spPr bwMode="auto">
                <a:xfrm>
                  <a:off x="6156176" y="2924944"/>
                  <a:ext cx="144016" cy="216024"/>
                </a:xfrm>
                <a:prstGeom prst="flowChartCollat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54" name="Flussdiagramm: Zusammenstellen 53"/>
                <p:cNvSpPr/>
                <p:nvPr/>
              </p:nvSpPr>
              <p:spPr bwMode="auto">
                <a:xfrm>
                  <a:off x="5868144" y="3284984"/>
                  <a:ext cx="144016" cy="216024"/>
                </a:xfrm>
                <a:prstGeom prst="flowChartCollat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55" name="Flussdiagramm: Zusammenstellen 54"/>
                <p:cNvSpPr/>
                <p:nvPr/>
              </p:nvSpPr>
              <p:spPr bwMode="auto">
                <a:xfrm>
                  <a:off x="5580112" y="3645024"/>
                  <a:ext cx="144016" cy="216024"/>
                </a:xfrm>
                <a:prstGeom prst="flowChartCollat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56" name="Flussdiagramm: Zusammenstellen 55"/>
                <p:cNvSpPr/>
                <p:nvPr/>
              </p:nvSpPr>
              <p:spPr bwMode="auto">
                <a:xfrm>
                  <a:off x="5436096" y="2564904"/>
                  <a:ext cx="144016" cy="216024"/>
                </a:xfrm>
                <a:prstGeom prst="flowChartCollat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57" name="Flussdiagramm: Zusammenstellen 56"/>
                <p:cNvSpPr/>
                <p:nvPr/>
              </p:nvSpPr>
              <p:spPr bwMode="auto">
                <a:xfrm>
                  <a:off x="5148064" y="2924944"/>
                  <a:ext cx="144016" cy="216024"/>
                </a:xfrm>
                <a:prstGeom prst="flowChartCollat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58" name="Flussdiagramm: Zusammenstellen 57"/>
                <p:cNvSpPr/>
                <p:nvPr/>
              </p:nvSpPr>
              <p:spPr bwMode="auto">
                <a:xfrm>
                  <a:off x="4860032" y="3284984"/>
                  <a:ext cx="144016" cy="216024"/>
                </a:xfrm>
                <a:prstGeom prst="flowChartCollat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59" name="Flussdiagramm: Zusammenstellen 58"/>
                <p:cNvSpPr/>
                <p:nvPr/>
              </p:nvSpPr>
              <p:spPr bwMode="auto">
                <a:xfrm>
                  <a:off x="4572000" y="3645024"/>
                  <a:ext cx="144016" cy="216024"/>
                </a:xfrm>
                <a:prstGeom prst="flowChartCollat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60" name="Flussdiagramm: Zusammenstellen 59"/>
                <p:cNvSpPr/>
                <p:nvPr/>
              </p:nvSpPr>
              <p:spPr bwMode="auto">
                <a:xfrm>
                  <a:off x="4644008" y="2564904"/>
                  <a:ext cx="144016" cy="216024"/>
                </a:xfrm>
                <a:prstGeom prst="flowChartCollat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61" name="Flussdiagramm: Zusammenstellen 60"/>
                <p:cNvSpPr/>
                <p:nvPr/>
              </p:nvSpPr>
              <p:spPr bwMode="auto">
                <a:xfrm>
                  <a:off x="4355976" y="2924944"/>
                  <a:ext cx="144016" cy="216024"/>
                </a:xfrm>
                <a:prstGeom prst="flowChartCollat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62" name="Flussdiagramm: Zusammenstellen 61"/>
                <p:cNvSpPr/>
                <p:nvPr/>
              </p:nvSpPr>
              <p:spPr bwMode="auto">
                <a:xfrm>
                  <a:off x="4067944" y="3284984"/>
                  <a:ext cx="144016" cy="216024"/>
                </a:xfrm>
                <a:prstGeom prst="flowChartCollat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63" name="Flussdiagramm: Zusammenstellen 62"/>
                <p:cNvSpPr/>
                <p:nvPr/>
              </p:nvSpPr>
              <p:spPr bwMode="auto">
                <a:xfrm>
                  <a:off x="3779912" y="3645024"/>
                  <a:ext cx="144016" cy="216024"/>
                </a:xfrm>
                <a:prstGeom prst="flowChartCollat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64" name="Flussdiagramm: Zusammenstellen 63"/>
                <p:cNvSpPr/>
                <p:nvPr/>
              </p:nvSpPr>
              <p:spPr bwMode="auto">
                <a:xfrm>
                  <a:off x="3779912" y="2564904"/>
                  <a:ext cx="144016" cy="216024"/>
                </a:xfrm>
                <a:prstGeom prst="flowChartCollat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65" name="Flussdiagramm: Zusammenstellen 64"/>
                <p:cNvSpPr/>
                <p:nvPr/>
              </p:nvSpPr>
              <p:spPr bwMode="auto">
                <a:xfrm>
                  <a:off x="3491880" y="2924944"/>
                  <a:ext cx="144016" cy="216024"/>
                </a:xfrm>
                <a:prstGeom prst="flowChartCollat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66" name="Flussdiagramm: Zusammenstellen 65"/>
                <p:cNvSpPr/>
                <p:nvPr/>
              </p:nvSpPr>
              <p:spPr bwMode="auto">
                <a:xfrm>
                  <a:off x="3203848" y="3284984"/>
                  <a:ext cx="144016" cy="216024"/>
                </a:xfrm>
                <a:prstGeom prst="flowChartCollat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67" name="Flussdiagramm: Zusammenstellen 66"/>
                <p:cNvSpPr/>
                <p:nvPr/>
              </p:nvSpPr>
              <p:spPr bwMode="auto">
                <a:xfrm>
                  <a:off x="2915816" y="3645024"/>
                  <a:ext cx="144016" cy="216024"/>
                </a:xfrm>
                <a:prstGeom prst="flowChartCollat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68" name="Flussdiagramm: Zusammenstellen 67"/>
                <p:cNvSpPr/>
                <p:nvPr/>
              </p:nvSpPr>
              <p:spPr bwMode="auto">
                <a:xfrm>
                  <a:off x="2843808" y="2564904"/>
                  <a:ext cx="144016" cy="216024"/>
                </a:xfrm>
                <a:prstGeom prst="flowChartCollat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69" name="Flussdiagramm: Zusammenstellen 68"/>
                <p:cNvSpPr/>
                <p:nvPr/>
              </p:nvSpPr>
              <p:spPr bwMode="auto">
                <a:xfrm>
                  <a:off x="2555776" y="2924944"/>
                  <a:ext cx="144016" cy="216024"/>
                </a:xfrm>
                <a:prstGeom prst="flowChartCollat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70" name="Flussdiagramm: Zusammenstellen 69"/>
                <p:cNvSpPr/>
                <p:nvPr/>
              </p:nvSpPr>
              <p:spPr bwMode="auto">
                <a:xfrm>
                  <a:off x="2267744" y="3284984"/>
                  <a:ext cx="144016" cy="216024"/>
                </a:xfrm>
                <a:prstGeom prst="flowChartCollat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71" name="Flussdiagramm: Zusammenstellen 70"/>
                <p:cNvSpPr/>
                <p:nvPr/>
              </p:nvSpPr>
              <p:spPr bwMode="auto">
                <a:xfrm>
                  <a:off x="1979712" y="3645024"/>
                  <a:ext cx="144016" cy="216024"/>
                </a:xfrm>
                <a:prstGeom prst="flowChartCollat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72" name="Flussdiagramm: Zusammenstellen 71"/>
                <p:cNvSpPr/>
                <p:nvPr/>
              </p:nvSpPr>
              <p:spPr bwMode="auto">
                <a:xfrm>
                  <a:off x="1979712" y="2564904"/>
                  <a:ext cx="144016" cy="216024"/>
                </a:xfrm>
                <a:prstGeom prst="flowChartCollat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73" name="Flussdiagramm: Zusammenstellen 72"/>
                <p:cNvSpPr/>
                <p:nvPr/>
              </p:nvSpPr>
              <p:spPr bwMode="auto">
                <a:xfrm>
                  <a:off x="1691680" y="2924944"/>
                  <a:ext cx="144016" cy="216024"/>
                </a:xfrm>
                <a:prstGeom prst="flowChartCollat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74" name="Flussdiagramm: Zusammenstellen 73"/>
                <p:cNvSpPr/>
                <p:nvPr/>
              </p:nvSpPr>
              <p:spPr bwMode="auto">
                <a:xfrm>
                  <a:off x="1403648" y="3284984"/>
                  <a:ext cx="144016" cy="216024"/>
                </a:xfrm>
                <a:prstGeom prst="flowChartCollat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75" name="Flussdiagramm: Zusammenstellen 74"/>
                <p:cNvSpPr/>
                <p:nvPr/>
              </p:nvSpPr>
              <p:spPr bwMode="auto">
                <a:xfrm>
                  <a:off x="1115616" y="3645024"/>
                  <a:ext cx="144016" cy="216024"/>
                </a:xfrm>
                <a:prstGeom prst="flowChartCollat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grpSp>
        </p:grpSp>
        <p:cxnSp>
          <p:nvCxnSpPr>
            <p:cNvPr id="21" name="Gerade Verbindung 20"/>
            <p:cNvCxnSpPr>
              <a:stCxn id="69" idx="0"/>
            </p:cNvCxnSpPr>
            <p:nvPr/>
          </p:nvCxnSpPr>
          <p:spPr bwMode="auto">
            <a:xfrm flipH="1" flipV="1">
              <a:off x="4057589" y="4474996"/>
              <a:ext cx="540221" cy="243721"/>
            </a:xfrm>
            <a:prstGeom prst="line">
              <a:avLst/>
            </a:prstGeom>
            <a:ln w="47625">
              <a:solidFill>
                <a:srgbClr val="7D3700"/>
              </a:solidFill>
              <a:headEnd type="triangle" w="med" len="med"/>
              <a:tailEnd type="none" w="sm" len="sm"/>
            </a:ln>
          </p:spPr>
          <p:style>
            <a:lnRef idx="1">
              <a:schemeClr val="accent2"/>
            </a:lnRef>
            <a:fillRef idx="0">
              <a:schemeClr val="accent2"/>
            </a:fillRef>
            <a:effectRef idx="0">
              <a:schemeClr val="accent2"/>
            </a:effectRef>
            <a:fontRef idx="minor">
              <a:schemeClr val="tx1"/>
            </a:fontRef>
          </p:style>
        </p:cxnSp>
      </p:grpSp>
      <p:grpSp>
        <p:nvGrpSpPr>
          <p:cNvPr id="102" name="Gruppieren 101"/>
          <p:cNvGrpSpPr/>
          <p:nvPr/>
        </p:nvGrpSpPr>
        <p:grpSpPr>
          <a:xfrm>
            <a:off x="6170814" y="2339942"/>
            <a:ext cx="1942711" cy="1868436"/>
            <a:chOff x="6537278" y="4007875"/>
            <a:chExt cx="1942711" cy="1868436"/>
          </a:xfrm>
        </p:grpSpPr>
        <p:sp>
          <p:nvSpPr>
            <p:cNvPr id="17" name="Textfeld 16"/>
            <p:cNvSpPr txBox="1"/>
            <p:nvPr/>
          </p:nvSpPr>
          <p:spPr>
            <a:xfrm>
              <a:off x="6551704" y="5445424"/>
              <a:ext cx="1753835" cy="430887"/>
            </a:xfrm>
            <a:prstGeom prst="rect">
              <a:avLst/>
            </a:prstGeom>
            <a:solidFill>
              <a:schemeClr val="bg1"/>
            </a:solidFill>
          </p:spPr>
          <p:txBody>
            <a:bodyPr wrap="square" lIns="0" tIns="0" rIns="0" bIns="0" rtlCol="0">
              <a:spAutoFit/>
            </a:bodyPr>
            <a:lstStyle/>
            <a:p>
              <a:pPr algn="ctr"/>
              <a:r>
                <a:rPr lang="de-DE" sz="1400" dirty="0" smtClean="0">
                  <a:solidFill>
                    <a:srgbClr val="000000"/>
                  </a:solidFill>
                  <a:latin typeface="+mj-lt"/>
                  <a:cs typeface="Verdana"/>
                </a:rPr>
                <a:t> </a:t>
              </a:r>
              <a:r>
                <a:rPr lang="de-DE" sz="1400" dirty="0" err="1" smtClean="0">
                  <a:solidFill>
                    <a:srgbClr val="000000"/>
                  </a:solidFill>
                  <a:latin typeface="+mj-lt"/>
                  <a:cs typeface="Verdana"/>
                </a:rPr>
                <a:t>Intra</a:t>
              </a:r>
              <a:r>
                <a:rPr lang="de-DE" sz="1400" dirty="0" smtClean="0">
                  <a:solidFill>
                    <a:srgbClr val="000000"/>
                  </a:solidFill>
                  <a:latin typeface="+mj-lt"/>
                  <a:cs typeface="Verdana"/>
                </a:rPr>
                <a:t>-Device Communication</a:t>
              </a:r>
            </a:p>
          </p:txBody>
        </p:sp>
        <p:sp>
          <p:nvSpPr>
            <p:cNvPr id="18" name="Textfeld 17"/>
            <p:cNvSpPr txBox="1"/>
            <p:nvPr/>
          </p:nvSpPr>
          <p:spPr>
            <a:xfrm>
              <a:off x="6537278" y="4007875"/>
              <a:ext cx="855095" cy="492443"/>
            </a:xfrm>
            <a:prstGeom prst="rect">
              <a:avLst/>
            </a:prstGeom>
            <a:solidFill>
              <a:srgbClr val="FFFFFF"/>
            </a:solidFill>
          </p:spPr>
          <p:txBody>
            <a:bodyPr wrap="square" lIns="0" tIns="0" rIns="0" bIns="0" rtlCol="0">
              <a:spAutoFit/>
            </a:bodyPr>
            <a:lstStyle/>
            <a:p>
              <a:pPr algn="ctr"/>
              <a:r>
                <a:rPr lang="de-DE" sz="1600" dirty="0" smtClean="0">
                  <a:solidFill>
                    <a:srgbClr val="000000"/>
                  </a:solidFill>
                  <a:latin typeface="+mj-lt"/>
                  <a:cs typeface="Verdana"/>
                </a:rPr>
                <a:t>10...100 </a:t>
              </a:r>
              <a:r>
                <a:rPr lang="de-DE" sz="1600" dirty="0" err="1" smtClean="0">
                  <a:solidFill>
                    <a:srgbClr val="000000"/>
                  </a:solidFill>
                  <a:latin typeface="+mj-lt"/>
                  <a:cs typeface="Verdana"/>
                </a:rPr>
                <a:t>Gbit</a:t>
              </a:r>
              <a:r>
                <a:rPr lang="de-DE" sz="1600" dirty="0" smtClean="0">
                  <a:solidFill>
                    <a:srgbClr val="000000"/>
                  </a:solidFill>
                  <a:latin typeface="+mj-lt"/>
                  <a:cs typeface="Verdana"/>
                </a:rPr>
                <a:t>/s</a:t>
              </a:r>
            </a:p>
          </p:txBody>
        </p:sp>
        <p:grpSp>
          <p:nvGrpSpPr>
            <p:cNvPr id="22" name="Gruppieren 115"/>
            <p:cNvGrpSpPr/>
            <p:nvPr/>
          </p:nvGrpSpPr>
          <p:grpSpPr>
            <a:xfrm>
              <a:off x="6682820" y="4676212"/>
              <a:ext cx="1797169" cy="615857"/>
              <a:chOff x="2446409" y="4440227"/>
              <a:chExt cx="4827009" cy="1654128"/>
            </a:xfrm>
          </p:grpSpPr>
          <p:pic>
            <p:nvPicPr>
              <p:cNvPr id="25" name="Grafik 24" descr="IMG_8692.JPG"/>
              <p:cNvPicPr>
                <a:picLocks noChangeAspect="1"/>
              </p:cNvPicPr>
              <p:nvPr/>
            </p:nvPicPr>
            <p:blipFill>
              <a:blip r:embed="rId5" cstate="print"/>
              <a:stretch>
                <a:fillRect/>
              </a:stretch>
            </p:blipFill>
            <p:spPr>
              <a:xfrm>
                <a:off x="2446409" y="4525791"/>
                <a:ext cx="2353956" cy="1568564"/>
              </a:xfrm>
              <a:prstGeom prst="rect">
                <a:avLst/>
              </a:prstGeom>
              <a:scene3d>
                <a:camera prst="isometricRightUp"/>
                <a:lightRig rig="threePt" dir="t"/>
              </a:scene3d>
              <a:sp3d extrusionH="88900" prstMaterial="matte"/>
            </p:spPr>
          </p:pic>
          <p:pic>
            <p:nvPicPr>
              <p:cNvPr id="26" name="Grafik 25" descr="IMG_8692-rechts.JPG"/>
              <p:cNvPicPr>
                <a:picLocks noChangeAspect="1"/>
              </p:cNvPicPr>
              <p:nvPr/>
            </p:nvPicPr>
            <p:blipFill>
              <a:blip r:embed="rId6" cstate="print"/>
              <a:stretch>
                <a:fillRect/>
              </a:stretch>
            </p:blipFill>
            <p:spPr>
              <a:xfrm>
                <a:off x="4883963" y="4440227"/>
                <a:ext cx="2389455" cy="1590751"/>
              </a:xfrm>
              <a:prstGeom prst="rect">
                <a:avLst/>
              </a:prstGeom>
              <a:scene3d>
                <a:camera prst="isometricRightUp">
                  <a:rot lat="2100000" lon="2100000" rev="0"/>
                </a:camera>
                <a:lightRig rig="threePt" dir="t"/>
              </a:scene3d>
              <a:sp3d extrusionH="88900"/>
            </p:spPr>
          </p:pic>
        </p:grpSp>
        <p:cxnSp>
          <p:nvCxnSpPr>
            <p:cNvPr id="23" name="Gerade Verbindung 22"/>
            <p:cNvCxnSpPr/>
            <p:nvPr/>
          </p:nvCxnSpPr>
          <p:spPr>
            <a:xfrm flipV="1">
              <a:off x="7187684" y="4994997"/>
              <a:ext cx="715693" cy="63757"/>
            </a:xfrm>
            <a:prstGeom prst="line">
              <a:avLst/>
            </a:prstGeom>
            <a:ln w="19050">
              <a:solidFill>
                <a:srgbClr val="FFFF00"/>
              </a:solidFill>
              <a:tailEnd type="none"/>
            </a:ln>
          </p:spPr>
          <p:style>
            <a:lnRef idx="1">
              <a:schemeClr val="accent1"/>
            </a:lnRef>
            <a:fillRef idx="0">
              <a:schemeClr val="accent1"/>
            </a:fillRef>
            <a:effectRef idx="0">
              <a:schemeClr val="accent1"/>
            </a:effectRef>
            <a:fontRef idx="minor">
              <a:schemeClr val="tx1"/>
            </a:fontRef>
          </p:style>
        </p:cxnSp>
        <p:cxnSp>
          <p:nvCxnSpPr>
            <p:cNvPr id="24" name="Gerade Verbindung 23"/>
            <p:cNvCxnSpPr/>
            <p:nvPr/>
          </p:nvCxnSpPr>
          <p:spPr bwMode="auto">
            <a:xfrm flipH="1" flipV="1">
              <a:off x="7429622" y="4229922"/>
              <a:ext cx="321471" cy="510047"/>
            </a:xfrm>
            <a:prstGeom prst="line">
              <a:avLst/>
            </a:prstGeom>
            <a:ln w="47625">
              <a:solidFill>
                <a:srgbClr val="7D3700"/>
              </a:solidFill>
              <a:headEnd type="triangle" w="med" len="med"/>
              <a:tailEnd type="none" w="sm" len="sm"/>
            </a:ln>
          </p:spPr>
          <p:style>
            <a:lnRef idx="1">
              <a:schemeClr val="accent2"/>
            </a:lnRef>
            <a:fillRef idx="0">
              <a:schemeClr val="accent2"/>
            </a:fillRef>
            <a:effectRef idx="0">
              <a:schemeClr val="accent2"/>
            </a:effectRef>
            <a:fontRef idx="minor">
              <a:schemeClr val="tx1"/>
            </a:fontRef>
          </p:style>
        </p:cxnSp>
      </p:grpSp>
      <p:sp>
        <p:nvSpPr>
          <p:cNvPr id="105" name="Abgerundetes Rechteck 104"/>
          <p:cNvSpPr/>
          <p:nvPr/>
        </p:nvSpPr>
        <p:spPr bwMode="auto">
          <a:xfrm>
            <a:off x="478972" y="4386943"/>
            <a:ext cx="8392886" cy="2002971"/>
          </a:xfrm>
          <a:prstGeom prst="roundRect">
            <a:avLst/>
          </a:prstGeom>
          <a:noFill/>
          <a:ln w="381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106" name="Textfeld 105"/>
          <p:cNvSpPr txBox="1"/>
          <p:nvPr/>
        </p:nvSpPr>
        <p:spPr>
          <a:xfrm>
            <a:off x="936172" y="2764972"/>
            <a:ext cx="1665514" cy="523220"/>
          </a:xfrm>
          <a:prstGeom prst="rect">
            <a:avLst/>
          </a:prstGeom>
          <a:noFill/>
        </p:spPr>
        <p:txBody>
          <a:bodyPr wrap="square" rtlCol="0">
            <a:spAutoFit/>
          </a:bodyPr>
          <a:lstStyle/>
          <a:p>
            <a:r>
              <a:rPr lang="de-DE" sz="2800" b="1" dirty="0" smtClean="0"/>
              <a:t>HRCP</a:t>
            </a:r>
            <a:endParaRPr lang="de-DE" sz="2800" b="1" dirty="0"/>
          </a:p>
        </p:txBody>
      </p:sp>
      <p:sp>
        <p:nvSpPr>
          <p:cNvPr id="107" name="Textfeld 106"/>
          <p:cNvSpPr txBox="1"/>
          <p:nvPr/>
        </p:nvSpPr>
        <p:spPr>
          <a:xfrm>
            <a:off x="664032" y="4974772"/>
            <a:ext cx="2024742" cy="523220"/>
          </a:xfrm>
          <a:prstGeom prst="rect">
            <a:avLst/>
          </a:prstGeom>
          <a:noFill/>
        </p:spPr>
        <p:txBody>
          <a:bodyPr wrap="square" rtlCol="0">
            <a:spAutoFit/>
          </a:bodyPr>
          <a:lstStyle/>
          <a:p>
            <a:r>
              <a:rPr lang="de-DE" sz="2800" b="1" dirty="0" smtClean="0"/>
              <a:t>Non-HRCP</a:t>
            </a:r>
            <a:endParaRPr lang="de-DE" sz="28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el 10"/>
          <p:cNvSpPr>
            <a:spLocks noGrp="1"/>
          </p:cNvSpPr>
          <p:nvPr>
            <p:ph type="title"/>
          </p:nvPr>
        </p:nvSpPr>
        <p:spPr/>
        <p:txBody>
          <a:bodyPr/>
          <a:lstStyle/>
          <a:p>
            <a:r>
              <a:rPr lang="de-DE" dirty="0" err="1" smtClean="0"/>
              <a:t>Oberservation</a:t>
            </a:r>
            <a:r>
              <a:rPr lang="de-DE" dirty="0" err="1" smtClean="0"/>
              <a:t>s</a:t>
            </a:r>
            <a:r>
              <a:rPr lang="de-DE" dirty="0" smtClean="0"/>
              <a:t> </a:t>
            </a:r>
            <a:r>
              <a:rPr lang="de-DE" dirty="0" err="1" smtClean="0"/>
              <a:t>made</a:t>
            </a:r>
            <a:r>
              <a:rPr lang="de-DE" dirty="0" smtClean="0"/>
              <a:t> in P802.15.3e D04</a:t>
            </a:r>
            <a:endParaRPr lang="de-DE" dirty="0"/>
          </a:p>
        </p:txBody>
      </p:sp>
      <p:sp>
        <p:nvSpPr>
          <p:cNvPr id="12" name="Inhaltsplatzhalter 11"/>
          <p:cNvSpPr>
            <a:spLocks noGrp="1"/>
          </p:cNvSpPr>
          <p:nvPr>
            <p:ph idx="1"/>
          </p:nvPr>
        </p:nvSpPr>
        <p:spPr/>
        <p:txBody>
          <a:bodyPr/>
          <a:lstStyle/>
          <a:p>
            <a:r>
              <a:rPr lang="de-DE" sz="2000" dirty="0" smtClean="0"/>
              <a:t>The </a:t>
            </a:r>
            <a:r>
              <a:rPr lang="de-DE" sz="2000" dirty="0" err="1" smtClean="0"/>
              <a:t>terms</a:t>
            </a:r>
            <a:r>
              <a:rPr lang="de-DE" sz="2000" dirty="0" smtClean="0"/>
              <a:t> </a:t>
            </a:r>
            <a:r>
              <a:rPr lang="de-DE" sz="2000" b="1" dirty="0" err="1" smtClean="0"/>
              <a:t>pairnet</a:t>
            </a:r>
            <a:r>
              <a:rPr lang="de-DE" sz="2000" b="1" dirty="0" smtClean="0"/>
              <a:t> </a:t>
            </a:r>
            <a:r>
              <a:rPr lang="de-DE" sz="2000" dirty="0" smtClean="0"/>
              <a:t>and </a:t>
            </a:r>
            <a:r>
              <a:rPr lang="de-DE" sz="2000" b="1" dirty="0" smtClean="0"/>
              <a:t>HRCP</a:t>
            </a:r>
            <a:r>
              <a:rPr lang="de-DE" sz="2000" dirty="0" smtClean="0"/>
              <a:t> </a:t>
            </a:r>
            <a:r>
              <a:rPr lang="de-DE" sz="2000" dirty="0" err="1" smtClean="0"/>
              <a:t>are</a:t>
            </a:r>
            <a:r>
              <a:rPr lang="de-DE" sz="2000" dirty="0" smtClean="0"/>
              <a:t> </a:t>
            </a:r>
            <a:r>
              <a:rPr lang="de-DE" sz="2000" dirty="0" err="1" smtClean="0"/>
              <a:t>sometimes</a:t>
            </a:r>
            <a:r>
              <a:rPr lang="de-DE" sz="2000" dirty="0" smtClean="0"/>
              <a:t> </a:t>
            </a:r>
            <a:r>
              <a:rPr lang="de-DE" sz="2000" dirty="0" err="1" smtClean="0"/>
              <a:t>used</a:t>
            </a:r>
            <a:r>
              <a:rPr lang="de-DE" sz="2000" dirty="0" smtClean="0"/>
              <a:t> </a:t>
            </a:r>
            <a:r>
              <a:rPr lang="de-DE" sz="2000" dirty="0" err="1" smtClean="0"/>
              <a:t>as</a:t>
            </a:r>
            <a:r>
              <a:rPr lang="de-DE" sz="2000" dirty="0" smtClean="0"/>
              <a:t> „synonym“. </a:t>
            </a:r>
            <a:r>
              <a:rPr lang="de-DE" sz="2000" dirty="0" err="1" smtClean="0"/>
              <a:t>It</a:t>
            </a:r>
            <a:r>
              <a:rPr lang="de-DE" sz="2000" dirty="0" smtClean="0"/>
              <a:t> </a:t>
            </a:r>
            <a:r>
              <a:rPr lang="de-DE" sz="2000" dirty="0" err="1" smtClean="0"/>
              <a:t>is</a:t>
            </a:r>
            <a:r>
              <a:rPr lang="de-DE" sz="2000" dirty="0" smtClean="0"/>
              <a:t> not </a:t>
            </a:r>
            <a:r>
              <a:rPr lang="de-DE" sz="2000" dirty="0" err="1" smtClean="0"/>
              <a:t>always</a:t>
            </a:r>
            <a:r>
              <a:rPr lang="de-DE" sz="2000" dirty="0" smtClean="0"/>
              <a:t> </a:t>
            </a:r>
            <a:r>
              <a:rPr lang="de-DE" sz="2000" dirty="0" err="1" smtClean="0"/>
              <a:t>clear</a:t>
            </a:r>
            <a:r>
              <a:rPr lang="de-DE" sz="2000" dirty="0" smtClean="0"/>
              <a:t>, </a:t>
            </a:r>
            <a:r>
              <a:rPr lang="de-DE" sz="2000" dirty="0" err="1" smtClean="0"/>
              <a:t>which</a:t>
            </a:r>
            <a:r>
              <a:rPr lang="de-DE" sz="2000" dirty="0" smtClean="0"/>
              <a:t> </a:t>
            </a:r>
            <a:r>
              <a:rPr lang="de-DE" sz="2000" dirty="0" err="1" smtClean="0"/>
              <a:t>elements</a:t>
            </a:r>
            <a:r>
              <a:rPr lang="de-DE" sz="2000" dirty="0" smtClean="0"/>
              <a:t> </a:t>
            </a:r>
            <a:r>
              <a:rPr lang="de-DE" sz="2000" dirty="0" err="1" smtClean="0"/>
              <a:t>are</a:t>
            </a:r>
            <a:r>
              <a:rPr lang="de-DE" sz="2000" dirty="0" smtClean="0"/>
              <a:t> due </a:t>
            </a:r>
            <a:r>
              <a:rPr lang="de-DE" sz="2000" dirty="0" err="1" smtClean="0"/>
              <a:t>to</a:t>
            </a:r>
            <a:r>
              <a:rPr lang="de-DE" sz="2000" dirty="0" smtClean="0"/>
              <a:t> </a:t>
            </a:r>
            <a:r>
              <a:rPr lang="de-DE" sz="2000" dirty="0" err="1" smtClean="0"/>
              <a:t>the</a:t>
            </a:r>
            <a:r>
              <a:rPr lang="de-DE" sz="2000" dirty="0" smtClean="0"/>
              <a:t> HRCP </a:t>
            </a:r>
            <a:r>
              <a:rPr lang="de-DE" sz="2000" dirty="0" err="1" smtClean="0"/>
              <a:t>nature</a:t>
            </a:r>
            <a:r>
              <a:rPr lang="de-DE" sz="2000" dirty="0" smtClean="0"/>
              <a:t> and </a:t>
            </a:r>
            <a:r>
              <a:rPr lang="de-DE" sz="2000" dirty="0" err="1" smtClean="0"/>
              <a:t>which</a:t>
            </a:r>
            <a:r>
              <a:rPr lang="de-DE" sz="2000" dirty="0" smtClean="0"/>
              <a:t> </a:t>
            </a:r>
            <a:r>
              <a:rPr lang="de-DE" sz="2000" dirty="0" err="1" smtClean="0"/>
              <a:t>features</a:t>
            </a:r>
            <a:r>
              <a:rPr lang="de-DE" sz="2000" dirty="0" smtClean="0"/>
              <a:t> </a:t>
            </a:r>
            <a:r>
              <a:rPr lang="de-DE" sz="2000" dirty="0" err="1" smtClean="0"/>
              <a:t>are</a:t>
            </a:r>
            <a:r>
              <a:rPr lang="de-DE" sz="2000" dirty="0" smtClean="0"/>
              <a:t> due </a:t>
            </a:r>
            <a:r>
              <a:rPr lang="de-DE" sz="2000" dirty="0" err="1" smtClean="0"/>
              <a:t>to</a:t>
            </a:r>
            <a:r>
              <a:rPr lang="de-DE" sz="2000" dirty="0" smtClean="0"/>
              <a:t> </a:t>
            </a:r>
            <a:r>
              <a:rPr lang="de-DE" sz="2000" dirty="0" err="1" smtClean="0"/>
              <a:t>the</a:t>
            </a:r>
            <a:r>
              <a:rPr lang="de-DE" sz="2000" dirty="0" smtClean="0"/>
              <a:t> </a:t>
            </a:r>
            <a:r>
              <a:rPr lang="de-DE" sz="2000" dirty="0" err="1" smtClean="0"/>
              <a:t>parinet</a:t>
            </a:r>
            <a:r>
              <a:rPr lang="de-DE" sz="2000" dirty="0" smtClean="0"/>
              <a:t> </a:t>
            </a:r>
            <a:r>
              <a:rPr lang="de-DE" sz="2000" dirty="0" err="1" smtClean="0"/>
              <a:t>nature</a:t>
            </a:r>
            <a:r>
              <a:rPr lang="de-DE" sz="2000" dirty="0" smtClean="0"/>
              <a:t>. </a:t>
            </a:r>
          </a:p>
          <a:p>
            <a:r>
              <a:rPr lang="de-DE" sz="2000" dirty="0" err="1" smtClean="0"/>
              <a:t>Example</a:t>
            </a:r>
            <a:r>
              <a:rPr lang="de-DE" sz="2000" dirty="0" smtClean="0"/>
              <a:t>: The HRCP PNC </a:t>
            </a:r>
            <a:r>
              <a:rPr lang="de-DE" sz="2000" dirty="0" err="1" smtClean="0"/>
              <a:t>is</a:t>
            </a:r>
            <a:r>
              <a:rPr lang="de-DE" sz="2000" dirty="0" smtClean="0"/>
              <a:t> </a:t>
            </a:r>
            <a:r>
              <a:rPr lang="de-DE" sz="2000" dirty="0" err="1" smtClean="0"/>
              <a:t>rather</a:t>
            </a:r>
            <a:r>
              <a:rPr lang="de-DE" sz="2000" dirty="0" smtClean="0"/>
              <a:t> a </a:t>
            </a:r>
            <a:r>
              <a:rPr lang="de-DE" sz="2000" dirty="0" err="1" smtClean="0"/>
              <a:t>pairnet</a:t>
            </a:r>
            <a:r>
              <a:rPr lang="de-DE" sz="2000" dirty="0" smtClean="0"/>
              <a:t> </a:t>
            </a:r>
            <a:r>
              <a:rPr lang="de-DE" sz="2000" dirty="0" err="1" smtClean="0"/>
              <a:t>coordinator</a:t>
            </a:r>
            <a:endParaRPr lang="de-DE" sz="2000" dirty="0" smtClean="0"/>
          </a:p>
        </p:txBody>
      </p:sp>
      <p:sp>
        <p:nvSpPr>
          <p:cNvPr id="2" name="Datumsplatzhalter 1"/>
          <p:cNvSpPr>
            <a:spLocks noGrp="1"/>
          </p:cNvSpPr>
          <p:nvPr>
            <p:ph type="dt" sz="half" idx="10"/>
          </p:nvPr>
        </p:nvSpPr>
        <p:spPr/>
        <p:txBody>
          <a:bodyPr/>
          <a:lstStyle/>
          <a:p>
            <a:r>
              <a:rPr lang="en-US" dirty="0" smtClean="0"/>
              <a:t>September 2016</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6</a:t>
            </a:fld>
            <a:endParaRPr lang="en-US"/>
          </a:p>
        </p:txBody>
      </p:sp>
      <p:pic>
        <p:nvPicPr>
          <p:cNvPr id="14337" name="Picture 1"/>
          <p:cNvPicPr>
            <a:picLocks noChangeAspect="1" noChangeArrowheads="1"/>
          </p:cNvPicPr>
          <p:nvPr/>
        </p:nvPicPr>
        <p:blipFill>
          <a:blip r:embed="rId2" cstate="print"/>
          <a:srcRect/>
          <a:stretch>
            <a:fillRect/>
          </a:stretch>
        </p:blipFill>
        <p:spPr bwMode="auto">
          <a:xfrm>
            <a:off x="1497432" y="3505200"/>
            <a:ext cx="6634198" cy="2711000"/>
          </a:xfrm>
          <a:prstGeom prst="rect">
            <a:avLst/>
          </a:prstGeom>
          <a:noFill/>
          <a:ln w="9525">
            <a:noFill/>
            <a:miter lim="800000"/>
            <a:headEnd/>
            <a:tailEnd/>
          </a:ln>
        </p:spPr>
      </p:pic>
      <p:sp>
        <p:nvSpPr>
          <p:cNvPr id="9"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r>
              <a:rPr lang="en-US" dirty="0" smtClean="0"/>
              <a:t>)</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Proposal</a:t>
            </a:r>
            <a:r>
              <a:rPr lang="de-DE" dirty="0" smtClean="0"/>
              <a:t> </a:t>
            </a:r>
            <a:r>
              <a:rPr lang="de-DE" dirty="0" err="1" smtClean="0"/>
              <a:t>for</a:t>
            </a:r>
            <a:r>
              <a:rPr lang="de-DE" dirty="0" smtClean="0"/>
              <a:t> </a:t>
            </a:r>
            <a:r>
              <a:rPr lang="de-DE" dirty="0" err="1" smtClean="0"/>
              <a:t>the</a:t>
            </a:r>
            <a:r>
              <a:rPr lang="de-DE" dirty="0" smtClean="0"/>
              <a:t> </a:t>
            </a:r>
            <a:r>
              <a:rPr lang="de-DE" dirty="0" err="1" smtClean="0"/>
              <a:t>naming</a:t>
            </a:r>
            <a:r>
              <a:rPr lang="de-DE" dirty="0" smtClean="0"/>
              <a:t> </a:t>
            </a:r>
            <a:r>
              <a:rPr lang="de-DE" dirty="0" err="1" smtClean="0"/>
              <a:t>conventions</a:t>
            </a:r>
            <a:r>
              <a:rPr lang="de-DE" dirty="0" smtClean="0"/>
              <a:t> (1/2)</a:t>
            </a:r>
            <a:endParaRPr lang="de-DE" dirty="0"/>
          </a:p>
        </p:txBody>
      </p:sp>
      <p:sp>
        <p:nvSpPr>
          <p:cNvPr id="3" name="Inhaltsplatzhalter 2"/>
          <p:cNvSpPr>
            <a:spLocks noGrp="1"/>
          </p:cNvSpPr>
          <p:nvPr>
            <p:ph idx="1"/>
          </p:nvPr>
        </p:nvSpPr>
        <p:spPr/>
        <p:txBody>
          <a:bodyPr/>
          <a:lstStyle/>
          <a:p>
            <a:r>
              <a:rPr lang="de-DE" sz="2800" dirty="0" err="1" smtClean="0"/>
              <a:t>Throughout</a:t>
            </a:r>
            <a:r>
              <a:rPr lang="de-DE" sz="2800" dirty="0" smtClean="0"/>
              <a:t> </a:t>
            </a:r>
            <a:r>
              <a:rPr lang="de-DE" sz="2800" dirty="0" err="1" smtClean="0"/>
              <a:t>both</a:t>
            </a:r>
            <a:r>
              <a:rPr lang="de-DE" sz="2800" dirty="0" smtClean="0"/>
              <a:t> </a:t>
            </a:r>
            <a:r>
              <a:rPr lang="de-DE" sz="2800" dirty="0" err="1" smtClean="0"/>
              <a:t>amendments</a:t>
            </a:r>
            <a:r>
              <a:rPr lang="de-DE" sz="2800" dirty="0" smtClean="0"/>
              <a:t> a </a:t>
            </a:r>
            <a:r>
              <a:rPr lang="de-DE" sz="2800" dirty="0" err="1" smtClean="0"/>
              <a:t>clear</a:t>
            </a:r>
            <a:r>
              <a:rPr lang="de-DE" sz="2800" dirty="0" smtClean="0"/>
              <a:t> </a:t>
            </a:r>
            <a:r>
              <a:rPr lang="de-DE" sz="2800" dirty="0" err="1" smtClean="0"/>
              <a:t>distinction</a:t>
            </a:r>
            <a:r>
              <a:rPr lang="de-DE" sz="2800" dirty="0" smtClean="0"/>
              <a:t> </a:t>
            </a:r>
            <a:r>
              <a:rPr lang="de-DE" sz="2800" dirty="0" err="1" smtClean="0"/>
              <a:t>has</a:t>
            </a:r>
            <a:r>
              <a:rPr lang="de-DE" sz="2800" dirty="0" smtClean="0"/>
              <a:t> </a:t>
            </a:r>
            <a:r>
              <a:rPr lang="de-DE" sz="2800" dirty="0" err="1" smtClean="0"/>
              <a:t>to</a:t>
            </a:r>
            <a:r>
              <a:rPr lang="de-DE" sz="2800" dirty="0" smtClean="0"/>
              <a:t> </a:t>
            </a:r>
            <a:r>
              <a:rPr lang="de-DE" sz="2800" dirty="0" err="1" smtClean="0"/>
              <a:t>be</a:t>
            </a:r>
            <a:r>
              <a:rPr lang="de-DE" sz="2800" dirty="0" smtClean="0"/>
              <a:t> </a:t>
            </a:r>
            <a:r>
              <a:rPr lang="de-DE" sz="2800" dirty="0" err="1" smtClean="0"/>
              <a:t>made</a:t>
            </a:r>
            <a:r>
              <a:rPr lang="de-DE" sz="2800" dirty="0" smtClean="0"/>
              <a:t>:</a:t>
            </a:r>
          </a:p>
          <a:p>
            <a:pPr lvl="1"/>
            <a:r>
              <a:rPr lang="de-DE" sz="2000" dirty="0" smtClean="0"/>
              <a:t>The </a:t>
            </a:r>
            <a:r>
              <a:rPr lang="de-DE" sz="2000" dirty="0" err="1" smtClean="0"/>
              <a:t>term</a:t>
            </a:r>
            <a:r>
              <a:rPr lang="de-DE" sz="2000" dirty="0" smtClean="0"/>
              <a:t> </a:t>
            </a:r>
            <a:r>
              <a:rPr lang="de-DE" sz="2000" b="1" dirty="0" err="1" smtClean="0"/>
              <a:t>THz</a:t>
            </a:r>
            <a:r>
              <a:rPr lang="de-DE" sz="2000" b="1" dirty="0" smtClean="0"/>
              <a:t> PHY </a:t>
            </a:r>
            <a:r>
              <a:rPr lang="de-DE" sz="2000" dirty="0" err="1" smtClean="0"/>
              <a:t>should</a:t>
            </a:r>
            <a:r>
              <a:rPr lang="de-DE" sz="2000" dirty="0" smtClean="0"/>
              <a:t> </a:t>
            </a:r>
            <a:r>
              <a:rPr lang="de-DE" sz="2000" dirty="0" err="1" smtClean="0"/>
              <a:t>be</a:t>
            </a:r>
            <a:r>
              <a:rPr lang="de-DE" sz="2000" dirty="0" smtClean="0"/>
              <a:t> </a:t>
            </a:r>
            <a:r>
              <a:rPr lang="de-DE" sz="2000" dirty="0" err="1" smtClean="0"/>
              <a:t>used</a:t>
            </a:r>
            <a:r>
              <a:rPr lang="de-DE" sz="2000" dirty="0" smtClean="0"/>
              <a:t>, </a:t>
            </a:r>
            <a:r>
              <a:rPr lang="de-DE" sz="2000" dirty="0" err="1" smtClean="0"/>
              <a:t>whenever</a:t>
            </a:r>
            <a:r>
              <a:rPr lang="de-DE" sz="2000" dirty="0" smtClean="0"/>
              <a:t> </a:t>
            </a:r>
            <a:r>
              <a:rPr lang="de-DE" sz="2000" dirty="0" err="1" smtClean="0"/>
              <a:t>the</a:t>
            </a:r>
            <a:r>
              <a:rPr lang="de-DE" sz="2000" dirty="0" smtClean="0"/>
              <a:t> </a:t>
            </a:r>
            <a:r>
              <a:rPr lang="de-DE" sz="2000" dirty="0" err="1" smtClean="0"/>
              <a:t>feature</a:t>
            </a:r>
            <a:r>
              <a:rPr lang="de-DE" sz="2000" dirty="0" smtClean="0"/>
              <a:t> </a:t>
            </a:r>
            <a:r>
              <a:rPr lang="de-DE" sz="2000" dirty="0" err="1" smtClean="0"/>
              <a:t>is</a:t>
            </a:r>
            <a:r>
              <a:rPr lang="de-DE" sz="2000" dirty="0" smtClean="0"/>
              <a:t> a </a:t>
            </a:r>
            <a:r>
              <a:rPr lang="de-DE" sz="2000" dirty="0" err="1" smtClean="0"/>
              <a:t>special</a:t>
            </a:r>
            <a:r>
              <a:rPr lang="de-DE" sz="2000" dirty="0" smtClean="0"/>
              <a:t> </a:t>
            </a:r>
            <a:r>
              <a:rPr lang="de-DE" sz="2000" dirty="0" err="1" smtClean="0"/>
              <a:t>case</a:t>
            </a:r>
            <a:r>
              <a:rPr lang="de-DE" sz="2000" dirty="0" smtClean="0"/>
              <a:t> </a:t>
            </a:r>
            <a:r>
              <a:rPr lang="de-DE" sz="2000" dirty="0" err="1" smtClean="0"/>
              <a:t>that</a:t>
            </a:r>
            <a:r>
              <a:rPr lang="de-DE" sz="2000" dirty="0" smtClean="0"/>
              <a:t> </a:t>
            </a:r>
            <a:r>
              <a:rPr lang="de-DE" sz="2000" dirty="0" err="1" smtClean="0"/>
              <a:t>applies</a:t>
            </a:r>
            <a:r>
              <a:rPr lang="de-DE" sz="2000" dirty="0" smtClean="0"/>
              <a:t> </a:t>
            </a:r>
            <a:r>
              <a:rPr lang="de-DE" sz="2000" dirty="0" err="1" smtClean="0"/>
              <a:t>for</a:t>
            </a:r>
            <a:r>
              <a:rPr lang="de-DE" sz="2000" dirty="0" smtClean="0"/>
              <a:t> </a:t>
            </a:r>
            <a:r>
              <a:rPr lang="de-DE" sz="2000" dirty="0" err="1" smtClean="0"/>
              <a:t>the</a:t>
            </a:r>
            <a:r>
              <a:rPr lang="de-DE" sz="2000" dirty="0" smtClean="0"/>
              <a:t> 300 GHz band and </a:t>
            </a:r>
            <a:r>
              <a:rPr lang="de-DE" sz="2000" dirty="0" err="1" smtClean="0"/>
              <a:t>the</a:t>
            </a:r>
            <a:r>
              <a:rPr lang="de-DE" sz="2000" dirty="0" smtClean="0"/>
              <a:t> </a:t>
            </a:r>
            <a:r>
              <a:rPr lang="de-DE" sz="2000" dirty="0" err="1" smtClean="0"/>
              <a:t>corresponding</a:t>
            </a:r>
            <a:r>
              <a:rPr lang="de-DE" sz="2000" dirty="0" smtClean="0"/>
              <a:t>  </a:t>
            </a:r>
            <a:r>
              <a:rPr lang="de-DE" sz="2000" dirty="0" err="1" smtClean="0"/>
              <a:t>THz</a:t>
            </a:r>
            <a:r>
              <a:rPr lang="de-DE" sz="2000" dirty="0" smtClean="0"/>
              <a:t> PHY.</a:t>
            </a:r>
          </a:p>
          <a:p>
            <a:pPr lvl="1"/>
            <a:r>
              <a:rPr lang="de-DE" sz="2000" dirty="0" smtClean="0"/>
              <a:t>The </a:t>
            </a:r>
            <a:r>
              <a:rPr lang="de-DE" sz="2000" dirty="0" err="1" smtClean="0"/>
              <a:t>term</a:t>
            </a:r>
            <a:r>
              <a:rPr lang="de-DE" sz="2000" dirty="0" smtClean="0"/>
              <a:t> </a:t>
            </a:r>
            <a:r>
              <a:rPr lang="de-DE" sz="2000" b="1" dirty="0" smtClean="0"/>
              <a:t>HRCP PHY </a:t>
            </a:r>
            <a:r>
              <a:rPr lang="de-DE" sz="2000" dirty="0" err="1" smtClean="0"/>
              <a:t>should</a:t>
            </a:r>
            <a:r>
              <a:rPr lang="de-DE" sz="2000" dirty="0" smtClean="0"/>
              <a:t> </a:t>
            </a:r>
            <a:r>
              <a:rPr lang="de-DE" sz="2000" dirty="0" err="1" smtClean="0"/>
              <a:t>be</a:t>
            </a:r>
            <a:r>
              <a:rPr lang="de-DE" sz="2000" dirty="0" smtClean="0"/>
              <a:t> </a:t>
            </a:r>
            <a:r>
              <a:rPr lang="de-DE" sz="2000" dirty="0" err="1" smtClean="0"/>
              <a:t>used</a:t>
            </a:r>
            <a:r>
              <a:rPr lang="de-DE" sz="2000" dirty="0" smtClean="0"/>
              <a:t>, </a:t>
            </a:r>
            <a:r>
              <a:rPr lang="de-DE" sz="2000" dirty="0" err="1" smtClean="0"/>
              <a:t>whenever</a:t>
            </a:r>
            <a:r>
              <a:rPr lang="de-DE" sz="2000" dirty="0" smtClean="0"/>
              <a:t> </a:t>
            </a:r>
            <a:r>
              <a:rPr lang="de-DE" sz="2000" dirty="0" err="1" smtClean="0"/>
              <a:t>the</a:t>
            </a:r>
            <a:r>
              <a:rPr lang="de-DE" sz="2000" dirty="0" smtClean="0"/>
              <a:t> </a:t>
            </a:r>
            <a:r>
              <a:rPr lang="de-DE" sz="2000" dirty="0" err="1" smtClean="0"/>
              <a:t>the</a:t>
            </a:r>
            <a:r>
              <a:rPr lang="de-DE" sz="2000" dirty="0" smtClean="0"/>
              <a:t> </a:t>
            </a:r>
            <a:r>
              <a:rPr lang="de-DE" sz="2000" dirty="0" err="1" smtClean="0"/>
              <a:t>feature</a:t>
            </a:r>
            <a:r>
              <a:rPr lang="de-DE" sz="2000" dirty="0" smtClean="0"/>
              <a:t> </a:t>
            </a:r>
            <a:r>
              <a:rPr lang="de-DE" sz="2000" dirty="0" err="1" smtClean="0"/>
              <a:t>is</a:t>
            </a:r>
            <a:r>
              <a:rPr lang="de-DE" sz="2000" dirty="0" smtClean="0"/>
              <a:t> a </a:t>
            </a:r>
            <a:r>
              <a:rPr lang="de-DE" sz="2000" dirty="0" err="1" smtClean="0"/>
              <a:t>special</a:t>
            </a:r>
            <a:r>
              <a:rPr lang="de-DE" sz="2000" dirty="0" smtClean="0"/>
              <a:t> </a:t>
            </a:r>
            <a:r>
              <a:rPr lang="de-DE" sz="2000" dirty="0" err="1" smtClean="0"/>
              <a:t>case</a:t>
            </a:r>
            <a:r>
              <a:rPr lang="de-DE" sz="2000" dirty="0" smtClean="0"/>
              <a:t> </a:t>
            </a:r>
            <a:r>
              <a:rPr lang="de-DE" sz="2000" dirty="0" err="1" smtClean="0"/>
              <a:t>that</a:t>
            </a:r>
            <a:r>
              <a:rPr lang="de-DE" sz="2000" dirty="0" smtClean="0"/>
              <a:t> </a:t>
            </a:r>
            <a:r>
              <a:rPr lang="de-DE" sz="2000" dirty="0" err="1" smtClean="0"/>
              <a:t>applies</a:t>
            </a:r>
            <a:r>
              <a:rPr lang="de-DE" sz="2000" dirty="0" smtClean="0"/>
              <a:t>  </a:t>
            </a:r>
            <a:r>
              <a:rPr lang="de-DE" sz="2000" dirty="0" err="1" smtClean="0"/>
              <a:t>for</a:t>
            </a:r>
            <a:r>
              <a:rPr lang="de-DE" sz="2000" dirty="0" smtClean="0"/>
              <a:t> </a:t>
            </a:r>
            <a:r>
              <a:rPr lang="de-DE" sz="2000" dirty="0" err="1" smtClean="0"/>
              <a:t>specific</a:t>
            </a:r>
            <a:r>
              <a:rPr lang="de-DE" sz="2000" dirty="0" smtClean="0"/>
              <a:t> HRCP PHY (</a:t>
            </a:r>
            <a:r>
              <a:rPr lang="de-DE" sz="2000" dirty="0" err="1" smtClean="0"/>
              <a:t>oeprating</a:t>
            </a:r>
            <a:r>
              <a:rPr lang="de-DE" sz="2000" dirty="0" smtClean="0"/>
              <a:t> </a:t>
            </a:r>
            <a:r>
              <a:rPr lang="de-DE" sz="2000" dirty="0" err="1" smtClean="0"/>
              <a:t>at</a:t>
            </a:r>
            <a:r>
              <a:rPr lang="de-DE" sz="2000" dirty="0" smtClean="0"/>
              <a:t> 60 GHz).</a:t>
            </a:r>
          </a:p>
          <a:p>
            <a:pPr lvl="1"/>
            <a:r>
              <a:rPr lang="de-DE" sz="2000" dirty="0" smtClean="0"/>
              <a:t>The </a:t>
            </a:r>
            <a:r>
              <a:rPr lang="de-DE" sz="2000" dirty="0" err="1" smtClean="0"/>
              <a:t>term</a:t>
            </a:r>
            <a:r>
              <a:rPr lang="de-DE" sz="2000" dirty="0" smtClean="0"/>
              <a:t> </a:t>
            </a:r>
            <a:r>
              <a:rPr lang="de-DE" sz="2000" b="1" dirty="0" err="1" smtClean="0"/>
              <a:t>pairnet</a:t>
            </a:r>
            <a:r>
              <a:rPr lang="de-DE" sz="2000" dirty="0" smtClean="0"/>
              <a:t> </a:t>
            </a:r>
            <a:r>
              <a:rPr lang="de-DE" sz="2000" dirty="0" err="1" smtClean="0"/>
              <a:t>should</a:t>
            </a:r>
            <a:r>
              <a:rPr lang="de-DE" sz="2000" dirty="0" smtClean="0"/>
              <a:t> </a:t>
            </a:r>
            <a:r>
              <a:rPr lang="de-DE" sz="2000" dirty="0" err="1" smtClean="0"/>
              <a:t>be</a:t>
            </a:r>
            <a:r>
              <a:rPr lang="de-DE" sz="2000" dirty="0" smtClean="0"/>
              <a:t> </a:t>
            </a:r>
            <a:r>
              <a:rPr lang="de-DE" sz="2000" dirty="0" err="1" smtClean="0"/>
              <a:t>used</a:t>
            </a:r>
            <a:r>
              <a:rPr lang="de-DE" sz="2000" dirty="0" smtClean="0"/>
              <a:t>, </a:t>
            </a:r>
            <a:r>
              <a:rPr lang="de-DE" sz="2000" dirty="0" err="1" smtClean="0"/>
              <a:t>whenever</a:t>
            </a:r>
            <a:r>
              <a:rPr lang="de-DE" sz="2000" dirty="0" smtClean="0"/>
              <a:t> </a:t>
            </a:r>
            <a:r>
              <a:rPr lang="de-DE" sz="2000" dirty="0" err="1" smtClean="0"/>
              <a:t>it</a:t>
            </a:r>
            <a:r>
              <a:rPr lang="de-DE" sz="2000" dirty="0" smtClean="0"/>
              <a:t> </a:t>
            </a:r>
            <a:r>
              <a:rPr lang="de-DE" sz="2000" dirty="0" err="1" smtClean="0"/>
              <a:t>is</a:t>
            </a:r>
            <a:r>
              <a:rPr lang="de-DE" sz="2000" dirty="0" smtClean="0"/>
              <a:t> a </a:t>
            </a:r>
            <a:r>
              <a:rPr lang="de-DE" sz="2000" dirty="0" err="1" smtClean="0"/>
              <a:t>special</a:t>
            </a:r>
            <a:r>
              <a:rPr lang="de-DE" sz="2000" dirty="0" smtClean="0"/>
              <a:t> </a:t>
            </a:r>
            <a:r>
              <a:rPr lang="de-DE" sz="2000" dirty="0" err="1" smtClean="0"/>
              <a:t>case</a:t>
            </a:r>
            <a:r>
              <a:rPr lang="de-DE" sz="2000" dirty="0" smtClean="0"/>
              <a:t> </a:t>
            </a:r>
            <a:r>
              <a:rPr lang="de-DE" sz="2000" dirty="0" err="1" smtClean="0"/>
              <a:t>for</a:t>
            </a:r>
            <a:r>
              <a:rPr lang="de-DE" sz="2000" dirty="0" smtClean="0"/>
              <a:t> </a:t>
            </a:r>
            <a:r>
              <a:rPr lang="de-DE" sz="2000" dirty="0" err="1" smtClean="0"/>
              <a:t>pairnets</a:t>
            </a:r>
            <a:r>
              <a:rPr lang="de-DE" sz="2000" dirty="0" smtClean="0"/>
              <a:t> in </a:t>
            </a:r>
            <a:r>
              <a:rPr lang="de-DE" sz="2000" dirty="0" err="1" smtClean="0"/>
              <a:t>general</a:t>
            </a:r>
            <a:r>
              <a:rPr lang="de-DE" sz="2000" dirty="0" smtClean="0"/>
              <a:t> and not </a:t>
            </a:r>
            <a:r>
              <a:rPr lang="de-DE" sz="2000" dirty="0" err="1" smtClean="0"/>
              <a:t>restricted</a:t>
            </a:r>
            <a:r>
              <a:rPr lang="de-DE" sz="2000" dirty="0" smtClean="0"/>
              <a:t> </a:t>
            </a:r>
            <a:r>
              <a:rPr lang="de-DE" sz="2000" dirty="0" err="1" smtClean="0"/>
              <a:t>to</a:t>
            </a:r>
            <a:r>
              <a:rPr lang="de-DE" sz="2000" dirty="0" smtClean="0"/>
              <a:t> HRCP </a:t>
            </a:r>
            <a:r>
              <a:rPr lang="de-DE" sz="2000" dirty="0" err="1" smtClean="0"/>
              <a:t>only</a:t>
            </a:r>
            <a:endParaRPr lang="de-DE" sz="2000" dirty="0" smtClean="0"/>
          </a:p>
          <a:p>
            <a:pPr lvl="1"/>
            <a:r>
              <a:rPr lang="de-DE" sz="2000" dirty="0" smtClean="0"/>
              <a:t>The </a:t>
            </a:r>
            <a:r>
              <a:rPr lang="de-DE" sz="2000" dirty="0" err="1" smtClean="0"/>
              <a:t>term</a:t>
            </a:r>
            <a:r>
              <a:rPr lang="de-DE" sz="2000" dirty="0" smtClean="0"/>
              <a:t> </a:t>
            </a:r>
            <a:r>
              <a:rPr lang="de-DE" sz="2000" b="1" dirty="0" smtClean="0"/>
              <a:t>HRCP</a:t>
            </a:r>
            <a:r>
              <a:rPr lang="de-DE" sz="2000" dirty="0" smtClean="0"/>
              <a:t> </a:t>
            </a:r>
            <a:r>
              <a:rPr lang="de-DE" sz="2000" dirty="0" err="1" smtClean="0"/>
              <a:t>should</a:t>
            </a:r>
            <a:r>
              <a:rPr lang="de-DE" sz="2000" dirty="0" smtClean="0"/>
              <a:t> </a:t>
            </a:r>
            <a:r>
              <a:rPr lang="de-DE" sz="2000" dirty="0" err="1" smtClean="0"/>
              <a:t>be</a:t>
            </a:r>
            <a:r>
              <a:rPr lang="de-DE" sz="2000" dirty="0" smtClean="0"/>
              <a:t> </a:t>
            </a:r>
            <a:r>
              <a:rPr lang="de-DE" sz="2000" dirty="0" err="1" smtClean="0"/>
              <a:t>used</a:t>
            </a:r>
            <a:r>
              <a:rPr lang="de-DE" sz="2000" dirty="0" smtClean="0"/>
              <a:t>, </a:t>
            </a:r>
            <a:r>
              <a:rPr lang="de-DE" sz="2000" dirty="0" err="1" smtClean="0"/>
              <a:t>whenever</a:t>
            </a:r>
            <a:r>
              <a:rPr lang="de-DE" sz="2000" dirty="0" smtClean="0"/>
              <a:t> </a:t>
            </a:r>
            <a:r>
              <a:rPr lang="de-DE" sz="2000" dirty="0" err="1" smtClean="0"/>
              <a:t>it</a:t>
            </a:r>
            <a:r>
              <a:rPr lang="de-DE" sz="2000" dirty="0" smtClean="0"/>
              <a:t> </a:t>
            </a:r>
            <a:r>
              <a:rPr lang="de-DE" sz="2000" dirty="0" err="1" smtClean="0"/>
              <a:t>is</a:t>
            </a:r>
            <a:r>
              <a:rPr lang="de-DE" sz="2000" dirty="0" smtClean="0"/>
              <a:t> a </a:t>
            </a:r>
            <a:r>
              <a:rPr lang="de-DE" sz="2000" dirty="0" err="1" smtClean="0"/>
              <a:t>special</a:t>
            </a:r>
            <a:r>
              <a:rPr lang="de-DE" sz="2000" dirty="0" smtClean="0"/>
              <a:t> </a:t>
            </a:r>
            <a:r>
              <a:rPr lang="de-DE" sz="2000" dirty="0" err="1" smtClean="0"/>
              <a:t>case</a:t>
            </a:r>
            <a:r>
              <a:rPr lang="de-DE" sz="2000" dirty="0" smtClean="0"/>
              <a:t> </a:t>
            </a:r>
            <a:r>
              <a:rPr lang="de-DE" sz="2000" dirty="0" err="1" smtClean="0"/>
              <a:t>for</a:t>
            </a:r>
            <a:r>
              <a:rPr lang="de-DE" sz="2000" dirty="0" smtClean="0"/>
              <a:t> HRCP </a:t>
            </a:r>
            <a:r>
              <a:rPr lang="de-DE" sz="2000" dirty="0" err="1" smtClean="0"/>
              <a:t>applications</a:t>
            </a:r>
            <a:r>
              <a:rPr lang="de-DE" sz="2000" dirty="0" smtClean="0"/>
              <a:t> </a:t>
            </a:r>
            <a:r>
              <a:rPr lang="de-DE" sz="2000" dirty="0" err="1" smtClean="0"/>
              <a:t>only</a:t>
            </a:r>
            <a:r>
              <a:rPr lang="de-DE" sz="2000" dirty="0" smtClean="0"/>
              <a:t>.</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7</a:t>
            </a:fld>
            <a:endParaRPr lang="en-US"/>
          </a:p>
        </p:txBody>
      </p:sp>
      <p:sp>
        <p:nvSpPr>
          <p:cNvPr id="7" name="Datumsplatzhalter 3"/>
          <p:cNvSpPr>
            <a:spLocks noGrp="1"/>
          </p:cNvSpPr>
          <p:nvPr>
            <p:ph type="dt" sz="half" idx="10"/>
          </p:nvPr>
        </p:nvSpPr>
        <p:spPr>
          <a:xfrm>
            <a:off x="685800" y="378281"/>
            <a:ext cx="1600200" cy="215444"/>
          </a:xfrm>
        </p:spPr>
        <p:txBody>
          <a:bodyPr/>
          <a:lstStyle/>
          <a:p>
            <a:r>
              <a:rPr lang="en-US" dirty="0" smtClean="0"/>
              <a:t>September 2016</a:t>
            </a:r>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Proposal</a:t>
            </a:r>
            <a:r>
              <a:rPr lang="de-DE" dirty="0" smtClean="0"/>
              <a:t> </a:t>
            </a:r>
            <a:r>
              <a:rPr lang="de-DE" dirty="0" err="1" smtClean="0"/>
              <a:t>for</a:t>
            </a:r>
            <a:r>
              <a:rPr lang="de-DE" dirty="0" smtClean="0"/>
              <a:t> </a:t>
            </a:r>
            <a:r>
              <a:rPr lang="de-DE" dirty="0" err="1" smtClean="0"/>
              <a:t>the</a:t>
            </a:r>
            <a:r>
              <a:rPr lang="de-DE" dirty="0" smtClean="0"/>
              <a:t> </a:t>
            </a:r>
            <a:r>
              <a:rPr lang="de-DE" dirty="0" err="1" smtClean="0"/>
              <a:t>naming</a:t>
            </a:r>
            <a:r>
              <a:rPr lang="de-DE" dirty="0" smtClean="0"/>
              <a:t> </a:t>
            </a:r>
            <a:r>
              <a:rPr lang="de-DE" dirty="0" err="1" smtClean="0"/>
              <a:t>conventions</a:t>
            </a:r>
            <a:r>
              <a:rPr lang="de-DE" dirty="0" smtClean="0"/>
              <a:t> (2/2)</a:t>
            </a:r>
            <a:endParaRPr lang="de-DE" dirty="0"/>
          </a:p>
        </p:txBody>
      </p:sp>
      <p:sp>
        <p:nvSpPr>
          <p:cNvPr id="3" name="Inhaltsplatzhalter 2"/>
          <p:cNvSpPr>
            <a:spLocks noGrp="1"/>
          </p:cNvSpPr>
          <p:nvPr>
            <p:ph idx="1"/>
          </p:nvPr>
        </p:nvSpPr>
        <p:spPr/>
        <p:txBody>
          <a:bodyPr/>
          <a:lstStyle/>
          <a:p>
            <a:pPr lvl="1"/>
            <a:r>
              <a:rPr lang="de-DE" sz="2000" dirty="0" smtClean="0"/>
              <a:t>The </a:t>
            </a:r>
            <a:r>
              <a:rPr lang="de-DE" sz="2000" dirty="0" err="1" smtClean="0"/>
              <a:t>term</a:t>
            </a:r>
            <a:r>
              <a:rPr lang="de-DE" sz="2000" dirty="0" smtClean="0"/>
              <a:t> </a:t>
            </a:r>
            <a:r>
              <a:rPr lang="de-DE" sz="2000" b="1" dirty="0" err="1" smtClean="0"/>
              <a:t>THz</a:t>
            </a:r>
            <a:r>
              <a:rPr lang="de-DE" sz="2000" b="1" dirty="0" smtClean="0"/>
              <a:t> </a:t>
            </a:r>
            <a:r>
              <a:rPr lang="de-DE" sz="2000" b="1" dirty="0" err="1" smtClean="0"/>
              <a:t>pairnet</a:t>
            </a:r>
            <a:r>
              <a:rPr lang="de-DE" sz="2000" b="1" dirty="0" smtClean="0"/>
              <a:t> </a:t>
            </a:r>
            <a:r>
              <a:rPr lang="de-DE" sz="2000" dirty="0" err="1" smtClean="0"/>
              <a:t>should</a:t>
            </a:r>
            <a:r>
              <a:rPr lang="de-DE" sz="2000" dirty="0" smtClean="0"/>
              <a:t> </a:t>
            </a:r>
            <a:r>
              <a:rPr lang="de-DE" sz="2000" dirty="0" err="1" smtClean="0"/>
              <a:t>be</a:t>
            </a:r>
            <a:r>
              <a:rPr lang="de-DE" sz="2000" dirty="0" smtClean="0"/>
              <a:t> </a:t>
            </a:r>
            <a:r>
              <a:rPr lang="de-DE" sz="2000" dirty="0" err="1" smtClean="0"/>
              <a:t>used</a:t>
            </a:r>
            <a:r>
              <a:rPr lang="de-DE" sz="2000" dirty="0" smtClean="0"/>
              <a:t>, </a:t>
            </a:r>
            <a:r>
              <a:rPr lang="de-DE" sz="2000" dirty="0" err="1" smtClean="0"/>
              <a:t>whenever</a:t>
            </a:r>
            <a:r>
              <a:rPr lang="de-DE" sz="2000" dirty="0" smtClean="0"/>
              <a:t> </a:t>
            </a:r>
            <a:r>
              <a:rPr lang="de-DE" sz="2000" dirty="0" err="1" smtClean="0"/>
              <a:t>the</a:t>
            </a:r>
            <a:r>
              <a:rPr lang="de-DE" sz="2000" dirty="0" smtClean="0"/>
              <a:t> </a:t>
            </a:r>
            <a:r>
              <a:rPr lang="de-DE" sz="2000" dirty="0" err="1" smtClean="0"/>
              <a:t>feature</a:t>
            </a:r>
            <a:r>
              <a:rPr lang="de-DE" sz="2000" dirty="0" smtClean="0"/>
              <a:t> </a:t>
            </a:r>
            <a:r>
              <a:rPr lang="de-DE" sz="2000" dirty="0" err="1" smtClean="0"/>
              <a:t>is</a:t>
            </a:r>
            <a:r>
              <a:rPr lang="de-DE" sz="2000" dirty="0" smtClean="0"/>
              <a:t> a </a:t>
            </a:r>
            <a:r>
              <a:rPr lang="de-DE" sz="2000" dirty="0" err="1" smtClean="0"/>
              <a:t>special</a:t>
            </a:r>
            <a:r>
              <a:rPr lang="de-DE" sz="2000" dirty="0" smtClean="0"/>
              <a:t> </a:t>
            </a:r>
            <a:r>
              <a:rPr lang="de-DE" sz="2000" dirty="0" err="1" smtClean="0"/>
              <a:t>case</a:t>
            </a:r>
            <a:r>
              <a:rPr lang="de-DE" sz="2000" dirty="0" smtClean="0"/>
              <a:t> </a:t>
            </a:r>
            <a:r>
              <a:rPr lang="de-DE" sz="2000" dirty="0" err="1" smtClean="0"/>
              <a:t>that</a:t>
            </a:r>
            <a:r>
              <a:rPr lang="de-DE" sz="2000" dirty="0" smtClean="0"/>
              <a:t> </a:t>
            </a:r>
            <a:r>
              <a:rPr lang="de-DE" sz="2000" dirty="0" err="1" smtClean="0"/>
              <a:t>applies</a:t>
            </a:r>
            <a:r>
              <a:rPr lang="de-DE" sz="2000" dirty="0" smtClean="0"/>
              <a:t> </a:t>
            </a:r>
            <a:r>
              <a:rPr lang="de-DE" sz="2000" dirty="0" err="1" smtClean="0"/>
              <a:t>for</a:t>
            </a:r>
            <a:r>
              <a:rPr lang="de-DE" sz="2000" dirty="0" smtClean="0"/>
              <a:t> a </a:t>
            </a:r>
            <a:r>
              <a:rPr lang="de-DE" sz="2000" b="1" dirty="0" err="1" smtClean="0"/>
              <a:t>pairnet</a:t>
            </a:r>
            <a:r>
              <a:rPr lang="de-DE" sz="2000" b="1" dirty="0" smtClean="0"/>
              <a:t> and </a:t>
            </a:r>
            <a:r>
              <a:rPr lang="de-DE" sz="2000" b="1" dirty="0" err="1" smtClean="0"/>
              <a:t>the</a:t>
            </a:r>
            <a:r>
              <a:rPr lang="de-DE" sz="2000" b="1" dirty="0" smtClean="0"/>
              <a:t> </a:t>
            </a:r>
            <a:r>
              <a:rPr lang="de-DE" sz="2000" b="1" dirty="0" err="1" smtClean="0"/>
              <a:t>THz</a:t>
            </a:r>
            <a:r>
              <a:rPr lang="de-DE" sz="2000" b="1" dirty="0" smtClean="0"/>
              <a:t> PHY </a:t>
            </a:r>
            <a:r>
              <a:rPr lang="de-DE" sz="2000" b="1" dirty="0" err="1" smtClean="0"/>
              <a:t>only</a:t>
            </a:r>
            <a:r>
              <a:rPr lang="de-DE" sz="2000" dirty="0" smtClean="0"/>
              <a:t>.</a:t>
            </a:r>
          </a:p>
          <a:p>
            <a:pPr lvl="1"/>
            <a:r>
              <a:rPr lang="de-DE" sz="2000" dirty="0" smtClean="0"/>
              <a:t>The </a:t>
            </a:r>
            <a:r>
              <a:rPr lang="de-DE" sz="2000" dirty="0" err="1" smtClean="0"/>
              <a:t>term</a:t>
            </a:r>
            <a:r>
              <a:rPr lang="de-DE" sz="2000" dirty="0" smtClean="0"/>
              <a:t> </a:t>
            </a:r>
            <a:r>
              <a:rPr lang="de-DE" sz="2000" b="1" dirty="0" err="1" smtClean="0"/>
              <a:t>THz</a:t>
            </a:r>
            <a:r>
              <a:rPr lang="de-DE" sz="2000" b="1" dirty="0" smtClean="0"/>
              <a:t> </a:t>
            </a:r>
            <a:r>
              <a:rPr lang="de-DE" sz="2000" b="1" dirty="0" smtClean="0"/>
              <a:t>HRCP </a:t>
            </a:r>
            <a:r>
              <a:rPr lang="de-DE" sz="2000" dirty="0" err="1" smtClean="0"/>
              <a:t>should</a:t>
            </a:r>
            <a:r>
              <a:rPr lang="de-DE" sz="2000" dirty="0" smtClean="0"/>
              <a:t> </a:t>
            </a:r>
            <a:r>
              <a:rPr lang="de-DE" sz="2000" dirty="0" err="1" smtClean="0"/>
              <a:t>be</a:t>
            </a:r>
            <a:r>
              <a:rPr lang="de-DE" sz="2000" dirty="0" smtClean="0"/>
              <a:t> </a:t>
            </a:r>
            <a:r>
              <a:rPr lang="de-DE" sz="2000" dirty="0" err="1" smtClean="0"/>
              <a:t>used</a:t>
            </a:r>
            <a:r>
              <a:rPr lang="de-DE" sz="2000" dirty="0" smtClean="0"/>
              <a:t>, </a:t>
            </a:r>
            <a:r>
              <a:rPr lang="de-DE" sz="2000" dirty="0" err="1" smtClean="0"/>
              <a:t>whenever</a:t>
            </a:r>
            <a:r>
              <a:rPr lang="de-DE" sz="2000" dirty="0" smtClean="0"/>
              <a:t> </a:t>
            </a:r>
            <a:r>
              <a:rPr lang="de-DE" sz="2000" dirty="0" err="1" smtClean="0"/>
              <a:t>the</a:t>
            </a:r>
            <a:r>
              <a:rPr lang="de-DE" sz="2000" dirty="0" smtClean="0"/>
              <a:t> </a:t>
            </a:r>
            <a:r>
              <a:rPr lang="de-DE" sz="2000" dirty="0" err="1" smtClean="0"/>
              <a:t>feature</a:t>
            </a:r>
            <a:r>
              <a:rPr lang="de-DE" sz="2000" dirty="0" smtClean="0"/>
              <a:t> </a:t>
            </a:r>
            <a:r>
              <a:rPr lang="de-DE" sz="2000" dirty="0" err="1" smtClean="0"/>
              <a:t>is</a:t>
            </a:r>
            <a:r>
              <a:rPr lang="de-DE" sz="2000" dirty="0" smtClean="0"/>
              <a:t> a </a:t>
            </a:r>
            <a:r>
              <a:rPr lang="de-DE" sz="2000" dirty="0" err="1" smtClean="0"/>
              <a:t>special</a:t>
            </a:r>
            <a:r>
              <a:rPr lang="de-DE" sz="2000" dirty="0" smtClean="0"/>
              <a:t> </a:t>
            </a:r>
            <a:r>
              <a:rPr lang="de-DE" sz="2000" dirty="0" err="1" smtClean="0"/>
              <a:t>case</a:t>
            </a:r>
            <a:r>
              <a:rPr lang="de-DE" sz="2000" dirty="0" smtClean="0"/>
              <a:t> </a:t>
            </a:r>
            <a:r>
              <a:rPr lang="de-DE" sz="2000" dirty="0" err="1" smtClean="0"/>
              <a:t>that</a:t>
            </a:r>
            <a:r>
              <a:rPr lang="de-DE" sz="2000" dirty="0" smtClean="0"/>
              <a:t> </a:t>
            </a:r>
            <a:r>
              <a:rPr lang="de-DE" sz="2000" dirty="0" err="1" smtClean="0"/>
              <a:t>applies</a:t>
            </a:r>
            <a:r>
              <a:rPr lang="de-DE" sz="2000" dirty="0" smtClean="0"/>
              <a:t> </a:t>
            </a:r>
            <a:r>
              <a:rPr lang="de-DE" sz="2000" dirty="0" err="1" smtClean="0"/>
              <a:t>for</a:t>
            </a:r>
            <a:r>
              <a:rPr lang="de-DE" sz="2000" dirty="0" smtClean="0"/>
              <a:t> </a:t>
            </a:r>
            <a:r>
              <a:rPr lang="de-DE" sz="2000" dirty="0" err="1" smtClean="0"/>
              <a:t>the</a:t>
            </a:r>
            <a:r>
              <a:rPr lang="de-DE" sz="2000" dirty="0" smtClean="0"/>
              <a:t> </a:t>
            </a:r>
            <a:r>
              <a:rPr lang="de-DE" sz="2000" b="1" dirty="0" err="1" smtClean="0"/>
              <a:t>combination</a:t>
            </a:r>
            <a:r>
              <a:rPr lang="de-DE" sz="2000" b="1" dirty="0" smtClean="0"/>
              <a:t> of an HRCP and </a:t>
            </a:r>
            <a:r>
              <a:rPr lang="de-DE" sz="2000" b="1" dirty="0" err="1" smtClean="0"/>
              <a:t>the</a:t>
            </a:r>
            <a:r>
              <a:rPr lang="de-DE" sz="2000" b="1" dirty="0" smtClean="0"/>
              <a:t> </a:t>
            </a:r>
            <a:r>
              <a:rPr lang="de-DE" sz="2000" b="1" dirty="0" err="1" smtClean="0"/>
              <a:t>THz</a:t>
            </a:r>
            <a:r>
              <a:rPr lang="de-DE" sz="2000" b="1" dirty="0" smtClean="0"/>
              <a:t> PHY </a:t>
            </a:r>
            <a:r>
              <a:rPr lang="de-DE" sz="2000" b="1" dirty="0" err="1" smtClean="0"/>
              <a:t>only</a:t>
            </a:r>
            <a:r>
              <a:rPr lang="de-DE" sz="2000" dirty="0" smtClean="0"/>
              <a:t>.</a:t>
            </a:r>
          </a:p>
          <a:p>
            <a:pPr lvl="1"/>
            <a:r>
              <a:rPr lang="de-DE" sz="2000" dirty="0" smtClean="0"/>
              <a:t>The </a:t>
            </a:r>
            <a:r>
              <a:rPr lang="de-DE" sz="2000" dirty="0" err="1" smtClean="0"/>
              <a:t>term</a:t>
            </a:r>
            <a:r>
              <a:rPr lang="de-DE" sz="2000" dirty="0" smtClean="0"/>
              <a:t> </a:t>
            </a:r>
            <a:r>
              <a:rPr lang="de-DE" sz="2000" b="1" dirty="0" err="1" smtClean="0"/>
              <a:t>THz</a:t>
            </a:r>
            <a:r>
              <a:rPr lang="de-DE" sz="2000" b="1" dirty="0" smtClean="0"/>
              <a:t> </a:t>
            </a:r>
            <a:r>
              <a:rPr lang="de-DE" sz="2000" b="1" dirty="0" smtClean="0"/>
              <a:t>non-HRCP </a:t>
            </a:r>
            <a:r>
              <a:rPr lang="de-DE" sz="2000" b="1" dirty="0" err="1" smtClean="0"/>
              <a:t>pairnet</a:t>
            </a:r>
            <a:r>
              <a:rPr lang="de-DE" sz="2000" b="1" dirty="0" smtClean="0"/>
              <a:t> </a:t>
            </a:r>
            <a:r>
              <a:rPr lang="de-DE" sz="2000" dirty="0" err="1" smtClean="0"/>
              <a:t>should</a:t>
            </a:r>
            <a:r>
              <a:rPr lang="de-DE" sz="2000" dirty="0" smtClean="0"/>
              <a:t> </a:t>
            </a:r>
            <a:r>
              <a:rPr lang="de-DE" sz="2000" dirty="0" err="1" smtClean="0"/>
              <a:t>be</a:t>
            </a:r>
            <a:r>
              <a:rPr lang="de-DE" sz="2000" dirty="0" smtClean="0"/>
              <a:t> </a:t>
            </a:r>
            <a:r>
              <a:rPr lang="de-DE" sz="2000" dirty="0" err="1" smtClean="0"/>
              <a:t>used</a:t>
            </a:r>
            <a:r>
              <a:rPr lang="de-DE" sz="2000" dirty="0" smtClean="0"/>
              <a:t>, </a:t>
            </a:r>
            <a:r>
              <a:rPr lang="de-DE" sz="2000" dirty="0" err="1" smtClean="0"/>
              <a:t>whenever</a:t>
            </a:r>
            <a:r>
              <a:rPr lang="de-DE" sz="2000" dirty="0" smtClean="0"/>
              <a:t> </a:t>
            </a:r>
            <a:r>
              <a:rPr lang="de-DE" sz="2000" dirty="0" err="1" smtClean="0"/>
              <a:t>the</a:t>
            </a:r>
            <a:r>
              <a:rPr lang="de-DE" sz="2000" dirty="0" smtClean="0"/>
              <a:t> </a:t>
            </a:r>
            <a:r>
              <a:rPr lang="de-DE" sz="2000" dirty="0" err="1" smtClean="0"/>
              <a:t>feature</a:t>
            </a:r>
            <a:r>
              <a:rPr lang="de-DE" sz="2000" dirty="0" smtClean="0"/>
              <a:t> </a:t>
            </a:r>
            <a:r>
              <a:rPr lang="de-DE" sz="2000" dirty="0" err="1" smtClean="0"/>
              <a:t>is</a:t>
            </a:r>
            <a:r>
              <a:rPr lang="de-DE" sz="2000" dirty="0" smtClean="0"/>
              <a:t> a </a:t>
            </a:r>
            <a:r>
              <a:rPr lang="de-DE" sz="2000" dirty="0" err="1" smtClean="0"/>
              <a:t>special</a:t>
            </a:r>
            <a:r>
              <a:rPr lang="de-DE" sz="2000" dirty="0" smtClean="0"/>
              <a:t> </a:t>
            </a:r>
            <a:r>
              <a:rPr lang="de-DE" sz="2000" dirty="0" err="1" smtClean="0"/>
              <a:t>case</a:t>
            </a:r>
            <a:r>
              <a:rPr lang="de-DE" sz="2000" dirty="0" smtClean="0"/>
              <a:t> </a:t>
            </a:r>
            <a:r>
              <a:rPr lang="de-DE" sz="2000" dirty="0" err="1" smtClean="0"/>
              <a:t>that</a:t>
            </a:r>
            <a:r>
              <a:rPr lang="de-DE" sz="2000" dirty="0" smtClean="0"/>
              <a:t> </a:t>
            </a:r>
            <a:r>
              <a:rPr lang="de-DE" sz="2000" dirty="0" err="1" smtClean="0"/>
              <a:t>applies</a:t>
            </a:r>
            <a:r>
              <a:rPr lang="de-DE" sz="2000" b="1" dirty="0" smtClean="0"/>
              <a:t> </a:t>
            </a:r>
            <a:r>
              <a:rPr lang="de-DE" sz="2000" b="1" dirty="0" err="1" smtClean="0"/>
              <a:t>for</a:t>
            </a:r>
            <a:r>
              <a:rPr lang="de-DE" sz="2000" b="1" dirty="0" smtClean="0"/>
              <a:t> </a:t>
            </a:r>
            <a:r>
              <a:rPr lang="de-DE" sz="2000" b="1" dirty="0" err="1" smtClean="0"/>
              <a:t>the</a:t>
            </a:r>
            <a:r>
              <a:rPr lang="de-DE" sz="2000" b="1" dirty="0" smtClean="0"/>
              <a:t> </a:t>
            </a:r>
            <a:r>
              <a:rPr lang="de-DE" sz="2000" b="1" dirty="0" err="1" smtClean="0"/>
              <a:t>combination</a:t>
            </a:r>
            <a:r>
              <a:rPr lang="de-DE" sz="2000" b="1" dirty="0" smtClean="0"/>
              <a:t> a </a:t>
            </a:r>
            <a:r>
              <a:rPr lang="de-DE" sz="2000" b="1" dirty="0" err="1" smtClean="0"/>
              <a:t>THz</a:t>
            </a:r>
            <a:r>
              <a:rPr lang="de-DE" sz="2000" b="1" dirty="0" smtClean="0"/>
              <a:t> </a:t>
            </a:r>
            <a:r>
              <a:rPr lang="de-DE" sz="2000" b="1" dirty="0" err="1" smtClean="0"/>
              <a:t>pairnet</a:t>
            </a:r>
            <a:r>
              <a:rPr lang="de-DE" sz="2000" b="1" dirty="0" smtClean="0"/>
              <a:t> and non-HRCP</a:t>
            </a:r>
            <a:r>
              <a:rPr lang="de-DE" sz="2000" dirty="0" smtClean="0"/>
              <a:t> </a:t>
            </a:r>
            <a:r>
              <a:rPr lang="de-DE" sz="2000" b="1" dirty="0" err="1" smtClean="0"/>
              <a:t>only</a:t>
            </a:r>
            <a:r>
              <a:rPr lang="de-DE" sz="2000" dirty="0" smtClean="0"/>
              <a:t>.</a:t>
            </a:r>
          </a:p>
          <a:p>
            <a:pPr lvl="1"/>
            <a:endParaRPr lang="de-DE" sz="2000" dirty="0" smtClean="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8</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r>
              <a:rPr lang="en-US" dirty="0" smtClean="0"/>
              <a:t>)</a:t>
            </a:r>
            <a:endParaRPr lang="en-US" dirty="0"/>
          </a:p>
        </p:txBody>
      </p:sp>
      <p:sp>
        <p:nvSpPr>
          <p:cNvPr id="8" name="Datumsplatzhalter 3"/>
          <p:cNvSpPr>
            <a:spLocks noGrp="1"/>
          </p:cNvSpPr>
          <p:nvPr>
            <p:ph type="dt" sz="half" idx="10"/>
          </p:nvPr>
        </p:nvSpPr>
        <p:spPr>
          <a:xfrm>
            <a:off x="685800" y="378281"/>
            <a:ext cx="1600200" cy="215444"/>
          </a:xfrm>
        </p:spPr>
        <p:txBody>
          <a:bodyPr/>
          <a:lstStyle/>
          <a:p>
            <a:r>
              <a:rPr lang="en-US" dirty="0" smtClean="0"/>
              <a:t>September 2016</a:t>
            </a:r>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Overview</a:t>
            </a:r>
            <a:r>
              <a:rPr lang="de-DE" dirty="0" smtClean="0"/>
              <a:t> of Features </a:t>
            </a:r>
            <a:r>
              <a:rPr lang="de-DE" dirty="0" err="1" smtClean="0"/>
              <a:t>adressed</a:t>
            </a:r>
            <a:r>
              <a:rPr lang="de-DE" dirty="0" smtClean="0"/>
              <a:t> and </a:t>
            </a:r>
            <a:r>
              <a:rPr lang="de-DE" dirty="0" err="1" smtClean="0"/>
              <a:t>names</a:t>
            </a:r>
            <a:r>
              <a:rPr lang="de-DE" dirty="0" smtClean="0"/>
              <a:t> (</a:t>
            </a:r>
            <a:r>
              <a:rPr lang="de-DE" dirty="0" err="1" smtClean="0"/>
              <a:t>to</a:t>
            </a:r>
            <a:r>
              <a:rPr lang="de-DE" dirty="0" smtClean="0"/>
              <a:t> </a:t>
            </a:r>
            <a:r>
              <a:rPr lang="de-DE" dirty="0" err="1" smtClean="0"/>
              <a:t>be</a:t>
            </a:r>
            <a:r>
              <a:rPr lang="de-DE" dirty="0" smtClean="0"/>
              <a:t>) </a:t>
            </a:r>
            <a:r>
              <a:rPr lang="de-DE" dirty="0" err="1" smtClean="0"/>
              <a:t>used</a:t>
            </a:r>
            <a:r>
              <a:rPr lang="de-DE" dirty="0" smtClean="0"/>
              <a:t>  in TG3d and TG3e</a:t>
            </a:r>
            <a:endParaRPr lang="de-DE" dirty="0"/>
          </a:p>
        </p:txBody>
      </p:sp>
      <p:sp>
        <p:nvSpPr>
          <p:cNvPr id="4" name="Datumsplatzhalter 3"/>
          <p:cNvSpPr>
            <a:spLocks noGrp="1"/>
          </p:cNvSpPr>
          <p:nvPr>
            <p:ph type="dt" sz="half" idx="10"/>
          </p:nvPr>
        </p:nvSpPr>
        <p:spPr/>
        <p:txBody>
          <a:bodyPr/>
          <a:lstStyle/>
          <a:p>
            <a:r>
              <a:rPr lang="en-US" dirty="0" smtClean="0"/>
              <a:t>September 2016</a:t>
            </a:r>
            <a:endParaRPr lang="en-US" dirty="0" smtClean="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9</a:t>
            </a:fld>
            <a:endParaRPr lang="en-US"/>
          </a:p>
        </p:txBody>
      </p:sp>
      <p:cxnSp>
        <p:nvCxnSpPr>
          <p:cNvPr id="8" name="Gerade Verbindung 7"/>
          <p:cNvCxnSpPr/>
          <p:nvPr/>
        </p:nvCxnSpPr>
        <p:spPr bwMode="auto">
          <a:xfrm>
            <a:off x="783771" y="3428998"/>
            <a:ext cx="7794172"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 name="Gerade Verbindung 8"/>
          <p:cNvCxnSpPr/>
          <p:nvPr/>
        </p:nvCxnSpPr>
        <p:spPr bwMode="auto">
          <a:xfrm>
            <a:off x="816427" y="4604649"/>
            <a:ext cx="7794172"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0" name="Abgerundetes Rechteck 9"/>
          <p:cNvSpPr/>
          <p:nvPr/>
        </p:nvSpPr>
        <p:spPr bwMode="auto">
          <a:xfrm>
            <a:off x="1730802" y="2471061"/>
            <a:ext cx="1317172" cy="855842"/>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2400" b="1" i="0" u="none" strike="noStrike" cap="none" normalizeH="0" baseline="0" dirty="0" smtClean="0">
                <a:ln>
                  <a:noFill/>
                </a:ln>
                <a:solidFill>
                  <a:schemeClr val="tx1"/>
                </a:solidFill>
                <a:effectLst/>
                <a:latin typeface="Times New Roman" pitchFamily="18" charset="0"/>
              </a:rPr>
              <a:t>HRCP</a:t>
            </a:r>
          </a:p>
          <a:p>
            <a:pPr marL="0" marR="0" indent="0" algn="ctr" defTabSz="914400" rtl="0" eaLnBrk="0" fontAlgn="base" latinLnBrk="0" hangingPunct="0">
              <a:lnSpc>
                <a:spcPct val="100000"/>
              </a:lnSpc>
              <a:spcBef>
                <a:spcPct val="0"/>
              </a:spcBef>
              <a:spcAft>
                <a:spcPct val="0"/>
              </a:spcAft>
              <a:buClrTx/>
              <a:buSzTx/>
              <a:buFontTx/>
              <a:buNone/>
              <a:tabLst/>
            </a:pPr>
            <a:r>
              <a:rPr lang="de-DE" sz="2400" b="1" dirty="0" smtClean="0"/>
              <a:t>PHY</a:t>
            </a:r>
            <a:endParaRPr kumimoji="0" lang="de-DE" sz="2400" b="1" i="0" u="none" strike="noStrike" cap="none" normalizeH="0" baseline="0" dirty="0" smtClean="0">
              <a:ln>
                <a:noFill/>
              </a:ln>
              <a:solidFill>
                <a:schemeClr val="tx1"/>
              </a:solidFill>
              <a:effectLst/>
              <a:latin typeface="Times New Roman" pitchFamily="18" charset="0"/>
            </a:endParaRPr>
          </a:p>
        </p:txBody>
      </p:sp>
      <p:sp>
        <p:nvSpPr>
          <p:cNvPr id="12" name="Abgerundetes Rechteck 11"/>
          <p:cNvSpPr/>
          <p:nvPr/>
        </p:nvSpPr>
        <p:spPr bwMode="auto">
          <a:xfrm>
            <a:off x="5050987" y="2471060"/>
            <a:ext cx="1349827" cy="855842"/>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2400" b="1" i="0" u="none" strike="noStrike" cap="none" normalizeH="0" baseline="0" dirty="0" err="1" smtClean="0">
                <a:ln>
                  <a:noFill/>
                </a:ln>
                <a:solidFill>
                  <a:schemeClr val="tx1"/>
                </a:solidFill>
                <a:effectLst/>
                <a:latin typeface="Times New Roman" pitchFamily="18" charset="0"/>
              </a:rPr>
              <a:t>THz</a:t>
            </a:r>
            <a:r>
              <a:rPr kumimoji="0" lang="de-DE" sz="2400" b="1" i="0" u="none" strike="noStrike" cap="none" normalizeH="0" baseline="0" dirty="0" smtClean="0">
                <a:ln>
                  <a:noFill/>
                </a:ln>
                <a:solidFill>
                  <a:schemeClr val="tx1"/>
                </a:solidFill>
                <a:effectLst/>
                <a:latin typeface="Times New Roman" pitchFamily="18" charset="0"/>
              </a:rPr>
              <a:t> PHY</a:t>
            </a:r>
            <a:endParaRPr kumimoji="0" lang="de-DE" sz="2400" b="1" i="0" u="none" strike="noStrike" cap="none" normalizeH="0" baseline="0" dirty="0" smtClean="0">
              <a:ln>
                <a:noFill/>
              </a:ln>
              <a:solidFill>
                <a:schemeClr val="tx1"/>
              </a:solidFill>
              <a:effectLst/>
              <a:latin typeface="Times New Roman" pitchFamily="18" charset="0"/>
            </a:endParaRPr>
          </a:p>
        </p:txBody>
      </p:sp>
      <p:sp>
        <p:nvSpPr>
          <p:cNvPr id="14" name="Abgerundetes Rechteck 13"/>
          <p:cNvSpPr/>
          <p:nvPr/>
        </p:nvSpPr>
        <p:spPr bwMode="auto">
          <a:xfrm>
            <a:off x="3407229" y="3657603"/>
            <a:ext cx="1317172" cy="855842"/>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2400" b="1" i="0" u="none" strike="noStrike" cap="none" normalizeH="0" baseline="0" dirty="0" err="1" smtClean="0">
                <a:ln>
                  <a:noFill/>
                </a:ln>
                <a:solidFill>
                  <a:schemeClr val="tx1"/>
                </a:solidFill>
                <a:effectLst/>
                <a:latin typeface="Times New Roman" pitchFamily="18" charset="0"/>
              </a:rPr>
              <a:t>Pairnet</a:t>
            </a:r>
            <a:endParaRPr kumimoji="0" lang="de-DE" sz="2400" b="1" i="0" u="none" strike="noStrike" cap="none" normalizeH="0" baseline="0" dirty="0" smtClean="0">
              <a:ln>
                <a:noFill/>
              </a:ln>
              <a:solidFill>
                <a:schemeClr val="tx1"/>
              </a:solidFill>
              <a:effectLst/>
              <a:latin typeface="Times New Roman" pitchFamily="18" charset="0"/>
            </a:endParaRPr>
          </a:p>
        </p:txBody>
      </p:sp>
      <p:sp>
        <p:nvSpPr>
          <p:cNvPr id="15" name="Abgerundetes Rechteck 14"/>
          <p:cNvSpPr/>
          <p:nvPr/>
        </p:nvSpPr>
        <p:spPr bwMode="auto">
          <a:xfrm>
            <a:off x="3309272" y="5268690"/>
            <a:ext cx="1382487" cy="855842"/>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2400" b="1" i="0" u="none" strike="noStrike" cap="none" normalizeH="0" baseline="0" dirty="0" smtClean="0">
                <a:ln>
                  <a:noFill/>
                </a:ln>
                <a:solidFill>
                  <a:schemeClr val="tx1"/>
                </a:solidFill>
                <a:effectLst/>
                <a:latin typeface="Times New Roman" pitchFamily="18" charset="0"/>
              </a:rPr>
              <a:t>HRCP</a:t>
            </a:r>
            <a:endParaRPr kumimoji="0" lang="de-DE" sz="2400" b="1" i="0" u="none" strike="noStrike" cap="none" normalizeH="0" baseline="0" dirty="0" smtClean="0">
              <a:ln>
                <a:noFill/>
              </a:ln>
              <a:solidFill>
                <a:schemeClr val="tx1"/>
              </a:solidFill>
              <a:effectLst/>
              <a:latin typeface="Times New Roman" pitchFamily="18" charset="0"/>
            </a:endParaRPr>
          </a:p>
        </p:txBody>
      </p:sp>
      <p:sp>
        <p:nvSpPr>
          <p:cNvPr id="16" name="Abgerundetes Rechteck 15"/>
          <p:cNvSpPr/>
          <p:nvPr/>
        </p:nvSpPr>
        <p:spPr bwMode="auto">
          <a:xfrm>
            <a:off x="5029216" y="5268690"/>
            <a:ext cx="1382487" cy="855842"/>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2400" b="1" i="0" u="none" strike="noStrike" cap="none" normalizeH="0" baseline="0" dirty="0" smtClean="0">
                <a:ln>
                  <a:noFill/>
                </a:ln>
                <a:solidFill>
                  <a:schemeClr val="tx1"/>
                </a:solidFill>
                <a:effectLst/>
                <a:latin typeface="Times New Roman" pitchFamily="18" charset="0"/>
              </a:rPr>
              <a:t>Non</a:t>
            </a:r>
            <a:r>
              <a:rPr lang="de-DE" sz="2400" b="1" dirty="0" smtClean="0"/>
              <a:t>-HRCP</a:t>
            </a:r>
            <a:endParaRPr kumimoji="0" lang="de-DE" sz="2400" b="1" i="0" u="none" strike="noStrike" cap="none" normalizeH="0" baseline="0" dirty="0" smtClean="0">
              <a:ln>
                <a:noFill/>
              </a:ln>
              <a:solidFill>
                <a:schemeClr val="tx1"/>
              </a:solidFill>
              <a:effectLst/>
              <a:latin typeface="Times New Roman" pitchFamily="18" charset="0"/>
            </a:endParaRPr>
          </a:p>
        </p:txBody>
      </p:sp>
      <p:sp>
        <p:nvSpPr>
          <p:cNvPr id="17" name="Abgerundetes Rechteck 16"/>
          <p:cNvSpPr/>
          <p:nvPr/>
        </p:nvSpPr>
        <p:spPr bwMode="auto">
          <a:xfrm>
            <a:off x="6847115" y="3581404"/>
            <a:ext cx="1317172" cy="855842"/>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2400" b="1" i="0" u="none" strike="noStrike" cap="none" normalizeH="0" baseline="0" dirty="0" err="1" smtClean="0">
                <a:ln>
                  <a:noFill/>
                </a:ln>
                <a:solidFill>
                  <a:schemeClr val="tx1"/>
                </a:solidFill>
                <a:effectLst/>
                <a:latin typeface="Times New Roman" pitchFamily="18" charset="0"/>
              </a:rPr>
              <a:t>Piconet</a:t>
            </a:r>
            <a:endParaRPr kumimoji="0" lang="de-DE" sz="2400" b="1" i="0" u="none" strike="noStrike" cap="none" normalizeH="0" baseline="0" dirty="0" smtClean="0">
              <a:ln>
                <a:noFill/>
              </a:ln>
              <a:solidFill>
                <a:schemeClr val="tx1"/>
              </a:solidFill>
              <a:effectLst/>
              <a:latin typeface="Times New Roman" pitchFamily="18" charset="0"/>
            </a:endParaRPr>
          </a:p>
        </p:txBody>
      </p:sp>
      <p:sp>
        <p:nvSpPr>
          <p:cNvPr id="18" name="Abgerundetes Rechteck 17"/>
          <p:cNvSpPr/>
          <p:nvPr/>
        </p:nvSpPr>
        <p:spPr bwMode="auto">
          <a:xfrm>
            <a:off x="1632857" y="2198918"/>
            <a:ext cx="3309257" cy="4223657"/>
          </a:xfrm>
          <a:prstGeom prst="roundRect">
            <a:avLst/>
          </a:prstGeom>
          <a:noFill/>
          <a:ln w="762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20" name="Abgerundetes Rechteck 19"/>
          <p:cNvSpPr/>
          <p:nvPr/>
        </p:nvSpPr>
        <p:spPr bwMode="auto">
          <a:xfrm>
            <a:off x="3233057" y="2177146"/>
            <a:ext cx="3341914" cy="4223657"/>
          </a:xfrm>
          <a:prstGeom prst="roundRect">
            <a:avLst/>
          </a:prstGeom>
          <a:noFill/>
          <a:ln w="7620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21" name="Abgerundetes Rechteck 20"/>
          <p:cNvSpPr/>
          <p:nvPr/>
        </p:nvSpPr>
        <p:spPr bwMode="auto">
          <a:xfrm>
            <a:off x="4974764" y="2155374"/>
            <a:ext cx="3341914" cy="2503715"/>
          </a:xfrm>
          <a:prstGeom prst="roundRect">
            <a:avLst/>
          </a:prstGeom>
          <a:noFill/>
          <a:ln w="76200" cap="flat" cmpd="sng" algn="ctr">
            <a:solidFill>
              <a:srgbClr val="FFC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22" name="Textfeld 21"/>
          <p:cNvSpPr txBox="1"/>
          <p:nvPr/>
        </p:nvSpPr>
        <p:spPr>
          <a:xfrm>
            <a:off x="729344" y="2699661"/>
            <a:ext cx="562975" cy="307777"/>
          </a:xfrm>
          <a:prstGeom prst="rect">
            <a:avLst/>
          </a:prstGeom>
          <a:noFill/>
        </p:spPr>
        <p:txBody>
          <a:bodyPr wrap="none" rtlCol="0">
            <a:spAutoFit/>
          </a:bodyPr>
          <a:lstStyle/>
          <a:p>
            <a:r>
              <a:rPr lang="de-DE" sz="1400" b="1" dirty="0" smtClean="0"/>
              <a:t>P</a:t>
            </a:r>
            <a:r>
              <a:rPr lang="de-DE" sz="1400" b="1" dirty="0" smtClean="0"/>
              <a:t>HY</a:t>
            </a:r>
            <a:endParaRPr lang="de-DE" sz="1400" b="1" dirty="0"/>
          </a:p>
        </p:txBody>
      </p:sp>
      <p:sp>
        <p:nvSpPr>
          <p:cNvPr id="23" name="Textfeld 22"/>
          <p:cNvSpPr txBox="1"/>
          <p:nvPr/>
        </p:nvSpPr>
        <p:spPr>
          <a:xfrm>
            <a:off x="740230" y="3820889"/>
            <a:ext cx="816428" cy="523220"/>
          </a:xfrm>
          <a:prstGeom prst="rect">
            <a:avLst/>
          </a:prstGeom>
          <a:noFill/>
        </p:spPr>
        <p:txBody>
          <a:bodyPr wrap="square" rtlCol="0">
            <a:spAutoFit/>
          </a:bodyPr>
          <a:lstStyle/>
          <a:p>
            <a:r>
              <a:rPr lang="de-DE" sz="1400" b="1" dirty="0" err="1" smtClean="0"/>
              <a:t>Pairnet</a:t>
            </a:r>
            <a:r>
              <a:rPr lang="de-DE" sz="1400" b="1" dirty="0" smtClean="0"/>
              <a:t>/ </a:t>
            </a:r>
            <a:r>
              <a:rPr lang="de-DE" sz="1400" b="1" dirty="0" err="1" smtClean="0"/>
              <a:t>Piconet</a:t>
            </a:r>
            <a:endParaRPr lang="de-DE" sz="1400" b="1" dirty="0"/>
          </a:p>
        </p:txBody>
      </p:sp>
      <p:sp>
        <p:nvSpPr>
          <p:cNvPr id="24" name="Textfeld 23"/>
          <p:cNvSpPr txBox="1"/>
          <p:nvPr/>
        </p:nvSpPr>
        <p:spPr>
          <a:xfrm>
            <a:off x="751114" y="5116288"/>
            <a:ext cx="805544" cy="740225"/>
          </a:xfrm>
          <a:prstGeom prst="rect">
            <a:avLst/>
          </a:prstGeom>
          <a:noFill/>
        </p:spPr>
        <p:txBody>
          <a:bodyPr wrap="square" rtlCol="0">
            <a:spAutoFit/>
          </a:bodyPr>
          <a:lstStyle/>
          <a:p>
            <a:r>
              <a:rPr lang="de-DE" sz="1400" b="1" dirty="0" smtClean="0"/>
              <a:t>HRCP/</a:t>
            </a:r>
          </a:p>
          <a:p>
            <a:r>
              <a:rPr lang="de-DE" sz="1400" b="1" dirty="0" smtClean="0"/>
              <a:t>Non-HRCP</a:t>
            </a:r>
            <a:endParaRPr lang="de-DE" sz="1400" b="1" dirty="0"/>
          </a:p>
        </p:txBody>
      </p:sp>
      <p:sp>
        <p:nvSpPr>
          <p:cNvPr id="25" name="Textfeld 24"/>
          <p:cNvSpPr txBox="1"/>
          <p:nvPr/>
        </p:nvSpPr>
        <p:spPr>
          <a:xfrm>
            <a:off x="2090056" y="3701147"/>
            <a:ext cx="620683" cy="646331"/>
          </a:xfrm>
          <a:prstGeom prst="rect">
            <a:avLst/>
          </a:prstGeom>
          <a:noFill/>
        </p:spPr>
        <p:txBody>
          <a:bodyPr wrap="none" rtlCol="0">
            <a:spAutoFit/>
          </a:bodyPr>
          <a:lstStyle/>
          <a:p>
            <a:r>
              <a:rPr lang="de-DE" sz="3600" b="1" dirty="0" smtClean="0">
                <a:solidFill>
                  <a:srgbClr val="FF0000"/>
                </a:solidFill>
              </a:rPr>
              <a:t>3e</a:t>
            </a:r>
            <a:endParaRPr lang="de-DE" sz="3600" b="1" dirty="0">
              <a:solidFill>
                <a:srgbClr val="FF0000"/>
              </a:solidFill>
            </a:endParaRPr>
          </a:p>
        </p:txBody>
      </p:sp>
      <p:sp>
        <p:nvSpPr>
          <p:cNvPr id="26" name="Textfeld 25"/>
          <p:cNvSpPr txBox="1"/>
          <p:nvPr/>
        </p:nvSpPr>
        <p:spPr>
          <a:xfrm>
            <a:off x="3755571" y="2536375"/>
            <a:ext cx="671979" cy="646331"/>
          </a:xfrm>
          <a:prstGeom prst="rect">
            <a:avLst/>
          </a:prstGeom>
          <a:noFill/>
        </p:spPr>
        <p:txBody>
          <a:bodyPr wrap="none" rtlCol="0">
            <a:spAutoFit/>
          </a:bodyPr>
          <a:lstStyle/>
          <a:p>
            <a:r>
              <a:rPr lang="de-DE" sz="3600" b="1" dirty="0" smtClean="0">
                <a:solidFill>
                  <a:schemeClr val="accent2"/>
                </a:solidFill>
              </a:rPr>
              <a:t>3d</a:t>
            </a:r>
            <a:endParaRPr lang="de-DE" sz="3600" b="1" dirty="0">
              <a:solidFill>
                <a:schemeClr val="accent2"/>
              </a:solidFill>
            </a:endParaRPr>
          </a:p>
        </p:txBody>
      </p:sp>
      <p:sp>
        <p:nvSpPr>
          <p:cNvPr id="27" name="Textfeld 26"/>
          <p:cNvSpPr txBox="1"/>
          <p:nvPr/>
        </p:nvSpPr>
        <p:spPr>
          <a:xfrm>
            <a:off x="6781802" y="2275114"/>
            <a:ext cx="1522853" cy="1200329"/>
          </a:xfrm>
          <a:prstGeom prst="rect">
            <a:avLst/>
          </a:prstGeom>
          <a:noFill/>
        </p:spPr>
        <p:txBody>
          <a:bodyPr wrap="none" rtlCol="0">
            <a:spAutoFit/>
          </a:bodyPr>
          <a:lstStyle/>
          <a:p>
            <a:pPr algn="ctr"/>
            <a:r>
              <a:rPr lang="de-DE" sz="3600" b="1" dirty="0" err="1" smtClean="0">
                <a:solidFill>
                  <a:srgbClr val="FFC000"/>
                </a:solidFill>
              </a:rPr>
              <a:t>future</a:t>
            </a:r>
            <a:r>
              <a:rPr lang="de-DE" sz="3600" b="1" dirty="0" smtClean="0">
                <a:solidFill>
                  <a:srgbClr val="FFC000"/>
                </a:solidFill>
              </a:rPr>
              <a:t> </a:t>
            </a:r>
          </a:p>
          <a:p>
            <a:pPr algn="ctr"/>
            <a:r>
              <a:rPr lang="de-DE" sz="3600" b="1" dirty="0" smtClean="0">
                <a:solidFill>
                  <a:srgbClr val="FFC000"/>
                </a:solidFill>
              </a:rPr>
              <a:t>3??</a:t>
            </a:r>
            <a:endParaRPr lang="de-DE" sz="3600" b="1" dirty="0">
              <a:solidFill>
                <a:srgbClr val="FFC000"/>
              </a:solidFill>
            </a:endParaRPr>
          </a:p>
        </p:txBody>
      </p:sp>
      <p:sp>
        <p:nvSpPr>
          <p:cNvPr id="29"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7"/>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14" grpId="0" animBg="1"/>
      <p:bldP spid="15" grpId="0" animBg="1"/>
      <p:bldP spid="16" grpId="0" animBg="1"/>
      <p:bldP spid="17" grpId="0" animBg="1"/>
      <p:bldP spid="18" grpId="0" animBg="1"/>
      <p:bldP spid="20" grpId="0" animBg="1"/>
      <p:bldP spid="21" grpId="0" animBg="1"/>
      <p:bldP spid="25" grpId="0"/>
      <p:bldP spid="26" grpId="0"/>
      <p:bldP spid="27" grpId="0"/>
    </p:bld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652</Words>
  <Application>Microsoft Office PowerPoint</Application>
  <PresentationFormat>Bildschirmpräsentation (4:3)</PresentationFormat>
  <Paragraphs>92</Paragraphs>
  <Slides>9</Slides>
  <Notes>0</Notes>
  <HiddenSlides>0</HiddenSlides>
  <MMClips>0</MMClips>
  <ScaleCrop>false</ScaleCrop>
  <HeadingPairs>
    <vt:vector size="4" baseType="variant">
      <vt:variant>
        <vt:lpstr>Design</vt:lpstr>
      </vt:variant>
      <vt:variant>
        <vt:i4>1</vt:i4>
      </vt:variant>
      <vt:variant>
        <vt:lpstr>Folientitel</vt:lpstr>
      </vt:variant>
      <vt:variant>
        <vt:i4>9</vt:i4>
      </vt:variant>
    </vt:vector>
  </HeadingPairs>
  <TitlesOfParts>
    <vt:vector size="10" baseType="lpstr">
      <vt:lpstr>IEEE-P802_15</vt:lpstr>
      <vt:lpstr>Folie 1</vt:lpstr>
      <vt:lpstr>Scope of TG3d</vt:lpstr>
      <vt:lpstr>Scope of TG3e</vt:lpstr>
      <vt:lpstr>Commonalities and Differences between TG3d and TG3d</vt:lpstr>
      <vt:lpstr>HRCP and non-HRCP applications are considered in TG3d</vt:lpstr>
      <vt:lpstr>Oberservations made in P802.15.3e D04</vt:lpstr>
      <vt:lpstr>Proposal for the naming conventions (1/2)</vt:lpstr>
      <vt:lpstr>Proposal for the naming conventions (2/2)</vt:lpstr>
      <vt:lpstr>Overview of Features adressed and names (to be) used  in TG3d and TG3e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297</cp:revision>
  <cp:lastPrinted>1998-02-10T13:28:06Z</cp:lastPrinted>
  <dcterms:created xsi:type="dcterms:W3CDTF">2012-11-14T22:04:21Z</dcterms:created>
  <dcterms:modified xsi:type="dcterms:W3CDTF">2016-09-15T08:53:17Z</dcterms:modified>
</cp:coreProperties>
</file>