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01" r:id="rId2"/>
    <p:sldId id="303" r:id="rId3"/>
    <p:sldId id="305" r:id="rId4"/>
    <p:sldId id="306" r:id="rId5"/>
    <p:sldId id="304" r:id="rId6"/>
    <p:sldId id="307" r:id="rId7"/>
    <p:sldId id="302" r:id="rId8"/>
    <p:sldId id="29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5179" autoAdjust="0"/>
  </p:normalViewPr>
  <p:slideViewPr>
    <p:cSldViewPr>
      <p:cViewPr varScale="1">
        <p:scale>
          <a:sx n="76" d="100"/>
          <a:sy n="76" d="100"/>
        </p:scale>
        <p:origin x="90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79600" cy="276999"/>
          </a:xfrm>
        </p:spPr>
        <p:txBody>
          <a:bodyPr/>
          <a:lstStyle>
            <a:lvl1pPr>
              <a:defRPr/>
            </a:lvl1pPr>
          </a:lstStyle>
          <a:p>
            <a:r>
              <a:rPr lang="en-US" dirty="0" smtClean="0"/>
              <a:t>September 2016</a:t>
            </a:r>
            <a:endParaRPr lang="en-US" dirty="0"/>
          </a:p>
        </p:txBody>
      </p:sp>
      <p:sp>
        <p:nvSpPr>
          <p:cNvPr id="5" name="Footer Placeholder 4"/>
          <p:cNvSpPr>
            <a:spLocks noGrp="1"/>
          </p:cNvSpPr>
          <p:nvPr>
            <p:ph type="ftr" sz="quarter" idx="11"/>
          </p:nvPr>
        </p:nvSpPr>
        <p:spPr>
          <a:xfrm>
            <a:off x="7037102" y="6475413"/>
            <a:ext cx="1506823" cy="184666"/>
          </a:xfrm>
        </p:spPr>
        <p:txBody>
          <a:bodyPr/>
          <a:lstStyle>
            <a:lvl1pPr>
              <a:defRPr/>
            </a:lvl1pPr>
          </a:lstStyle>
          <a:p>
            <a:r>
              <a:rPr lang="en-US" dirty="0" smtClean="0"/>
              <a:t>Jay Holcomb, Itron, Inc.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September 2016</a:t>
            </a:r>
            <a:endParaRPr lang="en-US" dirty="0"/>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Jay Holcomb, Itron,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5715000" y="332601"/>
            <a:ext cx="27432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smtClean="0"/>
              <a:t>doc: 15-16/0663r00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16/18-16-0074-07-0000-wp5a-liaison-re-60-ghz.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989012"/>
            <a:ext cx="8229600" cy="303213"/>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r>
              <a:rPr lang="en-US" altLang="en-US" dirty="0"/>
              <a:t/>
            </a:r>
            <a:br>
              <a:rPr lang="en-US" altLang="en-US" dirty="0"/>
            </a:br>
            <a:endParaRPr lang="en-US" dirty="0"/>
          </a:p>
        </p:txBody>
      </p:sp>
      <p:sp>
        <p:nvSpPr>
          <p:cNvPr id="3"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a:t>
            </a:r>
            <a:r>
              <a:rPr lang="en-US" altLang="en-US" sz="1600" dirty="0" smtClean="0">
                <a:solidFill>
                  <a:srgbClr val="FF0000"/>
                </a:solidFill>
              </a:rPr>
              <a:t>September </a:t>
            </a:r>
            <a:r>
              <a:rPr lang="en-US" altLang="en-US" sz="1600" dirty="0">
                <a:solidFill>
                  <a:srgbClr val="FF0000"/>
                </a:solidFill>
              </a:rPr>
              <a:t>2016</a:t>
            </a:r>
            <a:r>
              <a:rPr lang="en-US" altLang="en-US" sz="1600" dirty="0">
                <a:solidFill>
                  <a:schemeClr val="tx2"/>
                </a:solidFill>
              </a:rPr>
              <a:t>]	</a:t>
            </a:r>
          </a:p>
          <a:p>
            <a:r>
              <a:rPr lang="en-US" altLang="en-US" sz="1600" dirty="0">
                <a:solidFill>
                  <a:schemeClr val="tx2"/>
                </a:solidFill>
              </a:rPr>
              <a:t>Date Submitted: </a:t>
            </a:r>
            <a:r>
              <a:rPr lang="en-US" altLang="en-US" sz="1600" dirty="0" smtClean="0">
                <a:solidFill>
                  <a:schemeClr val="tx2"/>
                </a:solidFill>
              </a:rPr>
              <a:t>	[</a:t>
            </a:r>
            <a:r>
              <a:rPr lang="en-US" altLang="en-US" sz="1600" dirty="0" smtClean="0">
                <a:solidFill>
                  <a:srgbClr val="FF0000"/>
                </a:solidFill>
              </a:rPr>
              <a:t>15 September, </a:t>
            </a:r>
            <a:r>
              <a:rPr lang="en-US" altLang="en-US" sz="1600" dirty="0">
                <a:solidFill>
                  <a:srgbClr val="FF0000"/>
                </a:solidFill>
              </a:rPr>
              <a:t>2016</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smtClean="0">
                <a:solidFill>
                  <a:schemeClr val="tx2"/>
                </a:solidFill>
              </a:rPr>
              <a:t>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smtClean="0">
                <a:solidFill>
                  <a:schemeClr val="tx2"/>
                </a:solidFill>
              </a:rPr>
              <a:t>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a:t>
            </a:r>
            <a:r>
              <a:rPr lang="en-US" altLang="en-US" sz="1600" dirty="0" smtClean="0">
                <a:solidFill>
                  <a:schemeClr val="tx2"/>
                </a:solidFill>
              </a:rPr>
              <a:t>: 	[</a:t>
            </a:r>
            <a:r>
              <a:rPr lang="en-US" altLang="en-US" sz="1600" dirty="0">
                <a:solidFill>
                  <a:srgbClr val="FF0000"/>
                </a:solidFill>
              </a:rPr>
              <a:t>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smtClean="0">
                <a:solidFill>
                  <a:schemeClr val="tx2"/>
                </a:solidFill>
              </a:rPr>
              <a:t>		[</a:t>
            </a:r>
            <a:r>
              <a:rPr lang="en-US" altLang="en-US" sz="1600" dirty="0">
                <a:solidFill>
                  <a:srgbClr val="FF0000"/>
                </a:solidFill>
              </a:rPr>
              <a:t>Liaison Report on 802.18 for </a:t>
            </a:r>
            <a:r>
              <a:rPr lang="en-US" altLang="en-US" sz="1600" dirty="0" smtClean="0">
                <a:solidFill>
                  <a:srgbClr val="FF0000"/>
                </a:solidFill>
              </a:rPr>
              <a:t>September, </a:t>
            </a:r>
            <a:r>
              <a:rPr lang="en-US" altLang="en-US" sz="1600" dirty="0">
                <a:solidFill>
                  <a:srgbClr val="FF0000"/>
                </a:solidFill>
              </a:rPr>
              <a:t>2016</a:t>
            </a:r>
            <a:r>
              <a:rPr lang="en-US" altLang="en-US" sz="1600" dirty="0">
                <a:solidFill>
                  <a:schemeClr val="tx2"/>
                </a:solidFill>
              </a:rPr>
              <a:t>]</a:t>
            </a:r>
          </a:p>
          <a:p>
            <a:pPr>
              <a:spcBef>
                <a:spcPts val="600"/>
              </a:spcBef>
              <a:spcAft>
                <a:spcPts val="600"/>
              </a:spcAft>
            </a:pPr>
            <a:r>
              <a:rPr lang="en-US" altLang="en-US" sz="1600" dirty="0" smtClean="0">
                <a:solidFill>
                  <a:schemeClr val="tx2"/>
                </a:solidFill>
              </a:rPr>
              <a:t>Abstract</a:t>
            </a:r>
            <a:r>
              <a:rPr lang="en-US" altLang="en-US" sz="1600" dirty="0">
                <a:solidFill>
                  <a:schemeClr val="tx2"/>
                </a:solidFill>
              </a:rPr>
              <a:t>:	[</a:t>
            </a:r>
            <a:r>
              <a:rPr lang="en-US" altLang="en-US" sz="1600" dirty="0">
                <a:solidFill>
                  <a:srgbClr val="FF0000"/>
                </a:solidFill>
              </a:rPr>
              <a:t>Liaison Report on 802.18 </a:t>
            </a:r>
            <a:r>
              <a:rPr lang="en-US" altLang="en-US" sz="1600" dirty="0" smtClean="0">
                <a:solidFill>
                  <a:srgbClr val="FF0000"/>
                </a:solidFill>
              </a:rPr>
              <a:t>for September, </a:t>
            </a:r>
            <a:r>
              <a:rPr lang="en-US" altLang="en-US" sz="1600" dirty="0">
                <a:solidFill>
                  <a:srgbClr val="FF0000"/>
                </a:solidFill>
              </a:rPr>
              <a:t>2016.</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1</a:t>
            </a:fld>
            <a:endParaRPr lang="en-US"/>
          </a:p>
        </p:txBody>
      </p:sp>
    </p:spTree>
    <p:extLst>
      <p:ext uri="{BB962C8B-B14F-4D97-AF65-F5344CB8AC3E}">
        <p14:creationId xmlns:p14="http://schemas.microsoft.com/office/powerpoint/2010/main" val="921129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Items </a:t>
            </a:r>
            <a:r>
              <a:rPr lang="en-GB" dirty="0" smtClean="0"/>
              <a:t>Reviewed/Discussed in the RR-TAG</a:t>
            </a:r>
            <a:endParaRPr lang="en-US" dirty="0"/>
          </a:p>
        </p:txBody>
      </p:sp>
      <p:sp>
        <p:nvSpPr>
          <p:cNvPr id="3" name="Content Placeholder 2"/>
          <p:cNvSpPr>
            <a:spLocks noGrp="1"/>
          </p:cNvSpPr>
          <p:nvPr>
            <p:ph idx="1"/>
          </p:nvPr>
        </p:nvSpPr>
        <p:spPr>
          <a:xfrm>
            <a:off x="685800" y="1981200"/>
            <a:ext cx="8077200" cy="4114800"/>
          </a:xfrm>
        </p:spPr>
        <p:txBody>
          <a:bodyPr/>
          <a:lstStyle/>
          <a:p>
            <a:r>
              <a:rPr lang="en-US" altLang="en-US" b="0" dirty="0" smtClean="0"/>
              <a:t>ITU-R </a:t>
            </a:r>
            <a:r>
              <a:rPr lang="en-US" altLang="en-US" b="0" dirty="0" err="1" smtClean="0"/>
              <a:t>mmWave</a:t>
            </a:r>
            <a:r>
              <a:rPr lang="en-US" altLang="en-US" b="0" dirty="0" smtClean="0"/>
              <a:t> Liaison</a:t>
            </a:r>
          </a:p>
          <a:p>
            <a:pPr lvl="1"/>
            <a:r>
              <a:rPr lang="en-US" dirty="0"/>
              <a:t>Ask for WAS/RLAN consideration in </a:t>
            </a:r>
            <a:r>
              <a:rPr lang="en-US" dirty="0" err="1"/>
              <a:t>mmWave</a:t>
            </a:r>
            <a:r>
              <a:rPr lang="en-US" dirty="0"/>
              <a:t> studies</a:t>
            </a:r>
          </a:p>
          <a:p>
            <a:pPr lvl="1"/>
            <a:r>
              <a:rPr lang="en-US" altLang="en-US" b="0" dirty="0" smtClean="0"/>
              <a:t>Reviewed and clarified a number of areas.</a:t>
            </a:r>
          </a:p>
          <a:p>
            <a:r>
              <a:rPr lang="en-US" altLang="en-US" b="0" dirty="0" smtClean="0"/>
              <a:t>FCC </a:t>
            </a:r>
            <a:r>
              <a:rPr lang="en-US" altLang="en-US" b="0" dirty="0"/>
              <a:t>16-89 </a:t>
            </a:r>
            <a:r>
              <a:rPr lang="en-US" altLang="en-US" b="0" dirty="0" err="1"/>
              <a:t>mmWave</a:t>
            </a:r>
            <a:r>
              <a:rPr lang="en-US" altLang="en-US" b="0" dirty="0"/>
              <a:t> </a:t>
            </a:r>
            <a:r>
              <a:rPr lang="en-US" altLang="en-US" b="0" dirty="0" smtClean="0"/>
              <a:t>FNPRM </a:t>
            </a:r>
          </a:p>
          <a:p>
            <a:pPr lvl="1"/>
            <a:r>
              <a:rPr lang="en-US" b="0" dirty="0" smtClean="0"/>
              <a:t>Use </a:t>
            </a:r>
            <a:r>
              <a:rPr lang="en-US" b="0" dirty="0"/>
              <a:t>of Spectrum Bands Above 24 </a:t>
            </a:r>
            <a:r>
              <a:rPr lang="en-US" b="0" dirty="0" smtClean="0"/>
              <a:t>GHz, our focus is around 70 GHz</a:t>
            </a:r>
          </a:p>
          <a:p>
            <a:pPr lvl="1"/>
            <a:r>
              <a:rPr lang="en-US" altLang="en-US" dirty="0" smtClean="0"/>
              <a:t>Did not gather enough technical data the FCC was specifically looking for, so IEEE 802 will not do comments</a:t>
            </a:r>
            <a:endParaRPr lang="en-US" altLang="en-US" b="0" dirty="0" smtClean="0"/>
          </a:p>
          <a:p>
            <a:r>
              <a:rPr lang="en-US" altLang="en-US" b="0" dirty="0" smtClean="0"/>
              <a:t>ETSI </a:t>
            </a:r>
            <a:r>
              <a:rPr lang="en-US" altLang="en-US" b="0" dirty="0"/>
              <a:t>BRAN and ERM TG11 </a:t>
            </a:r>
            <a:r>
              <a:rPr lang="en-US" altLang="en-US" b="0" dirty="0" smtClean="0"/>
              <a:t>updates</a:t>
            </a:r>
          </a:p>
          <a:p>
            <a:pPr lvl="1"/>
            <a:r>
              <a:rPr lang="en-US" altLang="en-US" dirty="0" smtClean="0"/>
              <a:t>Many, getting ready for RED in June 2017</a:t>
            </a:r>
            <a:endParaRPr lang="en-US" altLang="en-US" b="0" dirty="0"/>
          </a:p>
          <a:p>
            <a:r>
              <a:rPr lang="en-US" b="0" dirty="0" smtClean="0"/>
              <a:t>802.15.3d Liaisons for WP5A and WP5C</a:t>
            </a:r>
          </a:p>
          <a:p>
            <a:pPr lvl="1"/>
            <a:r>
              <a:rPr lang="en-US" dirty="0" smtClean="0"/>
              <a:t>Reviewed and approved for go to EC 10day ballot. </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a:t>September 2016</a:t>
            </a:r>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2</a:t>
            </a:fld>
            <a:endParaRPr lang="en-US"/>
          </a:p>
        </p:txBody>
      </p:sp>
    </p:spTree>
    <p:extLst>
      <p:ext uri="{BB962C8B-B14F-4D97-AF65-F5344CB8AC3E}">
        <p14:creationId xmlns:p14="http://schemas.microsoft.com/office/powerpoint/2010/main" val="2464261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a:t>
            </a:r>
            <a:endParaRPr lang="en-US" dirty="0"/>
          </a:p>
        </p:txBody>
      </p:sp>
      <p:sp>
        <p:nvSpPr>
          <p:cNvPr id="3" name="Content Placeholder 2"/>
          <p:cNvSpPr>
            <a:spLocks noGrp="1"/>
          </p:cNvSpPr>
          <p:nvPr>
            <p:ph idx="1"/>
          </p:nvPr>
        </p:nvSpPr>
        <p:spPr/>
        <p:txBody>
          <a:bodyPr/>
          <a:lstStyle/>
          <a:p>
            <a:r>
              <a:rPr lang="en-US" altLang="en-US" dirty="0" smtClean="0"/>
              <a:t>With increased number of members discussed improvements for better attendance at the teleconferences. </a:t>
            </a:r>
            <a:endParaRPr lang="en-US" altLang="en-US" dirty="0"/>
          </a:p>
          <a:p>
            <a:endParaRPr lang="en-US" dirty="0" smtClean="0"/>
          </a:p>
          <a:p>
            <a:endParaRPr lang="en-US" dirty="0"/>
          </a:p>
        </p:txBody>
      </p:sp>
      <p:sp>
        <p:nvSpPr>
          <p:cNvPr id="4" name="Date Placeholder 3"/>
          <p:cNvSpPr>
            <a:spLocks noGrp="1"/>
          </p:cNvSpPr>
          <p:nvPr>
            <p:ph type="dt" sz="half" idx="10"/>
          </p:nvPr>
        </p:nvSpPr>
        <p:spPr/>
        <p:txBody>
          <a:bodyPr/>
          <a:lstStyle/>
          <a:p>
            <a:r>
              <a:rPr lang="en-US" dirty="0"/>
              <a:t>September 2016</a:t>
            </a:r>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3</a:t>
            </a:fld>
            <a:endParaRPr lang="en-US"/>
          </a:p>
        </p:txBody>
      </p:sp>
    </p:spTree>
    <p:extLst>
      <p:ext uri="{BB962C8B-B14F-4D97-AF65-F5344CB8AC3E}">
        <p14:creationId xmlns:p14="http://schemas.microsoft.com/office/powerpoint/2010/main" val="1862360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 Hoc meeting – Wed</a:t>
            </a:r>
            <a:endParaRPr lang="en-US" dirty="0"/>
          </a:p>
        </p:txBody>
      </p:sp>
      <p:sp>
        <p:nvSpPr>
          <p:cNvPr id="3" name="Content Placeholder 2"/>
          <p:cNvSpPr>
            <a:spLocks noGrp="1"/>
          </p:cNvSpPr>
          <p:nvPr>
            <p:ph idx="1"/>
          </p:nvPr>
        </p:nvSpPr>
        <p:spPr/>
        <p:txBody>
          <a:bodyPr/>
          <a:lstStyle/>
          <a:p>
            <a:r>
              <a:rPr lang="en-US" dirty="0" smtClean="0"/>
              <a:t>Not needed this week.</a:t>
            </a:r>
            <a:endParaRPr lang="en-US" dirty="0"/>
          </a:p>
          <a:p>
            <a:endParaRPr lang="en-US" dirty="0" smtClean="0"/>
          </a:p>
          <a:p>
            <a:endParaRPr lang="en-US" dirty="0"/>
          </a:p>
        </p:txBody>
      </p:sp>
      <p:sp>
        <p:nvSpPr>
          <p:cNvPr id="4" name="Date Placeholder 3"/>
          <p:cNvSpPr>
            <a:spLocks noGrp="1"/>
          </p:cNvSpPr>
          <p:nvPr>
            <p:ph type="dt" sz="half" idx="10"/>
          </p:nvPr>
        </p:nvSpPr>
        <p:spPr/>
        <p:txBody>
          <a:bodyPr/>
          <a:lstStyle/>
          <a:p>
            <a:r>
              <a:rPr lang="en-US" dirty="0"/>
              <a:t>September 2016</a:t>
            </a:r>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4</a:t>
            </a:fld>
            <a:endParaRPr lang="en-US"/>
          </a:p>
        </p:txBody>
      </p:sp>
    </p:spTree>
    <p:extLst>
      <p:ext uri="{BB962C8B-B14F-4D97-AF65-F5344CB8AC3E}">
        <p14:creationId xmlns:p14="http://schemas.microsoft.com/office/powerpoint/2010/main" val="155229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Documents Approved</a:t>
            </a:r>
            <a:endParaRPr lang="en-US" dirty="0"/>
          </a:p>
        </p:txBody>
      </p:sp>
      <p:sp>
        <p:nvSpPr>
          <p:cNvPr id="3" name="Content Placeholder 2"/>
          <p:cNvSpPr>
            <a:spLocks noGrp="1"/>
          </p:cNvSpPr>
          <p:nvPr>
            <p:ph idx="1"/>
          </p:nvPr>
        </p:nvSpPr>
        <p:spPr>
          <a:xfrm>
            <a:off x="686027" y="1752600"/>
            <a:ext cx="7772400" cy="4494213"/>
          </a:xfrm>
        </p:spPr>
        <p:txBody>
          <a:bodyPr/>
          <a:lstStyle/>
          <a:p>
            <a:r>
              <a:rPr lang="en-US" sz="2000" dirty="0" smtClean="0"/>
              <a:t>Minutes </a:t>
            </a:r>
            <a:r>
              <a:rPr lang="en-US" sz="2000" dirty="0"/>
              <a:t>for </a:t>
            </a:r>
            <a:r>
              <a:rPr lang="en-US" sz="2000" dirty="0" smtClean="0"/>
              <a:t>San Diego 18-16/0061r00 </a:t>
            </a:r>
          </a:p>
          <a:p>
            <a:r>
              <a:rPr lang="en-US" sz="2000" dirty="0" smtClean="0"/>
              <a:t>Liaison to ITU-R WP 5A for EC approval </a:t>
            </a:r>
          </a:p>
          <a:p>
            <a:pPr lvl="1"/>
            <a:r>
              <a:rPr lang="en-US" dirty="0" smtClean="0"/>
              <a:t>Ask </a:t>
            </a:r>
            <a:r>
              <a:rPr lang="en-US" dirty="0"/>
              <a:t>for WAS/RLAN consideration in </a:t>
            </a:r>
            <a:r>
              <a:rPr lang="en-US" dirty="0" err="1"/>
              <a:t>mmWave</a:t>
            </a:r>
            <a:r>
              <a:rPr lang="en-US" dirty="0"/>
              <a:t> </a:t>
            </a:r>
            <a:r>
              <a:rPr lang="en-US" dirty="0" smtClean="0"/>
              <a:t>studies in 70GHz bands.</a:t>
            </a:r>
            <a:endParaRPr lang="en-US" dirty="0"/>
          </a:p>
          <a:p>
            <a:pPr lvl="1"/>
            <a:r>
              <a:rPr lang="en-US" sz="1600" dirty="0">
                <a:hlinkClick r:id="rId2"/>
              </a:rPr>
              <a:t>https://</a:t>
            </a:r>
            <a:r>
              <a:rPr lang="en-US" sz="1600" dirty="0" smtClean="0">
                <a:hlinkClick r:id="rId2"/>
              </a:rPr>
              <a:t>mentor.ieee.org/802.18/dcn/16/18-16-0074-07-0000-wp5a-liaison-re-60-ghz.docx</a:t>
            </a:r>
            <a:endParaRPr lang="en-US" sz="1600" dirty="0" smtClean="0"/>
          </a:p>
          <a:p>
            <a:pPr>
              <a:buFont typeface="Arial" panose="020B0604020202020204" pitchFamily="34" charset="0"/>
              <a:buChar char="•"/>
            </a:pPr>
            <a:r>
              <a:rPr lang="en-US" sz="2000" dirty="0"/>
              <a:t>Cover Letter and proposed changes in the Draft report </a:t>
            </a:r>
            <a:r>
              <a:rPr lang="en-US" sz="2000" dirty="0" smtClean="0"/>
              <a:t>WP5A, for IEEE 802.15.3d:</a:t>
            </a:r>
            <a:endParaRPr lang="en-US" sz="2000" dirty="0"/>
          </a:p>
          <a:p>
            <a:pPr lvl="1">
              <a:buFont typeface="Arial" panose="020B0604020202020204" pitchFamily="34" charset="0"/>
              <a:buChar char="•"/>
            </a:pPr>
            <a:r>
              <a:rPr lang="en-US" sz="1600" dirty="0"/>
              <a:t>IEEE </a:t>
            </a:r>
            <a:r>
              <a:rPr lang="en-US" sz="1600" dirty="0" smtClean="0"/>
              <a:t>802.18-16-0077-01-0000</a:t>
            </a:r>
            <a:r>
              <a:rPr lang="en-US" sz="1600" dirty="0"/>
              <a:t>: Draft LS to WP5A CHAR above 275GHz</a:t>
            </a:r>
          </a:p>
          <a:p>
            <a:pPr lvl="1">
              <a:buFont typeface="Arial" panose="020B0604020202020204" pitchFamily="34" charset="0"/>
              <a:buChar char="•"/>
            </a:pPr>
            <a:r>
              <a:rPr lang="en-US" sz="1600" dirty="0"/>
              <a:t>IEEE 802.18-16-0078-01-0000: Draft Reply ITU-R M.300GHZ_MS_CHAR</a:t>
            </a:r>
            <a:endParaRPr lang="en-US" dirty="0"/>
          </a:p>
          <a:p>
            <a:pPr>
              <a:buFont typeface="Arial" panose="020B0604020202020204" pitchFamily="34" charset="0"/>
              <a:buChar char="•"/>
            </a:pPr>
            <a:r>
              <a:rPr lang="en-US" sz="2000" dirty="0"/>
              <a:t>Cover Letter and proposed changes in the Draft report </a:t>
            </a:r>
            <a:r>
              <a:rPr lang="en-US" sz="2000" dirty="0" smtClean="0"/>
              <a:t>WP5C</a:t>
            </a:r>
            <a:r>
              <a:rPr lang="en-US" sz="2000" dirty="0"/>
              <a:t> , for IEEE 802.15.3d:</a:t>
            </a:r>
          </a:p>
          <a:p>
            <a:pPr lvl="1">
              <a:buFont typeface="Arial" panose="020B0604020202020204" pitchFamily="34" charset="0"/>
              <a:buChar char="•"/>
            </a:pPr>
            <a:r>
              <a:rPr lang="en-US" sz="1600" dirty="0"/>
              <a:t>IEEE </a:t>
            </a:r>
            <a:r>
              <a:rPr lang="en-US" sz="1600" dirty="0" smtClean="0"/>
              <a:t>802.18-16-0076-01-0000</a:t>
            </a:r>
            <a:r>
              <a:rPr lang="en-US" sz="1600" dirty="0"/>
              <a:t>: Draft LS to WP5C CHAR above 275GHz</a:t>
            </a:r>
          </a:p>
          <a:p>
            <a:pPr lvl="1">
              <a:buFont typeface="Arial" panose="020B0604020202020204" pitchFamily="34" charset="0"/>
              <a:buChar char="•"/>
            </a:pPr>
            <a:r>
              <a:rPr lang="en-US" sz="1600" dirty="0"/>
              <a:t>IEEE 802.18-16-0075-00-0000: Draft Reply ITU-R F.300GHZ_FS_CHAR</a:t>
            </a:r>
          </a:p>
        </p:txBody>
      </p:sp>
      <p:sp>
        <p:nvSpPr>
          <p:cNvPr id="4" name="Date Placeholder 3"/>
          <p:cNvSpPr>
            <a:spLocks noGrp="1"/>
          </p:cNvSpPr>
          <p:nvPr>
            <p:ph type="dt" sz="half" idx="10"/>
          </p:nvPr>
        </p:nvSpPr>
        <p:spPr/>
        <p:txBody>
          <a:bodyPr/>
          <a:lstStyle/>
          <a:p>
            <a:r>
              <a:rPr lang="en-US" dirty="0"/>
              <a:t>September 2016</a:t>
            </a:r>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5</a:t>
            </a:fld>
            <a:endParaRPr lang="en-US"/>
          </a:p>
        </p:txBody>
      </p:sp>
    </p:spTree>
    <p:extLst>
      <p:ext uri="{BB962C8B-B14F-4D97-AF65-F5344CB8AC3E}">
        <p14:creationId xmlns:p14="http://schemas.microsoft.com/office/powerpoint/2010/main" val="838729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802.18 Meeting Close</a:t>
            </a:r>
            <a:endParaRPr lang="en-US" dirty="0"/>
          </a:p>
        </p:txBody>
      </p:sp>
      <p:sp>
        <p:nvSpPr>
          <p:cNvPr id="3" name="Content Placeholder 2"/>
          <p:cNvSpPr>
            <a:spLocks noGrp="1"/>
          </p:cNvSpPr>
          <p:nvPr>
            <p:ph idx="1"/>
          </p:nvPr>
        </p:nvSpPr>
        <p:spPr>
          <a:xfrm>
            <a:off x="696913" y="1524000"/>
            <a:ext cx="7772400" cy="4114800"/>
          </a:xfrm>
        </p:spPr>
        <p:txBody>
          <a:bodyPr/>
          <a:lstStyle/>
          <a:p>
            <a:pPr marL="457200" lvl="1" indent="0">
              <a:buNone/>
            </a:pPr>
            <a:endParaRPr lang="en-US" sz="1400" dirty="0"/>
          </a:p>
          <a:p>
            <a:r>
              <a:rPr lang="en-US" sz="2000" dirty="0"/>
              <a:t>The RR-TAG adjourned in </a:t>
            </a:r>
            <a:r>
              <a:rPr lang="en-US" sz="2000" dirty="0" smtClean="0"/>
              <a:t>AM</a:t>
            </a:r>
            <a:r>
              <a:rPr lang="en-US" sz="2000" dirty="0"/>
              <a:t>1</a:t>
            </a:r>
            <a:r>
              <a:rPr lang="en-US" sz="2000" dirty="0" smtClean="0"/>
              <a:t> </a:t>
            </a:r>
            <a:r>
              <a:rPr lang="en-US" sz="2000" dirty="0"/>
              <a:t>on Thursday. </a:t>
            </a:r>
          </a:p>
          <a:p>
            <a:endParaRPr lang="en-US" sz="2000" b="0" dirty="0"/>
          </a:p>
          <a:p>
            <a:r>
              <a:rPr lang="en-US" sz="2000" dirty="0"/>
              <a:t>Will hold weekly, as needed, teleconferences, </a:t>
            </a:r>
            <a:r>
              <a:rPr lang="en-US" sz="2000" dirty="0" smtClean="0"/>
              <a:t>14:30 </a:t>
            </a:r>
            <a:r>
              <a:rPr lang="en-US" sz="2000" dirty="0" smtClean="0"/>
              <a:t>ET </a:t>
            </a:r>
            <a:r>
              <a:rPr lang="en-US" sz="2000" dirty="0"/>
              <a:t>Thursdays</a:t>
            </a:r>
            <a:r>
              <a:rPr lang="en-US" sz="2000" dirty="0" smtClean="0"/>
              <a:t>.</a:t>
            </a:r>
          </a:p>
          <a:p>
            <a:pPr lvl="1"/>
            <a:r>
              <a:rPr lang="en-US" sz="1600" dirty="0" smtClean="0"/>
              <a:t>This is moved up 30mins from before, and until 29 Dec 16. </a:t>
            </a:r>
            <a:r>
              <a:rPr lang="en-US" sz="1600" dirty="0" smtClean="0"/>
              <a:t> </a:t>
            </a:r>
            <a:endParaRPr lang="en-US" sz="1600" dirty="0"/>
          </a:p>
          <a:p>
            <a:endParaRPr lang="en-US" sz="2000" b="0" dirty="0"/>
          </a:p>
          <a:p>
            <a:pPr algn="just"/>
            <a:r>
              <a:rPr lang="en-US" sz="2000" dirty="0"/>
              <a:t>The next face to face meeting of the RR-TAG will be </a:t>
            </a:r>
            <a:r>
              <a:rPr lang="en-US" sz="2000" dirty="0" smtClean="0"/>
              <a:t>the </a:t>
            </a:r>
            <a:r>
              <a:rPr lang="en-GB" sz="2000" dirty="0" smtClean="0"/>
              <a:t>Plenary 08 </a:t>
            </a:r>
            <a:r>
              <a:rPr lang="en-GB" sz="2000" dirty="0"/>
              <a:t>– 10 November 2016 at the Grand Hyatt San Antonio, San Antonio, TX, USA</a:t>
            </a:r>
            <a:endParaRPr lang="en-US" sz="2000" dirty="0"/>
          </a:p>
        </p:txBody>
      </p:sp>
      <p:sp>
        <p:nvSpPr>
          <p:cNvPr id="4" name="Date Placeholder 3"/>
          <p:cNvSpPr>
            <a:spLocks noGrp="1"/>
          </p:cNvSpPr>
          <p:nvPr>
            <p:ph type="dt" sz="half" idx="10"/>
          </p:nvPr>
        </p:nvSpPr>
        <p:spPr/>
        <p:txBody>
          <a:bodyPr/>
          <a:lstStyle/>
          <a:p>
            <a:r>
              <a:rPr lang="en-US" dirty="0"/>
              <a:t>September 2016</a:t>
            </a:r>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6</a:t>
            </a:fld>
            <a:endParaRPr lang="en-US"/>
          </a:p>
        </p:txBody>
      </p:sp>
    </p:spTree>
    <p:extLst>
      <p:ext uri="{BB962C8B-B14F-4D97-AF65-F5344CB8AC3E}">
        <p14:creationId xmlns:p14="http://schemas.microsoft.com/office/powerpoint/2010/main" val="3757600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 slides</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Date Placeholder 3"/>
          <p:cNvSpPr>
            <a:spLocks noGrp="1"/>
          </p:cNvSpPr>
          <p:nvPr>
            <p:ph type="dt" sz="half" idx="10"/>
          </p:nvPr>
        </p:nvSpPr>
        <p:spPr>
          <a:xfrm>
            <a:off x="696913" y="332601"/>
            <a:ext cx="519373" cy="276999"/>
          </a:xfrm>
        </p:spPr>
        <p:txBody>
          <a:bodyPr/>
          <a:lstStyle/>
          <a:p>
            <a:r>
              <a:rPr lang="en-US" dirty="0" smtClean="0"/>
              <a:t> </a:t>
            </a:r>
            <a:r>
              <a:rPr lang="en-US" dirty="0"/>
              <a:t>2016</a:t>
            </a:r>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7</a:t>
            </a:fld>
            <a:endParaRPr lang="en-US"/>
          </a:p>
        </p:txBody>
      </p:sp>
    </p:spTree>
    <p:extLst>
      <p:ext uri="{BB962C8B-B14F-4D97-AF65-F5344CB8AC3E}">
        <p14:creationId xmlns:p14="http://schemas.microsoft.com/office/powerpoint/2010/main" val="2543239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r>
              <a:rPr lang="en-US" altLang="en-US" dirty="0"/>
              <a:t/>
            </a:r>
            <a:br>
              <a:rPr lang="en-US" altLang="en-US" dirty="0"/>
            </a:br>
            <a:endParaRPr lang="en-US" dirty="0"/>
          </a:p>
        </p:txBody>
      </p:sp>
      <p:sp>
        <p:nvSpPr>
          <p:cNvPr id="3" name="Content Placeholder 2"/>
          <p:cNvSpPr>
            <a:spLocks noGrp="1"/>
          </p:cNvSpPr>
          <p:nvPr>
            <p:ph idx="1"/>
          </p:nvPr>
        </p:nvSpPr>
        <p:spPr>
          <a:xfrm>
            <a:off x="228600" y="1142998"/>
            <a:ext cx="8686800" cy="5257801"/>
          </a:xfrm>
        </p:spPr>
        <p:txBody>
          <a:bodyPr/>
          <a:lstStyle/>
          <a:p>
            <a:r>
              <a:rPr lang="en-US" altLang="en-US" sz="1400" dirty="0">
                <a:solidFill>
                  <a:schemeClr val="tx2"/>
                </a:solidFill>
              </a:rPr>
              <a:t>Submission Title: [</a:t>
            </a:r>
            <a:r>
              <a:rPr lang="en-US" altLang="en-US" sz="1400" dirty="0">
                <a:solidFill>
                  <a:srgbClr val="FF0000"/>
                </a:solidFill>
              </a:rPr>
              <a:t>Liaison Report on 802.18 for </a:t>
            </a:r>
            <a:r>
              <a:rPr lang="en-US" altLang="en-US" sz="1400" dirty="0" smtClean="0">
                <a:solidFill>
                  <a:srgbClr val="FF0000"/>
                </a:solidFill>
              </a:rPr>
              <a:t>May </a:t>
            </a:r>
            <a:r>
              <a:rPr lang="en-US" altLang="en-US" sz="1400" dirty="0">
                <a:solidFill>
                  <a:srgbClr val="FF0000"/>
                </a:solidFill>
              </a:rPr>
              <a:t>2016</a:t>
            </a:r>
            <a:r>
              <a:rPr lang="en-US" altLang="en-US" sz="1400" dirty="0">
                <a:solidFill>
                  <a:schemeClr val="tx2"/>
                </a:solidFill>
              </a:rPr>
              <a:t>]	</a:t>
            </a:r>
          </a:p>
          <a:p>
            <a:r>
              <a:rPr lang="en-US" altLang="en-US" sz="1400" dirty="0">
                <a:solidFill>
                  <a:schemeClr val="tx2"/>
                </a:solidFill>
              </a:rPr>
              <a:t>Date Submitted: [</a:t>
            </a:r>
            <a:r>
              <a:rPr lang="en-US" altLang="en-US" sz="1400" dirty="0" smtClean="0">
                <a:solidFill>
                  <a:srgbClr val="FF0000"/>
                </a:solidFill>
              </a:rPr>
              <a:t>19 May, </a:t>
            </a:r>
            <a:r>
              <a:rPr lang="en-US" altLang="en-US" sz="1400" dirty="0">
                <a:solidFill>
                  <a:srgbClr val="FF0000"/>
                </a:solidFill>
              </a:rPr>
              <a:t>2016</a:t>
            </a:r>
            <a:r>
              <a:rPr lang="en-US" altLang="en-US" sz="1400" dirty="0"/>
              <a:t>]</a:t>
            </a:r>
            <a:r>
              <a:rPr lang="en-US" altLang="en-US" sz="1400" dirty="0">
                <a:solidFill>
                  <a:srgbClr val="FF0000"/>
                </a:solidFill>
              </a:rPr>
              <a:t> </a:t>
            </a:r>
            <a:r>
              <a:rPr lang="en-US" altLang="en-US" sz="1400" dirty="0">
                <a:solidFill>
                  <a:schemeClr val="tx2"/>
                </a:solidFill>
              </a:rPr>
              <a:t>	</a:t>
            </a:r>
          </a:p>
          <a:p>
            <a:r>
              <a:rPr lang="en-US" altLang="en-US" sz="1400" dirty="0">
                <a:solidFill>
                  <a:schemeClr val="tx2"/>
                </a:solidFill>
              </a:rPr>
              <a:t>Source: [</a:t>
            </a:r>
            <a:r>
              <a:rPr lang="en-US" altLang="en-US" sz="1400" dirty="0">
                <a:solidFill>
                  <a:srgbClr val="FF0000"/>
                </a:solidFill>
              </a:rPr>
              <a:t>Jay Holcomb </a:t>
            </a:r>
            <a:r>
              <a:rPr lang="en-US" altLang="en-US" sz="1400" dirty="0" smtClean="0">
                <a:solidFill>
                  <a:srgbClr val="FF0000"/>
                </a:solidFill>
              </a:rPr>
              <a:t>802.18</a:t>
            </a:r>
            <a:r>
              <a:rPr lang="en-US" altLang="en-US" sz="1400" dirty="0">
                <a:solidFill>
                  <a:schemeClr val="tx2"/>
                </a:solidFill>
              </a:rPr>
              <a:t>] Company [</a:t>
            </a:r>
            <a:r>
              <a:rPr lang="en-US" altLang="en-US" sz="1400" dirty="0">
                <a:solidFill>
                  <a:srgbClr val="FF0000"/>
                </a:solidFill>
              </a:rPr>
              <a:t>Itron, Inc.</a:t>
            </a:r>
            <a:r>
              <a:rPr lang="en-US" altLang="en-US" sz="1400" dirty="0">
                <a:solidFill>
                  <a:schemeClr val="tx2"/>
                </a:solidFill>
              </a:rPr>
              <a:t>]</a:t>
            </a:r>
          </a:p>
          <a:p>
            <a:r>
              <a:rPr lang="en-US" altLang="en-US" sz="1400" dirty="0">
                <a:solidFill>
                  <a:schemeClr val="tx2"/>
                </a:solidFill>
              </a:rPr>
              <a:t>Address [</a:t>
            </a:r>
            <a:r>
              <a:rPr lang="en-US" altLang="en-US" sz="1400" dirty="0">
                <a:solidFill>
                  <a:srgbClr val="FF0000"/>
                </a:solidFill>
              </a:rPr>
              <a:t>Liberty Lake (Spokane), WA 99019</a:t>
            </a:r>
            <a:r>
              <a:rPr lang="en-US" altLang="en-US" sz="1400" dirty="0">
                <a:solidFill>
                  <a:schemeClr val="tx2"/>
                </a:solidFill>
              </a:rPr>
              <a:t>]</a:t>
            </a:r>
          </a:p>
          <a:p>
            <a:r>
              <a:rPr lang="en-US" altLang="en-US" sz="1400" dirty="0">
                <a:solidFill>
                  <a:schemeClr val="tx2"/>
                </a:solidFill>
              </a:rPr>
              <a:t>Voice:[</a:t>
            </a:r>
            <a:r>
              <a:rPr lang="en-US" altLang="en-US" sz="1400" dirty="0" smtClean="0">
                <a:solidFill>
                  <a:srgbClr val="FF0000"/>
                </a:solidFill>
              </a:rPr>
              <a:t>509-891-3281</a:t>
            </a:r>
            <a:r>
              <a:rPr lang="en-US" altLang="en-US" sz="1400" dirty="0" smtClean="0">
                <a:solidFill>
                  <a:schemeClr val="tx2"/>
                </a:solidFill>
              </a:rPr>
              <a:t>], </a:t>
            </a:r>
            <a:r>
              <a:rPr lang="en-US" altLang="en-US" sz="1400" dirty="0">
                <a:solidFill>
                  <a:schemeClr val="tx2"/>
                </a:solidFill>
              </a:rPr>
              <a:t>FAX: [</a:t>
            </a:r>
            <a:r>
              <a:rPr lang="en-US" altLang="en-US" sz="1400" dirty="0">
                <a:solidFill>
                  <a:srgbClr val="FF0000"/>
                </a:solidFill>
              </a:rPr>
              <a:t>509-891-3896</a:t>
            </a:r>
            <a:r>
              <a:rPr lang="en-US" altLang="en-US" sz="1400" dirty="0">
                <a:solidFill>
                  <a:schemeClr val="tx2"/>
                </a:solidFill>
              </a:rPr>
              <a:t>], E-Mail:[</a:t>
            </a:r>
            <a:r>
              <a:rPr lang="en-US" altLang="en-US" sz="1400" dirty="0">
                <a:solidFill>
                  <a:srgbClr val="FF0000"/>
                </a:solidFill>
              </a:rPr>
              <a:t>jay.holcomb@itron.com </a:t>
            </a:r>
            <a:r>
              <a:rPr lang="en-US" altLang="en-US" sz="1400" dirty="0">
                <a:solidFill>
                  <a:schemeClr val="tx2"/>
                </a:solidFill>
              </a:rPr>
              <a:t>]	</a:t>
            </a:r>
          </a:p>
          <a:p>
            <a:pPr>
              <a:spcBef>
                <a:spcPts val="600"/>
              </a:spcBef>
              <a:spcAft>
                <a:spcPts val="600"/>
              </a:spcAft>
            </a:pPr>
            <a:r>
              <a:rPr lang="en-US" altLang="en-US" sz="1400" dirty="0">
                <a:solidFill>
                  <a:schemeClr val="tx2"/>
                </a:solidFill>
              </a:rPr>
              <a:t>Re: [</a:t>
            </a:r>
            <a:r>
              <a:rPr lang="en-US" altLang="en-US" sz="1400" dirty="0">
                <a:solidFill>
                  <a:srgbClr val="FF0000"/>
                </a:solidFill>
              </a:rPr>
              <a:t>Liaison Report on 802.18 for </a:t>
            </a:r>
            <a:r>
              <a:rPr lang="en-US" altLang="en-US" sz="1400" dirty="0" smtClean="0">
                <a:solidFill>
                  <a:srgbClr val="FF0000"/>
                </a:solidFill>
              </a:rPr>
              <a:t>May, </a:t>
            </a:r>
            <a:r>
              <a:rPr lang="en-US" altLang="en-US" sz="1400" dirty="0">
                <a:solidFill>
                  <a:srgbClr val="FF0000"/>
                </a:solidFill>
              </a:rPr>
              <a:t>2016</a:t>
            </a:r>
            <a:r>
              <a:rPr lang="en-US" altLang="en-US" sz="1400" dirty="0">
                <a:solidFill>
                  <a:schemeClr val="tx2"/>
                </a:solidFill>
              </a:rPr>
              <a:t>]</a:t>
            </a:r>
          </a:p>
          <a:p>
            <a:pPr>
              <a:spcBef>
                <a:spcPts val="100"/>
              </a:spcBef>
              <a:spcAft>
                <a:spcPts val="100"/>
              </a:spcAft>
            </a:pPr>
            <a:r>
              <a:rPr lang="en-US" altLang="en-US" sz="1400"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sz="1400" dirty="0">
                <a:solidFill>
                  <a:schemeClr val="accent2"/>
                </a:solidFill>
              </a:rPr>
              <a:t>[Note: Contributions that are not responsive to this section of the template, and contributions which do</a:t>
            </a:r>
          </a:p>
          <a:p>
            <a:r>
              <a:rPr lang="en-US" altLang="en-US" sz="1400" dirty="0">
                <a:solidFill>
                  <a:schemeClr val="accent2"/>
                </a:solidFill>
              </a:rPr>
              <a:t>not address the topic under which they are submitted, may be refused or consigned to the “General Contributions” area.]	</a:t>
            </a:r>
            <a:endParaRPr lang="en-US" altLang="en-US" sz="1400" dirty="0">
              <a:solidFill>
                <a:schemeClr val="tx2"/>
              </a:solidFill>
            </a:endParaRPr>
          </a:p>
          <a:p>
            <a:pPr>
              <a:spcBef>
                <a:spcPts val="600"/>
              </a:spcBef>
              <a:spcAft>
                <a:spcPts val="600"/>
              </a:spcAft>
            </a:pPr>
            <a:r>
              <a:rPr lang="en-US" altLang="en-US" sz="1400" dirty="0">
                <a:solidFill>
                  <a:schemeClr val="tx2"/>
                </a:solidFill>
              </a:rPr>
              <a:t>Abstract:	[</a:t>
            </a:r>
            <a:r>
              <a:rPr lang="en-US" altLang="en-US" sz="1400" dirty="0">
                <a:solidFill>
                  <a:srgbClr val="FF0000"/>
                </a:solidFill>
              </a:rPr>
              <a:t>Liaison Report on 802.18 for </a:t>
            </a:r>
            <a:r>
              <a:rPr lang="en-US" altLang="en-US" sz="1400" dirty="0" smtClean="0">
                <a:solidFill>
                  <a:srgbClr val="FF0000"/>
                </a:solidFill>
              </a:rPr>
              <a:t>May, </a:t>
            </a:r>
            <a:r>
              <a:rPr lang="en-US" altLang="en-US" sz="1400" dirty="0">
                <a:solidFill>
                  <a:srgbClr val="FF0000"/>
                </a:solidFill>
              </a:rPr>
              <a:t>2016.</a:t>
            </a:r>
            <a:r>
              <a:rPr lang="en-US" altLang="en-US" sz="1400" dirty="0">
                <a:solidFill>
                  <a:schemeClr val="tx2"/>
                </a:solidFill>
              </a:rPr>
              <a:t>]</a:t>
            </a:r>
          </a:p>
          <a:p>
            <a:pPr>
              <a:spcBef>
                <a:spcPts val="600"/>
              </a:spcBef>
              <a:spcAft>
                <a:spcPts val="600"/>
              </a:spcAft>
            </a:pPr>
            <a:r>
              <a:rPr lang="en-US" altLang="en-US" sz="1400" dirty="0">
                <a:solidFill>
                  <a:schemeClr val="tx2"/>
                </a:solidFill>
              </a:rPr>
              <a:t>Purpose:	[</a:t>
            </a:r>
            <a:r>
              <a:rPr lang="en-US" altLang="en-US" sz="1400" dirty="0">
                <a:solidFill>
                  <a:srgbClr val="FF0000"/>
                </a:solidFill>
              </a:rPr>
              <a:t>Informative</a:t>
            </a:r>
            <a:r>
              <a:rPr lang="en-US" altLang="en-US" sz="1400" dirty="0">
                <a:solidFill>
                  <a:schemeClr val="tx2"/>
                </a:solidFill>
              </a:rPr>
              <a:t>]</a:t>
            </a:r>
          </a:p>
          <a:p>
            <a:r>
              <a:rPr lang="en-US" altLang="en-US" sz="14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dirty="0">
                <a:solidFill>
                  <a:schemeClr val="tx2"/>
                </a:solidFill>
              </a:rPr>
              <a:t>Release:	The contributor acknowledges and accepts that this contribution becomes the property of IEEE and may be made publicly available by P802.15.	</a:t>
            </a:r>
          </a:p>
          <a:p>
            <a:endParaRPr lang="en-US" sz="1200"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8</a:t>
            </a:fld>
            <a:endParaRPr lang="en-US"/>
          </a:p>
        </p:txBody>
      </p:sp>
      <p:sp>
        <p:nvSpPr>
          <p:cNvPr id="9" name="Rectangle 2"/>
          <p:cNvSpPr>
            <a:spLocks noChangeArrowheads="1"/>
          </p:cNvSpPr>
          <p:nvPr/>
        </p:nvSpPr>
        <p:spPr bwMode="auto">
          <a:xfrm>
            <a:off x="280987" y="6208713"/>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1837153517"/>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1459</TotalTime>
  <Words>464</Words>
  <Application>Microsoft Office PowerPoint</Application>
  <PresentationFormat>On-screen Show (4:3)</PresentationFormat>
  <Paragraphs>86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ＭＳ Ｐゴシック</vt:lpstr>
      <vt:lpstr>Arial</vt:lpstr>
      <vt:lpstr>Times New Roman</vt:lpstr>
      <vt:lpstr>802-18-Submission</vt:lpstr>
      <vt:lpstr>Project: IEEE P802.15 Working Group for Wireless Personal Area Networks (WPANs) </vt:lpstr>
      <vt:lpstr>Items Reviewed/Discussed in the RR-TAG</vt:lpstr>
      <vt:lpstr>Other</vt:lpstr>
      <vt:lpstr>Ad Hoc meeting – Wed</vt:lpstr>
      <vt:lpstr>Documents Approved</vt:lpstr>
      <vt:lpstr>802.18 Meeting Close</vt:lpstr>
      <vt:lpstr>Back up slides</vt:lpstr>
      <vt:lpstr>Project: IEEE P802.15 Working Group for Wireless Personal Area Networks (WPANs) </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July 2016</cp:keywords>
  <cp:lastModifiedBy>Holcomb, Jay</cp:lastModifiedBy>
  <cp:revision>405</cp:revision>
  <cp:lastPrinted>2012-05-17T14:33:36Z</cp:lastPrinted>
  <dcterms:created xsi:type="dcterms:W3CDTF">2012-05-17T18:49:07Z</dcterms:created>
  <dcterms:modified xsi:type="dcterms:W3CDTF">2016-09-15T07:25:15Z</dcterms:modified>
</cp:coreProperties>
</file>