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87" r:id="rId2"/>
    <p:sldId id="346" r:id="rId3"/>
    <p:sldId id="351" r:id="rId4"/>
    <p:sldId id="349" r:id="rId5"/>
    <p:sldId id="347" r:id="rId6"/>
    <p:sldId id="348" r:id="rId7"/>
    <p:sldId id="350" r:id="rId8"/>
    <p:sldId id="352" r:id="rId9"/>
    <p:sldId id="353" r:id="rId10"/>
    <p:sldId id="354" r:id="rId11"/>
    <p:sldId id="355" r:id="rId12"/>
    <p:sldId id="356" r:id="rId13"/>
    <p:sldId id="357" r:id="rId14"/>
    <p:sldId id="358" r:id="rId15"/>
    <p:sldId id="343" r:id="rId16"/>
    <p:sldId id="359"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46"/>
            <p14:sldId id="351"/>
            <p14:sldId id="349"/>
            <p14:sldId id="347"/>
            <p14:sldId id="348"/>
            <p14:sldId id="350"/>
            <p14:sldId id="352"/>
            <p14:sldId id="353"/>
            <p14:sldId id="354"/>
            <p14:sldId id="355"/>
            <p14:sldId id="356"/>
            <p14:sldId id="357"/>
            <p14:sldId id="358"/>
            <p14:sldId id="343"/>
            <p14:sldId id="35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06" autoAdjust="0"/>
    <p:restoredTop sz="98660" autoAdjust="0"/>
  </p:normalViewPr>
  <p:slideViewPr>
    <p:cSldViewPr>
      <p:cViewPr>
        <p:scale>
          <a:sx n="100" d="100"/>
          <a:sy n="100" d="100"/>
        </p:scale>
        <p:origin x="-1314" y="-72"/>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908833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IE" sz="1200" b="1" i="0" kern="1200" dirty="0" smtClean="0">
                <a:solidFill>
                  <a:schemeClr val="tx1"/>
                </a:solidFill>
                <a:effectLst/>
                <a:latin typeface="Times New Roman" charset="0"/>
                <a:ea typeface="ＭＳ Ｐゴシック" charset="0"/>
                <a:cs typeface="ＭＳ Ｐゴシック" charset="0"/>
              </a:rPr>
              <a:t>15-16-0657-00-0012</a:t>
            </a:r>
            <a:r>
              <a:rPr lang="en-US" sz="1400" b="1" dirty="0" smtClean="0"/>
              <a:t>&gt;</a:t>
            </a:r>
            <a:endParaRPr lang="en-US" sz="1400" b="1" dirty="0"/>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September 2016</a:t>
            </a:r>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smtClean="0"/>
              <a:t>Billy Verso,  Decawave Ltd.</a:t>
            </a:r>
            <a:endParaRPr lang="en-US" dirty="0"/>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smtClean="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IE" sz="1600" dirty="0" smtClean="0">
                <a:solidFill>
                  <a:srgbClr val="FF0000"/>
                </a:solidFill>
                <a:latin typeface="Times New Roman" pitchFamily="18" charset="0"/>
                <a:ea typeface="ＭＳ Ｐゴシック" pitchFamily="-65" charset="-128"/>
                <a:cs typeface="+mn-cs"/>
              </a:rPr>
              <a:t>Localisation </a:t>
            </a:r>
            <a:r>
              <a:rPr lang="en-IE" sz="1600" dirty="0" smtClean="0">
                <a:solidFill>
                  <a:srgbClr val="FF0000"/>
                </a:solidFill>
                <a:latin typeface="Times New Roman" pitchFamily="18" charset="0"/>
                <a:ea typeface="ＭＳ Ｐゴシック" pitchFamily="-65" charset="-128"/>
                <a:cs typeface="+mn-cs"/>
              </a:rPr>
              <a:t>review for </a:t>
            </a:r>
            <a:r>
              <a:rPr lang="en-IE" sz="1600" dirty="0">
                <a:solidFill>
                  <a:srgbClr val="FF0000"/>
                </a:solidFill>
                <a:latin typeface="Times New Roman" pitchFamily="18" charset="0"/>
                <a:ea typeface="ＭＳ Ｐゴシック" pitchFamily="-65" charset="-128"/>
                <a:cs typeface="+mn-cs"/>
              </a:rPr>
              <a:t>TG12 </a:t>
            </a:r>
            <a:r>
              <a:rPr lang="en-IE" sz="1600" dirty="0" smtClean="0">
                <a:solidFill>
                  <a:srgbClr val="FF0000"/>
                </a:solidFill>
                <a:latin typeface="Times New Roman" pitchFamily="18" charset="0"/>
                <a:ea typeface="ＭＳ Ｐゴシック" pitchFamily="-65" charset="-128"/>
                <a:cs typeface="+mn-cs"/>
              </a:rPr>
              <a:t>ULI</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13 September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Billy Verso</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Decawave Ltd.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Peter Street, Dublin 8, Ireland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+353.87.233.7323</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billy.verso</a:t>
            </a:r>
            <a:r>
              <a:rPr lang="en-US" sz="1600" dirty="0" smtClean="0">
                <a:solidFill>
                  <a:srgbClr val="FF0000"/>
                </a:solidFill>
                <a:latin typeface="Times New Roman" pitchFamily="18" charset="0"/>
                <a:ea typeface="ＭＳ Ｐゴシック" pitchFamily="-65" charset="-128"/>
                <a:cs typeface="+mn-cs"/>
              </a:rPr>
              <a:t> @ decawave.com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[Examination of location </a:t>
            </a:r>
            <a:r>
              <a:rPr lang="en-US" sz="1600" dirty="0" smtClean="0">
                <a:solidFill>
                  <a:schemeClr val="tx2"/>
                </a:solidFill>
                <a:latin typeface="Times New Roman" pitchFamily="18" charset="0"/>
                <a:ea typeface="ＭＳ Ｐゴシック" pitchFamily="-65" charset="-128"/>
                <a:cs typeface="+mn-cs"/>
              </a:rPr>
              <a:t>awareness functionality for </a:t>
            </a:r>
            <a:r>
              <a:rPr lang="en-US" sz="1600" dirty="0" smtClean="0">
                <a:solidFill>
                  <a:srgbClr val="000000"/>
                </a:solidFill>
                <a:latin typeface="Times New Roman" pitchFamily="18" charset="0"/>
                <a:ea typeface="ＭＳ Ｐゴシック" pitchFamily="-65" charset="-128"/>
              </a:rPr>
              <a:t>TG12</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Abstract:</a:t>
            </a:r>
            <a:r>
              <a:rPr lang="en-US" sz="1600" dirty="0" smtClean="0">
                <a:solidFill>
                  <a:schemeClr val="tx2"/>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Review and </a:t>
            </a:r>
            <a:r>
              <a:rPr lang="en-US" sz="1600" dirty="0" smtClean="0">
                <a:latin typeface="Times New Roman" pitchFamily="18" charset="0"/>
                <a:ea typeface="ＭＳ Ｐゴシック" pitchFamily="-65" charset="-128"/>
                <a:cs typeface="+mn-cs"/>
              </a:rPr>
              <a:t>discuss the mechanisms for </a:t>
            </a:r>
            <a:r>
              <a:rPr lang="en-US" sz="1600" dirty="0" smtClean="0">
                <a:latin typeface="Times New Roman" pitchFamily="18" charset="0"/>
                <a:ea typeface="ＭＳ Ｐゴシック" pitchFamily="-65" charset="-128"/>
                <a:cs typeface="+mn-cs"/>
              </a:rPr>
              <a:t>location awareness </a:t>
            </a:r>
            <a:r>
              <a:rPr lang="en-US" sz="1600" dirty="0" smtClean="0">
                <a:latin typeface="Times New Roman" pitchFamily="18" charset="0"/>
                <a:ea typeface="ＭＳ Ｐゴシック" pitchFamily="-65" charset="-128"/>
                <a:cs typeface="+mn-cs"/>
              </a:rPr>
              <a:t>for TG12 </a:t>
            </a:r>
            <a:r>
              <a:rPr lang="en-US" sz="1600" dirty="0" smtClean="0">
                <a:latin typeface="Times New Roman" pitchFamily="18" charset="0"/>
                <a:ea typeface="ＭＳ Ｐゴシック" pitchFamily="-65" charset="-128"/>
                <a:cs typeface="+mn-cs"/>
              </a:rPr>
              <a:t>ULI</a:t>
            </a:r>
            <a:r>
              <a:rPr lang="en-US" sz="1600" dirty="0" smtClean="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Purpose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Facilities to support localization </a:t>
            </a:r>
            <a:r>
              <a:rPr lang="en-US" sz="3200" b="1" dirty="0" smtClean="0">
                <a:solidFill>
                  <a:srgbClr val="000000"/>
                </a:solidFill>
              </a:rPr>
              <a:t>algorithms</a:t>
            </a:r>
            <a:endParaRPr lang="en-US" sz="3200" dirty="0">
              <a:latin typeface="Arial" charset="0"/>
            </a:endParaRPr>
          </a:p>
        </p:txBody>
      </p:sp>
      <p:sp>
        <p:nvSpPr>
          <p:cNvPr id="10243" name="Rectangle 1027"/>
          <p:cNvSpPr>
            <a:spLocks noGrp="1" noChangeArrowheads="1"/>
          </p:cNvSpPr>
          <p:nvPr>
            <p:ph type="body" idx="1"/>
          </p:nvPr>
        </p:nvSpPr>
        <p:spPr>
          <a:xfrm>
            <a:off x="304800" y="1371600"/>
            <a:ext cx="8686800" cy="4724400"/>
          </a:xfrm>
        </p:spPr>
        <p:txBody>
          <a:bodyPr/>
          <a:lstStyle/>
          <a:p>
            <a:r>
              <a:rPr lang="en-IE" sz="2200" dirty="0" smtClean="0">
                <a:latin typeface="Arial" charset="0"/>
              </a:rPr>
              <a:t>MAC/PHY capability to accurately  timestamp frame transmissions and receptions and report these </a:t>
            </a:r>
            <a:r>
              <a:rPr lang="en-IE" sz="2200" dirty="0" smtClean="0">
                <a:latin typeface="Arial" charset="0"/>
              </a:rPr>
              <a:t>to the upper layers along with device addresses to identify the nodes involved</a:t>
            </a:r>
            <a:r>
              <a:rPr lang="en-IE" sz="2200" dirty="0" smtClean="0">
                <a:latin typeface="Arial" charset="0"/>
              </a:rPr>
              <a:t> </a:t>
            </a:r>
          </a:p>
          <a:p>
            <a:r>
              <a:rPr lang="en-IE" sz="2200" dirty="0" smtClean="0">
                <a:latin typeface="Arial" charset="0"/>
              </a:rPr>
              <a:t>MAC/PHY </a:t>
            </a:r>
            <a:r>
              <a:rPr lang="en-IE" sz="2200" dirty="0">
                <a:latin typeface="Arial" charset="0"/>
              </a:rPr>
              <a:t>capability to </a:t>
            </a:r>
            <a:r>
              <a:rPr lang="en-IE" sz="2200" dirty="0" smtClean="0">
                <a:latin typeface="Arial" charset="0"/>
              </a:rPr>
              <a:t>report an angle-of-arrival (AOA) of a received frame</a:t>
            </a:r>
            <a:r>
              <a:rPr lang="en-IE" sz="2200" dirty="0">
                <a:latin typeface="Arial" charset="0"/>
              </a:rPr>
              <a:t> along with </a:t>
            </a:r>
            <a:r>
              <a:rPr lang="en-IE" sz="2200" dirty="0" smtClean="0">
                <a:latin typeface="Arial" charset="0"/>
              </a:rPr>
              <a:t>senders addresses </a:t>
            </a:r>
            <a:r>
              <a:rPr lang="en-IE" sz="2200" dirty="0">
                <a:latin typeface="Arial" charset="0"/>
              </a:rPr>
              <a:t>to identify the </a:t>
            </a:r>
            <a:r>
              <a:rPr lang="en-IE" sz="2200" dirty="0" smtClean="0">
                <a:latin typeface="Arial" charset="0"/>
              </a:rPr>
              <a:t>node</a:t>
            </a:r>
            <a:endParaRPr lang="en-IE" sz="2200" dirty="0">
              <a:latin typeface="Arial" charset="0"/>
            </a:endParaRPr>
          </a:p>
          <a:p>
            <a:r>
              <a:rPr lang="en-IE" sz="2200" dirty="0" smtClean="0">
                <a:latin typeface="Arial" charset="0"/>
              </a:rPr>
              <a:t>Facility to combine TX/RX timestamps from local and remote node to compute a time-of-flight (TOF)</a:t>
            </a:r>
          </a:p>
          <a:p>
            <a:pPr lvl="1"/>
            <a:r>
              <a:rPr lang="en-IE" sz="1800" dirty="0" smtClean="0">
                <a:latin typeface="Arial" charset="0"/>
              </a:rPr>
              <a:t>Consider defining IEs to communicate the timestamps</a:t>
            </a:r>
            <a:endParaRPr lang="en-IE" sz="1800" dirty="0" smtClean="0">
              <a:latin typeface="Arial" charset="0"/>
            </a:endParaRPr>
          </a:p>
          <a:p>
            <a:r>
              <a:rPr lang="en-IE" sz="2200" dirty="0" smtClean="0">
                <a:latin typeface="Arial" charset="0"/>
              </a:rPr>
              <a:t>Facility to route relevant data across the network to a “solver” that can use the data to estimate the device’s location</a:t>
            </a:r>
          </a:p>
          <a:p>
            <a:pPr lvl="1"/>
            <a:r>
              <a:rPr lang="en-IE" sz="1800" dirty="0" smtClean="0">
                <a:latin typeface="Arial" charset="0"/>
              </a:rPr>
              <a:t>e.g. </a:t>
            </a:r>
            <a:r>
              <a:rPr lang="en-IE" sz="1800" dirty="0" smtClean="0">
                <a:latin typeface="Arial" charset="0"/>
              </a:rPr>
              <a:t>device IDs, TOFs, TX &amp; RX timestamps, AOA data, RSSI etc. </a:t>
            </a:r>
          </a:p>
          <a:p>
            <a:r>
              <a:rPr lang="en-IE" sz="2200" dirty="0" smtClean="0">
                <a:latin typeface="Arial" charset="0"/>
              </a:rPr>
              <a:t>For TDOA, facility in anchor or solver application to use TX and RX timestamps to track relative clock drift between anchors</a:t>
            </a:r>
          </a:p>
          <a:p>
            <a:pPr lvl="1"/>
            <a:r>
              <a:rPr lang="en-IE" sz="1800" dirty="0" smtClean="0">
                <a:latin typeface="Arial" charset="0"/>
              </a:rPr>
              <a:t>The </a:t>
            </a:r>
            <a:r>
              <a:rPr lang="en-IE" sz="1800" dirty="0" smtClean="0">
                <a:latin typeface="Arial" charset="0"/>
              </a:rPr>
              <a:t>alternative is hardware clock distribution/synchronisation of anchor </a:t>
            </a:r>
            <a:r>
              <a:rPr lang="en-IE" sz="1800" dirty="0" smtClean="0">
                <a:latin typeface="Arial" charset="0"/>
              </a:rPr>
              <a:t>infrastructure </a:t>
            </a:r>
            <a:endParaRPr lang="en-IE" sz="1800" dirty="0" smtClean="0">
              <a:latin typeface="Arial" charset="0"/>
            </a:endParaRPr>
          </a:p>
          <a:p>
            <a:pPr marL="857250" lvl="2" indent="0">
              <a:buNone/>
            </a:pPr>
            <a:endParaRPr lang="en-IE" sz="1800" dirty="0" smtClean="0">
              <a:latin typeface="Arial" charset="0"/>
            </a:endParaRPr>
          </a:p>
        </p:txBody>
      </p:sp>
    </p:spTree>
    <p:extLst>
      <p:ext uri="{BB962C8B-B14F-4D97-AF65-F5344CB8AC3E}">
        <p14:creationId xmlns:p14="http://schemas.microsoft.com/office/powerpoint/2010/main" val="37414368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676401"/>
            <a:ext cx="6215535" cy="46458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IE" sz="3200" b="1" kern="0" dirty="0" smtClean="0">
                <a:solidFill>
                  <a:srgbClr val="000000"/>
                </a:solidFill>
              </a:rPr>
              <a:t>RTLS network architecture </a:t>
            </a:r>
          </a:p>
          <a:p>
            <a:r>
              <a:rPr lang="en-IE" sz="2400" b="1" kern="0" dirty="0">
                <a:solidFill>
                  <a:srgbClr val="000000"/>
                </a:solidFill>
              </a:rPr>
              <a:t>w</a:t>
            </a:r>
            <a:r>
              <a:rPr lang="en-IE" sz="2400" b="1" kern="0" dirty="0" smtClean="0">
                <a:solidFill>
                  <a:srgbClr val="000000"/>
                </a:solidFill>
              </a:rPr>
              <a:t>ith IP </a:t>
            </a:r>
            <a:r>
              <a:rPr lang="en-IE" sz="2400" b="1" kern="0" dirty="0">
                <a:solidFill>
                  <a:srgbClr val="000000"/>
                </a:solidFill>
              </a:rPr>
              <a:t>LAN </a:t>
            </a:r>
            <a:r>
              <a:rPr lang="en-IE" sz="2400" b="1" kern="0" dirty="0" smtClean="0">
                <a:solidFill>
                  <a:srgbClr val="000000"/>
                </a:solidFill>
              </a:rPr>
              <a:t>backhaul </a:t>
            </a:r>
            <a:r>
              <a:rPr lang="en-IE" sz="2400" b="1" kern="0" dirty="0">
                <a:solidFill>
                  <a:srgbClr val="000000"/>
                </a:solidFill>
              </a:rPr>
              <a:t>to </a:t>
            </a:r>
            <a:r>
              <a:rPr lang="en-IE" sz="2400" b="1" kern="0" dirty="0" smtClean="0">
                <a:solidFill>
                  <a:srgbClr val="000000"/>
                </a:solidFill>
              </a:rPr>
              <a:t>location solver</a:t>
            </a:r>
            <a:endParaRPr lang="en-US" sz="2400" kern="0" dirty="0">
              <a:latin typeface="Arial" charset="0"/>
            </a:endParaRPr>
          </a:p>
        </p:txBody>
      </p:sp>
    </p:spTree>
    <p:extLst>
      <p:ext uri="{BB962C8B-B14F-4D97-AF65-F5344CB8AC3E}">
        <p14:creationId xmlns:p14="http://schemas.microsoft.com/office/powerpoint/2010/main" val="356392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IE" sz="3200" b="1" kern="0" dirty="0" smtClean="0">
                <a:solidFill>
                  <a:srgbClr val="000000"/>
                </a:solidFill>
              </a:rPr>
              <a:t>RTLS network architecture </a:t>
            </a:r>
          </a:p>
          <a:p>
            <a:r>
              <a:rPr lang="en-IE" sz="2400" b="1" kern="0" dirty="0">
                <a:solidFill>
                  <a:srgbClr val="000000"/>
                </a:solidFill>
              </a:rPr>
              <a:t>w</a:t>
            </a:r>
            <a:r>
              <a:rPr lang="en-IE" sz="2400" b="1" kern="0" dirty="0" smtClean="0">
                <a:solidFill>
                  <a:srgbClr val="000000"/>
                </a:solidFill>
              </a:rPr>
              <a:t>ith 802.15.4 network backhaul to location solver</a:t>
            </a:r>
            <a:endParaRPr lang="en-US" sz="2400" kern="0" dirty="0">
              <a:latin typeface="Arial"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676400"/>
            <a:ext cx="6215535" cy="4217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07906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IE" sz="3200" b="1" kern="0" dirty="0" smtClean="0">
                <a:solidFill>
                  <a:srgbClr val="000000"/>
                </a:solidFill>
              </a:rPr>
              <a:t>Adding location to a 802.15.4 network</a:t>
            </a:r>
            <a:endParaRPr lang="en-US" sz="2400" kern="0" dirty="0">
              <a:latin typeface="Arial"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6938" y="1390650"/>
            <a:ext cx="4808537" cy="501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0790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IE" sz="3200" b="1" kern="0" dirty="0" smtClean="0">
                <a:solidFill>
                  <a:srgbClr val="000000"/>
                </a:solidFill>
              </a:rPr>
              <a:t>Adding location to a 802.15.4 network</a:t>
            </a:r>
            <a:endParaRPr lang="en-US" sz="2400" kern="0" dirty="0">
              <a:latin typeface="Arial" charset="0"/>
            </a:endParaRPr>
          </a:p>
        </p:txBody>
      </p:sp>
      <p:pic>
        <p:nvPicPr>
          <p:cNvPr id="512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66938" y="1390650"/>
            <a:ext cx="4808537" cy="501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257800" y="5410200"/>
            <a:ext cx="3124200" cy="600164"/>
          </a:xfrm>
          <a:prstGeom prst="rect">
            <a:avLst/>
          </a:prstGeom>
          <a:noFill/>
        </p:spPr>
        <p:txBody>
          <a:bodyPr wrap="square" rtlCol="0">
            <a:spAutoFit/>
          </a:bodyPr>
          <a:lstStyle/>
          <a:p>
            <a:r>
              <a:rPr lang="en-IE" sz="1100" dirty="0" smtClean="0">
                <a:solidFill>
                  <a:srgbClr val="FF0000"/>
                </a:solidFill>
                <a:latin typeface="+mn-lt"/>
              </a:rPr>
              <a:t>TX &amp; RX timestamps or TOF results are routed to a Solver, in a network node or external as shown here.</a:t>
            </a:r>
            <a:endParaRPr lang="en-IE" sz="1100" dirty="0">
              <a:solidFill>
                <a:srgbClr val="FF0000"/>
              </a:solidFill>
              <a:latin typeface="+mn-lt"/>
            </a:endParaRPr>
          </a:p>
        </p:txBody>
      </p:sp>
    </p:spTree>
    <p:extLst>
      <p:ext uri="{BB962C8B-B14F-4D97-AF65-F5344CB8AC3E}">
        <p14:creationId xmlns:p14="http://schemas.microsoft.com/office/powerpoint/2010/main" val="1051510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802.15.12-alt.emf"/>
          <p:cNvPicPr>
            <a:picLocks noChangeAspect="1"/>
          </p:cNvPicPr>
          <p:nvPr/>
        </p:nvPicPr>
        <p:blipFill rotWithShape="1">
          <a:blip r:embed="rId3">
            <a:extLst>
              <a:ext uri="{28A0092B-C50C-407E-A947-70E740481C1C}">
                <a14:useLocalDpi xmlns:a14="http://schemas.microsoft.com/office/drawing/2010/main" val="0"/>
              </a:ext>
            </a:extLst>
          </a:blip>
          <a:srcRect r="285" b="8882"/>
          <a:stretch/>
        </p:blipFill>
        <p:spPr>
          <a:xfrm>
            <a:off x="381000" y="1524000"/>
            <a:ext cx="6629401" cy="4495800"/>
          </a:xfrm>
          <a:prstGeom prst="rect">
            <a:avLst/>
          </a:prstGeom>
        </p:spPr>
      </p:pic>
      <p:sp>
        <p:nvSpPr>
          <p:cNvPr id="5"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a:solidFill>
                  <a:srgbClr val="000000"/>
                </a:solidFill>
              </a:rPr>
              <a:t>802.15.12 Functional Decomposition</a:t>
            </a:r>
            <a:endParaRPr lang="en-US" sz="3200" kern="0" dirty="0">
              <a:latin typeface="Arial" charset="0"/>
            </a:endParaRPr>
          </a:p>
        </p:txBody>
      </p:sp>
      <p:sp>
        <p:nvSpPr>
          <p:cNvPr id="7" name="TextBox 6"/>
          <p:cNvSpPr txBox="1"/>
          <p:nvPr/>
        </p:nvSpPr>
        <p:spPr>
          <a:xfrm>
            <a:off x="373380" y="6096000"/>
            <a:ext cx="8168640" cy="230832"/>
          </a:xfrm>
          <a:prstGeom prst="rect">
            <a:avLst/>
          </a:prstGeom>
          <a:noFill/>
        </p:spPr>
        <p:txBody>
          <a:bodyPr wrap="square" rtlCol="0">
            <a:spAutoFit/>
          </a:bodyPr>
          <a:lstStyle/>
          <a:p>
            <a:r>
              <a:rPr lang="en-IE" sz="900" dirty="0" smtClean="0">
                <a:solidFill>
                  <a:srgbClr val="FF0000"/>
                </a:solidFill>
              </a:rPr>
              <a:t>* </a:t>
            </a:r>
            <a:r>
              <a:rPr lang="en-IE" sz="900" dirty="0" smtClean="0">
                <a:solidFill>
                  <a:srgbClr val="FF0000"/>
                </a:solidFill>
              </a:rPr>
              <a:t>Base figure </a:t>
            </a:r>
            <a:r>
              <a:rPr lang="en-IE" sz="900" dirty="0" smtClean="0">
                <a:solidFill>
                  <a:srgbClr val="FF0000"/>
                </a:solidFill>
              </a:rPr>
              <a:t>comes from the TG12 closing report of the July 2016 meeting in San Diego, CA. </a:t>
            </a:r>
            <a:endParaRPr lang="en-IE" sz="900" dirty="0">
              <a:solidFill>
                <a:srgbClr val="FF0000"/>
              </a:solidFill>
            </a:endParaRPr>
          </a:p>
        </p:txBody>
      </p:sp>
      <p:sp>
        <p:nvSpPr>
          <p:cNvPr id="3" name="TextBox 2"/>
          <p:cNvSpPr txBox="1"/>
          <p:nvPr/>
        </p:nvSpPr>
        <p:spPr>
          <a:xfrm>
            <a:off x="7060882" y="4648200"/>
            <a:ext cx="1873602" cy="1015663"/>
          </a:xfrm>
          <a:prstGeom prst="rect">
            <a:avLst/>
          </a:prstGeom>
          <a:noFill/>
        </p:spPr>
        <p:txBody>
          <a:bodyPr wrap="square" rtlCol="0">
            <a:spAutoFit/>
          </a:bodyPr>
          <a:lstStyle/>
          <a:p>
            <a:pPr algn="ctr"/>
            <a:r>
              <a:rPr lang="en-IE" dirty="0" smtClean="0"/>
              <a:t>TX and RX timestamps</a:t>
            </a:r>
          </a:p>
          <a:p>
            <a:pPr algn="ctr"/>
            <a:endParaRPr lang="en-IE" dirty="0" smtClean="0"/>
          </a:p>
          <a:p>
            <a:pPr algn="ctr"/>
            <a:r>
              <a:rPr lang="en-IE" dirty="0" smtClean="0"/>
              <a:t>AOA information</a:t>
            </a:r>
          </a:p>
          <a:p>
            <a:pPr algn="ctr"/>
            <a:endParaRPr lang="en-IE" dirty="0" smtClean="0"/>
          </a:p>
          <a:p>
            <a:pPr algn="ctr"/>
            <a:r>
              <a:rPr lang="en-IE" dirty="0" smtClean="0"/>
              <a:t>RSSI</a:t>
            </a:r>
            <a:endParaRPr lang="en-IE" dirty="0"/>
          </a:p>
        </p:txBody>
      </p:sp>
      <p:sp>
        <p:nvSpPr>
          <p:cNvPr id="9" name="TextBox 8"/>
          <p:cNvSpPr txBox="1"/>
          <p:nvPr/>
        </p:nvSpPr>
        <p:spPr>
          <a:xfrm>
            <a:off x="7060882" y="3048000"/>
            <a:ext cx="1873602" cy="1015663"/>
          </a:xfrm>
          <a:prstGeom prst="rect">
            <a:avLst/>
          </a:prstGeom>
          <a:noFill/>
        </p:spPr>
        <p:txBody>
          <a:bodyPr wrap="square" rtlCol="0">
            <a:spAutoFit/>
          </a:bodyPr>
          <a:lstStyle/>
          <a:p>
            <a:pPr algn="ctr"/>
            <a:r>
              <a:rPr lang="en-IE" dirty="0" smtClean="0"/>
              <a:t>Perform ranging TOF </a:t>
            </a:r>
          </a:p>
          <a:p>
            <a:pPr algn="ctr"/>
            <a:r>
              <a:rPr lang="en-IE" dirty="0" smtClean="0"/>
              <a:t>calculation</a:t>
            </a:r>
          </a:p>
          <a:p>
            <a:pPr algn="ctr"/>
            <a:endParaRPr lang="en-IE" dirty="0" smtClean="0"/>
          </a:p>
          <a:p>
            <a:pPr algn="ctr"/>
            <a:r>
              <a:rPr lang="en-IE" dirty="0" smtClean="0"/>
              <a:t>Send relevant data to Solver application</a:t>
            </a:r>
          </a:p>
        </p:txBody>
      </p:sp>
      <p:sp>
        <p:nvSpPr>
          <p:cNvPr id="10" name="TextBox 9"/>
          <p:cNvSpPr txBox="1"/>
          <p:nvPr/>
        </p:nvSpPr>
        <p:spPr>
          <a:xfrm>
            <a:off x="7010400" y="1676400"/>
            <a:ext cx="1974567" cy="646331"/>
          </a:xfrm>
          <a:prstGeom prst="rect">
            <a:avLst/>
          </a:prstGeom>
          <a:noFill/>
        </p:spPr>
        <p:txBody>
          <a:bodyPr wrap="square" rtlCol="0">
            <a:spAutoFit/>
          </a:bodyPr>
          <a:lstStyle/>
          <a:p>
            <a:pPr algn="ctr"/>
            <a:r>
              <a:rPr lang="en-IE" b="1" dirty="0" smtClean="0"/>
              <a:t>Solver</a:t>
            </a:r>
          </a:p>
          <a:p>
            <a:r>
              <a:rPr lang="en-IE" dirty="0" smtClean="0"/>
              <a:t>Location solving application</a:t>
            </a:r>
          </a:p>
          <a:p>
            <a:pPr algn="ctr"/>
            <a:r>
              <a:rPr lang="en-IE" dirty="0" smtClean="0"/>
              <a:t>(local or remote)</a:t>
            </a:r>
          </a:p>
        </p:txBody>
      </p:sp>
      <p:sp>
        <p:nvSpPr>
          <p:cNvPr id="11" name="TextBox 10"/>
          <p:cNvSpPr txBox="1"/>
          <p:nvPr/>
        </p:nvSpPr>
        <p:spPr>
          <a:xfrm>
            <a:off x="7060882" y="1323201"/>
            <a:ext cx="1873602" cy="276999"/>
          </a:xfrm>
          <a:prstGeom prst="rect">
            <a:avLst/>
          </a:prstGeom>
          <a:noFill/>
        </p:spPr>
        <p:txBody>
          <a:bodyPr wrap="square" rtlCol="0">
            <a:spAutoFit/>
          </a:bodyPr>
          <a:lstStyle/>
          <a:p>
            <a:r>
              <a:rPr lang="en-IE" dirty="0" smtClean="0"/>
              <a:t>LOCATING FUNCTIONS</a:t>
            </a:r>
          </a:p>
        </p:txBody>
      </p:sp>
      <p:cxnSp>
        <p:nvCxnSpPr>
          <p:cNvPr id="6" name="Straight Connector 5"/>
          <p:cNvCxnSpPr/>
          <p:nvPr/>
        </p:nvCxnSpPr>
        <p:spPr bwMode="auto">
          <a:xfrm>
            <a:off x="7162800" y="2362200"/>
            <a:ext cx="167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7162800" y="1579691"/>
            <a:ext cx="167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a:off x="7162800" y="4343400"/>
            <a:ext cx="167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a:off x="7162800" y="5943600"/>
            <a:ext cx="167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29648544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smtClean="0"/>
              <a:t>DISCUSSION ?</a:t>
            </a:r>
          </a:p>
        </p:txBody>
      </p:sp>
    </p:spTree>
    <p:extLst>
      <p:ext uri="{BB962C8B-B14F-4D97-AF65-F5344CB8AC3E}">
        <p14:creationId xmlns:p14="http://schemas.microsoft.com/office/powerpoint/2010/main" val="2145405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The aim of this presentation:</a:t>
            </a:r>
            <a:endParaRPr lang="en-US" sz="3200" dirty="0">
              <a:latin typeface="Arial" charset="0"/>
            </a:endParaRPr>
          </a:p>
        </p:txBody>
      </p:sp>
      <p:sp>
        <p:nvSpPr>
          <p:cNvPr id="10243" name="Rectangle 1027"/>
          <p:cNvSpPr>
            <a:spLocks noGrp="1" noChangeArrowheads="1"/>
          </p:cNvSpPr>
          <p:nvPr>
            <p:ph type="body" idx="1"/>
          </p:nvPr>
        </p:nvSpPr>
        <p:spPr>
          <a:xfrm>
            <a:off x="381000" y="1295400"/>
            <a:ext cx="8610600" cy="4800600"/>
          </a:xfrm>
        </p:spPr>
        <p:txBody>
          <a:bodyPr/>
          <a:lstStyle/>
          <a:p>
            <a:r>
              <a:rPr lang="en-IE" sz="2200" dirty="0" smtClean="0">
                <a:latin typeface="Arial" charset="0"/>
              </a:rPr>
              <a:t>Begin to look at the question:</a:t>
            </a:r>
          </a:p>
          <a:p>
            <a:pPr lvl="1"/>
            <a:r>
              <a:rPr lang="en-IE" sz="1800" dirty="0" smtClean="0">
                <a:latin typeface="Arial" charset="0"/>
              </a:rPr>
              <a:t>How does localization fit into the 802.15.12 </a:t>
            </a:r>
            <a:r>
              <a:rPr lang="en-IE" sz="1800" dirty="0">
                <a:latin typeface="Arial" charset="0"/>
              </a:rPr>
              <a:t>ULI </a:t>
            </a:r>
            <a:r>
              <a:rPr lang="en-IE" sz="1800" dirty="0" smtClean="0">
                <a:latin typeface="Arial" charset="0"/>
              </a:rPr>
              <a:t>specification?</a:t>
            </a:r>
            <a:endParaRPr lang="en-IE" sz="1800" dirty="0">
              <a:latin typeface="Arial" charset="0"/>
            </a:endParaRPr>
          </a:p>
          <a:p>
            <a:pPr lvl="2"/>
            <a:r>
              <a:rPr lang="en-IE" sz="1400" dirty="0" smtClean="0">
                <a:latin typeface="Arial" charset="0"/>
              </a:rPr>
              <a:t>two-way ranging, localization, location awareness, RFID, TDOA, AOA, </a:t>
            </a:r>
            <a:r>
              <a:rPr lang="en-IE" sz="1400" dirty="0" err="1" smtClean="0">
                <a:latin typeface="Arial" charset="0"/>
              </a:rPr>
              <a:t>etc</a:t>
            </a:r>
            <a:endParaRPr lang="en-IE" sz="1400" dirty="0" smtClean="0">
              <a:latin typeface="Arial" charset="0"/>
            </a:endParaRPr>
          </a:p>
          <a:p>
            <a:pPr lvl="1"/>
            <a:endParaRPr lang="en-IE" sz="1800" dirty="0" smtClean="0">
              <a:latin typeface="Arial" charset="0"/>
            </a:endParaRPr>
          </a:p>
          <a:p>
            <a:r>
              <a:rPr lang="en-IE" sz="2200" dirty="0" smtClean="0">
                <a:latin typeface="Arial" charset="0"/>
              </a:rPr>
              <a:t>Methodology:</a:t>
            </a:r>
          </a:p>
          <a:p>
            <a:pPr lvl="1"/>
            <a:r>
              <a:rPr lang="en-IE" sz="1800" dirty="0" smtClean="0">
                <a:latin typeface="Arial" charset="0"/>
              </a:rPr>
              <a:t>Examine localisation use cases</a:t>
            </a:r>
            <a:r>
              <a:rPr lang="en-IE" sz="1800" dirty="0">
                <a:latin typeface="Arial" charset="0"/>
              </a:rPr>
              <a:t>, types and localization </a:t>
            </a:r>
            <a:r>
              <a:rPr lang="en-IE" sz="1800" dirty="0" smtClean="0">
                <a:latin typeface="Arial" charset="0"/>
              </a:rPr>
              <a:t>algorithms</a:t>
            </a:r>
          </a:p>
          <a:p>
            <a:pPr lvl="1"/>
            <a:r>
              <a:rPr lang="en-IE" sz="1800" dirty="0" smtClean="0">
                <a:latin typeface="Arial" charset="0"/>
              </a:rPr>
              <a:t>Look </a:t>
            </a:r>
            <a:r>
              <a:rPr lang="en-IE" sz="1800" dirty="0" smtClean="0">
                <a:latin typeface="Arial" charset="0"/>
              </a:rPr>
              <a:t>at some example location focused (i.e. RTLS) network topologies  </a:t>
            </a:r>
          </a:p>
          <a:p>
            <a:pPr lvl="1"/>
            <a:r>
              <a:rPr lang="en-IE" sz="1800" dirty="0">
                <a:latin typeface="Arial" charset="0"/>
              </a:rPr>
              <a:t>Consider the current 802.15.12 Functional Decomposition </a:t>
            </a:r>
          </a:p>
          <a:p>
            <a:endParaRPr lang="en-IE" sz="2200" dirty="0" smtClean="0">
              <a:latin typeface="Arial" charset="0"/>
            </a:endParaRPr>
          </a:p>
          <a:p>
            <a:r>
              <a:rPr lang="en-IE" sz="2200" dirty="0" smtClean="0">
                <a:latin typeface="Arial" charset="0"/>
              </a:rPr>
              <a:t>Prompt the group to have a discussion about</a:t>
            </a:r>
          </a:p>
          <a:p>
            <a:pPr lvl="1"/>
            <a:r>
              <a:rPr lang="en-IE" sz="1800" dirty="0" smtClean="0">
                <a:latin typeface="Arial" charset="0"/>
              </a:rPr>
              <a:t>what ULI </a:t>
            </a:r>
            <a:r>
              <a:rPr lang="en-IE" sz="1800" dirty="0" smtClean="0">
                <a:latin typeface="Arial" charset="0"/>
              </a:rPr>
              <a:t>functionality </a:t>
            </a:r>
            <a:r>
              <a:rPr lang="en-IE" sz="1800" dirty="0" smtClean="0">
                <a:latin typeface="Arial" charset="0"/>
              </a:rPr>
              <a:t>should be defined to </a:t>
            </a:r>
            <a:r>
              <a:rPr lang="en-IE" sz="1800" dirty="0">
                <a:latin typeface="Arial" charset="0"/>
              </a:rPr>
              <a:t>facilitate </a:t>
            </a:r>
            <a:r>
              <a:rPr lang="en-IE" sz="1800" dirty="0" smtClean="0">
                <a:latin typeface="Arial" charset="0"/>
              </a:rPr>
              <a:t>localization support </a:t>
            </a:r>
          </a:p>
          <a:p>
            <a:pPr lvl="1"/>
            <a:r>
              <a:rPr lang="en-IE" sz="1800" dirty="0" smtClean="0">
                <a:latin typeface="Arial" charset="0"/>
              </a:rPr>
              <a:t>and what sort of SAPs are needed for this</a:t>
            </a:r>
            <a:endParaRPr lang="en-IE" sz="1800" dirty="0" smtClean="0">
              <a:latin typeface="Arial" charset="0"/>
            </a:endParaRPr>
          </a:p>
          <a:p>
            <a:pPr lvl="1"/>
            <a:endParaRPr lang="en-IE" sz="1800" dirty="0" smtClean="0">
              <a:latin typeface="Arial" charset="0"/>
            </a:endParaRPr>
          </a:p>
        </p:txBody>
      </p:sp>
    </p:spTree>
    <p:extLst>
      <p:ext uri="{BB962C8B-B14F-4D97-AF65-F5344CB8AC3E}">
        <p14:creationId xmlns:p14="http://schemas.microsoft.com/office/powerpoint/2010/main" val="775381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Localization use cases</a:t>
            </a:r>
            <a:endParaRPr lang="en-US" sz="3200" dirty="0">
              <a:latin typeface="Arial" charset="0"/>
            </a:endParaRPr>
          </a:p>
        </p:txBody>
      </p:sp>
      <p:sp>
        <p:nvSpPr>
          <p:cNvPr id="10243" name="Rectangle 1027"/>
          <p:cNvSpPr>
            <a:spLocks noGrp="1" noChangeArrowheads="1"/>
          </p:cNvSpPr>
          <p:nvPr>
            <p:ph type="body" idx="1"/>
          </p:nvPr>
        </p:nvSpPr>
        <p:spPr>
          <a:xfrm>
            <a:off x="381000" y="1295400"/>
            <a:ext cx="8610600" cy="4800600"/>
          </a:xfrm>
        </p:spPr>
        <p:txBody>
          <a:bodyPr/>
          <a:lstStyle/>
          <a:p>
            <a:r>
              <a:rPr lang="en-IE" sz="2200" dirty="0" smtClean="0">
                <a:latin typeface="Arial" charset="0"/>
              </a:rPr>
              <a:t>Typical </a:t>
            </a:r>
            <a:r>
              <a:rPr lang="en-IE" sz="2200" dirty="0">
                <a:latin typeface="Arial" charset="0"/>
              </a:rPr>
              <a:t>methods, architectures and use cases employed in location aware networks and real-time location systems</a:t>
            </a:r>
          </a:p>
          <a:p>
            <a:pPr lvl="1"/>
            <a:r>
              <a:rPr lang="en-US" sz="1800" dirty="0" smtClean="0">
                <a:latin typeface="Arial" charset="0"/>
              </a:rPr>
              <a:t>Static nodes measure distance between neighbors and “system” figures out the relative location of all participating nodes, typical use case is as an installation aid for commissioning</a:t>
            </a:r>
          </a:p>
          <a:p>
            <a:pPr lvl="2"/>
            <a:r>
              <a:rPr lang="en-US" sz="1400" dirty="0" smtClean="0">
                <a:latin typeface="Arial" charset="0"/>
              </a:rPr>
              <a:t>Alarm </a:t>
            </a:r>
            <a:r>
              <a:rPr lang="en-US" sz="1400" dirty="0">
                <a:latin typeface="Arial" charset="0"/>
              </a:rPr>
              <a:t>system, smoke detectors, lighting units, </a:t>
            </a:r>
            <a:r>
              <a:rPr lang="en-US" sz="1400" dirty="0" err="1">
                <a:latin typeface="Arial" charset="0"/>
              </a:rPr>
              <a:t>etc</a:t>
            </a:r>
            <a:endParaRPr lang="en-US" sz="1400" dirty="0">
              <a:latin typeface="Arial" charset="0"/>
            </a:endParaRPr>
          </a:p>
          <a:p>
            <a:pPr lvl="1"/>
            <a:r>
              <a:rPr lang="en-US" sz="1800" dirty="0" smtClean="0">
                <a:latin typeface="Arial" charset="0"/>
              </a:rPr>
              <a:t>More </a:t>
            </a:r>
            <a:r>
              <a:rPr lang="en-US" sz="1800" dirty="0">
                <a:latin typeface="Arial" charset="0"/>
              </a:rPr>
              <a:t>usual RTLS use case has fixed known position “anchor” nodes defining an infrastructure via which </a:t>
            </a:r>
            <a:r>
              <a:rPr lang="en-US" sz="1800" dirty="0" smtClean="0">
                <a:latin typeface="Arial" charset="0"/>
              </a:rPr>
              <a:t>system locates the mobile </a:t>
            </a:r>
            <a:r>
              <a:rPr lang="en-US" sz="1800" dirty="0">
                <a:latin typeface="Arial" charset="0"/>
              </a:rPr>
              <a:t>“tag” </a:t>
            </a:r>
            <a:r>
              <a:rPr lang="en-US" sz="1800" dirty="0" smtClean="0">
                <a:latin typeface="Arial" charset="0"/>
              </a:rPr>
              <a:t>nodes</a:t>
            </a:r>
          </a:p>
          <a:p>
            <a:pPr lvl="2"/>
            <a:r>
              <a:rPr lang="en-US" sz="1400" dirty="0">
                <a:latin typeface="Arial" charset="0"/>
              </a:rPr>
              <a:t>Two-way ranging to selected anchors, </a:t>
            </a:r>
            <a:r>
              <a:rPr lang="en-US" sz="1400" dirty="0" smtClean="0">
                <a:latin typeface="Arial" charset="0"/>
              </a:rPr>
              <a:t>TDOA </a:t>
            </a:r>
            <a:r>
              <a:rPr lang="en-US" sz="1400" dirty="0">
                <a:latin typeface="Arial" charset="0"/>
              </a:rPr>
              <a:t>of a </a:t>
            </a:r>
            <a:r>
              <a:rPr lang="en-US" sz="1400" dirty="0" smtClean="0">
                <a:latin typeface="Arial" charset="0"/>
              </a:rPr>
              <a:t>asset tag blink frame, AOA of frame, or, </a:t>
            </a:r>
            <a:r>
              <a:rPr lang="en-US" sz="1400" dirty="0">
                <a:latin typeface="Arial" charset="0"/>
              </a:rPr>
              <a:t>a combination of </a:t>
            </a:r>
            <a:r>
              <a:rPr lang="en-US" sz="1400" dirty="0" smtClean="0">
                <a:latin typeface="Arial" charset="0"/>
              </a:rPr>
              <a:t>methods</a:t>
            </a:r>
            <a:endParaRPr lang="en-US" sz="1400" dirty="0">
              <a:latin typeface="Arial" charset="0"/>
            </a:endParaRPr>
          </a:p>
          <a:p>
            <a:pPr lvl="1"/>
            <a:r>
              <a:rPr lang="en-US" sz="1800" dirty="0" smtClean="0">
                <a:latin typeface="Arial" charset="0"/>
              </a:rPr>
              <a:t>Navigation </a:t>
            </a:r>
            <a:r>
              <a:rPr lang="en-US" sz="1800" dirty="0">
                <a:latin typeface="Arial" charset="0"/>
              </a:rPr>
              <a:t>case: mobile node </a:t>
            </a:r>
            <a:r>
              <a:rPr lang="en-US" sz="1800" dirty="0" smtClean="0">
                <a:latin typeface="Arial" charset="0"/>
              </a:rPr>
              <a:t>computes its </a:t>
            </a:r>
            <a:r>
              <a:rPr lang="en-US" sz="1800" dirty="0">
                <a:latin typeface="Arial" charset="0"/>
              </a:rPr>
              <a:t>location w.r.t. the anchor </a:t>
            </a:r>
            <a:r>
              <a:rPr lang="en-US" sz="1800" dirty="0" smtClean="0">
                <a:latin typeface="Arial" charset="0"/>
              </a:rPr>
              <a:t>nodes</a:t>
            </a:r>
          </a:p>
          <a:p>
            <a:pPr lvl="2"/>
            <a:r>
              <a:rPr lang="en-US" sz="1400" dirty="0">
                <a:latin typeface="Arial" charset="0"/>
              </a:rPr>
              <a:t>Two-way ranging, reverse TDOA of anchor messages (like an indoor GPS), AOA, or, a combination of </a:t>
            </a:r>
            <a:r>
              <a:rPr lang="en-US" sz="1400" dirty="0" smtClean="0">
                <a:latin typeface="Arial" charset="0"/>
              </a:rPr>
              <a:t>methods</a:t>
            </a:r>
          </a:p>
          <a:p>
            <a:pPr lvl="1"/>
            <a:r>
              <a:rPr lang="en-US" sz="1800" dirty="0" smtClean="0">
                <a:latin typeface="Arial" charset="0"/>
              </a:rPr>
              <a:t>No fixed infrastructure case where mobile nodes measure distance, (and maybe angle), between to each other to figure out their relative location</a:t>
            </a:r>
          </a:p>
          <a:p>
            <a:pPr lvl="2"/>
            <a:r>
              <a:rPr lang="en-US" sz="1400" dirty="0" smtClean="0">
                <a:latin typeface="Arial" charset="0"/>
              </a:rPr>
              <a:t>First responders, fire fighters, etc.</a:t>
            </a:r>
          </a:p>
          <a:p>
            <a:pPr lvl="2"/>
            <a:r>
              <a:rPr lang="en-US" sz="1400" dirty="0" smtClean="0">
                <a:latin typeface="Arial" charset="0"/>
              </a:rPr>
              <a:t>This is essentially the first static case above, but repeated periodically</a:t>
            </a:r>
            <a:endParaRPr lang="en-US" sz="1400" dirty="0">
              <a:latin typeface="Arial" charset="0"/>
            </a:endParaRPr>
          </a:p>
        </p:txBody>
      </p:sp>
    </p:spTree>
    <p:extLst>
      <p:ext uri="{BB962C8B-B14F-4D97-AF65-F5344CB8AC3E}">
        <p14:creationId xmlns:p14="http://schemas.microsoft.com/office/powerpoint/2010/main" val="39148853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Measurement types and localization algorithms</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lstStyle/>
          <a:p>
            <a:r>
              <a:rPr lang="en-IE" sz="2200" dirty="0">
                <a:latin typeface="Arial" charset="0"/>
              </a:rPr>
              <a:t>Range / </a:t>
            </a:r>
            <a:r>
              <a:rPr lang="en-IE" sz="2200" dirty="0" smtClean="0">
                <a:latin typeface="Arial" charset="0"/>
              </a:rPr>
              <a:t>distance </a:t>
            </a:r>
            <a:r>
              <a:rPr lang="en-IE" sz="2200" dirty="0">
                <a:latin typeface="Arial" charset="0"/>
              </a:rPr>
              <a:t>between nodes	</a:t>
            </a:r>
            <a:endParaRPr lang="en-IE" sz="2200" dirty="0" smtClean="0">
              <a:latin typeface="Arial" charset="0"/>
            </a:endParaRPr>
          </a:p>
          <a:p>
            <a:pPr lvl="1"/>
            <a:r>
              <a:rPr lang="en-IE" sz="1800" dirty="0" smtClean="0">
                <a:latin typeface="Arial" charset="0"/>
              </a:rPr>
              <a:t>Coarse </a:t>
            </a:r>
            <a:r>
              <a:rPr lang="en-IE" sz="1800" dirty="0">
                <a:latin typeface="Arial" charset="0"/>
              </a:rPr>
              <a:t>estimate from RSSI </a:t>
            </a:r>
            <a:r>
              <a:rPr lang="en-IE" sz="1800" dirty="0" smtClean="0">
                <a:latin typeface="Arial" charset="0"/>
              </a:rPr>
              <a:t>(</a:t>
            </a:r>
            <a:r>
              <a:rPr lang="en-IE" sz="1800" dirty="0">
                <a:latin typeface="Arial" charset="0"/>
              </a:rPr>
              <a:t>nearly every PHY </a:t>
            </a:r>
            <a:r>
              <a:rPr lang="en-IE" sz="1800" dirty="0" smtClean="0">
                <a:latin typeface="Arial" charset="0"/>
              </a:rPr>
              <a:t>can support </a:t>
            </a:r>
            <a:r>
              <a:rPr lang="en-IE" sz="1800" dirty="0">
                <a:latin typeface="Arial" charset="0"/>
              </a:rPr>
              <a:t>at some level) </a:t>
            </a:r>
            <a:endParaRPr lang="en-IE" sz="1800" dirty="0" smtClean="0">
              <a:latin typeface="Arial" charset="0"/>
            </a:endParaRPr>
          </a:p>
          <a:p>
            <a:pPr lvl="1"/>
            <a:r>
              <a:rPr lang="en-IE" sz="1800" dirty="0" smtClean="0">
                <a:latin typeface="Arial" charset="0"/>
              </a:rPr>
              <a:t>Accurate results </a:t>
            </a:r>
            <a:r>
              <a:rPr lang="en-IE" sz="1800" dirty="0">
                <a:latin typeface="Arial" charset="0"/>
              </a:rPr>
              <a:t>from </a:t>
            </a:r>
            <a:r>
              <a:rPr lang="en-IE" sz="1800" dirty="0" smtClean="0">
                <a:latin typeface="Arial" charset="0"/>
              </a:rPr>
              <a:t>two-way </a:t>
            </a:r>
            <a:r>
              <a:rPr lang="en-IE" sz="1800" dirty="0">
                <a:latin typeface="Arial" charset="0"/>
              </a:rPr>
              <a:t>ranging </a:t>
            </a:r>
            <a:r>
              <a:rPr lang="en-IE" sz="1800" dirty="0" smtClean="0">
                <a:latin typeface="Arial" charset="0"/>
              </a:rPr>
              <a:t>based on PHY (</a:t>
            </a:r>
            <a:r>
              <a:rPr lang="en-IE" sz="1800" dirty="0" err="1" smtClean="0">
                <a:latin typeface="Arial" charset="0"/>
              </a:rPr>
              <a:t>eg</a:t>
            </a:r>
            <a:r>
              <a:rPr lang="en-IE" sz="1800" dirty="0" smtClean="0">
                <a:latin typeface="Arial" charset="0"/>
              </a:rPr>
              <a:t> HRP </a:t>
            </a:r>
            <a:r>
              <a:rPr lang="en-IE" sz="1800" dirty="0">
                <a:latin typeface="Arial" charset="0"/>
              </a:rPr>
              <a:t>UWB </a:t>
            </a:r>
            <a:r>
              <a:rPr lang="en-IE" sz="1800" dirty="0" smtClean="0">
                <a:latin typeface="Arial" charset="0"/>
              </a:rPr>
              <a:t>PHY) ability to timestamp frame TX and RX and calculate the time of flight (TOF)</a:t>
            </a:r>
          </a:p>
          <a:p>
            <a:pPr lvl="1"/>
            <a:r>
              <a:rPr lang="en-IE" sz="1800" dirty="0" smtClean="0">
                <a:latin typeface="Arial" charset="0"/>
              </a:rPr>
              <a:t>A </a:t>
            </a:r>
            <a:r>
              <a:rPr lang="en-IE" sz="1800" dirty="0">
                <a:latin typeface="Arial" charset="0"/>
              </a:rPr>
              <a:t>single range measurement can give proximity measurement, perhaps for safety applications, access control, etc</a:t>
            </a:r>
            <a:r>
              <a:rPr lang="en-IE" sz="1800" dirty="0" smtClean="0">
                <a:latin typeface="Arial" charset="0"/>
              </a:rPr>
              <a:t>.</a:t>
            </a:r>
          </a:p>
          <a:p>
            <a:pPr lvl="1"/>
            <a:r>
              <a:rPr lang="en-IE" sz="1800" dirty="0" smtClean="0">
                <a:latin typeface="Arial" charset="0"/>
              </a:rPr>
              <a:t>Use </a:t>
            </a:r>
            <a:r>
              <a:rPr lang="en-IE" sz="1800" dirty="0">
                <a:latin typeface="Arial" charset="0"/>
              </a:rPr>
              <a:t>multiple range / distance results from fixed nodes to a mobile node can infer its location via </a:t>
            </a:r>
            <a:r>
              <a:rPr lang="en-IE" sz="1800" dirty="0" smtClean="0">
                <a:latin typeface="Arial" charset="0"/>
              </a:rPr>
              <a:t>multilateration</a:t>
            </a:r>
          </a:p>
          <a:p>
            <a:pPr lvl="2"/>
            <a:r>
              <a:rPr lang="en-IE" sz="1400" dirty="0" smtClean="0">
                <a:latin typeface="Arial" charset="0"/>
              </a:rPr>
              <a:t>network </a:t>
            </a:r>
            <a:r>
              <a:rPr lang="en-IE" sz="1400" dirty="0">
                <a:latin typeface="Arial" charset="0"/>
              </a:rPr>
              <a:t>can locate mobile device or unknown location (fixed) </a:t>
            </a:r>
            <a:r>
              <a:rPr lang="en-IE" sz="1400" dirty="0" smtClean="0">
                <a:latin typeface="Arial" charset="0"/>
              </a:rPr>
              <a:t>node</a:t>
            </a:r>
          </a:p>
          <a:p>
            <a:pPr lvl="2"/>
            <a:r>
              <a:rPr lang="en-IE" sz="1400" dirty="0" smtClean="0">
                <a:latin typeface="Arial" charset="0"/>
              </a:rPr>
              <a:t>navigation </a:t>
            </a:r>
            <a:r>
              <a:rPr lang="en-IE" sz="1400" dirty="0">
                <a:latin typeface="Arial" charset="0"/>
              </a:rPr>
              <a:t>mode mobile device figures it position by solving distance to N known fixed </a:t>
            </a:r>
            <a:r>
              <a:rPr lang="en-IE" sz="1400" dirty="0" smtClean="0">
                <a:latin typeface="Arial" charset="0"/>
              </a:rPr>
              <a:t>nodes</a:t>
            </a:r>
            <a:endParaRPr lang="en-IE" sz="1400" dirty="0">
              <a:latin typeface="Arial" charset="0"/>
            </a:endParaRPr>
          </a:p>
        </p:txBody>
      </p:sp>
    </p:spTree>
    <p:extLst>
      <p:ext uri="{BB962C8B-B14F-4D97-AF65-F5344CB8AC3E}">
        <p14:creationId xmlns:p14="http://schemas.microsoft.com/office/powerpoint/2010/main" val="27146366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Measurement types and localization algorithms</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lstStyle/>
          <a:p>
            <a:r>
              <a:rPr lang="en-IE" sz="2200" dirty="0" smtClean="0">
                <a:latin typeface="Arial" charset="0"/>
              </a:rPr>
              <a:t>Angle-of-arrival (AOA)</a:t>
            </a:r>
          </a:p>
          <a:p>
            <a:pPr lvl="1"/>
            <a:r>
              <a:rPr lang="en-IE" sz="1800" dirty="0" smtClean="0">
                <a:latin typeface="Arial" charset="0"/>
              </a:rPr>
              <a:t>LRP </a:t>
            </a:r>
            <a:r>
              <a:rPr lang="en-IE" sz="1800" dirty="0">
                <a:latin typeface="Arial" charset="0"/>
              </a:rPr>
              <a:t>UWB PHY added AOA reporting </a:t>
            </a:r>
            <a:r>
              <a:rPr lang="en-IE" sz="1800" dirty="0" smtClean="0">
                <a:latin typeface="Arial" charset="0"/>
              </a:rPr>
              <a:t>to </a:t>
            </a:r>
            <a:r>
              <a:rPr lang="en-IE" sz="1800" dirty="0">
                <a:latin typeface="Arial" charset="0"/>
              </a:rPr>
              <a:t>MCPS-DATA </a:t>
            </a:r>
            <a:r>
              <a:rPr lang="en-IE" sz="1800" dirty="0" smtClean="0">
                <a:latin typeface="Arial" charset="0"/>
              </a:rPr>
              <a:t>primitives</a:t>
            </a:r>
          </a:p>
          <a:p>
            <a:pPr lvl="1"/>
            <a:r>
              <a:rPr lang="en-IE" sz="1800" dirty="0" smtClean="0">
                <a:latin typeface="Arial" charset="0"/>
              </a:rPr>
              <a:t>Possible </a:t>
            </a:r>
            <a:r>
              <a:rPr lang="en-IE" sz="1800" dirty="0">
                <a:latin typeface="Arial" charset="0"/>
              </a:rPr>
              <a:t>to support </a:t>
            </a:r>
            <a:r>
              <a:rPr lang="en-IE" sz="1800" dirty="0" smtClean="0">
                <a:latin typeface="Arial" charset="0"/>
              </a:rPr>
              <a:t>with HRP </a:t>
            </a:r>
            <a:r>
              <a:rPr lang="en-IE" sz="1800" dirty="0">
                <a:latin typeface="Arial" charset="0"/>
              </a:rPr>
              <a:t>UWB PHY and </a:t>
            </a:r>
            <a:r>
              <a:rPr lang="en-IE" sz="1800" dirty="0" smtClean="0">
                <a:latin typeface="Arial" charset="0"/>
              </a:rPr>
              <a:t>some others perhaps</a:t>
            </a:r>
            <a:r>
              <a:rPr lang="en-IE" sz="1800" dirty="0">
                <a:latin typeface="Arial" charset="0"/>
              </a:rPr>
              <a:t>	</a:t>
            </a:r>
            <a:endParaRPr lang="en-IE" sz="1800" dirty="0" smtClean="0">
              <a:latin typeface="Arial" charset="0"/>
            </a:endParaRPr>
          </a:p>
          <a:p>
            <a:pPr lvl="1"/>
            <a:r>
              <a:rPr lang="en-IE" sz="1800" dirty="0" smtClean="0">
                <a:latin typeface="Arial" charset="0"/>
              </a:rPr>
              <a:t>Depends on including an </a:t>
            </a:r>
            <a:r>
              <a:rPr lang="en-IE" sz="1800" dirty="0">
                <a:latin typeface="Arial" charset="0"/>
              </a:rPr>
              <a:t>antenna </a:t>
            </a:r>
            <a:r>
              <a:rPr lang="en-IE" sz="1800" dirty="0" smtClean="0">
                <a:latin typeface="Arial" charset="0"/>
              </a:rPr>
              <a:t>array and receiving at both with double receivers able to determine angle based on different time or </a:t>
            </a:r>
            <a:r>
              <a:rPr lang="en-IE" sz="1800" dirty="0">
                <a:latin typeface="Arial" charset="0"/>
              </a:rPr>
              <a:t>signal </a:t>
            </a:r>
            <a:r>
              <a:rPr lang="en-IE" sz="1800" dirty="0" smtClean="0">
                <a:latin typeface="Arial" charset="0"/>
              </a:rPr>
              <a:t>phases</a:t>
            </a:r>
          </a:p>
          <a:p>
            <a:pPr lvl="1"/>
            <a:r>
              <a:rPr lang="en-IE" sz="1800" dirty="0" smtClean="0">
                <a:latin typeface="Arial" charset="0"/>
              </a:rPr>
              <a:t>Use </a:t>
            </a:r>
            <a:r>
              <a:rPr lang="en-IE" sz="1800" dirty="0">
                <a:latin typeface="Arial" charset="0"/>
              </a:rPr>
              <a:t>multiple AOA measurements</a:t>
            </a:r>
          </a:p>
          <a:p>
            <a:pPr lvl="2"/>
            <a:r>
              <a:rPr lang="en-IE" sz="1400" dirty="0" smtClean="0">
                <a:latin typeface="Arial" charset="0"/>
              </a:rPr>
              <a:t>two </a:t>
            </a:r>
            <a:r>
              <a:rPr lang="en-IE" sz="1400" dirty="0">
                <a:latin typeface="Arial" charset="0"/>
              </a:rPr>
              <a:t>or more fixed nodes measure AOA of message from mobile node and figure out its locations</a:t>
            </a:r>
          </a:p>
          <a:p>
            <a:pPr lvl="2"/>
            <a:r>
              <a:rPr lang="en-IE" sz="1400" dirty="0" smtClean="0">
                <a:latin typeface="Arial" charset="0"/>
              </a:rPr>
              <a:t>fixed nodes send periodic messages, mobile node measures AOA to each fixed node and figures out its own location </a:t>
            </a:r>
          </a:p>
          <a:p>
            <a:pPr lvl="1"/>
            <a:endParaRPr lang="en-IE" sz="1800" dirty="0" smtClean="0">
              <a:latin typeface="Arial" charset="0"/>
            </a:endParaRPr>
          </a:p>
        </p:txBody>
      </p:sp>
    </p:spTree>
    <p:extLst>
      <p:ext uri="{BB962C8B-B14F-4D97-AF65-F5344CB8AC3E}">
        <p14:creationId xmlns:p14="http://schemas.microsoft.com/office/powerpoint/2010/main" val="18777386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Measurement types and localization algorithms</a:t>
            </a:r>
            <a:endParaRPr lang="en-US" sz="32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r>
              <a:rPr lang="en-IE" sz="2200" dirty="0" smtClean="0">
                <a:latin typeface="Arial" charset="0"/>
              </a:rPr>
              <a:t>Time </a:t>
            </a:r>
            <a:r>
              <a:rPr lang="en-IE" sz="2200" dirty="0">
                <a:latin typeface="Arial" charset="0"/>
              </a:rPr>
              <a:t>Difference of Arrival (TDOA</a:t>
            </a:r>
            <a:r>
              <a:rPr lang="en-IE" sz="2200" dirty="0" smtClean="0">
                <a:latin typeface="Arial" charset="0"/>
              </a:rPr>
              <a:t>)</a:t>
            </a:r>
            <a:endParaRPr lang="en-IE" sz="2200" dirty="0">
              <a:latin typeface="Arial" charset="0"/>
            </a:endParaRPr>
          </a:p>
          <a:p>
            <a:pPr lvl="1"/>
            <a:r>
              <a:rPr lang="en-IE" sz="1800" dirty="0" smtClean="0">
                <a:latin typeface="Arial" charset="0"/>
              </a:rPr>
              <a:t>Time </a:t>
            </a:r>
            <a:r>
              <a:rPr lang="en-IE" sz="1800" dirty="0">
                <a:latin typeface="Arial" charset="0"/>
              </a:rPr>
              <a:t>of arrival measured at three or more fixed known position nodes can be used to locate the </a:t>
            </a:r>
            <a:r>
              <a:rPr lang="en-IE" sz="1800" dirty="0" smtClean="0">
                <a:latin typeface="Arial" charset="0"/>
              </a:rPr>
              <a:t>sender </a:t>
            </a:r>
            <a:endParaRPr lang="en-IE" sz="1800" dirty="0">
              <a:latin typeface="Arial" charset="0"/>
            </a:endParaRPr>
          </a:p>
          <a:p>
            <a:pPr lvl="1"/>
            <a:r>
              <a:rPr lang="en-IE" sz="1800" dirty="0" smtClean="0">
                <a:latin typeface="Arial" charset="0"/>
              </a:rPr>
              <a:t>Requires </a:t>
            </a:r>
            <a:r>
              <a:rPr lang="en-IE" sz="1800" dirty="0">
                <a:latin typeface="Arial" charset="0"/>
              </a:rPr>
              <a:t>that the </a:t>
            </a:r>
            <a:r>
              <a:rPr lang="en-IE" sz="1800" dirty="0" smtClean="0">
                <a:latin typeface="Arial" charset="0"/>
              </a:rPr>
              <a:t>RX timestamps TOA have </a:t>
            </a:r>
            <a:r>
              <a:rPr lang="en-IE" sz="1800" dirty="0">
                <a:latin typeface="Arial" charset="0"/>
              </a:rPr>
              <a:t>a common </a:t>
            </a:r>
            <a:r>
              <a:rPr lang="en-IE" sz="1800" dirty="0" smtClean="0">
                <a:latin typeface="Arial" charset="0"/>
              </a:rPr>
              <a:t>time-base </a:t>
            </a:r>
            <a:r>
              <a:rPr lang="en-IE" sz="1800" dirty="0">
                <a:latin typeface="Arial" charset="0"/>
              </a:rPr>
              <a:t>so that </a:t>
            </a:r>
            <a:r>
              <a:rPr lang="en-IE" sz="1800" dirty="0" smtClean="0">
                <a:latin typeface="Arial" charset="0"/>
              </a:rPr>
              <a:t>the TDOA </a:t>
            </a:r>
            <a:r>
              <a:rPr lang="en-IE" sz="1800" dirty="0">
                <a:latin typeface="Arial" charset="0"/>
              </a:rPr>
              <a:t>can be used to infer mobile node location via multilateration</a:t>
            </a:r>
          </a:p>
          <a:p>
            <a:pPr lvl="2"/>
            <a:r>
              <a:rPr lang="en-IE" sz="1400" dirty="0" smtClean="0">
                <a:latin typeface="Arial" charset="0"/>
              </a:rPr>
              <a:t>can </a:t>
            </a:r>
            <a:r>
              <a:rPr lang="en-IE" sz="1400" dirty="0">
                <a:latin typeface="Arial" charset="0"/>
              </a:rPr>
              <a:t>be achieved via a wired clock distribution</a:t>
            </a:r>
          </a:p>
          <a:p>
            <a:pPr lvl="2"/>
            <a:r>
              <a:rPr lang="en-IE" sz="1400" dirty="0" smtClean="0">
                <a:latin typeface="Arial" charset="0"/>
              </a:rPr>
              <a:t>can </a:t>
            </a:r>
            <a:r>
              <a:rPr lang="en-IE" sz="1400" dirty="0">
                <a:latin typeface="Arial" charset="0"/>
              </a:rPr>
              <a:t>be achieved via wireless means, i.e. timestamped messages between fixed nodes used to track their relative clock offset and drift to correct TOA to common </a:t>
            </a:r>
            <a:r>
              <a:rPr lang="en-IE" sz="1400" dirty="0" smtClean="0">
                <a:latin typeface="Arial" charset="0"/>
              </a:rPr>
              <a:t>time-base </a:t>
            </a:r>
            <a:r>
              <a:rPr lang="en-IE" sz="1400" dirty="0">
                <a:latin typeface="Arial" charset="0"/>
              </a:rPr>
              <a:t>for TDOA multilateration </a:t>
            </a:r>
            <a:endParaRPr lang="en-IE" sz="1400" dirty="0" smtClean="0">
              <a:latin typeface="Arial" charset="0"/>
            </a:endParaRPr>
          </a:p>
          <a:p>
            <a:pPr lvl="2"/>
            <a:endParaRPr lang="en-IE" sz="1400" dirty="0">
              <a:latin typeface="Arial" charset="0"/>
            </a:endParaRPr>
          </a:p>
          <a:p>
            <a:r>
              <a:rPr lang="en-IE" sz="2200" dirty="0" smtClean="0">
                <a:latin typeface="Arial" charset="0"/>
              </a:rPr>
              <a:t>Reverse </a:t>
            </a:r>
            <a:r>
              <a:rPr lang="en-IE" sz="2200" dirty="0">
                <a:latin typeface="Arial" charset="0"/>
              </a:rPr>
              <a:t>TDOA </a:t>
            </a:r>
            <a:r>
              <a:rPr lang="en-IE" sz="2200" dirty="0" smtClean="0">
                <a:latin typeface="Arial" charset="0"/>
              </a:rPr>
              <a:t>“indoor GPS”</a:t>
            </a:r>
          </a:p>
          <a:p>
            <a:pPr lvl="1"/>
            <a:r>
              <a:rPr lang="en-IE" sz="1800" dirty="0" smtClean="0">
                <a:latin typeface="Arial" charset="0"/>
              </a:rPr>
              <a:t>Time </a:t>
            </a:r>
            <a:r>
              <a:rPr lang="en-IE" sz="1800" dirty="0">
                <a:latin typeface="Arial" charset="0"/>
              </a:rPr>
              <a:t>of arrival of messages from fixed nodes can be used by mobile node to figure out its own </a:t>
            </a:r>
            <a:r>
              <a:rPr lang="en-IE" sz="1800" dirty="0" smtClean="0">
                <a:latin typeface="Arial" charset="0"/>
              </a:rPr>
              <a:t>location</a:t>
            </a:r>
          </a:p>
          <a:p>
            <a:pPr lvl="1"/>
            <a:r>
              <a:rPr lang="en-IE" sz="1800" dirty="0" smtClean="0">
                <a:latin typeface="Arial" charset="0"/>
              </a:rPr>
              <a:t>Requires </a:t>
            </a:r>
            <a:r>
              <a:rPr lang="en-IE" sz="1800" dirty="0">
                <a:latin typeface="Arial" charset="0"/>
              </a:rPr>
              <a:t>that send time of messages is known with respect to a common (synchronised) time base among the infrastructure nodes  </a:t>
            </a:r>
          </a:p>
        </p:txBody>
      </p:sp>
    </p:spTree>
    <p:extLst>
      <p:ext uri="{BB962C8B-B14F-4D97-AF65-F5344CB8AC3E}">
        <p14:creationId xmlns:p14="http://schemas.microsoft.com/office/powerpoint/2010/main" val="149345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3200" b="1" dirty="0" smtClean="0">
                <a:solidFill>
                  <a:srgbClr val="000000"/>
                </a:solidFill>
              </a:rPr>
              <a:t>Measurement types and localization algorithms</a:t>
            </a:r>
            <a:endParaRPr lang="en-US" sz="3200" dirty="0">
              <a:latin typeface="Arial" charset="0"/>
            </a:endParaRPr>
          </a:p>
        </p:txBody>
      </p:sp>
      <p:sp>
        <p:nvSpPr>
          <p:cNvPr id="10243" name="Rectangle 1027"/>
          <p:cNvSpPr>
            <a:spLocks noGrp="1" noChangeArrowheads="1"/>
          </p:cNvSpPr>
          <p:nvPr>
            <p:ph type="body" idx="1"/>
          </p:nvPr>
        </p:nvSpPr>
        <p:spPr>
          <a:xfrm>
            <a:off x="381000" y="1447800"/>
            <a:ext cx="8610600" cy="4648200"/>
          </a:xfrm>
        </p:spPr>
        <p:txBody>
          <a:bodyPr/>
          <a:lstStyle/>
          <a:p>
            <a:r>
              <a:rPr lang="en-IE" sz="2200" dirty="0" smtClean="0">
                <a:latin typeface="Arial" charset="0"/>
              </a:rPr>
              <a:t>Combination </a:t>
            </a:r>
            <a:r>
              <a:rPr lang="en-IE" sz="2200" dirty="0">
                <a:latin typeface="Arial" charset="0"/>
              </a:rPr>
              <a:t>methods</a:t>
            </a:r>
          </a:p>
          <a:p>
            <a:pPr lvl="1"/>
            <a:r>
              <a:rPr lang="en-IE" sz="1800" dirty="0" smtClean="0">
                <a:latin typeface="Arial" charset="0"/>
              </a:rPr>
              <a:t>Use </a:t>
            </a:r>
            <a:r>
              <a:rPr lang="en-IE" sz="1800" dirty="0">
                <a:latin typeface="Arial" charset="0"/>
              </a:rPr>
              <a:t>two-way ranging with angle to locate a device with respect to fixed known location device </a:t>
            </a:r>
          </a:p>
          <a:p>
            <a:pPr lvl="2"/>
            <a:r>
              <a:rPr lang="en-IE" sz="1400" dirty="0" smtClean="0">
                <a:latin typeface="Arial" charset="0"/>
              </a:rPr>
              <a:t>a </a:t>
            </a:r>
            <a:r>
              <a:rPr lang="en-IE" sz="1400" dirty="0">
                <a:latin typeface="Arial" charset="0"/>
              </a:rPr>
              <a:t>range and a bearing define a  location, i.e. in polar coordinates</a:t>
            </a:r>
          </a:p>
          <a:p>
            <a:pPr lvl="1"/>
            <a:r>
              <a:rPr lang="en-IE" sz="1800" dirty="0" smtClean="0">
                <a:latin typeface="Arial" charset="0"/>
              </a:rPr>
              <a:t>TDOA </a:t>
            </a:r>
            <a:r>
              <a:rPr lang="en-IE" sz="1800" dirty="0">
                <a:latin typeface="Arial" charset="0"/>
              </a:rPr>
              <a:t>with AOA </a:t>
            </a:r>
            <a:r>
              <a:rPr lang="en-IE" sz="1800" dirty="0" smtClean="0">
                <a:latin typeface="Arial" charset="0"/>
              </a:rPr>
              <a:t>measurement</a:t>
            </a:r>
          </a:p>
          <a:p>
            <a:pPr lvl="2"/>
            <a:r>
              <a:rPr lang="en-IE" sz="1400" dirty="0" smtClean="0">
                <a:latin typeface="Arial" charset="0"/>
              </a:rPr>
              <a:t>Extra information of AOA helps resolving / reducing errors</a:t>
            </a:r>
          </a:p>
          <a:p>
            <a:pPr lvl="1"/>
            <a:r>
              <a:rPr lang="en-IE" sz="1800" dirty="0" smtClean="0">
                <a:latin typeface="Arial" charset="0"/>
              </a:rPr>
              <a:t>Ranging </a:t>
            </a:r>
            <a:r>
              <a:rPr lang="en-IE" sz="1800" dirty="0">
                <a:latin typeface="Arial" charset="0"/>
              </a:rPr>
              <a:t>to one </a:t>
            </a:r>
            <a:r>
              <a:rPr lang="en-IE" sz="1800" dirty="0" smtClean="0">
                <a:latin typeface="Arial" charset="0"/>
              </a:rPr>
              <a:t>(or two nodes), </a:t>
            </a:r>
            <a:r>
              <a:rPr lang="en-IE" sz="1800" dirty="0">
                <a:latin typeface="Arial" charset="0"/>
              </a:rPr>
              <a:t>TDOA for others, etc</a:t>
            </a:r>
            <a:r>
              <a:rPr lang="en-IE" sz="1800" dirty="0" smtClean="0">
                <a:latin typeface="Arial" charset="0"/>
              </a:rPr>
              <a:t>.</a:t>
            </a:r>
          </a:p>
          <a:p>
            <a:pPr lvl="1"/>
            <a:r>
              <a:rPr lang="en-IE" sz="1800" dirty="0" smtClean="0">
                <a:latin typeface="Arial" charset="0"/>
              </a:rPr>
              <a:t>Mixture of AOA, TDOA, TWR </a:t>
            </a:r>
            <a:r>
              <a:rPr lang="en-IE" sz="1800" dirty="0" err="1" smtClean="0">
                <a:latin typeface="Arial" charset="0"/>
              </a:rPr>
              <a:t>etc</a:t>
            </a:r>
            <a:endParaRPr lang="en-IE" sz="1800" dirty="0" smtClean="0">
              <a:latin typeface="Arial" charset="0"/>
            </a:endParaRPr>
          </a:p>
          <a:p>
            <a:pPr lvl="2"/>
            <a:r>
              <a:rPr lang="en-IE" sz="1800" dirty="0" smtClean="0">
                <a:latin typeface="Arial" charset="0"/>
              </a:rPr>
              <a:t>Complex solving algorithms can take all information into account to estimate the most probable location of the mobile device to be located</a:t>
            </a:r>
          </a:p>
          <a:p>
            <a:pPr lvl="2"/>
            <a:endParaRPr lang="en-IE" sz="1800">
              <a:latin typeface="Arial" charset="0"/>
            </a:endParaRPr>
          </a:p>
          <a:p>
            <a:pPr marL="857250" lvl="2" indent="0">
              <a:buNone/>
            </a:pPr>
            <a:endParaRPr lang="en-IE" sz="1800" dirty="0" smtClean="0">
              <a:latin typeface="Arial" charset="0"/>
            </a:endParaRPr>
          </a:p>
        </p:txBody>
      </p:sp>
    </p:spTree>
    <p:extLst>
      <p:ext uri="{BB962C8B-B14F-4D97-AF65-F5344CB8AC3E}">
        <p14:creationId xmlns:p14="http://schemas.microsoft.com/office/powerpoint/2010/main" val="1649709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4"/>
          <p:cNvPicPr>
            <a:picLocks noChangeAspect="1"/>
          </p:cNvPicPr>
          <p:nvPr/>
        </p:nvPicPr>
        <p:blipFill rotWithShape="1">
          <a:blip r:embed="rId2"/>
          <a:srcRect l="22365" r="28021"/>
          <a:stretch/>
        </p:blipFill>
        <p:spPr>
          <a:xfrm>
            <a:off x="5387760" y="3313775"/>
            <a:ext cx="2844000" cy="343825"/>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56359" y="1317954"/>
            <a:ext cx="4313401" cy="1843631"/>
          </a:xfrm>
          <a:prstGeom prst="rect">
            <a:avLst/>
          </a:prstGeom>
          <a:noFill/>
          <a:ln>
            <a:noFill/>
          </a:ln>
        </p:spPr>
      </p:pic>
      <p:sp>
        <p:nvSpPr>
          <p:cNvPr id="5" name="Content Placeholder 8"/>
          <p:cNvSpPr txBox="1">
            <a:spLocks/>
          </p:cNvSpPr>
          <p:nvPr/>
        </p:nvSpPr>
        <p:spPr>
          <a:xfrm>
            <a:off x="251520" y="1447800"/>
            <a:ext cx="4168444" cy="4678365"/>
          </a:xfrm>
          <a:prstGeom prst="rect">
            <a:avLst/>
          </a:prstGeom>
        </p:spPr>
        <p:txBody>
          <a:bodyPr/>
          <a:lstStyle>
            <a:lvl1pPr marL="257175" indent="-257175" algn="l" rtl="0" fontAlgn="base">
              <a:spcBef>
                <a:spcPct val="20000"/>
              </a:spcBef>
              <a:spcAft>
                <a:spcPct val="0"/>
              </a:spcAft>
              <a:buChar char="•"/>
              <a:defRPr sz="1800">
                <a:solidFill>
                  <a:schemeClr val="bg2"/>
                </a:solidFill>
                <a:latin typeface="+mn-lt"/>
                <a:ea typeface="+mn-ea"/>
                <a:cs typeface="+mn-cs"/>
              </a:defRPr>
            </a:lvl1pPr>
            <a:lvl2pPr marL="557213" indent="-214313" algn="l" rtl="0" fontAlgn="base">
              <a:spcBef>
                <a:spcPct val="20000"/>
              </a:spcBef>
              <a:spcAft>
                <a:spcPct val="0"/>
              </a:spcAft>
              <a:buChar char="–"/>
              <a:defRPr sz="1500">
                <a:solidFill>
                  <a:schemeClr val="bg2"/>
                </a:solidFill>
                <a:latin typeface="+mn-lt"/>
                <a:cs typeface="+mn-cs"/>
              </a:defRPr>
            </a:lvl2pPr>
            <a:lvl3pPr marL="857250" indent="-171450" algn="l" rtl="0" fontAlgn="base">
              <a:spcBef>
                <a:spcPct val="20000"/>
              </a:spcBef>
              <a:spcAft>
                <a:spcPct val="0"/>
              </a:spcAft>
              <a:buChar char="•"/>
              <a:defRPr>
                <a:solidFill>
                  <a:schemeClr val="bg2"/>
                </a:solidFill>
                <a:latin typeface="+mn-lt"/>
                <a:cs typeface="+mn-cs"/>
              </a:defRPr>
            </a:lvl3pPr>
            <a:lvl4pPr marL="1200150" indent="-171450" algn="l" rtl="0" fontAlgn="base">
              <a:spcBef>
                <a:spcPct val="20000"/>
              </a:spcBef>
              <a:spcAft>
                <a:spcPct val="0"/>
              </a:spcAft>
              <a:buChar char="–"/>
              <a:defRPr sz="1050">
                <a:solidFill>
                  <a:schemeClr val="bg2"/>
                </a:solidFill>
                <a:latin typeface="+mn-lt"/>
                <a:cs typeface="+mn-cs"/>
              </a:defRPr>
            </a:lvl4pPr>
            <a:lvl5pPr marL="1543050" indent="-171450" algn="l" rtl="0" fontAlgn="base">
              <a:spcBef>
                <a:spcPct val="20000"/>
              </a:spcBef>
              <a:spcAft>
                <a:spcPct val="0"/>
              </a:spcAft>
              <a:buChar char="»"/>
              <a:defRPr sz="900">
                <a:solidFill>
                  <a:schemeClr val="bg2"/>
                </a:solidFill>
                <a:latin typeface="+mn-lt"/>
                <a:cs typeface="+mn-cs"/>
              </a:defRPr>
            </a:lvl5pPr>
            <a:lvl6pPr marL="1885950" indent="-171450" algn="l" rtl="0" fontAlgn="base">
              <a:spcBef>
                <a:spcPct val="20000"/>
              </a:spcBef>
              <a:spcAft>
                <a:spcPct val="0"/>
              </a:spcAft>
              <a:buChar char="»"/>
              <a:defRPr sz="900">
                <a:solidFill>
                  <a:schemeClr val="bg2"/>
                </a:solidFill>
                <a:latin typeface="+mn-lt"/>
                <a:cs typeface="+mn-cs"/>
              </a:defRPr>
            </a:lvl6pPr>
            <a:lvl7pPr marL="2228850" indent="-171450" algn="l" rtl="0" fontAlgn="base">
              <a:spcBef>
                <a:spcPct val="20000"/>
              </a:spcBef>
              <a:spcAft>
                <a:spcPct val="0"/>
              </a:spcAft>
              <a:buChar char="»"/>
              <a:defRPr sz="900">
                <a:solidFill>
                  <a:schemeClr val="bg2"/>
                </a:solidFill>
                <a:latin typeface="+mn-lt"/>
                <a:cs typeface="+mn-cs"/>
              </a:defRPr>
            </a:lvl7pPr>
            <a:lvl8pPr marL="2571750" indent="-171450" algn="l" rtl="0" fontAlgn="base">
              <a:spcBef>
                <a:spcPct val="20000"/>
              </a:spcBef>
              <a:spcAft>
                <a:spcPct val="0"/>
              </a:spcAft>
              <a:buChar char="»"/>
              <a:defRPr sz="900">
                <a:solidFill>
                  <a:schemeClr val="bg2"/>
                </a:solidFill>
                <a:latin typeface="+mn-lt"/>
                <a:cs typeface="+mn-cs"/>
              </a:defRPr>
            </a:lvl8pPr>
            <a:lvl9pPr marL="2914650" indent="-171450" algn="l" rtl="0" fontAlgn="base">
              <a:spcBef>
                <a:spcPct val="20000"/>
              </a:spcBef>
              <a:spcAft>
                <a:spcPct val="0"/>
              </a:spcAft>
              <a:buChar char="»"/>
              <a:defRPr sz="900">
                <a:solidFill>
                  <a:schemeClr val="bg2"/>
                </a:solidFill>
                <a:latin typeface="+mn-lt"/>
                <a:cs typeface="+mn-cs"/>
              </a:defRPr>
            </a:lvl9pPr>
          </a:lstStyle>
          <a:p>
            <a:r>
              <a:rPr lang="en-IE" sz="1600" kern="0" dirty="0" smtClean="0">
                <a:solidFill>
                  <a:schemeClr val="tx1"/>
                </a:solidFill>
              </a:rPr>
              <a:t>Single-sided </a:t>
            </a:r>
            <a:r>
              <a:rPr lang="en-IE" sz="1600" kern="0" dirty="0" smtClean="0">
                <a:solidFill>
                  <a:schemeClr val="tx1"/>
                </a:solidFill>
              </a:rPr>
              <a:t>TWR </a:t>
            </a:r>
            <a:r>
              <a:rPr lang="en-IE" sz="1600" kern="0" dirty="0" smtClean="0">
                <a:solidFill>
                  <a:schemeClr val="tx1"/>
                </a:solidFill>
              </a:rPr>
              <a:t>makes a one </a:t>
            </a:r>
            <a:r>
              <a:rPr lang="en-IE" sz="1600" kern="0" dirty="0" smtClean="0">
                <a:solidFill>
                  <a:schemeClr val="tx1"/>
                </a:solidFill>
              </a:rPr>
              <a:t>round trip </a:t>
            </a:r>
            <a:r>
              <a:rPr lang="en-IE" sz="1600" kern="0" dirty="0" smtClean="0">
                <a:solidFill>
                  <a:schemeClr val="tx1"/>
                </a:solidFill>
              </a:rPr>
              <a:t>measurement</a:t>
            </a:r>
          </a:p>
          <a:p>
            <a:endParaRPr lang="en-IE" sz="1600" kern="0" dirty="0" smtClean="0">
              <a:solidFill>
                <a:schemeClr val="tx1"/>
              </a:solidFill>
            </a:endParaRPr>
          </a:p>
          <a:p>
            <a:r>
              <a:rPr lang="en-IE" sz="1600" kern="0" dirty="0" smtClean="0">
                <a:solidFill>
                  <a:schemeClr val="tx1"/>
                </a:solidFill>
              </a:rPr>
              <a:t>Device B </a:t>
            </a:r>
            <a:r>
              <a:rPr lang="en-IE" sz="1600" kern="0" dirty="0">
                <a:solidFill>
                  <a:schemeClr val="tx1"/>
                </a:solidFill>
              </a:rPr>
              <a:t>must send its </a:t>
            </a:r>
            <a:r>
              <a:rPr lang="en-IE" sz="1600" kern="0" dirty="0" err="1" smtClean="0">
                <a:solidFill>
                  <a:schemeClr val="tx1"/>
                </a:solidFill>
              </a:rPr>
              <a:t>Treply</a:t>
            </a:r>
            <a:r>
              <a:rPr lang="en-IE" sz="1600" kern="0" dirty="0" smtClean="0">
                <a:solidFill>
                  <a:schemeClr val="tx1"/>
                </a:solidFill>
              </a:rPr>
              <a:t> time </a:t>
            </a:r>
            <a:r>
              <a:rPr lang="en-IE" sz="1600" kern="0" dirty="0">
                <a:solidFill>
                  <a:schemeClr val="tx1"/>
                </a:solidFill>
              </a:rPr>
              <a:t>to device </a:t>
            </a:r>
            <a:r>
              <a:rPr lang="en-IE" sz="1600" kern="0" dirty="0" smtClean="0">
                <a:solidFill>
                  <a:schemeClr val="tx1"/>
                </a:solidFill>
              </a:rPr>
              <a:t>A </a:t>
            </a:r>
            <a:r>
              <a:rPr lang="en-IE" sz="1600" kern="0" dirty="0">
                <a:solidFill>
                  <a:schemeClr val="tx1"/>
                </a:solidFill>
              </a:rPr>
              <a:t>to allow it to calculate the </a:t>
            </a:r>
            <a:r>
              <a:rPr lang="en-IE" sz="1600" kern="0" dirty="0" smtClean="0">
                <a:solidFill>
                  <a:schemeClr val="tx1"/>
                </a:solidFill>
              </a:rPr>
              <a:t>TOF</a:t>
            </a:r>
            <a:endParaRPr lang="en-IE" sz="1600" kern="0" dirty="0">
              <a:solidFill>
                <a:schemeClr val="tx1"/>
              </a:solidFill>
            </a:endParaRPr>
          </a:p>
          <a:p>
            <a:endParaRPr lang="en-IE" sz="1600" kern="0" dirty="0" smtClean="0">
              <a:solidFill>
                <a:schemeClr val="tx1"/>
              </a:solidFill>
            </a:endParaRPr>
          </a:p>
          <a:p>
            <a:r>
              <a:rPr lang="en-IE" sz="1600" kern="0" dirty="0" smtClean="0">
                <a:solidFill>
                  <a:schemeClr val="tx1"/>
                </a:solidFill>
              </a:rPr>
              <a:t>Single-sided </a:t>
            </a:r>
            <a:r>
              <a:rPr lang="en-IE" sz="1600" kern="0" dirty="0">
                <a:solidFill>
                  <a:schemeClr val="tx1"/>
                </a:solidFill>
              </a:rPr>
              <a:t>TWR </a:t>
            </a:r>
            <a:r>
              <a:rPr lang="en-IE" sz="1600" kern="0" dirty="0" smtClean="0">
                <a:solidFill>
                  <a:schemeClr val="tx1"/>
                </a:solidFill>
              </a:rPr>
              <a:t>has error coming from the clock timing errors of the devices measuring </a:t>
            </a:r>
            <a:r>
              <a:rPr lang="en-IE" sz="1600" i="1" dirty="0" err="1" smtClean="0">
                <a:solidFill>
                  <a:schemeClr val="tx1"/>
                </a:solidFill>
              </a:rPr>
              <a:t>T</a:t>
            </a:r>
            <a:r>
              <a:rPr lang="en-IE" sz="1600" i="1" baseline="-25000" dirty="0" err="1" smtClean="0">
                <a:solidFill>
                  <a:schemeClr val="tx1"/>
                </a:solidFill>
              </a:rPr>
              <a:t>round</a:t>
            </a:r>
            <a:r>
              <a:rPr lang="en-IE" sz="1600" dirty="0" smtClean="0">
                <a:solidFill>
                  <a:schemeClr val="tx1"/>
                </a:solidFill>
              </a:rPr>
              <a:t> </a:t>
            </a:r>
            <a:r>
              <a:rPr lang="en-IE" sz="1600" dirty="0">
                <a:solidFill>
                  <a:schemeClr val="tx1"/>
                </a:solidFill>
              </a:rPr>
              <a:t>and </a:t>
            </a:r>
            <a:r>
              <a:rPr lang="en-IE" sz="1600" i="1" dirty="0" err="1" smtClean="0">
                <a:solidFill>
                  <a:schemeClr val="tx1"/>
                </a:solidFill>
              </a:rPr>
              <a:t>T</a:t>
            </a:r>
            <a:r>
              <a:rPr lang="en-IE" sz="1600" i="1" baseline="-25000" dirty="0" err="1" smtClean="0">
                <a:solidFill>
                  <a:schemeClr val="tx1"/>
                </a:solidFill>
              </a:rPr>
              <a:t>reply</a:t>
            </a:r>
            <a:r>
              <a:rPr lang="en-IE" sz="1600" kern="0" dirty="0" smtClean="0">
                <a:solidFill>
                  <a:schemeClr val="tx1"/>
                </a:solidFill>
              </a:rPr>
              <a:t> </a:t>
            </a:r>
          </a:p>
          <a:p>
            <a:endParaRPr lang="en-IE" sz="1600" kern="0" dirty="0" smtClean="0">
              <a:solidFill>
                <a:schemeClr val="tx1"/>
              </a:solidFill>
            </a:endParaRPr>
          </a:p>
          <a:p>
            <a:r>
              <a:rPr lang="en-IE" sz="1600" kern="0" dirty="0" smtClean="0">
                <a:solidFill>
                  <a:schemeClr val="tx1"/>
                </a:solidFill>
              </a:rPr>
              <a:t>With shorter messages and higher precision clock sources the ranging errors may be </a:t>
            </a:r>
            <a:r>
              <a:rPr lang="en-IE" sz="1600" kern="0" dirty="0" smtClean="0">
                <a:solidFill>
                  <a:schemeClr val="tx1"/>
                </a:solidFill>
              </a:rPr>
              <a:t>acceptable for some application </a:t>
            </a:r>
            <a:r>
              <a:rPr lang="en-IE" sz="1600" kern="0" dirty="0" smtClean="0">
                <a:solidFill>
                  <a:schemeClr val="tx1"/>
                </a:solidFill>
              </a:rPr>
              <a:t>needs</a:t>
            </a:r>
          </a:p>
          <a:p>
            <a:endParaRPr lang="en-IE" sz="1600" kern="0" dirty="0" smtClean="0">
              <a:solidFill>
                <a:schemeClr val="tx1"/>
              </a:solidFill>
            </a:endParaRPr>
          </a:p>
          <a:p>
            <a:r>
              <a:rPr lang="en-IE" sz="1600" kern="0" dirty="0" smtClean="0">
                <a:solidFill>
                  <a:schemeClr val="tx1"/>
                </a:solidFill>
              </a:rPr>
              <a:t>1 ns ≈ 1 foot or 30 cm. </a:t>
            </a:r>
            <a:endParaRPr lang="en-IE" sz="1600" kern="0" dirty="0">
              <a:solidFill>
                <a:schemeClr val="tx1"/>
              </a:solidFill>
            </a:endParaRPr>
          </a:p>
        </p:txBody>
      </p:sp>
      <p:sp>
        <p:nvSpPr>
          <p:cNvPr id="6"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smtClean="0">
                <a:solidFill>
                  <a:srgbClr val="000000"/>
                </a:solidFill>
              </a:rPr>
              <a:t>Single-sided two-way ranging</a:t>
            </a:r>
            <a:endParaRPr lang="en-US" sz="3200" kern="0" dirty="0">
              <a:latin typeface="Arial" charset="0"/>
            </a:endParaRP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05400" y="3962400"/>
            <a:ext cx="3295650"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p:nvPr/>
        </p:nvSpPr>
        <p:spPr>
          <a:xfrm>
            <a:off x="5099791" y="5840207"/>
            <a:ext cx="3548920" cy="276999"/>
          </a:xfrm>
          <a:prstGeom prst="rect">
            <a:avLst/>
          </a:prstGeom>
        </p:spPr>
        <p:txBody>
          <a:bodyPr wrap="none">
            <a:spAutoFit/>
          </a:bodyPr>
          <a:lstStyle/>
          <a:p>
            <a:r>
              <a:rPr lang="en-IE" dirty="0">
                <a:latin typeface="+mn-lt"/>
              </a:rPr>
              <a:t>Typical errors in </a:t>
            </a:r>
            <a:r>
              <a:rPr lang="en-IE" dirty="0" smtClean="0">
                <a:latin typeface="+mn-lt"/>
              </a:rPr>
              <a:t>SS-TWR time-of-flight estimation</a:t>
            </a:r>
            <a:endParaRPr lang="en-IE" dirty="0">
              <a:latin typeface="+mn-lt"/>
            </a:endParaRPr>
          </a:p>
        </p:txBody>
      </p:sp>
    </p:spTree>
    <p:extLst>
      <p:ext uri="{BB962C8B-B14F-4D97-AF65-F5344CB8AC3E}">
        <p14:creationId xmlns:p14="http://schemas.microsoft.com/office/powerpoint/2010/main" val="3508568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026"/>
          <p:cNvSpPr txBox="1">
            <a:spLocks noChangeArrowheads="1"/>
          </p:cNvSpPr>
          <p:nvPr/>
        </p:nvSpPr>
        <p:spPr>
          <a:xfrm>
            <a:off x="304800" y="6858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r>
              <a:rPr lang="en-US" sz="3200" b="1" kern="0" dirty="0" smtClean="0">
                <a:solidFill>
                  <a:srgbClr val="000000"/>
                </a:solidFill>
              </a:rPr>
              <a:t>Double-sided two-way ranging</a:t>
            </a:r>
            <a:endParaRPr lang="en-US" sz="3200" kern="0" dirty="0">
              <a:latin typeface="Arial" charset="0"/>
            </a:endParaRPr>
          </a:p>
        </p:txBody>
      </p:sp>
      <p:sp>
        <p:nvSpPr>
          <p:cNvPr id="10" name="Content Placeholder 1"/>
          <p:cNvSpPr txBox="1">
            <a:spLocks/>
          </p:cNvSpPr>
          <p:nvPr/>
        </p:nvSpPr>
        <p:spPr>
          <a:xfrm>
            <a:off x="251520" y="4117072"/>
            <a:ext cx="8640960" cy="1769603"/>
          </a:xfrm>
          <a:prstGeom prst="rect">
            <a:avLst/>
          </a:prstGeom>
        </p:spPr>
        <p:txBody>
          <a:bodyPr/>
          <a:lstStyle>
            <a:lvl1pPr marL="342900" indent="-342900" algn="l" rtl="0" fontAlgn="base">
              <a:spcBef>
                <a:spcPct val="20000"/>
              </a:spcBef>
              <a:spcAft>
                <a:spcPct val="0"/>
              </a:spcAft>
              <a:buChar char="•"/>
              <a:defRPr sz="2400">
                <a:solidFill>
                  <a:schemeClr val="bg2"/>
                </a:solidFill>
                <a:latin typeface="+mn-lt"/>
                <a:ea typeface="+mn-ea"/>
                <a:cs typeface="+mn-cs"/>
              </a:defRPr>
            </a:lvl1pPr>
            <a:lvl2pPr marL="742950" indent="-285750" algn="l" rtl="0" fontAlgn="base">
              <a:spcBef>
                <a:spcPct val="20000"/>
              </a:spcBef>
              <a:spcAft>
                <a:spcPct val="0"/>
              </a:spcAft>
              <a:buChar char="–"/>
              <a:defRPr sz="2000">
                <a:solidFill>
                  <a:schemeClr val="bg2"/>
                </a:solidFill>
                <a:latin typeface="+mn-lt"/>
                <a:cs typeface="+mn-cs"/>
              </a:defRPr>
            </a:lvl2pPr>
            <a:lvl3pPr marL="1143000" indent="-228600" algn="l" rtl="0" fontAlgn="base">
              <a:spcBef>
                <a:spcPct val="20000"/>
              </a:spcBef>
              <a:spcAft>
                <a:spcPct val="0"/>
              </a:spcAft>
              <a:buChar char="•"/>
              <a:defRPr>
                <a:solidFill>
                  <a:schemeClr val="bg2"/>
                </a:solidFill>
                <a:latin typeface="+mn-lt"/>
                <a:cs typeface="+mn-cs"/>
              </a:defRPr>
            </a:lvl3pPr>
            <a:lvl4pPr marL="1600200" indent="-228600" algn="l" rtl="0" fontAlgn="base">
              <a:spcBef>
                <a:spcPct val="20000"/>
              </a:spcBef>
              <a:spcAft>
                <a:spcPct val="0"/>
              </a:spcAft>
              <a:buChar char="–"/>
              <a:defRPr sz="1400">
                <a:solidFill>
                  <a:schemeClr val="bg2"/>
                </a:solidFill>
                <a:latin typeface="+mn-lt"/>
                <a:cs typeface="+mn-cs"/>
              </a:defRPr>
            </a:lvl4pPr>
            <a:lvl5pPr marL="2057400" indent="-228600" algn="l" rtl="0" fontAlgn="base">
              <a:spcBef>
                <a:spcPct val="20000"/>
              </a:spcBef>
              <a:spcAft>
                <a:spcPct val="0"/>
              </a:spcAft>
              <a:buChar char="»"/>
              <a:defRPr sz="1200">
                <a:solidFill>
                  <a:schemeClr val="bg2"/>
                </a:solidFill>
                <a:latin typeface="+mn-lt"/>
                <a:cs typeface="+mn-cs"/>
              </a:defRPr>
            </a:lvl5pPr>
            <a:lvl6pPr marL="2514600" indent="-228600" algn="l" rtl="0" fontAlgn="base">
              <a:spcBef>
                <a:spcPct val="20000"/>
              </a:spcBef>
              <a:spcAft>
                <a:spcPct val="0"/>
              </a:spcAft>
              <a:buChar char="»"/>
              <a:defRPr sz="1200">
                <a:solidFill>
                  <a:schemeClr val="bg2"/>
                </a:solidFill>
                <a:latin typeface="+mn-lt"/>
                <a:cs typeface="+mn-cs"/>
              </a:defRPr>
            </a:lvl6pPr>
            <a:lvl7pPr marL="2971800" indent="-228600" algn="l" rtl="0" fontAlgn="base">
              <a:spcBef>
                <a:spcPct val="20000"/>
              </a:spcBef>
              <a:spcAft>
                <a:spcPct val="0"/>
              </a:spcAft>
              <a:buChar char="»"/>
              <a:defRPr sz="1200">
                <a:solidFill>
                  <a:schemeClr val="bg2"/>
                </a:solidFill>
                <a:latin typeface="+mn-lt"/>
                <a:cs typeface="+mn-cs"/>
              </a:defRPr>
            </a:lvl7pPr>
            <a:lvl8pPr marL="3429000" indent="-228600" algn="l" rtl="0" fontAlgn="base">
              <a:spcBef>
                <a:spcPct val="20000"/>
              </a:spcBef>
              <a:spcAft>
                <a:spcPct val="0"/>
              </a:spcAft>
              <a:buChar char="»"/>
              <a:defRPr sz="1200">
                <a:solidFill>
                  <a:schemeClr val="bg2"/>
                </a:solidFill>
                <a:latin typeface="+mn-lt"/>
                <a:cs typeface="+mn-cs"/>
              </a:defRPr>
            </a:lvl8pPr>
            <a:lvl9pPr marL="3886200" indent="-228600" algn="l" rtl="0" fontAlgn="base">
              <a:spcBef>
                <a:spcPct val="20000"/>
              </a:spcBef>
              <a:spcAft>
                <a:spcPct val="0"/>
              </a:spcAft>
              <a:buChar char="»"/>
              <a:defRPr sz="1200">
                <a:solidFill>
                  <a:schemeClr val="bg2"/>
                </a:solidFill>
                <a:latin typeface="+mn-lt"/>
                <a:cs typeface="+mn-cs"/>
              </a:defRPr>
            </a:lvl9pPr>
          </a:lstStyle>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IE" sz="2000" b="0" i="0" u="none" strike="noStrike" kern="0" cap="none" spc="0" normalizeH="0" baseline="0" noProof="0" dirty="0" smtClean="0">
                <a:ln>
                  <a:noFill/>
                </a:ln>
                <a:solidFill>
                  <a:schemeClr val="tx1"/>
                </a:solidFill>
                <a:effectLst/>
                <a:uLnTx/>
                <a:uFillTx/>
                <a:latin typeface="Arial"/>
                <a:cs typeface="Arial"/>
              </a:rPr>
              <a:t>DS-TWR removes</a:t>
            </a:r>
            <a:r>
              <a:rPr kumimoji="0" lang="en-IE" sz="2000" b="0" i="0" u="none" strike="noStrike" kern="0" cap="none" spc="0" normalizeH="0" noProof="0" dirty="0" smtClean="0">
                <a:ln>
                  <a:noFill/>
                </a:ln>
                <a:solidFill>
                  <a:schemeClr val="tx1"/>
                </a:solidFill>
                <a:effectLst/>
                <a:uLnTx/>
                <a:uFillTx/>
                <a:latin typeface="Arial"/>
                <a:cs typeface="Arial"/>
              </a:rPr>
              <a:t> the clock offset error experienced by SS-TWR</a:t>
            </a:r>
            <a:endParaRPr kumimoji="0" lang="en-IE" sz="2000" b="0" i="0" u="none" strike="noStrike" kern="0" cap="none" spc="0" normalizeH="0" baseline="0" noProof="0" dirty="0" smtClean="0">
              <a:ln>
                <a:noFill/>
              </a:ln>
              <a:solidFill>
                <a:schemeClr val="tx1"/>
              </a:solidFill>
              <a:effectLst/>
              <a:uLnTx/>
              <a:uFillTx/>
              <a:latin typeface="Arial"/>
              <a:cs typeface="Arial"/>
            </a:endParaRP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IE" sz="2000" b="0" i="0" u="none" strike="noStrike" kern="0" cap="none" spc="0" normalizeH="0" baseline="0" noProof="0" dirty="0" smtClean="0">
                <a:ln>
                  <a:noFill/>
                </a:ln>
                <a:solidFill>
                  <a:schemeClr val="tx1"/>
                </a:solidFill>
                <a:effectLst/>
                <a:uLnTx/>
                <a:uFillTx/>
                <a:latin typeface="Arial"/>
                <a:cs typeface="Arial"/>
              </a:rPr>
              <a:t>Device A must send its </a:t>
            </a:r>
            <a:r>
              <a:rPr kumimoji="0" lang="en-IE" sz="2000" b="0" i="1" u="none" strike="noStrike" kern="0" cap="none" spc="0" normalizeH="0" baseline="0" noProof="0" dirty="0" smtClean="0">
                <a:ln>
                  <a:noFill/>
                </a:ln>
                <a:solidFill>
                  <a:schemeClr val="tx1"/>
                </a:solidFill>
                <a:effectLst/>
                <a:uLnTx/>
                <a:uFillTx/>
                <a:latin typeface="Arial"/>
                <a:cs typeface="Arial"/>
              </a:rPr>
              <a:t>T</a:t>
            </a:r>
            <a:r>
              <a:rPr kumimoji="0" lang="en-IE" sz="2000" b="0" i="1" u="none" strike="noStrike" kern="0" cap="none" spc="0" normalizeH="0" baseline="-25000" noProof="0" dirty="0" smtClean="0">
                <a:ln>
                  <a:noFill/>
                </a:ln>
                <a:solidFill>
                  <a:schemeClr val="tx1"/>
                </a:solidFill>
                <a:effectLst/>
                <a:uLnTx/>
                <a:uFillTx/>
                <a:latin typeface="Arial"/>
                <a:cs typeface="Arial"/>
              </a:rPr>
              <a:t>round1</a:t>
            </a:r>
            <a:r>
              <a:rPr kumimoji="0" lang="en-IE" sz="2000" b="0" i="0" u="none" strike="noStrike" kern="0" cap="none" spc="0" normalizeH="0" baseline="0" noProof="0" dirty="0" smtClean="0">
                <a:ln>
                  <a:noFill/>
                </a:ln>
                <a:solidFill>
                  <a:schemeClr val="tx1"/>
                </a:solidFill>
                <a:effectLst/>
                <a:uLnTx/>
                <a:uFillTx/>
                <a:latin typeface="Arial"/>
                <a:cs typeface="Arial"/>
              </a:rPr>
              <a:t> and </a:t>
            </a:r>
            <a:r>
              <a:rPr kumimoji="0" lang="en-IE" sz="2000" b="0" i="1" u="none" strike="noStrike" kern="0" cap="none" spc="0" normalizeH="0" baseline="0" noProof="0" dirty="0" smtClean="0">
                <a:ln>
                  <a:noFill/>
                </a:ln>
                <a:solidFill>
                  <a:schemeClr val="tx1"/>
                </a:solidFill>
                <a:effectLst/>
                <a:uLnTx/>
                <a:uFillTx/>
                <a:latin typeface="Arial"/>
                <a:cs typeface="Arial"/>
              </a:rPr>
              <a:t>T</a:t>
            </a:r>
            <a:r>
              <a:rPr kumimoji="0" lang="en-IE" sz="2000" b="0" i="1" u="none" strike="noStrike" kern="0" cap="none" spc="0" normalizeH="0" baseline="-25000" noProof="0" dirty="0" smtClean="0">
                <a:ln>
                  <a:noFill/>
                </a:ln>
                <a:solidFill>
                  <a:schemeClr val="tx1"/>
                </a:solidFill>
                <a:effectLst/>
                <a:uLnTx/>
                <a:uFillTx/>
                <a:latin typeface="Arial"/>
                <a:cs typeface="Arial"/>
              </a:rPr>
              <a:t>reply2</a:t>
            </a:r>
            <a:r>
              <a:rPr kumimoji="0" lang="en-IE" sz="2000" b="0" i="0" u="none" strike="noStrike" kern="0" cap="none" spc="0" normalizeH="0" baseline="0" noProof="0" dirty="0" smtClean="0">
                <a:ln>
                  <a:noFill/>
                </a:ln>
                <a:solidFill>
                  <a:schemeClr val="tx1"/>
                </a:solidFill>
                <a:effectLst/>
                <a:uLnTx/>
                <a:uFillTx/>
                <a:latin typeface="Arial"/>
                <a:cs typeface="Arial"/>
              </a:rPr>
              <a:t> times to device B to allow it to calculate the TOF </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IE" sz="2000" b="0" i="0" u="none" strike="noStrike" kern="0" cap="none" spc="0" normalizeH="0" baseline="0" noProof="0" dirty="0" smtClean="0">
                <a:ln>
                  <a:noFill/>
                </a:ln>
                <a:solidFill>
                  <a:schemeClr val="tx1"/>
                </a:solidFill>
                <a:effectLst/>
                <a:uLnTx/>
                <a:uFillTx/>
                <a:latin typeface="Arial"/>
                <a:cs typeface="Arial"/>
              </a:rPr>
              <a:t>The general formula above supports asymmetric response times which can be useful for multi-node ranging schemes</a:t>
            </a:r>
            <a:endParaRPr kumimoji="0" lang="en-IE" sz="2000" b="0" i="0" u="none" strike="noStrike" kern="0" cap="none" spc="0" normalizeH="0" baseline="0" noProof="0" dirty="0">
              <a:ln>
                <a:noFill/>
              </a:ln>
              <a:solidFill>
                <a:schemeClr val="tx1"/>
              </a:solidFill>
              <a:effectLst/>
              <a:uLnTx/>
              <a:uFillTx/>
              <a:latin typeface="Arial"/>
              <a:cs typeface="Arial"/>
            </a:endParaRPr>
          </a:p>
        </p:txBody>
      </p:sp>
      <p:pic>
        <p:nvPicPr>
          <p:cNvPr id="11" name="Picture 10"/>
          <p:cNvPicPr>
            <a:picLocks noChangeAspect="1"/>
          </p:cNvPicPr>
          <p:nvPr/>
        </p:nvPicPr>
        <p:blipFill>
          <a:blip r:embed="rId2"/>
          <a:stretch>
            <a:fillRect/>
          </a:stretch>
        </p:blipFill>
        <p:spPr>
          <a:xfrm>
            <a:off x="5480399" y="1819203"/>
            <a:ext cx="3412081" cy="1370520"/>
          </a:xfrm>
          <a:prstGeom prst="rect">
            <a:avLst/>
          </a:prstGeom>
        </p:spPr>
      </p:pic>
      <p:pic>
        <p:nvPicPr>
          <p:cNvPr id="12" name="Picture 11"/>
          <p:cNvPicPr>
            <a:picLocks noChangeAspect="1"/>
          </p:cNvPicPr>
          <p:nvPr/>
        </p:nvPicPr>
        <p:blipFill>
          <a:blip r:embed="rId3"/>
          <a:stretch>
            <a:fillRect/>
          </a:stretch>
        </p:blipFill>
        <p:spPr>
          <a:xfrm>
            <a:off x="251520" y="1846497"/>
            <a:ext cx="4348879" cy="1370520"/>
          </a:xfrm>
          <a:prstGeom prst="rect">
            <a:avLst/>
          </a:prstGeom>
        </p:spPr>
      </p:pic>
      <p:sp>
        <p:nvSpPr>
          <p:cNvPr id="13" name="TextBox 39"/>
          <p:cNvSpPr txBox="1">
            <a:spLocks noChangeArrowheads="1"/>
          </p:cNvSpPr>
          <p:nvPr/>
        </p:nvSpPr>
        <p:spPr bwMode="auto">
          <a:xfrm>
            <a:off x="5480399" y="1371600"/>
            <a:ext cx="3126470" cy="307777"/>
          </a:xfrm>
          <a:prstGeom prst="rect">
            <a:avLst/>
          </a:prstGeom>
          <a:noFill/>
          <a:ln w="9525">
            <a:noFill/>
            <a:miter lim="800000"/>
            <a:headEnd/>
            <a:tailEnd/>
          </a:ln>
        </p:spPr>
        <p:txBody>
          <a:bodyPr wrap="square">
            <a:spAutoFit/>
          </a:bodyPr>
          <a:lstStyle/>
          <a:p>
            <a:pPr fontAlgn="auto">
              <a:spcBef>
                <a:spcPts val="0"/>
              </a:spcBef>
              <a:spcAft>
                <a:spcPts val="0"/>
              </a:spcAft>
            </a:pPr>
            <a:r>
              <a:rPr lang="en-GB" sz="1400" dirty="0" smtClean="0">
                <a:solidFill>
                  <a:srgbClr val="000000"/>
                </a:solidFill>
                <a:latin typeface="Arial"/>
                <a:ea typeface="+mn-ea"/>
                <a:cs typeface="Arial"/>
              </a:rPr>
              <a:t>Double-Sided TWR with 3 messages</a:t>
            </a:r>
            <a:endParaRPr lang="en-US" sz="1400" dirty="0">
              <a:solidFill>
                <a:srgbClr val="000000"/>
              </a:solidFill>
              <a:latin typeface="Arial"/>
              <a:ea typeface="+mn-ea"/>
              <a:cs typeface="Arial"/>
            </a:endParaRPr>
          </a:p>
        </p:txBody>
      </p:sp>
      <p:sp>
        <p:nvSpPr>
          <p:cNvPr id="14" name="TextBox 39"/>
          <p:cNvSpPr txBox="1">
            <a:spLocks noChangeArrowheads="1"/>
          </p:cNvSpPr>
          <p:nvPr/>
        </p:nvSpPr>
        <p:spPr bwMode="auto">
          <a:xfrm>
            <a:off x="862724" y="1371600"/>
            <a:ext cx="3126470" cy="307777"/>
          </a:xfrm>
          <a:prstGeom prst="rect">
            <a:avLst/>
          </a:prstGeom>
          <a:noFill/>
          <a:ln w="9525">
            <a:noFill/>
            <a:miter lim="800000"/>
            <a:headEnd/>
            <a:tailEnd/>
          </a:ln>
        </p:spPr>
        <p:txBody>
          <a:bodyPr wrap="square">
            <a:spAutoFit/>
          </a:bodyPr>
          <a:lstStyle/>
          <a:p>
            <a:pPr fontAlgn="auto">
              <a:spcBef>
                <a:spcPts val="0"/>
              </a:spcBef>
              <a:spcAft>
                <a:spcPts val="0"/>
              </a:spcAft>
            </a:pPr>
            <a:r>
              <a:rPr lang="en-GB" sz="1400" dirty="0" smtClean="0">
                <a:solidFill>
                  <a:srgbClr val="000000"/>
                </a:solidFill>
                <a:latin typeface="Arial"/>
                <a:ea typeface="+mn-ea"/>
                <a:cs typeface="Arial"/>
              </a:rPr>
              <a:t>Double-Sided TWR with 4 messages</a:t>
            </a:r>
            <a:endParaRPr lang="en-US" sz="1400" dirty="0">
              <a:solidFill>
                <a:srgbClr val="000000"/>
              </a:solidFill>
              <a:latin typeface="Arial"/>
              <a:ea typeface="+mn-ea"/>
              <a:cs typeface="Arial"/>
            </a:endParaRPr>
          </a:p>
        </p:txBody>
      </p:sp>
      <p:pic>
        <p:nvPicPr>
          <p:cNvPr id="15" name="Picture 14"/>
          <p:cNvPicPr>
            <a:picLocks noChangeAspect="1"/>
          </p:cNvPicPr>
          <p:nvPr/>
        </p:nvPicPr>
        <p:blipFill>
          <a:blip r:embed="rId4"/>
          <a:stretch>
            <a:fillRect/>
          </a:stretch>
        </p:blipFill>
        <p:spPr>
          <a:xfrm>
            <a:off x="3840479" y="3435465"/>
            <a:ext cx="3415284" cy="435864"/>
          </a:xfrm>
          <a:prstGeom prst="rect">
            <a:avLst/>
          </a:prstGeom>
        </p:spPr>
      </p:pic>
      <p:sp>
        <p:nvSpPr>
          <p:cNvPr id="16" name="TextBox 39"/>
          <p:cNvSpPr txBox="1">
            <a:spLocks noChangeArrowheads="1"/>
          </p:cNvSpPr>
          <p:nvPr/>
        </p:nvSpPr>
        <p:spPr bwMode="auto">
          <a:xfrm>
            <a:off x="350520" y="3505076"/>
            <a:ext cx="3489959" cy="307777"/>
          </a:xfrm>
          <a:prstGeom prst="rect">
            <a:avLst/>
          </a:prstGeom>
          <a:noFill/>
          <a:ln w="9525">
            <a:noFill/>
            <a:miter lim="800000"/>
            <a:headEnd/>
            <a:tailEnd/>
          </a:ln>
        </p:spPr>
        <p:txBody>
          <a:bodyPr wrap="square">
            <a:spAutoFit/>
          </a:bodyPr>
          <a:lstStyle/>
          <a:p>
            <a:pPr algn="r" fontAlgn="auto">
              <a:spcBef>
                <a:spcPts val="0"/>
              </a:spcBef>
              <a:spcAft>
                <a:spcPts val="0"/>
              </a:spcAft>
            </a:pPr>
            <a:r>
              <a:rPr lang="en-GB" sz="1400" dirty="0" smtClean="0">
                <a:solidFill>
                  <a:srgbClr val="000000"/>
                </a:solidFill>
                <a:latin typeface="Arial"/>
                <a:ea typeface="+mn-ea"/>
                <a:cs typeface="Arial"/>
              </a:rPr>
              <a:t>General formula for time of flight (TOF) is:</a:t>
            </a:r>
            <a:endParaRPr lang="en-US" sz="1400" dirty="0">
              <a:solidFill>
                <a:srgbClr val="000000"/>
              </a:solidFill>
              <a:latin typeface="Arial"/>
              <a:ea typeface="+mn-ea"/>
              <a:cs typeface="Arial"/>
            </a:endParaRPr>
          </a:p>
        </p:txBody>
      </p:sp>
    </p:spTree>
    <p:extLst>
      <p:ext uri="{BB962C8B-B14F-4D97-AF65-F5344CB8AC3E}">
        <p14:creationId xmlns:p14="http://schemas.microsoft.com/office/powerpoint/2010/main" val="303761417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51489</TotalTime>
  <Words>1014</Words>
  <Application>Microsoft Office PowerPoint</Application>
  <PresentationFormat>On-screen Show (4:3)</PresentationFormat>
  <Paragraphs>130</Paragraphs>
  <Slides>16</Slides>
  <Notes>2</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Default Design</vt:lpstr>
      <vt:lpstr>PowerPoint Presentation</vt:lpstr>
      <vt:lpstr>The aim of this presentation:</vt:lpstr>
      <vt:lpstr>Localization use cases</vt:lpstr>
      <vt:lpstr>Measurement types and localization algorithms</vt:lpstr>
      <vt:lpstr>Measurement types and localization algorithms</vt:lpstr>
      <vt:lpstr>Measurement types and localization algorithms</vt:lpstr>
      <vt:lpstr>Measurement types and localization algorithms</vt:lpstr>
      <vt:lpstr>PowerPoint Presentation</vt:lpstr>
      <vt:lpstr>PowerPoint Presentation</vt:lpstr>
      <vt:lpstr>Facilities to support localization algorithms</vt:lpstr>
      <vt:lpstr>PowerPoint Presentation</vt:lpstr>
      <vt:lpstr>PowerPoint Presentation</vt:lpstr>
      <vt:lpstr>PowerPoint Presentation</vt:lpstr>
      <vt:lpstr>PowerPoint Presentation</vt:lpstr>
      <vt:lpstr>PowerPoint Presentation</vt:lpstr>
      <vt:lpstr>PowerPoint Presentation</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862</cp:revision>
  <cp:lastPrinted>2015-07-14T16:02:16Z</cp:lastPrinted>
  <dcterms:created xsi:type="dcterms:W3CDTF">2009-07-12T16:25:16Z</dcterms:created>
  <dcterms:modified xsi:type="dcterms:W3CDTF">2016-09-14T11:51:16Z</dcterms:modified>
</cp:coreProperties>
</file>