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9" r:id="rId3"/>
    <p:sldId id="262" r:id="rId4"/>
    <p:sldId id="263" r:id="rId5"/>
    <p:sldId id="265" r:id="rId6"/>
    <p:sldId id="266" r:id="rId7"/>
    <p:sldId id="267" r:id="rId8"/>
    <p:sldId id="268" r:id="rId9"/>
    <p:sldId id="269" r:id="rId10"/>
    <p:sldId id="264" r:id="rId11"/>
    <p:sldId id="270" r:id="rId12"/>
    <p:sldId id="273" r:id="rId13"/>
    <p:sldId id="274" r:id="rId14"/>
    <p:sldId id="272" r:id="rId15"/>
    <p:sldId id="271" r:id="rId16"/>
    <p:sldId id="276" r:id="rId17"/>
    <p:sldId id="275" r:id="rId18"/>
    <p:sldId id="279" r:id="rId19"/>
    <p:sldId id="278"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46A2FA81-882A-4FC9-8948-AA894D1F6CD3}"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540234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1A1DE5B1-639A-42FA-94E5-4D577CB12184}"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8680749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7ACA926-8DE0-4AE5-8130-7A900C4599AC}"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AF1552B1-957F-4E91-B255-84C06C2670C9}"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88636904-9640-4CF3-9D60-B2B487DDB829}" type="slidenum">
              <a:rPr lang="en-US" altLang="en-US"/>
              <a:pPr/>
              <a:t>‹Nr.›</a:t>
            </a:fld>
            <a:endParaRPr lang="en-US" altLang="en-US"/>
          </a:p>
        </p:txBody>
      </p:sp>
    </p:spTree>
    <p:extLst>
      <p:ext uri="{BB962C8B-B14F-4D97-AF65-F5344CB8AC3E}">
        <p14:creationId xmlns:p14="http://schemas.microsoft.com/office/powerpoint/2010/main" val="213861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D312D9F7-ABFD-42F7-9528-BA0120951911}" type="slidenum">
              <a:rPr lang="en-US" altLang="en-US"/>
              <a:pPr/>
              <a:t>‹Nr.›</a:t>
            </a:fld>
            <a:endParaRPr lang="en-US" altLang="en-US"/>
          </a:p>
        </p:txBody>
      </p:sp>
    </p:spTree>
    <p:extLst>
      <p:ext uri="{BB962C8B-B14F-4D97-AF65-F5344CB8AC3E}">
        <p14:creationId xmlns:p14="http://schemas.microsoft.com/office/powerpoint/2010/main" val="111208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4EA4967D-90B1-485A-A3A3-D202F3F91AD8}" type="slidenum">
              <a:rPr lang="en-US" altLang="en-US"/>
              <a:pPr/>
              <a:t>‹Nr.›</a:t>
            </a:fld>
            <a:endParaRPr lang="en-US" altLang="en-US"/>
          </a:p>
        </p:txBody>
      </p:sp>
    </p:spTree>
    <p:extLst>
      <p:ext uri="{BB962C8B-B14F-4D97-AF65-F5344CB8AC3E}">
        <p14:creationId xmlns:p14="http://schemas.microsoft.com/office/powerpoint/2010/main" val="2622492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2576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14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7161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38654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84809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1742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93917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279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21DD3815-4CAA-4B14-B9A6-EE360F1C09A0}" type="slidenum">
              <a:rPr lang="en-US" altLang="en-US"/>
              <a:pPr/>
              <a:t>‹Nr.›</a:t>
            </a:fld>
            <a:endParaRPr lang="en-US" altLang="en-US"/>
          </a:p>
        </p:txBody>
      </p:sp>
    </p:spTree>
    <p:extLst>
      <p:ext uri="{BB962C8B-B14F-4D97-AF65-F5344CB8AC3E}">
        <p14:creationId xmlns:p14="http://schemas.microsoft.com/office/powerpoint/2010/main" val="2938549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010982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02517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66547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868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373753CC-CFD2-4345-8655-B4C03B835728}" type="slidenum">
              <a:rPr lang="en-US" altLang="en-US"/>
              <a:pPr/>
              <a:t>‹Nr.›</a:t>
            </a:fld>
            <a:endParaRPr lang="en-US" altLang="en-US"/>
          </a:p>
        </p:txBody>
      </p:sp>
    </p:spTree>
    <p:extLst>
      <p:ext uri="{BB962C8B-B14F-4D97-AF65-F5344CB8AC3E}">
        <p14:creationId xmlns:p14="http://schemas.microsoft.com/office/powerpoint/2010/main" val="345132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1D62D77B-7A64-49EE-B055-E6351AB46387}" type="slidenum">
              <a:rPr lang="en-US" altLang="en-US"/>
              <a:pPr/>
              <a:t>‹Nr.›</a:t>
            </a:fld>
            <a:endParaRPr lang="en-US" altLang="en-US"/>
          </a:p>
        </p:txBody>
      </p:sp>
    </p:spTree>
    <p:extLst>
      <p:ext uri="{BB962C8B-B14F-4D97-AF65-F5344CB8AC3E}">
        <p14:creationId xmlns:p14="http://schemas.microsoft.com/office/powerpoint/2010/main" val="52285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ltLang="en-US"/>
              <a:t>&lt;month year&gt;</a:t>
            </a:r>
          </a:p>
        </p:txBody>
      </p:sp>
      <p:sp>
        <p:nvSpPr>
          <p:cNvPr id="8" name="Fußzeilenplatzhalter 7"/>
          <p:cNvSpPr>
            <a:spLocks noGrp="1"/>
          </p:cNvSpPr>
          <p:nvPr>
            <p:ph type="ftr" sz="quarter" idx="11"/>
          </p:nvPr>
        </p:nvSpPr>
        <p:spPr/>
        <p:txBody>
          <a:bodyPr/>
          <a:lstStyle>
            <a:lvl1pPr>
              <a:defRPr/>
            </a:lvl1pPr>
          </a:lstStyle>
          <a:p>
            <a:r>
              <a:rPr lang="en-US" alt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ltLang="en-US"/>
              <a:t>Slide </a:t>
            </a:r>
            <a:fld id="{A8FB61E1-2A23-4F74-AF2A-1B6915753E58}" type="slidenum">
              <a:rPr lang="en-US" altLang="en-US"/>
              <a:pPr/>
              <a:t>‹Nr.›</a:t>
            </a:fld>
            <a:endParaRPr lang="en-US" altLang="en-US"/>
          </a:p>
        </p:txBody>
      </p:sp>
    </p:spTree>
    <p:extLst>
      <p:ext uri="{BB962C8B-B14F-4D97-AF65-F5344CB8AC3E}">
        <p14:creationId xmlns:p14="http://schemas.microsoft.com/office/powerpoint/2010/main" val="334231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ltLang="en-US"/>
              <a:t>&lt;month year&gt;</a:t>
            </a:r>
          </a:p>
        </p:txBody>
      </p:sp>
      <p:sp>
        <p:nvSpPr>
          <p:cNvPr id="4" name="Fußzeilenplatzhalter 3"/>
          <p:cNvSpPr>
            <a:spLocks noGrp="1"/>
          </p:cNvSpPr>
          <p:nvPr>
            <p:ph type="ftr" sz="quarter" idx="11"/>
          </p:nvPr>
        </p:nvSpPr>
        <p:spPr/>
        <p:txBody>
          <a:bodyPr/>
          <a:lstStyle>
            <a:lvl1pPr>
              <a:defRPr/>
            </a:lvl1pPr>
          </a:lstStyle>
          <a:p>
            <a:r>
              <a:rPr lang="en-US" alt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ltLang="en-US"/>
              <a:t>Slide </a:t>
            </a:r>
            <a:fld id="{6136C569-29BC-41C0-BB4C-1F6B5CE757C2}" type="slidenum">
              <a:rPr lang="en-US" altLang="en-US"/>
              <a:pPr/>
              <a:t>‹Nr.›</a:t>
            </a:fld>
            <a:endParaRPr lang="en-US" altLang="en-US"/>
          </a:p>
        </p:txBody>
      </p:sp>
    </p:spTree>
    <p:extLst>
      <p:ext uri="{BB962C8B-B14F-4D97-AF65-F5344CB8AC3E}">
        <p14:creationId xmlns:p14="http://schemas.microsoft.com/office/powerpoint/2010/main" val="3471704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685800" y="378281"/>
            <a:ext cx="1600200" cy="215444"/>
          </a:xfrm>
        </p:spPr>
        <p:txBody>
          <a:bodyPr/>
          <a:lstStyle>
            <a:lvl1pPr>
              <a:defRPr/>
            </a:lvl1pPr>
          </a:lstStyle>
          <a:p>
            <a:r>
              <a:rPr lang="en-US" altLang="en-US" dirty="0" smtClean="0"/>
              <a:t>&lt; Sept. 2016 &gt;</a:t>
            </a:r>
            <a:endParaRPr lang="en-US" altLang="en-US" dirty="0"/>
          </a:p>
        </p:txBody>
      </p:sp>
      <p:sp>
        <p:nvSpPr>
          <p:cNvPr id="3" name="Fußzeilenplatzhalter 2"/>
          <p:cNvSpPr>
            <a:spLocks noGrp="1"/>
          </p:cNvSpPr>
          <p:nvPr>
            <p:ph type="ftr" sz="quarter" idx="11"/>
          </p:nvPr>
        </p:nvSpPr>
        <p:spPr>
          <a:xfrm>
            <a:off x="5486400" y="6475413"/>
            <a:ext cx="3124200" cy="184666"/>
          </a:xfrm>
        </p:spPr>
        <p:txBody>
          <a:bodyPr/>
          <a:lstStyle>
            <a:lvl1pPr>
              <a:defRPr/>
            </a:lvl1pPr>
          </a:lstStyle>
          <a:p>
            <a:r>
              <a:rPr lang="en-US" altLang="en-US" dirty="0"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lvl1pPr>
              <a:defRPr/>
            </a:lvl1pPr>
          </a:lstStyle>
          <a:p>
            <a:r>
              <a:rPr lang="en-US" altLang="en-US"/>
              <a:t>Slide </a:t>
            </a:r>
            <a:fld id="{BEA1367A-DF66-4D05-B2B9-625B2B9699F0}" type="slidenum">
              <a:rPr lang="en-US" altLang="en-US"/>
              <a:pPr/>
              <a:t>‹Nr.›</a:t>
            </a:fld>
            <a:endParaRPr lang="en-US" altLang="en-US"/>
          </a:p>
        </p:txBody>
      </p:sp>
    </p:spTree>
    <p:extLst>
      <p:ext uri="{BB962C8B-B14F-4D97-AF65-F5344CB8AC3E}">
        <p14:creationId xmlns:p14="http://schemas.microsoft.com/office/powerpoint/2010/main" val="16037226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06BB1A74-8D3B-45C5-AA41-ED03F1A25D63}" type="slidenum">
              <a:rPr lang="en-US" altLang="en-US"/>
              <a:pPr/>
              <a:t>‹Nr.›</a:t>
            </a:fld>
            <a:endParaRPr lang="en-US" altLang="en-US"/>
          </a:p>
        </p:txBody>
      </p:sp>
    </p:spTree>
    <p:extLst>
      <p:ext uri="{BB962C8B-B14F-4D97-AF65-F5344CB8AC3E}">
        <p14:creationId xmlns:p14="http://schemas.microsoft.com/office/powerpoint/2010/main" val="52112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92AF5B19-916D-4369-BBE2-BB97BC110F13}" type="slidenum">
              <a:rPr lang="en-US" altLang="en-US"/>
              <a:pPr/>
              <a:t>‹Nr.›</a:t>
            </a:fld>
            <a:endParaRPr lang="en-US" altLang="en-US"/>
          </a:p>
        </p:txBody>
      </p:sp>
    </p:spTree>
    <p:extLst>
      <p:ext uri="{BB962C8B-B14F-4D97-AF65-F5344CB8AC3E}">
        <p14:creationId xmlns:p14="http://schemas.microsoft.com/office/powerpoint/2010/main" val="41777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&lt;Sept. 2016&gt;</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&lt;Joerg ROBERT&gt;, &lt;University Erlangen-N.&gt;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7AA07C21-8804-4A6C-8C93-D24DB23B7109}" type="slidenum">
              <a:rPr lang="en-US" altLang="en-US"/>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smtClean="0"/>
              <a:t>&lt;15-16-0654-01-0000&gt;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2076409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85800" y="378281"/>
            <a:ext cx="1600200" cy="215444"/>
          </a:xfrm>
        </p:spPr>
        <p:txBody>
          <a:bodyPr/>
          <a:lstStyle/>
          <a:p>
            <a:r>
              <a:rPr lang="en-US" altLang="en-US" dirty="0" smtClean="0"/>
              <a:t>&lt; Sept. 2016  &gt;</a:t>
            </a:r>
            <a:endParaRPr lang="en-US" altLang="en-US" dirty="0"/>
          </a:p>
        </p:txBody>
      </p:sp>
      <p:sp>
        <p:nvSpPr>
          <p:cNvPr id="5" name="Fußzeilenplatzhalter 2"/>
          <p:cNvSpPr>
            <a:spLocks noGrp="1"/>
          </p:cNvSpPr>
          <p:nvPr>
            <p:ph type="ftr" sz="quarter" idx="11"/>
          </p:nvPr>
        </p:nvSpPr>
        <p:spPr>
          <a:xfrm>
            <a:off x="5486400" y="6475413"/>
            <a:ext cx="3124200" cy="184666"/>
          </a:xfrm>
        </p:spPr>
        <p:txBody>
          <a:bodyPr/>
          <a:lstStyle/>
          <a:p>
            <a:r>
              <a:rPr lang="en-US" altLang="en-US" dirty="0" smtClean="0"/>
              <a:t>&lt;Joerg ROBERT&gt;, &lt;University Erlangen-N. &gt;</a:t>
            </a:r>
            <a:endParaRPr lang="en-US" altLang="en-US" dirty="0"/>
          </a:p>
        </p:txBody>
      </p:sp>
      <p:sp>
        <p:nvSpPr>
          <p:cNvPr id="6" name="Foliennummernplatzhalter 3"/>
          <p:cNvSpPr>
            <a:spLocks noGrp="1"/>
          </p:cNvSpPr>
          <p:nvPr>
            <p:ph type="sldNum" sz="quarter" idx="12"/>
          </p:nvPr>
        </p:nvSpPr>
        <p:spPr/>
        <p:txBody>
          <a:bodyPr/>
          <a:lstStyle/>
          <a:p>
            <a:r>
              <a:rPr lang="en-US" altLang="en-US"/>
              <a:t>Slide </a:t>
            </a:r>
            <a:fld id="{E12F9E4E-CCAB-4010-ABEA-3BFD5E1B39AA}" type="slidenum">
              <a:rPr lang="en-US" altLang="en-US"/>
              <a:pPr/>
              <a:t>1</a:t>
            </a:fld>
            <a:endParaRPr lang="en-US" altLang="en-US"/>
          </a:p>
        </p:txBody>
      </p:sp>
      <p:sp>
        <p:nvSpPr>
          <p:cNvPr id="27651" name="Rectangle 3"/>
          <p:cNvSpPr>
            <a:spLocks noChangeArrowheads="1"/>
          </p:cNvSpPr>
          <p:nvPr/>
        </p:nvSpPr>
        <p:spPr bwMode="auto">
          <a:xfrm>
            <a:off x="152400" y="609600"/>
            <a:ext cx="8991600" cy="439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Opening and Closing Report Sep. 2016]</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[14 September, 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[Joerg ROBERT] </a:t>
            </a:r>
            <a:r>
              <a:rPr lang="en-US" altLang="en-US" sz="1600" dirty="0">
                <a:solidFill>
                  <a:schemeClr val="tx2"/>
                </a:solidFill>
              </a:rPr>
              <a:t>Company </a:t>
            </a:r>
            <a:r>
              <a:rPr lang="en-US" altLang="en-US" sz="1600" dirty="0" smtClean="0">
                <a:solidFill>
                  <a:schemeClr val="tx2"/>
                </a:solidFill>
              </a:rPr>
              <a:t>[University Erlangen-</a:t>
            </a:r>
            <a:r>
              <a:rPr lang="en-US" altLang="en-US" sz="1600" dirty="0" err="1" smtClean="0">
                <a:solidFill>
                  <a:schemeClr val="tx2"/>
                </a:solidFill>
              </a:rPr>
              <a:t>Nuernberg</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a:solidFill>
                  <a:schemeClr val="tx2"/>
                </a:solidFill>
              </a:rPr>
              <a:t>Am </a:t>
            </a:r>
            <a:r>
              <a:rPr lang="en-US" altLang="en-US" sz="1600" dirty="0" err="1">
                <a:solidFill>
                  <a:schemeClr val="tx2"/>
                </a:solidFill>
              </a:rPr>
              <a:t>Wolfsmantel</a:t>
            </a:r>
            <a:r>
              <a:rPr lang="en-US" altLang="en-US" sz="1600" dirty="0">
                <a:solidFill>
                  <a:schemeClr val="tx2"/>
                </a:solidFill>
              </a:rPr>
              <a:t> 33, 91058 Erlangen, Germany</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:[+49 9131 8525373],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chemeClr val="tx2"/>
                </a:solidFill>
              </a:rPr>
              <a:t>joerg.robert@fau.de</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[Sept. 2016 IG LPWA Opening and Closing Report]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in IG LPWA.]</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Agenda</a:t>
            </a:r>
            <a:endParaRPr lang="de-DE" dirty="0"/>
          </a:p>
        </p:txBody>
      </p:sp>
      <p:sp>
        <p:nvSpPr>
          <p:cNvPr id="3" name="Inhaltsplatzhalter 2"/>
          <p:cNvSpPr>
            <a:spLocks noGrp="1"/>
          </p:cNvSpPr>
          <p:nvPr>
            <p:ph idx="1"/>
          </p:nvPr>
        </p:nvSpPr>
        <p:spPr/>
        <p:txBody>
          <a:bodyPr/>
          <a:lstStyle/>
          <a:p>
            <a:pPr marL="0" indent="0">
              <a:buNone/>
            </a:pPr>
            <a:r>
              <a:rPr lang="en-GB" sz="1600" dirty="0"/>
              <a:t>Thursday PM1 – Agenda/IG Objectives	</a:t>
            </a:r>
            <a:r>
              <a:rPr lang="en-GB" sz="1600" dirty="0" smtClean="0"/>
              <a:t>				</a:t>
            </a:r>
            <a:endParaRPr lang="en-GB" sz="1600" dirty="0"/>
          </a:p>
          <a:p>
            <a:r>
              <a:rPr lang="en-GB" sz="1600" dirty="0"/>
              <a:t>IEEE-SA Stds. Board Bylaws on Patents in Std's. &amp; Guidelines	J. Robert</a:t>
            </a:r>
          </a:p>
          <a:p>
            <a:r>
              <a:rPr lang="en-GB" sz="1600" dirty="0"/>
              <a:t>Approval of the Agenda	</a:t>
            </a:r>
            <a:r>
              <a:rPr lang="en-GB" sz="1600" dirty="0" smtClean="0"/>
              <a:t>				J</a:t>
            </a:r>
            <a:r>
              <a:rPr lang="en-GB" sz="1600" dirty="0"/>
              <a:t>. Robert</a:t>
            </a:r>
          </a:p>
          <a:p>
            <a:r>
              <a:rPr lang="en-GB" sz="1600" dirty="0"/>
              <a:t>Discussion on IG Objectives	</a:t>
            </a:r>
            <a:r>
              <a:rPr lang="en-GB" sz="1600" dirty="0" smtClean="0"/>
              <a:t>			All</a:t>
            </a:r>
            <a:br>
              <a:rPr lang="en-GB" sz="1600" dirty="0" smtClean="0"/>
            </a:br>
            <a:r>
              <a:rPr lang="en-GB" sz="1600" dirty="0" smtClean="0"/>
              <a:t>Presentation of </a:t>
            </a:r>
            <a:r>
              <a:rPr lang="en-GB" sz="1600" dirty="0"/>
              <a:t>intended IG objectives (15-16-0636-00-0000)	J. Robert</a:t>
            </a:r>
          </a:p>
          <a:p>
            <a:r>
              <a:rPr lang="en-GB" sz="1600" dirty="0"/>
              <a:t>Recess	</a:t>
            </a:r>
          </a:p>
          <a:p>
            <a:pPr marL="0" indent="0">
              <a:buNone/>
            </a:pPr>
            <a:r>
              <a:rPr lang="en-GB" sz="1600" dirty="0"/>
              <a:t>	</a:t>
            </a:r>
          </a:p>
          <a:p>
            <a:pPr marL="0" indent="0">
              <a:buNone/>
            </a:pPr>
            <a:r>
              <a:rPr lang="en-GB" sz="1600" strike="sngStrike" dirty="0"/>
              <a:t>Thursday PM2 </a:t>
            </a:r>
            <a:r>
              <a:rPr lang="en-GB" sz="1600" dirty="0"/>
              <a:t>– Call for Contributions/Liaisons/Timeline/Next Steps	</a:t>
            </a:r>
          </a:p>
          <a:p>
            <a:r>
              <a:rPr lang="en-GB" sz="1600" dirty="0"/>
              <a:t>Discussion on Call for Contributions	</a:t>
            </a:r>
            <a:r>
              <a:rPr lang="en-GB" sz="1600" dirty="0"/>
              <a:t>(5-16-0652-00-0000)</a:t>
            </a:r>
            <a:r>
              <a:rPr lang="en-GB" sz="1600" dirty="0" smtClean="0"/>
              <a:t>	</a:t>
            </a:r>
            <a:r>
              <a:rPr lang="en-GB" sz="1600" dirty="0" smtClean="0"/>
              <a:t>All</a:t>
            </a:r>
            <a:endParaRPr lang="en-GB" sz="1600" dirty="0"/>
          </a:p>
          <a:p>
            <a:r>
              <a:rPr lang="en-GB" sz="1600" dirty="0"/>
              <a:t>Discussion on Time Line					All</a:t>
            </a:r>
          </a:p>
          <a:p>
            <a:r>
              <a:rPr lang="en-GB" sz="1600" dirty="0" smtClean="0"/>
              <a:t>Discussion </a:t>
            </a:r>
            <a:r>
              <a:rPr lang="en-GB" sz="1600" dirty="0"/>
              <a:t>on Potential Liaisons	</a:t>
            </a:r>
            <a:r>
              <a:rPr lang="en-GB" sz="1600" dirty="0" smtClean="0"/>
              <a:t>			All</a:t>
            </a:r>
            <a:endParaRPr lang="en-GB" sz="1600" dirty="0"/>
          </a:p>
          <a:p>
            <a:r>
              <a:rPr lang="en-GB" sz="1600" dirty="0" smtClean="0"/>
              <a:t>Next </a:t>
            </a:r>
            <a:r>
              <a:rPr lang="en-GB" sz="1600" dirty="0" smtClean="0"/>
              <a:t>Steps/AOB</a:t>
            </a:r>
            <a:r>
              <a:rPr lang="en-GB" sz="1600" dirty="0"/>
              <a:t>	</a:t>
            </a:r>
            <a:r>
              <a:rPr lang="en-GB" sz="1600" dirty="0" smtClean="0"/>
              <a:t>					J</a:t>
            </a:r>
            <a:r>
              <a:rPr lang="en-GB" sz="1600" dirty="0"/>
              <a:t>. Robert</a:t>
            </a:r>
          </a:p>
          <a:p>
            <a:r>
              <a:rPr lang="en-GB" sz="1600" dirty="0"/>
              <a:t>Adjourn	</a:t>
            </a:r>
          </a:p>
          <a:p>
            <a:endParaRPr lang="de-DE" sz="16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10</a:t>
            </a:fld>
            <a:endParaRPr lang="en-US" altLang="en-US"/>
          </a:p>
        </p:txBody>
      </p:sp>
    </p:spTree>
    <p:extLst>
      <p:ext uri="{BB962C8B-B14F-4D97-AF65-F5344CB8AC3E}">
        <p14:creationId xmlns:p14="http://schemas.microsoft.com/office/powerpoint/2010/main" val="1012598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IG Objectives</a:t>
            </a:r>
            <a:endParaRPr lang="en-US" dirty="0"/>
          </a:p>
        </p:txBody>
      </p:sp>
      <p:sp>
        <p:nvSpPr>
          <p:cNvPr id="3" name="Inhaltsplatzhalter 2"/>
          <p:cNvSpPr>
            <a:spLocks noGrp="1"/>
          </p:cNvSpPr>
          <p:nvPr>
            <p:ph idx="1"/>
          </p:nvPr>
        </p:nvSpPr>
        <p:spPr/>
        <p:txBody>
          <a:bodyPr/>
          <a:lstStyle/>
          <a:p>
            <a:r>
              <a:rPr lang="en-US" sz="2400" dirty="0" smtClean="0"/>
              <a:t>Presentation of intended IG objectives </a:t>
            </a:r>
            <a:br>
              <a:rPr lang="en-US" sz="2400" dirty="0" smtClean="0"/>
            </a:br>
            <a:r>
              <a:rPr lang="en-US" sz="2400" dirty="0" smtClean="0"/>
              <a:t>(15-16-0636-00-0000)</a:t>
            </a:r>
          </a:p>
          <a:p>
            <a:endParaRPr lang="en-US" sz="2400" dirty="0"/>
          </a:p>
          <a:p>
            <a:endParaRPr lang="en-US" sz="2400" dirty="0" smtClean="0"/>
          </a:p>
          <a:p>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a:xfrm>
            <a:off x="4358076" y="6475413"/>
            <a:ext cx="504049" cy="184666"/>
          </a:xfrm>
        </p:spPr>
        <p:txBody>
          <a:bodyPr/>
          <a:lstStyle/>
          <a:p>
            <a:r>
              <a:rPr lang="en-US" altLang="en-US" dirty="0" smtClean="0"/>
              <a:t>Slide </a:t>
            </a:r>
            <a:fld id="{21DD3815-4CAA-4B14-B9A6-EE360F1C09A0}" type="slidenum">
              <a:rPr lang="en-US" altLang="en-US" smtClean="0"/>
              <a:pPr/>
              <a:t>11</a:t>
            </a:fld>
            <a:endParaRPr lang="en-US" altLang="en-US" dirty="0"/>
          </a:p>
        </p:txBody>
      </p:sp>
    </p:spTree>
    <p:extLst>
      <p:ext uri="{BB962C8B-B14F-4D97-AF65-F5344CB8AC3E}">
        <p14:creationId xmlns:p14="http://schemas.microsoft.com/office/powerpoint/2010/main" val="33750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Contributions</a:t>
            </a:r>
            <a:endParaRPr lang="en-US" dirty="0"/>
          </a:p>
        </p:txBody>
      </p:sp>
      <p:sp>
        <p:nvSpPr>
          <p:cNvPr id="3" name="Inhaltsplatzhalter 2"/>
          <p:cNvSpPr>
            <a:spLocks noGrp="1"/>
          </p:cNvSpPr>
          <p:nvPr>
            <p:ph idx="1"/>
          </p:nvPr>
        </p:nvSpPr>
        <p:spPr/>
        <p:txBody>
          <a:bodyPr/>
          <a:lstStyle/>
          <a:p>
            <a:r>
              <a:rPr lang="en-US" sz="2400" dirty="0" smtClean="0"/>
              <a:t>Presentation of draft call for contributions </a:t>
            </a:r>
            <a:br>
              <a:rPr lang="en-US" sz="2400" dirty="0" smtClean="0"/>
            </a:br>
            <a:r>
              <a:rPr lang="en-US" sz="2400" dirty="0" smtClean="0"/>
              <a:t>(15-16-0652-00-0000) </a:t>
            </a:r>
            <a:endParaRPr lang="en-US" sz="24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12</a:t>
            </a:fld>
            <a:endParaRPr lang="en-US" altLang="en-US" dirty="0"/>
          </a:p>
        </p:txBody>
      </p:sp>
    </p:spTree>
    <p:extLst>
      <p:ext uri="{BB962C8B-B14F-4D97-AF65-F5344CB8AC3E}">
        <p14:creationId xmlns:p14="http://schemas.microsoft.com/office/powerpoint/2010/main" val="4256959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Liaisons</a:t>
            </a:r>
            <a:endParaRPr lang="en-US" dirty="0"/>
          </a:p>
        </p:txBody>
      </p:sp>
      <p:sp>
        <p:nvSpPr>
          <p:cNvPr id="3" name="Inhaltsplatzhalter 2"/>
          <p:cNvSpPr>
            <a:spLocks noGrp="1"/>
          </p:cNvSpPr>
          <p:nvPr>
            <p:ph idx="1"/>
          </p:nvPr>
        </p:nvSpPr>
        <p:spPr/>
        <p:txBody>
          <a:bodyPr/>
          <a:lstStyle/>
          <a:p>
            <a:r>
              <a:rPr lang="en-US" sz="2400" dirty="0" smtClean="0"/>
              <a:t>Proposal to target liaison with </a:t>
            </a:r>
            <a:endParaRPr lang="en-US" sz="2400" dirty="0" smtClean="0"/>
          </a:p>
          <a:p>
            <a:pPr lvl="1"/>
            <a:r>
              <a:rPr lang="en-US" sz="2000" dirty="0" smtClean="0"/>
              <a:t>ETSI LTN</a:t>
            </a:r>
          </a:p>
          <a:p>
            <a:pPr lvl="1"/>
            <a:r>
              <a:rPr lang="en-US" sz="2000" dirty="0" smtClean="0"/>
              <a:t>IETF</a:t>
            </a:r>
          </a:p>
          <a:p>
            <a:pPr lvl="1"/>
            <a:r>
              <a:rPr lang="en-US" sz="2000" dirty="0" smtClean="0"/>
              <a:t>3GPP</a:t>
            </a:r>
          </a:p>
          <a:p>
            <a:endParaRPr lang="en-US" sz="2400" dirty="0"/>
          </a:p>
          <a:p>
            <a:endParaRPr lang="en-US" sz="2400" dirty="0" smtClean="0"/>
          </a:p>
          <a:p>
            <a:r>
              <a:rPr lang="en-US" sz="2400" dirty="0" err="1" smtClean="0"/>
              <a:t>Strawpoll</a:t>
            </a:r>
            <a:r>
              <a:rPr lang="en-US" sz="2400" dirty="0" smtClean="0"/>
              <a:t> </a:t>
            </a:r>
            <a:r>
              <a:rPr lang="en-US" sz="2400" dirty="0"/>
              <a:t>(</a:t>
            </a:r>
            <a:r>
              <a:rPr lang="en-US" sz="2400" dirty="0" smtClean="0"/>
              <a:t>Yes/No/Abstain)</a:t>
            </a:r>
          </a:p>
          <a:p>
            <a:pPr lvl="1"/>
            <a:r>
              <a:rPr lang="en-US" sz="2000" dirty="0"/>
              <a:t>unanimously consent</a:t>
            </a:r>
            <a:endParaRPr lang="en-US" sz="2000" dirty="0"/>
          </a:p>
          <a:p>
            <a:endParaRPr lang="en-US" sz="24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13</a:t>
            </a:fld>
            <a:endParaRPr lang="en-US" altLang="en-US" dirty="0"/>
          </a:p>
        </p:txBody>
      </p:sp>
    </p:spTree>
    <p:extLst>
      <p:ext uri="{BB962C8B-B14F-4D97-AF65-F5344CB8AC3E}">
        <p14:creationId xmlns:p14="http://schemas.microsoft.com/office/powerpoint/2010/main" val="3531988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 I / II )</a:t>
            </a:r>
            <a:endParaRPr lang="en-US" dirty="0"/>
          </a:p>
        </p:txBody>
      </p:sp>
      <p:sp>
        <p:nvSpPr>
          <p:cNvPr id="3" name="Inhaltsplatzhalter 2"/>
          <p:cNvSpPr>
            <a:spLocks noGrp="1"/>
          </p:cNvSpPr>
          <p:nvPr>
            <p:ph idx="1"/>
          </p:nvPr>
        </p:nvSpPr>
        <p:spPr/>
        <p:txBody>
          <a:bodyPr/>
          <a:lstStyle/>
          <a:p>
            <a:r>
              <a:rPr lang="en-US" sz="2000" dirty="0" smtClean="0"/>
              <a:t>September 2016 Interim (Warsaw)</a:t>
            </a:r>
          </a:p>
          <a:p>
            <a:pPr lvl="1"/>
            <a:r>
              <a:rPr lang="en-US" sz="1600" dirty="0" smtClean="0"/>
              <a:t>Discussion on IG objectives</a:t>
            </a:r>
            <a:endParaRPr lang="en-US" sz="1600" dirty="0"/>
          </a:p>
          <a:p>
            <a:pPr lvl="1"/>
            <a:r>
              <a:rPr lang="en-US" sz="1600" dirty="0" smtClean="0"/>
              <a:t>Call for contributions</a:t>
            </a:r>
          </a:p>
          <a:p>
            <a:r>
              <a:rPr lang="en-US" sz="2000" dirty="0" smtClean="0"/>
              <a:t>November 2016 Plenary (San Antonio)</a:t>
            </a:r>
          </a:p>
          <a:p>
            <a:pPr lvl="1"/>
            <a:r>
              <a:rPr lang="en-US" sz="1600" dirty="0" smtClean="0"/>
              <a:t>Fixed IG objectives</a:t>
            </a:r>
          </a:p>
          <a:p>
            <a:pPr lvl="1"/>
            <a:r>
              <a:rPr lang="en-US" sz="1600" dirty="0" smtClean="0"/>
              <a:t>Presentation of contributions (focus usage scenarios)</a:t>
            </a:r>
          </a:p>
          <a:p>
            <a:pPr lvl="1"/>
            <a:r>
              <a:rPr lang="en-US" sz="1600" dirty="0" smtClean="0"/>
              <a:t>Initial discussion on IG report</a:t>
            </a:r>
          </a:p>
          <a:p>
            <a:r>
              <a:rPr lang="en-US" sz="2000" dirty="0" smtClean="0"/>
              <a:t>January 2017 Interim (Atlanta)</a:t>
            </a:r>
          </a:p>
          <a:p>
            <a:pPr lvl="1"/>
            <a:r>
              <a:rPr lang="en-US" sz="1600" dirty="0" smtClean="0"/>
              <a:t>Fixed usage scenarios and channel models</a:t>
            </a:r>
          </a:p>
          <a:p>
            <a:pPr lvl="1"/>
            <a:r>
              <a:rPr lang="en-US" sz="1600" dirty="0" smtClean="0"/>
              <a:t>Presentation of contributions with focus on evaluation criteria</a:t>
            </a:r>
          </a:p>
          <a:p>
            <a:r>
              <a:rPr lang="en-US" sz="2000" dirty="0" smtClean="0"/>
              <a:t>March 2017 Plenary (Vancouver)</a:t>
            </a:r>
          </a:p>
          <a:p>
            <a:pPr lvl="1"/>
            <a:r>
              <a:rPr lang="en-US" sz="1600" dirty="0" smtClean="0"/>
              <a:t>Fixed evaluation criteria</a:t>
            </a:r>
          </a:p>
          <a:p>
            <a:pPr lvl="1"/>
            <a:r>
              <a:rPr lang="en-US" sz="1600" dirty="0" smtClean="0"/>
              <a:t>Presentation of contributions with focus technology options for LPWA</a:t>
            </a:r>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14</a:t>
            </a:fld>
            <a:endParaRPr lang="en-US" altLang="en-US"/>
          </a:p>
        </p:txBody>
      </p:sp>
    </p:spTree>
    <p:extLst>
      <p:ext uri="{BB962C8B-B14F-4D97-AF65-F5344CB8AC3E}">
        <p14:creationId xmlns:p14="http://schemas.microsoft.com/office/powerpoint/2010/main" val="1151011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a:t>
            </a:r>
            <a:r>
              <a:rPr lang="en-US" dirty="0"/>
              <a:t> ( </a:t>
            </a:r>
            <a:r>
              <a:rPr lang="en-US" dirty="0" smtClean="0"/>
              <a:t>II </a:t>
            </a:r>
            <a:r>
              <a:rPr lang="en-US" dirty="0"/>
              <a:t>/ II )</a:t>
            </a:r>
          </a:p>
        </p:txBody>
      </p:sp>
      <p:sp>
        <p:nvSpPr>
          <p:cNvPr id="3" name="Inhaltsplatzhalter 2"/>
          <p:cNvSpPr>
            <a:spLocks noGrp="1"/>
          </p:cNvSpPr>
          <p:nvPr>
            <p:ph idx="1"/>
          </p:nvPr>
        </p:nvSpPr>
        <p:spPr/>
        <p:txBody>
          <a:bodyPr/>
          <a:lstStyle/>
          <a:p>
            <a:r>
              <a:rPr lang="en-US" sz="2000" strike="sngStrike" dirty="0" smtClean="0"/>
              <a:t>May 2017 Interim (Daejeon)</a:t>
            </a:r>
          </a:p>
          <a:p>
            <a:r>
              <a:rPr lang="en-US" sz="2000" dirty="0" smtClean="0"/>
              <a:t>July 2017 Plenary (Berlin)</a:t>
            </a:r>
          </a:p>
          <a:p>
            <a:pPr lvl="1"/>
            <a:r>
              <a:rPr lang="en-US" sz="1600" dirty="0" smtClean="0"/>
              <a:t>Final discussion on IG report</a:t>
            </a:r>
          </a:p>
          <a:p>
            <a:endParaRPr lang="en-US" sz="2000" dirty="0" smtClean="0"/>
          </a:p>
          <a:p>
            <a:r>
              <a:rPr lang="en-US" sz="2000" dirty="0" smtClean="0"/>
              <a:t>Additional regular telcos starting between meetings</a:t>
            </a:r>
          </a:p>
          <a:p>
            <a:pPr lvl="1"/>
            <a:r>
              <a:rPr lang="en-US" sz="1600" dirty="0" smtClean="0"/>
              <a:t>First telco three weeks before November plenary to discuss final IG objectives</a:t>
            </a:r>
          </a:p>
          <a:p>
            <a:endParaRPr lang="en-US" sz="2000" dirty="0" smtClean="0"/>
          </a:p>
          <a:p>
            <a:r>
              <a:rPr lang="en-US" sz="2000" dirty="0" err="1" smtClean="0"/>
              <a:t>Strawpoll</a:t>
            </a:r>
            <a:r>
              <a:rPr lang="en-US" sz="2000" dirty="0" smtClean="0"/>
              <a:t> </a:t>
            </a:r>
            <a:r>
              <a:rPr lang="en-US" sz="2000" dirty="0"/>
              <a:t>(Yes/No/Abstain</a:t>
            </a:r>
            <a:r>
              <a:rPr lang="en-US" sz="2000" dirty="0" smtClean="0"/>
              <a:t>)</a:t>
            </a:r>
          </a:p>
          <a:p>
            <a:pPr lvl="1"/>
            <a:r>
              <a:rPr lang="en-US" sz="1600" dirty="0"/>
              <a:t>unanimously consent</a:t>
            </a:r>
            <a:endParaRPr lang="en-US" sz="20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15</a:t>
            </a:fld>
            <a:endParaRPr lang="en-US" altLang="en-US"/>
          </a:p>
        </p:txBody>
      </p:sp>
    </p:spTree>
    <p:extLst>
      <p:ext uri="{BB962C8B-B14F-4D97-AF65-F5344CB8AC3E}">
        <p14:creationId xmlns:p14="http://schemas.microsoft.com/office/powerpoint/2010/main" val="3169648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Achievements</a:t>
            </a:r>
            <a:endParaRPr lang="en-US" dirty="0"/>
          </a:p>
        </p:txBody>
      </p:sp>
      <p:sp>
        <p:nvSpPr>
          <p:cNvPr id="3" name="Inhaltsplatzhalter 2"/>
          <p:cNvSpPr>
            <a:spLocks noGrp="1"/>
          </p:cNvSpPr>
          <p:nvPr>
            <p:ph idx="1"/>
          </p:nvPr>
        </p:nvSpPr>
        <p:spPr/>
        <p:txBody>
          <a:bodyPr/>
          <a:lstStyle/>
          <a:p>
            <a:r>
              <a:rPr lang="en-US" sz="2400" dirty="0" smtClean="0"/>
              <a:t>Discussed IG objectives</a:t>
            </a:r>
          </a:p>
          <a:p>
            <a:r>
              <a:rPr lang="en-US" sz="2400" dirty="0" smtClean="0"/>
              <a:t>Agreed on potential liaisons</a:t>
            </a:r>
          </a:p>
          <a:p>
            <a:r>
              <a:rPr lang="en-US" sz="2400" dirty="0" smtClean="0"/>
              <a:t>Agreed on timeline</a:t>
            </a:r>
          </a:p>
          <a:p>
            <a:r>
              <a:rPr lang="en-US" sz="2400" dirty="0" smtClean="0"/>
              <a:t>Fixed date for first </a:t>
            </a:r>
            <a:r>
              <a:rPr lang="en-US" sz="2400" dirty="0"/>
              <a:t>telephone conference </a:t>
            </a:r>
            <a:r>
              <a:rPr lang="en-US" sz="2400" dirty="0" smtClean="0"/>
              <a:t/>
            </a:r>
            <a:br>
              <a:rPr lang="en-US" sz="2400" dirty="0" smtClean="0"/>
            </a:br>
            <a:r>
              <a:rPr lang="en-US" sz="2400" dirty="0" smtClean="0"/>
              <a:t>(</a:t>
            </a:r>
            <a:r>
              <a:rPr lang="en-US" sz="2400" dirty="0"/>
              <a:t>Oct. 19th	</a:t>
            </a:r>
            <a:r>
              <a:rPr lang="en-US" sz="2400" dirty="0" smtClean="0"/>
              <a:t>07:00AM PDT)</a:t>
            </a:r>
          </a:p>
          <a:p>
            <a:endParaRPr lang="en-US" sz="2400" dirty="0" smtClean="0"/>
          </a:p>
          <a:p>
            <a:endParaRPr lang="en-US" sz="2400" dirty="0"/>
          </a:p>
          <a:p>
            <a:r>
              <a:rPr lang="en-US" sz="2400" dirty="0" smtClean="0"/>
              <a:t>Draft minutes are available in document </a:t>
            </a:r>
            <a:br>
              <a:rPr lang="en-US" sz="2400" dirty="0" smtClean="0"/>
            </a:br>
            <a:r>
              <a:rPr lang="en-US" sz="2400" dirty="0" smtClean="0"/>
              <a:t>15-16-0700-00-0000</a:t>
            </a:r>
            <a:endParaRPr lang="en-US" sz="24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16</a:t>
            </a:fld>
            <a:endParaRPr lang="en-US" altLang="en-US" dirty="0"/>
          </a:p>
        </p:txBody>
      </p:sp>
    </p:spTree>
    <p:extLst>
      <p:ext uri="{BB962C8B-B14F-4D97-AF65-F5344CB8AC3E}">
        <p14:creationId xmlns:p14="http://schemas.microsoft.com/office/powerpoint/2010/main" val="2683921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November Meeting</a:t>
            </a:r>
            <a:endParaRPr lang="de-DE" dirty="0"/>
          </a:p>
        </p:txBody>
      </p:sp>
      <p:sp>
        <p:nvSpPr>
          <p:cNvPr id="3" name="Inhaltsplatzhalter 2"/>
          <p:cNvSpPr>
            <a:spLocks noGrp="1"/>
          </p:cNvSpPr>
          <p:nvPr>
            <p:ph idx="1"/>
          </p:nvPr>
        </p:nvSpPr>
        <p:spPr/>
        <p:txBody>
          <a:bodyPr/>
          <a:lstStyle/>
          <a:p>
            <a:r>
              <a:rPr lang="en-US" sz="2400" dirty="0" smtClean="0"/>
              <a:t>Full agreement on IG objectives</a:t>
            </a:r>
          </a:p>
          <a:p>
            <a:r>
              <a:rPr lang="en-US" sz="2400" dirty="0" smtClean="0"/>
              <a:t>Discussion on contributions (focus on LPWA usage scenarios)</a:t>
            </a:r>
            <a:endParaRPr lang="en-US" sz="2400" dirty="0"/>
          </a:p>
        </p:txBody>
      </p:sp>
      <p:sp>
        <p:nvSpPr>
          <p:cNvPr id="4" name="Datumsplatzhalter 3"/>
          <p:cNvSpPr>
            <a:spLocks noGrp="1"/>
          </p:cNvSpPr>
          <p:nvPr>
            <p:ph type="dt" sz="half" idx="10"/>
          </p:nvPr>
        </p:nvSpPr>
        <p:spPr/>
        <p:txBody>
          <a:bodyPr/>
          <a:lstStyle/>
          <a:p>
            <a:r>
              <a:rPr lang="en-US" altLang="en-US" dirty="0" smtClean="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17</a:t>
            </a:fld>
            <a:endParaRPr lang="en-US" altLang="en-US"/>
          </a:p>
        </p:txBody>
      </p:sp>
    </p:spTree>
    <p:extLst>
      <p:ext uri="{BB962C8B-B14F-4D97-AF65-F5344CB8AC3E}">
        <p14:creationId xmlns:p14="http://schemas.microsoft.com/office/powerpoint/2010/main" val="1498455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r>
              <a:rPr lang="de-DE" dirty="0" err="1" smtClean="0"/>
              <a:t>Thank</a:t>
            </a:r>
            <a:r>
              <a:rPr lang="de-DE" dirty="0" smtClean="0"/>
              <a:t> </a:t>
            </a:r>
            <a:r>
              <a:rPr lang="de-DE" dirty="0" err="1" smtClean="0"/>
              <a:t>You</a:t>
            </a:r>
            <a:r>
              <a:rPr lang="de-DE" dirty="0" smtClean="0"/>
              <a:t>!</a:t>
            </a:r>
            <a:endParaRPr lang="de-DE" dirty="0"/>
          </a:p>
        </p:txBody>
      </p:sp>
      <p:sp>
        <p:nvSpPr>
          <p:cNvPr id="4" name="Datumsplatzhalter 3"/>
          <p:cNvSpPr>
            <a:spLocks noGrp="1"/>
          </p:cNvSpPr>
          <p:nvPr>
            <p:ph type="dt" sz="half" idx="10"/>
          </p:nvPr>
        </p:nvSpPr>
        <p:spPr/>
        <p:txBody>
          <a:bodyPr/>
          <a:lstStyle/>
          <a:p>
            <a:r>
              <a:rPr lang="en-US" altLang="en-US" dirty="0"/>
              <a:t>&lt; Sept. 2016 </a:t>
            </a:r>
            <a:r>
              <a:rPr lang="en-US" altLang="en-US" dirty="0" smtClean="0"/>
              <a:t>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18</a:t>
            </a:fld>
            <a:endParaRPr lang="en-US" altLang="en-US"/>
          </a:p>
        </p:txBody>
      </p:sp>
    </p:spTree>
    <p:extLst>
      <p:ext uri="{BB962C8B-B14F-4D97-AF65-F5344CB8AC3E}">
        <p14:creationId xmlns:p14="http://schemas.microsoft.com/office/powerpoint/2010/main" val="2888159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LPWA </a:t>
            </a:r>
            <a:r>
              <a:rPr lang="de-DE" dirty="0" err="1" smtClean="0"/>
              <a:t>Opening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altLang="en-US" dirty="0"/>
              <a:t>&lt; Sept. 2016  &gt;</a:t>
            </a:r>
          </a:p>
        </p:txBody>
      </p:sp>
      <p:sp>
        <p:nvSpPr>
          <p:cNvPr id="3" name="Fußzeilenplatzhalter 2"/>
          <p:cNvSpPr>
            <a:spLocks noGrp="1"/>
          </p:cNvSpPr>
          <p:nvPr>
            <p:ph type="ftr" sz="quarter" idx="11"/>
          </p:nvPr>
        </p:nvSpPr>
        <p:spPr/>
        <p:txBody>
          <a:bodyPr/>
          <a:lstStyle/>
          <a:p>
            <a:r>
              <a:rPr lang="en-US" altLang="en-US"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p>
            <a:r>
              <a:rPr lang="en-US" altLang="en-US" smtClean="0"/>
              <a:t>Slide </a:t>
            </a:r>
            <a:fld id="{BEA1367A-DF66-4D05-B2B9-625B2B9699F0}" type="slidenum">
              <a:rPr lang="en-US" altLang="en-US" smtClean="0"/>
              <a:pPr/>
              <a:t>2</a:t>
            </a:fld>
            <a:endParaRPr lang="en-US" altLang="en-US"/>
          </a:p>
        </p:txBody>
      </p:sp>
    </p:spTree>
    <p:extLst>
      <p:ext uri="{BB962C8B-B14F-4D97-AF65-F5344CB8AC3E}">
        <p14:creationId xmlns:p14="http://schemas.microsoft.com/office/powerpoint/2010/main" val="190428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Officers</a:t>
            </a:r>
            <a:endParaRPr lang="en-US" dirty="0"/>
          </a:p>
        </p:txBody>
      </p:sp>
      <p:sp>
        <p:nvSpPr>
          <p:cNvPr id="3" name="Inhaltsplatzhalter 2"/>
          <p:cNvSpPr>
            <a:spLocks noGrp="1"/>
          </p:cNvSpPr>
          <p:nvPr>
            <p:ph idx="1"/>
          </p:nvPr>
        </p:nvSpPr>
        <p:spPr/>
        <p:txBody>
          <a:bodyPr/>
          <a:lstStyle/>
          <a:p>
            <a:r>
              <a:rPr lang="en-US" sz="2400" dirty="0" smtClean="0"/>
              <a:t>Chair: </a:t>
            </a:r>
            <a:r>
              <a:rPr lang="en-US" sz="2400" dirty="0" smtClean="0"/>
              <a:t>Joerg </a:t>
            </a:r>
            <a:r>
              <a:rPr lang="en-US" sz="2400" dirty="0" smtClean="0"/>
              <a:t>ROBERT</a:t>
            </a:r>
          </a:p>
          <a:p>
            <a:endParaRPr lang="en-US" sz="2400" dirty="0" smtClean="0"/>
          </a:p>
          <a:p>
            <a:r>
              <a:rPr lang="en-US" sz="2400" dirty="0" smtClean="0"/>
              <a:t>Sep. 2016 secretary: </a:t>
            </a:r>
            <a:r>
              <a:rPr lang="en-US" sz="2400" dirty="0" smtClean="0"/>
              <a:t>Charlie PERKINS</a:t>
            </a:r>
            <a:endParaRPr lang="en-US" sz="24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a:xfrm>
            <a:off x="4393695" y="6475413"/>
            <a:ext cx="432811" cy="184666"/>
          </a:xfrm>
        </p:spPr>
        <p:txBody>
          <a:bodyPr/>
          <a:lstStyle/>
          <a:p>
            <a:r>
              <a:rPr lang="en-US" altLang="en-US" dirty="0" smtClean="0"/>
              <a:t>Slide </a:t>
            </a:r>
            <a:fld id="{21DD3815-4CAA-4B14-B9A6-EE360F1C09A0}" type="slidenum">
              <a:rPr lang="en-US" altLang="en-US" smtClean="0"/>
              <a:pPr/>
              <a:t>3</a:t>
            </a:fld>
            <a:endParaRPr lang="en-US" altLang="en-US" dirty="0"/>
          </a:p>
        </p:txBody>
      </p:sp>
    </p:spTree>
    <p:extLst>
      <p:ext uri="{BB962C8B-B14F-4D97-AF65-F5344CB8AC3E}">
        <p14:creationId xmlns:p14="http://schemas.microsoft.com/office/powerpoint/2010/main" val="325055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376615219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983535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smtClean="0">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smtClean="0">
              <a:cs typeface="Arial" pitchFamily="34" charset="0"/>
            </a:endParaRPr>
          </a:p>
          <a:p>
            <a:pPr algn="ctr">
              <a:lnSpc>
                <a:spcPct val="80000"/>
              </a:lnSpc>
              <a:buFont typeface="Monotype Sorts"/>
              <a:buNone/>
            </a:pPr>
            <a:r>
              <a:rPr lang="en-US" altLang="en-US" sz="1200" b="1" smtClean="0">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340652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528615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a:lnSpc>
                <a:spcPct val="80000"/>
              </a:lnSpc>
              <a:spcAft>
                <a:spcPct val="40000"/>
              </a:spcAft>
              <a:buFont typeface="Arial" pitchFamily="34" charset="0"/>
              <a:buChar char="•"/>
            </a:pPr>
            <a:r>
              <a:rPr lang="en-US" altLang="en-US" sz="1800" b="1" smtClean="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smtClean="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smtClean="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smtClean="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smtClean="0">
                <a:cs typeface="Arial" pitchFamily="34" charset="0"/>
              </a:rPr>
              <a:t>Technical considerations remain primary focus</a:t>
            </a:r>
            <a:endParaRPr lang="en-US" altLang="en-US" sz="1400" smtClean="0">
              <a:cs typeface="Arial" pitchFamily="34" charset="0"/>
            </a:endParaRPr>
          </a:p>
          <a:p>
            <a:pPr lvl="1">
              <a:lnSpc>
                <a:spcPct val="80000"/>
              </a:lnSpc>
              <a:spcAft>
                <a:spcPct val="40000"/>
              </a:spcAft>
              <a:buFont typeface="Arial" pitchFamily="34" charset="0"/>
              <a:buChar char="•"/>
            </a:pPr>
            <a:r>
              <a:rPr lang="en-US" altLang="en-US" sz="1600" b="1" smtClean="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smtClean="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smtClean="0">
                <a:cs typeface="Arial" pitchFamily="34" charset="0"/>
              </a:rPr>
              <a:t>Don’t be silent if inappropriate topics are discussed … do formally object.</a:t>
            </a:r>
          </a:p>
          <a:p>
            <a:pPr algn="ctr">
              <a:lnSpc>
                <a:spcPct val="80000"/>
              </a:lnSpc>
              <a:buFont typeface="Monotype Sorts"/>
              <a:buNone/>
            </a:pPr>
            <a:r>
              <a:rPr lang="en-US" altLang="en-US" sz="1000" b="1" smtClean="0">
                <a:cs typeface="Arial" pitchFamily="34" charset="0"/>
              </a:rPr>
              <a:t>---------------------------------------------------------------   </a:t>
            </a:r>
            <a:endParaRPr lang="en-US" altLang="en-US" sz="1200" b="1" smtClean="0">
              <a:cs typeface="Arial" pitchFamily="34" charset="0"/>
            </a:endParaRPr>
          </a:p>
          <a:p>
            <a:pPr algn="ctr">
              <a:lnSpc>
                <a:spcPct val="80000"/>
              </a:lnSpc>
              <a:buFont typeface="Monotype Sorts"/>
              <a:buNone/>
            </a:pPr>
            <a:r>
              <a:rPr lang="en-US" altLang="en-US" sz="1200" b="1" smtClean="0">
                <a:cs typeface="Arial" pitchFamily="34" charset="0"/>
              </a:rPr>
              <a:t>See </a:t>
            </a:r>
            <a:r>
              <a:rPr lang="en-US" altLang="en-US" sz="1200" b="1" i="1" smtClean="0">
                <a:cs typeface="Arial" pitchFamily="34" charset="0"/>
              </a:rPr>
              <a:t>IEEE-SA Standards Board Operations Manual</a:t>
            </a:r>
            <a:r>
              <a:rPr lang="en-US" altLang="en-US" sz="1200" b="1" smtClean="0">
                <a:cs typeface="Arial" pitchFamily="34" charset="0"/>
              </a:rPr>
              <a:t>, clause 5.3.10 and </a:t>
            </a:r>
            <a:r>
              <a:rPr lang="en-GB" altLang="en-US" sz="1200" b="1" smtClean="0">
                <a:cs typeface="Arial" pitchFamily="34" charset="0"/>
              </a:rPr>
              <a:t>“Promoting Competition and Innovation: What You Need to Know about the IEEE Standards Association's Antitrust and Competition Policy”</a:t>
            </a:r>
            <a:r>
              <a:rPr lang="en-US" altLang="en-US" sz="1200" b="1" smtClean="0">
                <a:cs typeface="Arial"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40900427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Goals</a:t>
            </a:r>
            <a:endParaRPr lang="de-DE" dirty="0"/>
          </a:p>
        </p:txBody>
      </p:sp>
      <p:sp>
        <p:nvSpPr>
          <p:cNvPr id="3" name="Inhaltsplatzhalter 2"/>
          <p:cNvSpPr>
            <a:spLocks noGrp="1"/>
          </p:cNvSpPr>
          <p:nvPr>
            <p:ph idx="1"/>
          </p:nvPr>
        </p:nvSpPr>
        <p:spPr/>
        <p:txBody>
          <a:bodyPr/>
          <a:lstStyle/>
          <a:p>
            <a:r>
              <a:rPr lang="en-US" sz="2400" dirty="0" smtClean="0"/>
              <a:t>Discussion on IG objectives</a:t>
            </a:r>
          </a:p>
          <a:p>
            <a:r>
              <a:rPr lang="en-GB" sz="2400" dirty="0" smtClean="0"/>
              <a:t>Call </a:t>
            </a:r>
            <a:r>
              <a:rPr lang="en-GB" sz="2400" dirty="0"/>
              <a:t>for Contributions</a:t>
            </a:r>
          </a:p>
          <a:p>
            <a:r>
              <a:rPr lang="en-GB" sz="2400" dirty="0" smtClean="0"/>
              <a:t>Discussion on potential liaisons</a:t>
            </a:r>
            <a:endParaRPr lang="en-GB" sz="2400" dirty="0"/>
          </a:p>
          <a:p>
            <a:r>
              <a:rPr lang="en-GB" sz="2400" dirty="0" smtClean="0"/>
              <a:t>Time </a:t>
            </a:r>
            <a:r>
              <a:rPr lang="en-GB" sz="2400" dirty="0"/>
              <a:t>Line</a:t>
            </a:r>
          </a:p>
          <a:p>
            <a:endParaRPr lang="en-US" sz="2400" dirty="0"/>
          </a:p>
        </p:txBody>
      </p:sp>
      <p:sp>
        <p:nvSpPr>
          <p:cNvPr id="4" name="Datumsplatzhalter 3"/>
          <p:cNvSpPr>
            <a:spLocks noGrp="1"/>
          </p:cNvSpPr>
          <p:nvPr>
            <p:ph type="dt" sz="half" idx="10"/>
          </p:nvPr>
        </p:nvSpPr>
        <p:spPr/>
        <p:txBody>
          <a:bodyPr/>
          <a:lstStyle/>
          <a:p>
            <a:r>
              <a:rPr lang="en-US" altLang="en-US" dirty="0"/>
              <a:t>&lt; Sept. 2016  &gt;</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9</a:t>
            </a:fld>
            <a:endParaRPr lang="en-US" altLang="en-US"/>
          </a:p>
        </p:txBody>
      </p:sp>
    </p:spTree>
    <p:extLst>
      <p:ext uri="{BB962C8B-B14F-4D97-AF65-F5344CB8AC3E}">
        <p14:creationId xmlns:p14="http://schemas.microsoft.com/office/powerpoint/2010/main" val="2529118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987</Words>
  <Application>Microsoft Office PowerPoint</Application>
  <PresentationFormat>Bildschirmpräsentation (4:3)</PresentationFormat>
  <Paragraphs>188</Paragraphs>
  <Slides>18</Slides>
  <Notes>2</Notes>
  <HiddenSlides>0</HiddenSlides>
  <MMClips>0</MMClips>
  <ScaleCrop>false</ScaleCrop>
  <HeadingPairs>
    <vt:vector size="4" baseType="variant">
      <vt:variant>
        <vt:lpstr>Design</vt:lpstr>
      </vt:variant>
      <vt:variant>
        <vt:i4>2</vt:i4>
      </vt:variant>
      <vt:variant>
        <vt:lpstr>Folientitel</vt:lpstr>
      </vt:variant>
      <vt:variant>
        <vt:i4>18</vt:i4>
      </vt:variant>
    </vt:vector>
  </HeadingPairs>
  <TitlesOfParts>
    <vt:vector size="20" baseType="lpstr">
      <vt:lpstr>IEEE-P802_15</vt:lpstr>
      <vt:lpstr>Default Design</vt:lpstr>
      <vt:lpstr>PowerPoint-Präsentation</vt:lpstr>
      <vt:lpstr>IG LPWA Opening Report</vt:lpstr>
      <vt:lpstr>IG LPWA Officers</vt:lpstr>
      <vt:lpstr>Instructions for the WG Chair</vt:lpstr>
      <vt:lpstr>Participants, Patents, and Duty to Inform</vt:lpstr>
      <vt:lpstr>Patent Related Links</vt:lpstr>
      <vt:lpstr>Call for Potentially Essential Patents</vt:lpstr>
      <vt:lpstr>Other Guidelines for IEEE WG Meetings</vt:lpstr>
      <vt:lpstr>Meeting Goals</vt:lpstr>
      <vt:lpstr>Meeting Agenda</vt:lpstr>
      <vt:lpstr>Discussion of IG Objectives</vt:lpstr>
      <vt:lpstr>Call for Contributions</vt:lpstr>
      <vt:lpstr>Potential Liaisons</vt:lpstr>
      <vt:lpstr>Proposed Time Line ( I / II )</vt:lpstr>
      <vt:lpstr>Proposed Time Line  ( II / II )</vt:lpstr>
      <vt:lpstr>Achievements</vt:lpstr>
      <vt:lpstr>Plan for November Meeting</vt:lpstr>
      <vt:lpstr>PowerPoint-Präsentation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111</cp:revision>
  <cp:lastPrinted>1998-02-10T13:28:06Z</cp:lastPrinted>
  <dcterms:created xsi:type="dcterms:W3CDTF">2016-08-25T19:54:39Z</dcterms:created>
  <dcterms:modified xsi:type="dcterms:W3CDTF">2016-09-15T14:28:07Z</dcterms:modified>
</cp:coreProperties>
</file>