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65" r:id="rId4"/>
    <p:sldId id="261" r:id="rId5"/>
    <p:sldId id="264" r:id="rId6"/>
    <p:sldId id="266" r:id="rId7"/>
    <p:sldId id="256" r:id="rId8"/>
    <p:sldId id="260" r:id="rId9"/>
    <p:sldId id="262" r:id="rId10"/>
    <p:sldId id="268" r:id="rId11"/>
    <p:sldId id="263" r:id="rId12"/>
    <p:sldId id="270" r:id="rId13"/>
    <p:sldId id="267" r:id="rId14"/>
    <p:sldId id="269" r:id="rId15"/>
    <p:sldId id="27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40" autoAdjust="0"/>
  </p:normalViewPr>
  <p:slideViewPr>
    <p:cSldViewPr>
      <p:cViewPr>
        <p:scale>
          <a:sx n="80" d="100"/>
          <a:sy n="80" d="100"/>
        </p:scale>
        <p:origin x="-10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46A2FA81-882A-4FC9-8948-AA894D1F6CD3}"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540234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1A1DE5B1-639A-42FA-94E5-4D577CB12184}"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8680749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F4D46A74-CF55-42BB-9AB9-0CFFB16008DE}"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ltLang="en-US" dirty="0"/>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88636904-9640-4CF3-9D60-B2B487DDB829}" type="slidenum">
              <a:rPr lang="en-US" altLang="en-US"/>
              <a:pPr/>
              <a:t>‹Nr.›</a:t>
            </a:fld>
            <a:endParaRPr lang="en-US" altLang="en-US"/>
          </a:p>
        </p:txBody>
      </p:sp>
    </p:spTree>
    <p:extLst>
      <p:ext uri="{BB962C8B-B14F-4D97-AF65-F5344CB8AC3E}">
        <p14:creationId xmlns:p14="http://schemas.microsoft.com/office/powerpoint/2010/main" val="21386193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D312D9F7-ABFD-42F7-9528-BA0120951911}" type="slidenum">
              <a:rPr lang="en-US" altLang="en-US"/>
              <a:pPr/>
              <a:t>‹Nr.›</a:t>
            </a:fld>
            <a:endParaRPr lang="en-US" altLang="en-US"/>
          </a:p>
        </p:txBody>
      </p:sp>
    </p:spTree>
    <p:extLst>
      <p:ext uri="{BB962C8B-B14F-4D97-AF65-F5344CB8AC3E}">
        <p14:creationId xmlns:p14="http://schemas.microsoft.com/office/powerpoint/2010/main" val="111208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4EA4967D-90B1-485A-A3A3-D202F3F91AD8}" type="slidenum">
              <a:rPr lang="en-US" altLang="en-US"/>
              <a:pPr/>
              <a:t>‹Nr.›</a:t>
            </a:fld>
            <a:endParaRPr lang="en-US" altLang="en-US"/>
          </a:p>
        </p:txBody>
      </p:sp>
    </p:spTree>
    <p:extLst>
      <p:ext uri="{BB962C8B-B14F-4D97-AF65-F5344CB8AC3E}">
        <p14:creationId xmlns:p14="http://schemas.microsoft.com/office/powerpoint/2010/main" val="262249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dirty="0" smtClean="0"/>
              <a:t>September 2016</a:t>
            </a:r>
            <a:endParaRPr lang="en-US" altLang="en-US" dirty="0"/>
          </a:p>
        </p:txBody>
      </p:sp>
      <p:sp>
        <p:nvSpPr>
          <p:cNvPr id="5" name="Fußzeilenplatzhalter 4"/>
          <p:cNvSpPr>
            <a:spLocks noGrp="1"/>
          </p:cNvSpPr>
          <p:nvPr>
            <p:ph type="ftr" sz="quarter" idx="11"/>
          </p:nvPr>
        </p:nvSpPr>
        <p:spPr/>
        <p:txBody>
          <a:bodyPr/>
          <a:lstStyle>
            <a:lvl1pPr>
              <a:defRPr/>
            </a:lvl1pPr>
          </a:lstStyle>
          <a:p>
            <a:r>
              <a:rPr lang="en-US" altLang="en-US" dirty="0"/>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dirty="0"/>
              <a:t>Slide </a:t>
            </a:r>
            <a:fld id="{21DD3815-4CAA-4B14-B9A6-EE360F1C09A0}" type="slidenum">
              <a:rPr lang="en-US" altLang="en-US"/>
              <a:pPr/>
              <a:t>‹Nr.›</a:t>
            </a:fld>
            <a:endParaRPr lang="en-US" altLang="en-US" dirty="0"/>
          </a:p>
        </p:txBody>
      </p:sp>
    </p:spTree>
    <p:extLst>
      <p:ext uri="{BB962C8B-B14F-4D97-AF65-F5344CB8AC3E}">
        <p14:creationId xmlns:p14="http://schemas.microsoft.com/office/powerpoint/2010/main" val="29385493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ltLang="en-US" dirty="0"/>
              <a:t>&lt;month year&gt;</a:t>
            </a:r>
          </a:p>
        </p:txBody>
      </p:sp>
      <p:sp>
        <p:nvSpPr>
          <p:cNvPr id="5" name="Fußzeilenplatzhalter 4"/>
          <p:cNvSpPr>
            <a:spLocks noGrp="1"/>
          </p:cNvSpPr>
          <p:nvPr>
            <p:ph type="ftr" sz="quarter" idx="11"/>
          </p:nvPr>
        </p:nvSpPr>
        <p:spPr/>
        <p:txBody>
          <a:bodyPr/>
          <a:lstStyle>
            <a:lvl1pPr>
              <a:defRPr/>
            </a:lvl1pPr>
          </a:lstStyle>
          <a:p>
            <a:r>
              <a:rPr lang="en-US" altLang="en-US" dirty="0"/>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dirty="0"/>
              <a:t>Slide </a:t>
            </a:r>
            <a:fld id="{373753CC-CFD2-4345-8655-B4C03B835728}" type="slidenum">
              <a:rPr lang="en-US" altLang="en-US"/>
              <a:pPr/>
              <a:t>‹Nr.›</a:t>
            </a:fld>
            <a:endParaRPr lang="en-US" altLang="en-US" dirty="0"/>
          </a:p>
        </p:txBody>
      </p:sp>
    </p:spTree>
    <p:extLst>
      <p:ext uri="{BB962C8B-B14F-4D97-AF65-F5344CB8AC3E}">
        <p14:creationId xmlns:p14="http://schemas.microsoft.com/office/powerpoint/2010/main" val="345132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ltLang="en-US" dirty="0"/>
              <a:t>&lt;month year&gt;</a:t>
            </a:r>
          </a:p>
        </p:txBody>
      </p:sp>
      <p:sp>
        <p:nvSpPr>
          <p:cNvPr id="6" name="Fußzeilenplatzhalter 5"/>
          <p:cNvSpPr>
            <a:spLocks noGrp="1"/>
          </p:cNvSpPr>
          <p:nvPr>
            <p:ph type="ftr" sz="quarter" idx="11"/>
          </p:nvPr>
        </p:nvSpPr>
        <p:spPr/>
        <p:txBody>
          <a:bodyPr/>
          <a:lstStyle>
            <a:lvl1pPr>
              <a:defRPr/>
            </a:lvl1pPr>
          </a:lstStyle>
          <a:p>
            <a:r>
              <a:rPr lang="en-US" altLang="en-US" dirty="0"/>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dirty="0"/>
              <a:t>Slide </a:t>
            </a:r>
            <a:fld id="{1D62D77B-7A64-49EE-B055-E6351AB46387}" type="slidenum">
              <a:rPr lang="en-US" altLang="en-US"/>
              <a:pPr/>
              <a:t>‹Nr.›</a:t>
            </a:fld>
            <a:endParaRPr lang="en-US" altLang="en-US" dirty="0"/>
          </a:p>
        </p:txBody>
      </p:sp>
    </p:spTree>
    <p:extLst>
      <p:ext uri="{BB962C8B-B14F-4D97-AF65-F5344CB8AC3E}">
        <p14:creationId xmlns:p14="http://schemas.microsoft.com/office/powerpoint/2010/main" val="522852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ltLang="en-US" dirty="0"/>
              <a:t>&lt;month year&gt;</a:t>
            </a:r>
          </a:p>
        </p:txBody>
      </p:sp>
      <p:sp>
        <p:nvSpPr>
          <p:cNvPr id="8" name="Fußzeilenplatzhalter 7"/>
          <p:cNvSpPr>
            <a:spLocks noGrp="1"/>
          </p:cNvSpPr>
          <p:nvPr>
            <p:ph type="ftr" sz="quarter" idx="11"/>
          </p:nvPr>
        </p:nvSpPr>
        <p:spPr/>
        <p:txBody>
          <a:bodyPr/>
          <a:lstStyle>
            <a:lvl1pPr>
              <a:defRPr/>
            </a:lvl1pPr>
          </a:lstStyle>
          <a:p>
            <a:r>
              <a:rPr lang="en-US" altLang="en-US" dirty="0"/>
              <a:t>&lt;author&gt;, &lt;company&gt;</a:t>
            </a:r>
          </a:p>
        </p:txBody>
      </p:sp>
      <p:sp>
        <p:nvSpPr>
          <p:cNvPr id="9" name="Foliennummernplatzhalter 8"/>
          <p:cNvSpPr>
            <a:spLocks noGrp="1"/>
          </p:cNvSpPr>
          <p:nvPr>
            <p:ph type="sldNum" sz="quarter" idx="12"/>
          </p:nvPr>
        </p:nvSpPr>
        <p:spPr/>
        <p:txBody>
          <a:bodyPr/>
          <a:lstStyle>
            <a:lvl1pPr>
              <a:defRPr/>
            </a:lvl1pPr>
          </a:lstStyle>
          <a:p>
            <a:r>
              <a:rPr lang="en-US" altLang="en-US" dirty="0"/>
              <a:t>Slide </a:t>
            </a:r>
            <a:fld id="{A8FB61E1-2A23-4F74-AF2A-1B6915753E58}" type="slidenum">
              <a:rPr lang="en-US" altLang="en-US"/>
              <a:pPr/>
              <a:t>‹Nr.›</a:t>
            </a:fld>
            <a:endParaRPr lang="en-US" altLang="en-US" dirty="0"/>
          </a:p>
        </p:txBody>
      </p:sp>
    </p:spTree>
    <p:extLst>
      <p:ext uri="{BB962C8B-B14F-4D97-AF65-F5344CB8AC3E}">
        <p14:creationId xmlns:p14="http://schemas.microsoft.com/office/powerpoint/2010/main" val="334231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ltLang="en-US" dirty="0"/>
              <a:t>&lt;month year&gt;</a:t>
            </a:r>
          </a:p>
        </p:txBody>
      </p:sp>
      <p:sp>
        <p:nvSpPr>
          <p:cNvPr id="4" name="Fußzeilenplatzhalter 3"/>
          <p:cNvSpPr>
            <a:spLocks noGrp="1"/>
          </p:cNvSpPr>
          <p:nvPr>
            <p:ph type="ftr" sz="quarter" idx="11"/>
          </p:nvPr>
        </p:nvSpPr>
        <p:spPr/>
        <p:txBody>
          <a:bodyPr/>
          <a:lstStyle>
            <a:lvl1pPr>
              <a:defRPr/>
            </a:lvl1pPr>
          </a:lstStyle>
          <a:p>
            <a:r>
              <a:rPr lang="en-US" altLang="en-US" dirty="0"/>
              <a:t>&lt;author&gt;, &lt;company&gt;</a:t>
            </a:r>
          </a:p>
        </p:txBody>
      </p:sp>
      <p:sp>
        <p:nvSpPr>
          <p:cNvPr id="5" name="Foliennummernplatzhalter 4"/>
          <p:cNvSpPr>
            <a:spLocks noGrp="1"/>
          </p:cNvSpPr>
          <p:nvPr>
            <p:ph type="sldNum" sz="quarter" idx="12"/>
          </p:nvPr>
        </p:nvSpPr>
        <p:spPr/>
        <p:txBody>
          <a:bodyPr/>
          <a:lstStyle>
            <a:lvl1pPr>
              <a:defRPr/>
            </a:lvl1pPr>
          </a:lstStyle>
          <a:p>
            <a:r>
              <a:rPr lang="en-US" altLang="en-US" dirty="0"/>
              <a:t>Slide </a:t>
            </a:r>
            <a:fld id="{6136C569-29BC-41C0-BB4C-1F6B5CE757C2}" type="slidenum">
              <a:rPr lang="en-US" altLang="en-US"/>
              <a:pPr/>
              <a:t>‹Nr.›</a:t>
            </a:fld>
            <a:endParaRPr lang="en-US" altLang="en-US" dirty="0"/>
          </a:p>
        </p:txBody>
      </p:sp>
    </p:spTree>
    <p:extLst>
      <p:ext uri="{BB962C8B-B14F-4D97-AF65-F5344CB8AC3E}">
        <p14:creationId xmlns:p14="http://schemas.microsoft.com/office/powerpoint/2010/main" val="3471704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685800" y="378281"/>
            <a:ext cx="1600200" cy="215444"/>
          </a:xfrm>
        </p:spPr>
        <p:txBody>
          <a:bodyPr/>
          <a:lstStyle>
            <a:lvl1pPr>
              <a:defRPr/>
            </a:lvl1pPr>
          </a:lstStyle>
          <a:p>
            <a:r>
              <a:rPr lang="en-US" altLang="en-US" dirty="0" smtClean="0"/>
              <a:t>September 2016</a:t>
            </a:r>
            <a:endParaRPr lang="en-US" altLang="en-US" dirty="0"/>
          </a:p>
        </p:txBody>
      </p:sp>
      <p:sp>
        <p:nvSpPr>
          <p:cNvPr id="3" name="Fußzeilenplatzhalter 2"/>
          <p:cNvSpPr>
            <a:spLocks noGrp="1"/>
          </p:cNvSpPr>
          <p:nvPr>
            <p:ph type="ftr" sz="quarter" idx="11"/>
          </p:nvPr>
        </p:nvSpPr>
        <p:spPr>
          <a:xfrm>
            <a:off x="5486400" y="6475413"/>
            <a:ext cx="3124200" cy="184666"/>
          </a:xfrm>
        </p:spPr>
        <p:txBody>
          <a:bodyPr/>
          <a:lstStyle>
            <a:lvl1pPr>
              <a:defRPr/>
            </a:lvl1pPr>
          </a:lstStyle>
          <a:p>
            <a:r>
              <a:rPr lang="en-US" altLang="en-US" dirty="0" smtClean="0"/>
              <a:t>Joerg Robert, University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lvl1pPr>
              <a:defRPr/>
            </a:lvl1pPr>
          </a:lstStyle>
          <a:p>
            <a:r>
              <a:rPr lang="en-US" altLang="en-US"/>
              <a:t>Slide </a:t>
            </a:r>
            <a:fld id="{BEA1367A-DF66-4D05-B2B9-625B2B9699F0}" type="slidenum">
              <a:rPr lang="en-US" altLang="en-US"/>
              <a:pPr/>
              <a:t>‹Nr.›</a:t>
            </a:fld>
            <a:endParaRPr lang="en-US" altLang="en-US"/>
          </a:p>
        </p:txBody>
      </p:sp>
    </p:spTree>
    <p:extLst>
      <p:ext uri="{BB962C8B-B14F-4D97-AF65-F5344CB8AC3E}">
        <p14:creationId xmlns:p14="http://schemas.microsoft.com/office/powerpoint/2010/main" val="160372267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06BB1A74-8D3B-45C5-AA41-ED03F1A25D63}" type="slidenum">
              <a:rPr lang="en-US" altLang="en-US"/>
              <a:pPr/>
              <a:t>‹Nr.›</a:t>
            </a:fld>
            <a:endParaRPr lang="en-US" altLang="en-US"/>
          </a:p>
        </p:txBody>
      </p:sp>
    </p:spTree>
    <p:extLst>
      <p:ext uri="{BB962C8B-B14F-4D97-AF65-F5344CB8AC3E}">
        <p14:creationId xmlns:p14="http://schemas.microsoft.com/office/powerpoint/2010/main" val="52112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92AF5B19-916D-4369-BBE2-BB97BC110F13}" type="slidenum">
              <a:rPr lang="en-US" altLang="en-US"/>
              <a:pPr/>
              <a:t>‹Nr.›</a:t>
            </a:fld>
            <a:endParaRPr lang="en-US" altLang="en-US"/>
          </a:p>
        </p:txBody>
      </p:sp>
    </p:spTree>
    <p:extLst>
      <p:ext uri="{BB962C8B-B14F-4D97-AF65-F5344CB8AC3E}">
        <p14:creationId xmlns:p14="http://schemas.microsoft.com/office/powerpoint/2010/main" val="41777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September 2016</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Joerg ROBERT, University Erlangen-</a:t>
            </a:r>
            <a:r>
              <a:rPr lang="en-US" altLang="en-US" dirty="0" err="1" smtClean="0"/>
              <a:t>Nuernberg</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7AA07C21-8804-4A6C-8C93-D24DB23B7109}" type="slidenum">
              <a:rPr lang="en-US" altLang="en-US"/>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a:t>doc.: </a:t>
            </a:r>
            <a:r>
              <a:rPr lang="en-US" altLang="en-US" sz="1400" b="1" dirty="0" smtClean="0"/>
              <a:t>&lt;15-16-0636-00-0000&gt;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en-US" altLang="en-US" dirty="0" smtClean="0"/>
              <a:t>&lt;Sep. 2016&gt;</a:t>
            </a:r>
            <a:endParaRPr lang="en-US" altLang="en-US" dirty="0"/>
          </a:p>
        </p:txBody>
      </p:sp>
      <p:sp>
        <p:nvSpPr>
          <p:cNvPr id="5" name="Fußzeilenplatzhalter 2"/>
          <p:cNvSpPr>
            <a:spLocks noGrp="1"/>
          </p:cNvSpPr>
          <p:nvPr>
            <p:ph type="ftr" sz="quarter" idx="11"/>
          </p:nvPr>
        </p:nvSpPr>
        <p:spPr>
          <a:xfrm>
            <a:off x="5486400" y="6475413"/>
            <a:ext cx="3124200" cy="184666"/>
          </a:xfrm>
        </p:spPr>
        <p:txBody>
          <a:bodyPr/>
          <a:lstStyle/>
          <a:p>
            <a:r>
              <a:rPr lang="en-US" altLang="en-US" dirty="0" smtClean="0"/>
              <a:t>&lt;Joerg ROBERT&gt;, &lt;University Erlangen-N.&gt;</a:t>
            </a:r>
            <a:endParaRPr lang="en-US" altLang="en-US" dirty="0"/>
          </a:p>
        </p:txBody>
      </p:sp>
      <p:sp>
        <p:nvSpPr>
          <p:cNvPr id="6" name="Foliennummernplatzhalter 3"/>
          <p:cNvSpPr>
            <a:spLocks noGrp="1"/>
          </p:cNvSpPr>
          <p:nvPr>
            <p:ph type="sldNum" sz="quarter" idx="12"/>
          </p:nvPr>
        </p:nvSpPr>
        <p:spPr/>
        <p:txBody>
          <a:bodyPr/>
          <a:lstStyle/>
          <a:p>
            <a:r>
              <a:rPr lang="en-US" altLang="en-US" dirty="0" smtClean="0"/>
              <a:t>Slide </a:t>
            </a:r>
            <a:fld id="{E12F9E4E-CCAB-4010-ABEA-3BFD5E1B39AA}" type="slidenum">
              <a:rPr lang="en-US" altLang="en-US" smtClean="0"/>
              <a:pPr/>
              <a:t>1</a:t>
            </a:fld>
            <a:endParaRPr lang="en-US" altLang="en-US" dirty="0"/>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t>[</a:t>
            </a:r>
            <a:r>
              <a:rPr lang="en-US" altLang="en-US" sz="1600" dirty="0">
                <a:solidFill>
                  <a:schemeClr val="tx2"/>
                </a:solidFill>
              </a:rPr>
              <a:t>Intended IG Objectives</a:t>
            </a:r>
            <a:r>
              <a:rPr lang="en-US" altLang="en-US" sz="1600" dirty="0" smtClean="0"/>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[21 September 2016]</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[Joerg ROBERT] </a:t>
            </a:r>
            <a:r>
              <a:rPr lang="en-US" altLang="en-US" sz="1600" dirty="0">
                <a:solidFill>
                  <a:schemeClr val="tx2"/>
                </a:solidFill>
              </a:rPr>
              <a:t>Company </a:t>
            </a:r>
            <a:r>
              <a:rPr lang="en-US" altLang="en-US" sz="1600" dirty="0" smtClean="0">
                <a:solidFill>
                  <a:schemeClr val="tx2"/>
                </a:solidFill>
              </a:rPr>
              <a:t>[University Erlangen-</a:t>
            </a:r>
            <a:r>
              <a:rPr lang="en-US" altLang="en-US" sz="1600" dirty="0" err="1" smtClean="0">
                <a:solidFill>
                  <a:schemeClr val="tx2"/>
                </a:solidFill>
              </a:rPr>
              <a:t>Nuernberg</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[Am </a:t>
            </a:r>
            <a:r>
              <a:rPr lang="en-US" altLang="en-US" sz="1600" dirty="0" err="1" smtClean="0">
                <a:solidFill>
                  <a:schemeClr val="tx2"/>
                </a:solidFill>
              </a:rPr>
              <a:t>Wolfsmantel</a:t>
            </a:r>
            <a:r>
              <a:rPr lang="en-US" altLang="en-US" sz="1600" dirty="0" smtClean="0">
                <a:solidFill>
                  <a:schemeClr val="tx2"/>
                </a:solidFill>
              </a:rPr>
              <a:t> 33, 91058 Erlangen,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:[+49 9131 8525373],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:[joerg.robert@fau.de]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[This documents describes the </a:t>
            </a:r>
            <a:r>
              <a:rPr lang="en-US" altLang="en-US" sz="1600" dirty="0" err="1" smtClean="0">
                <a:solidFill>
                  <a:schemeClr val="tx2"/>
                </a:solidFill>
              </a:rPr>
              <a:t>intentended</a:t>
            </a:r>
            <a:r>
              <a:rPr lang="en-US" altLang="en-US" sz="1600" dirty="0" smtClean="0">
                <a:solidFill>
                  <a:schemeClr val="tx2"/>
                </a:solidFill>
              </a:rPr>
              <a:t> objectives of the newly founded Interest Group on Low Power Wide Area (LPWA) Networks.]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[Basis for discussion in IG LPWA]</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Regulatory Aspects</a:t>
            </a:r>
            <a:endParaRPr lang="en-US" dirty="0"/>
          </a:p>
        </p:txBody>
      </p:sp>
      <p:sp>
        <p:nvSpPr>
          <p:cNvPr id="3" name="Inhaltsplatzhalter 2"/>
          <p:cNvSpPr>
            <a:spLocks noGrp="1"/>
          </p:cNvSpPr>
          <p:nvPr>
            <p:ph idx="1"/>
          </p:nvPr>
        </p:nvSpPr>
        <p:spPr/>
        <p:txBody>
          <a:bodyPr/>
          <a:lstStyle/>
          <a:p>
            <a:r>
              <a:rPr lang="en-US" sz="2800" dirty="0" smtClean="0"/>
              <a:t>Review of implications coming from frequency regulation (e.g. FCC, ETSI), e.g.</a:t>
            </a:r>
          </a:p>
          <a:p>
            <a:pPr lvl="1"/>
            <a:r>
              <a:rPr lang="en-US" sz="2400" dirty="0" smtClean="0"/>
              <a:t>Potential frequency bands</a:t>
            </a:r>
          </a:p>
          <a:p>
            <a:pPr lvl="1"/>
            <a:r>
              <a:rPr lang="en-US" sz="2400" dirty="0" smtClean="0"/>
              <a:t>Maximum duty cycle, transmit duration</a:t>
            </a:r>
          </a:p>
          <a:p>
            <a:pPr lvl="1"/>
            <a:r>
              <a:rPr lang="en-US" sz="2400" dirty="0" smtClean="0"/>
              <a:t>Maximum transmit power</a:t>
            </a:r>
          </a:p>
          <a:p>
            <a:pPr lvl="1"/>
            <a:r>
              <a:rPr lang="en-US" sz="2400" dirty="0" smtClean="0"/>
              <a:t>Mandated use of frequency hopping</a:t>
            </a:r>
          </a:p>
          <a:p>
            <a:pPr lvl="1"/>
            <a:r>
              <a:rPr lang="en-US" sz="2400" dirty="0" smtClean="0"/>
              <a:t>Modulation type / bandwidth</a:t>
            </a:r>
          </a:p>
          <a:p>
            <a:pPr lvl="1"/>
            <a:r>
              <a:rPr lang="en-US" sz="2400" dirty="0" smtClean="0"/>
              <a:t>...</a:t>
            </a:r>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10</a:t>
            </a:fld>
            <a:endParaRPr lang="en-US" altLang="en-US" dirty="0"/>
          </a:p>
        </p:txBody>
      </p:sp>
    </p:spTree>
    <p:extLst>
      <p:ext uri="{BB962C8B-B14F-4D97-AF65-F5344CB8AC3E}">
        <p14:creationId xmlns:p14="http://schemas.microsoft.com/office/powerpoint/2010/main" val="378684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Definition of Suitable Channel Models</a:t>
            </a:r>
            <a:endParaRPr lang="en-US" dirty="0"/>
          </a:p>
        </p:txBody>
      </p:sp>
      <p:sp>
        <p:nvSpPr>
          <p:cNvPr id="3" name="Inhaltsplatzhalter 2"/>
          <p:cNvSpPr>
            <a:spLocks noGrp="1"/>
          </p:cNvSpPr>
          <p:nvPr>
            <p:ph idx="1"/>
          </p:nvPr>
        </p:nvSpPr>
        <p:spPr/>
        <p:txBody>
          <a:bodyPr/>
          <a:lstStyle/>
          <a:p>
            <a:r>
              <a:rPr lang="en-US" sz="2800" dirty="0" smtClean="0"/>
              <a:t>Channel models to cover the different usage scenarios</a:t>
            </a:r>
          </a:p>
          <a:p>
            <a:pPr lvl="1"/>
            <a:r>
              <a:rPr lang="en-US" sz="2400" dirty="0" smtClean="0"/>
              <a:t>Propagation effects </a:t>
            </a:r>
            <a:r>
              <a:rPr lang="en-US" sz="2400" dirty="0" smtClean="0"/>
              <a:t>(based </a:t>
            </a:r>
            <a:r>
              <a:rPr lang="en-US" sz="2400" dirty="0" smtClean="0"/>
              <a:t>on 3GPP channel models)</a:t>
            </a:r>
          </a:p>
          <a:p>
            <a:pPr lvl="1"/>
            <a:r>
              <a:rPr lang="en-US" sz="2400" dirty="0" smtClean="0"/>
              <a:t>Interference from other users in license-exempt bands</a:t>
            </a:r>
          </a:p>
          <a:p>
            <a:pPr lvl="1"/>
            <a:r>
              <a:rPr lang="en-US" sz="2400" dirty="0" smtClean="0"/>
              <a:t>...</a:t>
            </a:r>
            <a:endParaRPr lang="en-US" sz="2400" dirty="0"/>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a:xfrm>
            <a:off x="4358076" y="6475413"/>
            <a:ext cx="504049" cy="184666"/>
          </a:xfrm>
        </p:spPr>
        <p:txBody>
          <a:bodyPr/>
          <a:lstStyle/>
          <a:p>
            <a:r>
              <a:rPr lang="en-US" altLang="en-US" dirty="0" smtClean="0"/>
              <a:t>Slide </a:t>
            </a:r>
            <a:fld id="{21DD3815-4CAA-4B14-B9A6-EE360F1C09A0}" type="slidenum">
              <a:rPr lang="en-US" altLang="en-US" smtClean="0"/>
              <a:pPr/>
              <a:t>11</a:t>
            </a:fld>
            <a:endParaRPr lang="en-US" altLang="en-US" dirty="0"/>
          </a:p>
        </p:txBody>
      </p:sp>
    </p:spTree>
    <p:extLst>
      <p:ext uri="{BB962C8B-B14F-4D97-AF65-F5344CB8AC3E}">
        <p14:creationId xmlns:p14="http://schemas.microsoft.com/office/powerpoint/2010/main" val="2144647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Definition of Evaluation Criteria</a:t>
            </a:r>
            <a:endParaRPr lang="en-US" dirty="0"/>
          </a:p>
        </p:txBody>
      </p:sp>
      <p:sp>
        <p:nvSpPr>
          <p:cNvPr id="3" name="Inhaltsplatzhalter 2"/>
          <p:cNvSpPr>
            <a:spLocks noGrp="1"/>
          </p:cNvSpPr>
          <p:nvPr>
            <p:ph idx="1"/>
          </p:nvPr>
        </p:nvSpPr>
        <p:spPr/>
        <p:txBody>
          <a:bodyPr/>
          <a:lstStyle/>
          <a:p>
            <a:r>
              <a:rPr lang="en-US" sz="2800" dirty="0" smtClean="0"/>
              <a:t>Definition of criteria that allow for the fair comparison of the different technology options</a:t>
            </a:r>
          </a:p>
          <a:p>
            <a:endParaRPr lang="en-US" sz="2800" dirty="0" smtClean="0"/>
          </a:p>
          <a:p>
            <a:r>
              <a:rPr lang="en-US" sz="2800" dirty="0" smtClean="0"/>
              <a:t>Potential evaluation criteria are e.g.</a:t>
            </a:r>
          </a:p>
          <a:p>
            <a:pPr lvl="1"/>
            <a:r>
              <a:rPr lang="en-US" sz="2400" dirty="0" smtClean="0"/>
              <a:t>Required energy per successfully transmitted  useful bit</a:t>
            </a:r>
          </a:p>
          <a:p>
            <a:pPr lvl="1"/>
            <a:r>
              <a:rPr lang="en-US" sz="2400" dirty="0"/>
              <a:t>M</a:t>
            </a:r>
            <a:r>
              <a:rPr lang="en-US" sz="2400" dirty="0" smtClean="0"/>
              <a:t>aximum geographical size of network cell</a:t>
            </a:r>
          </a:p>
          <a:p>
            <a:pPr lvl="1"/>
            <a:r>
              <a:rPr lang="en-US" sz="2400" dirty="0" smtClean="0"/>
              <a:t>Maximum number of users per network cell / area</a:t>
            </a:r>
            <a:endParaRPr lang="en-US" sz="2400" dirty="0"/>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12</a:t>
            </a:fld>
            <a:endParaRPr lang="en-US" altLang="en-US"/>
          </a:p>
        </p:txBody>
      </p:sp>
    </p:spTree>
    <p:extLst>
      <p:ext uri="{BB962C8B-B14F-4D97-AF65-F5344CB8AC3E}">
        <p14:creationId xmlns:p14="http://schemas.microsoft.com/office/powerpoint/2010/main" val="868698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Technology Options for LPWA</a:t>
            </a:r>
            <a:endParaRPr lang="en-US" dirty="0"/>
          </a:p>
        </p:txBody>
      </p:sp>
      <p:sp>
        <p:nvSpPr>
          <p:cNvPr id="3" name="Inhaltsplatzhalter 2"/>
          <p:cNvSpPr>
            <a:spLocks noGrp="1"/>
          </p:cNvSpPr>
          <p:nvPr>
            <p:ph idx="1"/>
          </p:nvPr>
        </p:nvSpPr>
        <p:spPr/>
        <p:txBody>
          <a:bodyPr/>
          <a:lstStyle/>
          <a:p>
            <a:r>
              <a:rPr lang="en-US" sz="2400" dirty="0" smtClean="0"/>
              <a:t>Collection of modulation techniques / algorithms / technologies for LPWA, e.g.</a:t>
            </a:r>
          </a:p>
          <a:p>
            <a:pPr lvl="1"/>
            <a:r>
              <a:rPr lang="en-US" sz="2000" dirty="0" smtClean="0"/>
              <a:t>Narrow-band modulation, spread spectrum technologies, frequency hopping</a:t>
            </a:r>
          </a:p>
          <a:p>
            <a:pPr lvl="1"/>
            <a:r>
              <a:rPr lang="en-US" sz="2000" dirty="0" smtClean="0"/>
              <a:t>MAC layer algorithms </a:t>
            </a:r>
          </a:p>
          <a:p>
            <a:pPr lvl="1"/>
            <a:r>
              <a:rPr lang="en-US" sz="2000" dirty="0" smtClean="0"/>
              <a:t>...</a:t>
            </a:r>
            <a:endParaRPr lang="en-US" sz="2400" dirty="0" smtClean="0"/>
          </a:p>
          <a:p>
            <a:r>
              <a:rPr lang="en-US" sz="2400" dirty="0" smtClean="0"/>
              <a:t>List of potential </a:t>
            </a:r>
            <a:r>
              <a:rPr lang="en-US" sz="2400" dirty="0" smtClean="0"/>
              <a:t>IEEE802 </a:t>
            </a:r>
            <a:r>
              <a:rPr lang="en-US" sz="2400" dirty="0" smtClean="0"/>
              <a:t>candidate technologies for LPWA networks, e.g.</a:t>
            </a:r>
          </a:p>
          <a:p>
            <a:pPr lvl="1"/>
            <a:r>
              <a:rPr lang="en-US" sz="2000" dirty="0" smtClean="0"/>
              <a:t>IEEE802.15.4k</a:t>
            </a:r>
            <a:endParaRPr lang="en-US" sz="2000" dirty="0" smtClean="0"/>
          </a:p>
          <a:p>
            <a:pPr lvl="1"/>
            <a:r>
              <a:rPr lang="en-US" sz="2000" dirty="0" smtClean="0"/>
              <a:t>IEEE802.11ah</a:t>
            </a:r>
            <a:endParaRPr lang="en-US" sz="2000" dirty="0" smtClean="0"/>
          </a:p>
          <a:p>
            <a:pPr lvl="1"/>
            <a:r>
              <a:rPr lang="en-US" sz="2000" dirty="0" smtClean="0"/>
              <a:t>...</a:t>
            </a:r>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13</a:t>
            </a:fld>
            <a:endParaRPr lang="en-US" altLang="en-US" dirty="0"/>
          </a:p>
        </p:txBody>
      </p:sp>
    </p:spTree>
    <p:extLst>
      <p:ext uri="{BB962C8B-B14F-4D97-AF65-F5344CB8AC3E}">
        <p14:creationId xmlns:p14="http://schemas.microsoft.com/office/powerpoint/2010/main" val="4159229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of Technology Options</a:t>
            </a:r>
            <a:endParaRPr lang="de-DE" dirty="0"/>
          </a:p>
        </p:txBody>
      </p:sp>
      <p:sp>
        <p:nvSpPr>
          <p:cNvPr id="3" name="Inhaltsplatzhalter 2"/>
          <p:cNvSpPr>
            <a:spLocks noGrp="1"/>
          </p:cNvSpPr>
          <p:nvPr>
            <p:ph idx="1"/>
          </p:nvPr>
        </p:nvSpPr>
        <p:spPr/>
        <p:txBody>
          <a:bodyPr/>
          <a:lstStyle/>
          <a:p>
            <a:r>
              <a:rPr lang="en-US" sz="2400" dirty="0" smtClean="0"/>
              <a:t>Qualitative evaluation of the suitability of the different technology options for the defined usage scenarios</a:t>
            </a:r>
          </a:p>
          <a:p>
            <a:pPr lvl="1"/>
            <a:r>
              <a:rPr lang="en-US" sz="2000" dirty="0" smtClean="0"/>
              <a:t>Mainly based on literature review</a:t>
            </a:r>
          </a:p>
          <a:p>
            <a:pPr lvl="1"/>
            <a:r>
              <a:rPr lang="en-US" sz="2000" dirty="0" smtClean="0"/>
              <a:t>Quantitative evaluation only if achievable with acceptable efforts</a:t>
            </a:r>
          </a:p>
          <a:p>
            <a:endParaRPr lang="en-US" sz="2400" dirty="0" smtClean="0"/>
          </a:p>
          <a:p>
            <a:r>
              <a:rPr lang="en-US" sz="2400" dirty="0" smtClean="0"/>
              <a:t>Qualitative evaluation of the suitability of existing </a:t>
            </a:r>
            <a:r>
              <a:rPr lang="en-US" sz="2400" dirty="0" smtClean="0"/>
              <a:t>IEEE802 </a:t>
            </a:r>
            <a:r>
              <a:rPr lang="en-US" sz="2400" dirty="0" smtClean="0"/>
              <a:t>standards for the defined usage scenarios</a:t>
            </a:r>
          </a:p>
          <a:p>
            <a:pPr lvl="1"/>
            <a:r>
              <a:rPr lang="en-US" sz="2000" dirty="0" smtClean="0"/>
              <a:t>Including also other network concepts such as mesh-networks </a:t>
            </a:r>
          </a:p>
          <a:p>
            <a:endParaRPr lang="en-US" sz="2400" dirty="0"/>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14</a:t>
            </a:fld>
            <a:endParaRPr lang="en-US" altLang="en-US"/>
          </a:p>
        </p:txBody>
      </p:sp>
    </p:spTree>
    <p:extLst>
      <p:ext uri="{BB962C8B-B14F-4D97-AF65-F5344CB8AC3E}">
        <p14:creationId xmlns:p14="http://schemas.microsoft.com/office/powerpoint/2010/main" val="1169402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en-US" dirty="0" smtClean="0"/>
              <a:t>Questions and Comments?</a:t>
            </a:r>
            <a:endParaRPr lang="en-US" dirty="0"/>
          </a:p>
        </p:txBody>
      </p:sp>
      <p:sp>
        <p:nvSpPr>
          <p:cNvPr id="4" name="Datumsplatzhalter 3"/>
          <p:cNvSpPr>
            <a:spLocks noGrp="1"/>
          </p:cNvSpPr>
          <p:nvPr>
            <p:ph type="dt" sz="half" idx="10"/>
          </p:nvPr>
        </p:nvSpPr>
        <p:spPr/>
        <p:txBody>
          <a:bodyPr/>
          <a:lstStyle/>
          <a:p>
            <a:r>
              <a:rPr lang="en-US" altLang="en-US" dirty="0" smtClean="0"/>
              <a:t>&lt; Sep</a:t>
            </a:r>
            <a:r>
              <a:rPr lang="en-US" altLang="en-US" dirty="0"/>
              <a:t>. </a:t>
            </a:r>
            <a:r>
              <a:rPr lang="en-US" altLang="en-US" dirty="0" smtClean="0"/>
              <a:t>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15</a:t>
            </a:fld>
            <a:endParaRPr lang="en-US" altLang="en-US" dirty="0"/>
          </a:p>
        </p:txBody>
      </p:sp>
    </p:spTree>
    <p:extLst>
      <p:ext uri="{BB962C8B-B14F-4D97-AF65-F5344CB8AC3E}">
        <p14:creationId xmlns:p14="http://schemas.microsoft.com/office/powerpoint/2010/main" val="302063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US" altLang="en-US" dirty="0" smtClean="0"/>
              <a:t>Intended IG Objectives</a:t>
            </a:r>
            <a:endParaRPr lang="en-US" altLang="en-US" dirty="0"/>
          </a:p>
        </p:txBody>
      </p:sp>
      <p:sp>
        <p:nvSpPr>
          <p:cNvPr id="9" name="Untertitel 8"/>
          <p:cNvSpPr>
            <a:spLocks noGrp="1"/>
          </p:cNvSpPr>
          <p:nvPr>
            <p:ph type="subTitle" idx="1"/>
          </p:nvPr>
        </p:nvSpPr>
        <p:spPr/>
        <p:txBody>
          <a:bodyPr/>
          <a:lstStyle/>
          <a:p>
            <a:endParaRPr lang="de-DE"/>
          </a:p>
        </p:txBody>
      </p:sp>
      <p:sp>
        <p:nvSpPr>
          <p:cNvPr id="4" name="Datumsplatzhalter 3"/>
          <p:cNvSpPr>
            <a:spLocks noGrp="1"/>
          </p:cNvSpPr>
          <p:nvPr>
            <p:ph type="dt" sz="half" idx="10"/>
          </p:nvPr>
        </p:nvSpPr>
        <p:spPr/>
        <p:txBody>
          <a:bodyPr/>
          <a:lstStyle/>
          <a:p>
            <a:r>
              <a:rPr lang="en-US" altLang="en-US" dirty="0"/>
              <a:t>&lt; Sep. 2016 </a:t>
            </a:r>
            <a:r>
              <a:rPr lang="en-US" altLang="en-US" dirty="0" smtClean="0"/>
              <a:t>&gt;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p:txBody>
          <a:bodyPr/>
          <a:lstStyle/>
          <a:p>
            <a:r>
              <a:rPr lang="en-US" altLang="en-US" smtClean="0"/>
              <a:t>Slide </a:t>
            </a:r>
            <a:fld id="{9AFB98BB-25E7-4852-A8C8-A05C574FC943}"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Introduction to Low Power Wide Area (LPWA) Networks</a:t>
            </a:r>
            <a:endParaRPr lang="en-US" dirty="0"/>
          </a:p>
        </p:txBody>
      </p:sp>
      <p:sp>
        <p:nvSpPr>
          <p:cNvPr id="3" name="Inhaltsplatzhalter 2"/>
          <p:cNvSpPr>
            <a:spLocks noGrp="1"/>
          </p:cNvSpPr>
          <p:nvPr>
            <p:ph idx="1"/>
          </p:nvPr>
        </p:nvSpPr>
        <p:spPr>
          <a:xfrm>
            <a:off x="685800" y="4365104"/>
            <a:ext cx="7846640" cy="1512168"/>
          </a:xfrm>
        </p:spPr>
        <p:txBody>
          <a:bodyPr/>
          <a:lstStyle/>
          <a:p>
            <a:pPr>
              <a:buFont typeface="Arial" pitchFamily="34" charset="0"/>
              <a:buChar char="•"/>
            </a:pPr>
            <a:r>
              <a:rPr lang="en-US" altLang="en-US" sz="2000" dirty="0"/>
              <a:t>Small and cost-efficient sensors nodes communicate using ultra-low power over ultra-long </a:t>
            </a:r>
            <a:r>
              <a:rPr lang="en-US" altLang="en-US" sz="2000" dirty="0" smtClean="0"/>
              <a:t>distances without mesh technologies</a:t>
            </a:r>
            <a:endParaRPr lang="en-US" altLang="en-US" sz="2000" dirty="0"/>
          </a:p>
          <a:p>
            <a:pPr>
              <a:buFont typeface="Arial" pitchFamily="34" charset="0"/>
              <a:buChar char="•"/>
            </a:pPr>
            <a:r>
              <a:rPr lang="en-US" altLang="en-US" sz="2000" dirty="0"/>
              <a:t>The base-stations antennas are typically mounted at highly exposed sites (e.g. on top of TV broadcast transmitter masts</a:t>
            </a:r>
            <a:r>
              <a:rPr lang="en-US" altLang="en-US" sz="2000" dirty="0" smtClean="0"/>
              <a:t>)</a:t>
            </a:r>
          </a:p>
          <a:p>
            <a:pPr>
              <a:buFont typeface="Arial" pitchFamily="34" charset="0"/>
              <a:buChar char="•"/>
            </a:pPr>
            <a:r>
              <a:rPr lang="en-GB" altLang="en-US" sz="2000" dirty="0"/>
              <a:t>Typical application scenarios: Water/gas metering, environmental monitoring, ... </a:t>
            </a:r>
            <a:endParaRPr lang="en-GB" altLang="en-US" sz="2000" dirty="0" smtClean="0"/>
          </a:p>
          <a:p>
            <a:pPr>
              <a:buFont typeface="Arial" pitchFamily="34" charset="0"/>
              <a:buChar char="•"/>
            </a:pPr>
            <a:r>
              <a:rPr lang="en-GB" altLang="en-US" sz="2000" dirty="0" smtClean="0"/>
              <a:t>&lt;</a:t>
            </a:r>
          </a:p>
          <a:p>
            <a:pPr>
              <a:buFont typeface="Arial" pitchFamily="34" charset="0"/>
              <a:buChar char="•"/>
            </a:pPr>
            <a:r>
              <a:rPr lang="en-GB" altLang="en-US" sz="2000" dirty="0" smtClean="0"/>
              <a:t>&lt;</a:t>
            </a:r>
            <a:r>
              <a:rPr lang="en-GB" altLang="en-US" sz="2000" dirty="0" err="1" smtClean="0"/>
              <a:t>assymetric</a:t>
            </a:r>
            <a:r>
              <a:rPr lang="en-GB" altLang="en-US" sz="2000" dirty="0" smtClean="0"/>
              <a:t> in various ways&gt;</a:t>
            </a:r>
            <a:endParaRPr lang="en-US" altLang="en-US" sz="2000" dirty="0"/>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3</a:t>
            </a:fld>
            <a:endParaRPr lang="en-US" altLang="en-US"/>
          </a:p>
        </p:txBody>
      </p:sp>
      <p:pic>
        <p:nvPicPr>
          <p:cNvPr id="8" name="Picture 4" descr="Wireless sensor by b.gaulti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3353" y="3084984"/>
            <a:ext cx="9144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TV-Tower Stuttgart by frank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8178" y="1484784"/>
            <a:ext cx="204787"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Gerade Verbindung mit Pfeil 9"/>
          <p:cNvCxnSpPr>
            <a:stCxn id="8" idx="1"/>
          </p:cNvCxnSpPr>
          <p:nvPr/>
        </p:nvCxnSpPr>
        <p:spPr bwMode="auto">
          <a:xfrm flipH="1" flipV="1">
            <a:off x="2353953" y="2107084"/>
            <a:ext cx="2819400" cy="127635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11" name="Textfeld 9"/>
          <p:cNvSpPr txBox="1">
            <a:spLocks noChangeArrowheads="1"/>
          </p:cNvSpPr>
          <p:nvPr/>
        </p:nvSpPr>
        <p:spPr bwMode="auto">
          <a:xfrm>
            <a:off x="2914340" y="2848447"/>
            <a:ext cx="11977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800">
                <a:solidFill>
                  <a:schemeClr val="tx1"/>
                </a:solidFill>
                <a:latin typeface="+mn-lt"/>
              </a:rPr>
              <a:t>e.g. 40km</a:t>
            </a:r>
          </a:p>
        </p:txBody>
      </p:sp>
      <p:sp>
        <p:nvSpPr>
          <p:cNvPr id="12" name="Textfeld 22"/>
          <p:cNvSpPr txBox="1">
            <a:spLocks noChangeArrowheads="1"/>
          </p:cNvSpPr>
          <p:nvPr/>
        </p:nvSpPr>
        <p:spPr bwMode="auto">
          <a:xfrm>
            <a:off x="4978090" y="3766022"/>
            <a:ext cx="13644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800">
                <a:solidFill>
                  <a:schemeClr val="tx1"/>
                </a:solidFill>
                <a:latin typeface="+mn-lt"/>
              </a:rPr>
              <a:t>e.g. 10dBm</a:t>
            </a:r>
          </a:p>
        </p:txBody>
      </p:sp>
      <p:cxnSp>
        <p:nvCxnSpPr>
          <p:cNvPr id="13" name="Gerade Verbindung mit Pfeil 12"/>
          <p:cNvCxnSpPr/>
          <p:nvPr/>
        </p:nvCxnSpPr>
        <p:spPr bwMode="auto">
          <a:xfrm flipV="1">
            <a:off x="1588778" y="1545109"/>
            <a:ext cx="0" cy="2682875"/>
          </a:xfrm>
          <a:prstGeom prst="straightConnector1">
            <a:avLst/>
          </a:prstGeom>
          <a:ln>
            <a:headEnd type="arrow" w="med" len="med"/>
            <a:tailEnd type="arrow"/>
          </a:ln>
        </p:spPr>
        <p:style>
          <a:lnRef idx="2">
            <a:schemeClr val="dk1"/>
          </a:lnRef>
          <a:fillRef idx="0">
            <a:schemeClr val="dk1"/>
          </a:fillRef>
          <a:effectRef idx="1">
            <a:schemeClr val="dk1"/>
          </a:effectRef>
          <a:fontRef idx="minor">
            <a:schemeClr val="tx1"/>
          </a:fontRef>
        </p:style>
      </p:cxnSp>
      <p:sp>
        <p:nvSpPr>
          <p:cNvPr id="14" name="Textfeld 26"/>
          <p:cNvSpPr txBox="1">
            <a:spLocks noChangeArrowheads="1"/>
          </p:cNvSpPr>
          <p:nvPr/>
        </p:nvSpPr>
        <p:spPr bwMode="auto">
          <a:xfrm rot="16200000">
            <a:off x="752503" y="2701881"/>
            <a:ext cx="12105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1800">
                <a:solidFill>
                  <a:schemeClr val="tx1"/>
                </a:solidFill>
                <a:latin typeface="+mn-lt"/>
              </a:rPr>
              <a:t>e.g. 100m</a:t>
            </a:r>
          </a:p>
        </p:txBody>
      </p:sp>
    </p:spTree>
    <p:extLst>
      <p:ext uri="{BB962C8B-B14F-4D97-AF65-F5344CB8AC3E}">
        <p14:creationId xmlns:p14="http://schemas.microsoft.com/office/powerpoint/2010/main" val="3147743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 for IG LPWA</a:t>
            </a:r>
            <a:endParaRPr lang="en-US" dirty="0"/>
          </a:p>
        </p:txBody>
      </p:sp>
      <p:sp>
        <p:nvSpPr>
          <p:cNvPr id="3" name="Inhaltsplatzhalter 2"/>
          <p:cNvSpPr>
            <a:spLocks noGrp="1"/>
          </p:cNvSpPr>
          <p:nvPr>
            <p:ph idx="1"/>
          </p:nvPr>
        </p:nvSpPr>
        <p:spPr/>
        <p:txBody>
          <a:bodyPr/>
          <a:lstStyle/>
          <a:p>
            <a:r>
              <a:rPr lang="en-US" sz="2400" dirty="0" smtClean="0"/>
              <a:t>LPWA is a hype-topic and a variety of different solutions are currently advertised</a:t>
            </a:r>
          </a:p>
          <a:p>
            <a:pPr lvl="1"/>
            <a:r>
              <a:rPr lang="en-US" sz="2000" dirty="0" smtClean="0"/>
              <a:t>e.g. SIGFOX, LoRa, ...</a:t>
            </a:r>
          </a:p>
          <a:p>
            <a:pPr lvl="1"/>
            <a:r>
              <a:rPr lang="en-US" sz="2000" dirty="0" smtClean="0"/>
              <a:t>Also 3GPP is working on NB-</a:t>
            </a:r>
            <a:r>
              <a:rPr lang="en-US" sz="2000" dirty="0" err="1" smtClean="0"/>
              <a:t>IoT</a:t>
            </a:r>
            <a:endParaRPr lang="en-US" sz="2000" dirty="0" smtClean="0"/>
          </a:p>
          <a:p>
            <a:r>
              <a:rPr lang="en-US" sz="2400" dirty="0" smtClean="0"/>
              <a:t>IEEE802 should </a:t>
            </a:r>
            <a:r>
              <a:rPr lang="en-US" sz="2400" dirty="0" smtClean="0"/>
              <a:t>investigate the suitability of its standards for LWPA applications</a:t>
            </a:r>
          </a:p>
          <a:p>
            <a:r>
              <a:rPr lang="en-US" sz="2400" dirty="0" smtClean="0"/>
              <a:t>The proposed task of this group is an analysis on use-cases and suitable LPWA technologies to decide for further steps</a:t>
            </a:r>
            <a:endParaRPr lang="en-US" sz="2400" dirty="0"/>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a:xfrm>
            <a:off x="4393695" y="6475413"/>
            <a:ext cx="432811" cy="184666"/>
          </a:xfrm>
        </p:spPr>
        <p:txBody>
          <a:bodyPr/>
          <a:lstStyle/>
          <a:p>
            <a:r>
              <a:rPr lang="en-US" altLang="en-US" dirty="0" smtClean="0"/>
              <a:t>Slide </a:t>
            </a:r>
            <a:fld id="{21DD3815-4CAA-4B14-B9A6-EE360F1C09A0}" type="slidenum">
              <a:rPr lang="en-US" altLang="en-US" smtClean="0"/>
              <a:pPr/>
              <a:t>4</a:t>
            </a:fld>
            <a:endParaRPr lang="en-US" altLang="en-US" dirty="0"/>
          </a:p>
        </p:txBody>
      </p:sp>
    </p:spTree>
    <p:extLst>
      <p:ext uri="{BB962C8B-B14F-4D97-AF65-F5344CB8AC3E}">
        <p14:creationId xmlns:p14="http://schemas.microsoft.com/office/powerpoint/2010/main" val="3213146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Common Definition of LPWA Networks</a:t>
            </a:r>
            <a:endParaRPr lang="de-DE" dirty="0"/>
          </a:p>
        </p:txBody>
      </p:sp>
      <p:sp>
        <p:nvSpPr>
          <p:cNvPr id="3" name="Inhaltsplatzhalter 2"/>
          <p:cNvSpPr>
            <a:spLocks noGrp="1"/>
          </p:cNvSpPr>
          <p:nvPr>
            <p:ph idx="1"/>
          </p:nvPr>
        </p:nvSpPr>
        <p:spPr/>
        <p:txBody>
          <a:bodyPr/>
          <a:lstStyle/>
          <a:p>
            <a:r>
              <a:rPr lang="en-US" sz="2400" dirty="0" smtClean="0"/>
              <a:t>Very high link budget that allows for long-range (&gt;10km) with</a:t>
            </a:r>
          </a:p>
          <a:p>
            <a:pPr lvl="1"/>
            <a:r>
              <a:rPr lang="en-US" sz="2000" dirty="0" smtClean="0"/>
              <a:t>Very low required reception power &lt;-140dBm</a:t>
            </a:r>
          </a:p>
          <a:p>
            <a:pPr lvl="1"/>
            <a:r>
              <a:rPr lang="en-US" sz="2000" dirty="0" smtClean="0"/>
              <a:t>Very low transmit power of e.g. 10dBm</a:t>
            </a:r>
          </a:p>
          <a:p>
            <a:r>
              <a:rPr lang="en-US" sz="2400" dirty="0" smtClean="0"/>
              <a:t>Very low payload bit-rates (e.g. 100bit/s) per node</a:t>
            </a:r>
          </a:p>
          <a:p>
            <a:r>
              <a:rPr lang="en-US" sz="2400" dirty="0" smtClean="0"/>
              <a:t>Delay tolerant up to several seconds/minutes</a:t>
            </a:r>
          </a:p>
          <a:p>
            <a:r>
              <a:rPr lang="en-US" sz="2400" dirty="0" smtClean="0"/>
              <a:t>Typically a very high number of nodes per base station</a:t>
            </a:r>
          </a:p>
          <a:p>
            <a:r>
              <a:rPr lang="en-US" sz="2400" dirty="0" smtClean="0"/>
              <a:t>Star topology (potentially with multiple base stations)</a:t>
            </a:r>
          </a:p>
          <a:p>
            <a:r>
              <a:rPr lang="en-US" sz="2400" dirty="0" smtClean="0"/>
              <a:t>Potentially work in license-exempt frequency bands </a:t>
            </a:r>
            <a:r>
              <a:rPr lang="en-US" sz="2400" dirty="0" smtClean="0"/>
              <a:t>( &lt; 1GHz)</a:t>
            </a:r>
            <a:endParaRPr lang="en-US" sz="2400" dirty="0" smtClean="0"/>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5</a:t>
            </a:fld>
            <a:endParaRPr lang="en-US" altLang="en-US"/>
          </a:p>
        </p:txBody>
      </p:sp>
    </p:spTree>
    <p:extLst>
      <p:ext uri="{BB962C8B-B14F-4D97-AF65-F5344CB8AC3E}">
        <p14:creationId xmlns:p14="http://schemas.microsoft.com/office/powerpoint/2010/main" val="1238398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Technical Challenges</a:t>
            </a:r>
            <a:endParaRPr lang="en-US" dirty="0"/>
          </a:p>
        </p:txBody>
      </p:sp>
      <p:sp>
        <p:nvSpPr>
          <p:cNvPr id="3" name="Inhaltsplatzhalter 2"/>
          <p:cNvSpPr>
            <a:spLocks noGrp="1"/>
          </p:cNvSpPr>
          <p:nvPr>
            <p:ph idx="1"/>
          </p:nvPr>
        </p:nvSpPr>
        <p:spPr/>
        <p:txBody>
          <a:bodyPr/>
          <a:lstStyle/>
          <a:p>
            <a:r>
              <a:rPr lang="en-US" sz="2400" dirty="0" smtClean="0"/>
              <a:t>Hidden node</a:t>
            </a:r>
          </a:p>
          <a:p>
            <a:r>
              <a:rPr lang="en-US" sz="2400" dirty="0" smtClean="0"/>
              <a:t>Low power consumption</a:t>
            </a:r>
          </a:p>
          <a:p>
            <a:r>
              <a:rPr lang="en-US" sz="2400" dirty="0" smtClean="0"/>
              <a:t>Complexity to allow for very cheap implementations</a:t>
            </a:r>
          </a:p>
          <a:p>
            <a:r>
              <a:rPr lang="en-US" sz="2400" dirty="0" smtClean="0"/>
              <a:t>Max. transmit power</a:t>
            </a:r>
          </a:p>
          <a:p>
            <a:r>
              <a:rPr lang="en-US" sz="2400" dirty="0"/>
              <a:t>L</a:t>
            </a:r>
            <a:r>
              <a:rPr lang="en-US" sz="2400" dirty="0" smtClean="0"/>
              <a:t>ow data rates</a:t>
            </a:r>
          </a:p>
          <a:p>
            <a:r>
              <a:rPr lang="en-US" sz="2400" dirty="0" smtClean="0"/>
              <a:t>Low reception power</a:t>
            </a:r>
          </a:p>
          <a:p>
            <a:r>
              <a:rPr lang="en-US" sz="2400" dirty="0" smtClean="0"/>
              <a:t>Interference from other nodes or other systems</a:t>
            </a:r>
          </a:p>
          <a:p>
            <a:r>
              <a:rPr lang="en-US" sz="2400" dirty="0" smtClean="0"/>
              <a:t>...</a:t>
            </a:r>
          </a:p>
        </p:txBody>
      </p:sp>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a:xfrm>
            <a:off x="4393695" y="6475413"/>
            <a:ext cx="432811" cy="184666"/>
          </a:xfrm>
        </p:spPr>
        <p:txBody>
          <a:bodyPr/>
          <a:lstStyle/>
          <a:p>
            <a:r>
              <a:rPr lang="en-US" altLang="en-US" dirty="0" smtClean="0"/>
              <a:t>Slide </a:t>
            </a:r>
            <a:fld id="{21DD3815-4CAA-4B14-B9A6-EE360F1C09A0}" type="slidenum">
              <a:rPr lang="en-US" altLang="en-US" smtClean="0"/>
              <a:pPr/>
              <a:t>6</a:t>
            </a:fld>
            <a:endParaRPr lang="en-US" altLang="en-US" dirty="0"/>
          </a:p>
        </p:txBody>
      </p:sp>
    </p:spTree>
    <p:extLst>
      <p:ext uri="{BB962C8B-B14F-4D97-AF65-F5344CB8AC3E}">
        <p14:creationId xmlns:p14="http://schemas.microsoft.com/office/powerpoint/2010/main" val="2118435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ltLang="en-US" dirty="0"/>
              <a:t>&lt; Sep. 2016 &gt;</a:t>
            </a:r>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p:txBody>
          <a:bodyPr/>
          <a:lstStyle/>
          <a:p>
            <a:r>
              <a:rPr lang="en-US" altLang="en-US"/>
              <a:t>Slide </a:t>
            </a:r>
            <a:fld id="{F0F5CEF9-206F-4486-A911-61F6E8FCCFEB}"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Proposed Objective of the IG LPWA</a:t>
            </a:r>
            <a:endParaRPr lang="en-US" altLang="en-US" sz="3200" dirty="0"/>
          </a:p>
        </p:txBody>
      </p:sp>
      <p:sp>
        <p:nvSpPr>
          <p:cNvPr id="2" name="Rechteck 1"/>
          <p:cNvSpPr/>
          <p:nvPr/>
        </p:nvSpPr>
        <p:spPr bwMode="auto">
          <a:xfrm>
            <a:off x="1115616" y="2492896"/>
            <a:ext cx="2988332" cy="720080"/>
          </a:xfrm>
          <a:prstGeom prst="rect">
            <a:avLst/>
          </a:prstGeom>
          <a:ln>
            <a:headEnd type="none" w="sm" len="sm"/>
            <a:tailEnd type="none" w="sm" len="sm"/>
          </a:ln>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Define / Analyze</a:t>
            </a:r>
            <a:r>
              <a:rPr kumimoji="0" lang="en-US" sz="2000" b="0" i="0" u="none" strike="noStrike" cap="none" normalizeH="0" dirty="0" smtClean="0">
                <a:ln>
                  <a:noFill/>
                </a:ln>
                <a:solidFill>
                  <a:schemeClr val="tx1"/>
                </a:solidFill>
                <a:effectLst/>
                <a:latin typeface="Times New Roman" pitchFamily="18" charset="0"/>
              </a:rPr>
              <a:t> Scenarios</a:t>
            </a:r>
            <a:endParaRPr kumimoji="0" lang="en-US" sz="2000" b="0" i="0" u="none" strike="noStrike" cap="none" normalizeH="0" baseline="0" dirty="0" smtClean="0">
              <a:ln>
                <a:noFill/>
              </a:ln>
              <a:solidFill>
                <a:schemeClr val="tx1"/>
              </a:solidFill>
              <a:effectLst/>
              <a:latin typeface="Times New Roman" pitchFamily="18" charset="0"/>
            </a:endParaRPr>
          </a:p>
        </p:txBody>
      </p:sp>
      <p:sp>
        <p:nvSpPr>
          <p:cNvPr id="9" name="Rechteck 8"/>
          <p:cNvSpPr/>
          <p:nvPr/>
        </p:nvSpPr>
        <p:spPr bwMode="auto">
          <a:xfrm>
            <a:off x="4535996" y="2492896"/>
            <a:ext cx="3384846" cy="720080"/>
          </a:xfrm>
          <a:prstGeom prst="rect">
            <a:avLst/>
          </a:prstGeom>
          <a:ln>
            <a:headEnd type="none" w="sm" len="sm"/>
            <a:tailEnd type="none" w="sm" len="sm"/>
          </a:ln>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Find Can</a:t>
            </a:r>
            <a:r>
              <a:rPr lang="en-US" sz="2000" dirty="0" smtClean="0">
                <a:solidFill>
                  <a:schemeClr val="tx1"/>
                </a:solidFill>
                <a:latin typeface="Times New Roman" pitchFamily="18" charset="0"/>
              </a:rPr>
              <a:t>didate Technologies</a:t>
            </a:r>
            <a:endParaRPr kumimoji="0" lang="en-US" sz="2000" b="0" i="0" u="none" strike="noStrike" cap="none" normalizeH="0" baseline="0" dirty="0" smtClean="0">
              <a:ln>
                <a:noFill/>
              </a:ln>
              <a:solidFill>
                <a:schemeClr val="tx1"/>
              </a:solidFill>
              <a:effectLst/>
              <a:latin typeface="Times New Roman" pitchFamily="18" charset="0"/>
            </a:endParaRPr>
          </a:p>
        </p:txBody>
      </p:sp>
      <p:sp>
        <p:nvSpPr>
          <p:cNvPr id="10" name="Rechteck 9"/>
          <p:cNvSpPr/>
          <p:nvPr/>
        </p:nvSpPr>
        <p:spPr bwMode="auto">
          <a:xfrm>
            <a:off x="4535996" y="3933056"/>
            <a:ext cx="3384846" cy="720080"/>
          </a:xfrm>
          <a:prstGeom prst="rect">
            <a:avLst/>
          </a:prstGeom>
          <a:ln>
            <a:headEnd type="none" w="sm" len="sm"/>
            <a:tailEnd type="none" w="sm" len="sm"/>
          </a:ln>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Evaluate</a:t>
            </a:r>
            <a:r>
              <a:rPr kumimoji="0" lang="en-US" sz="2000" b="0" i="0" u="none" strike="noStrike" cap="none" normalizeH="0" dirty="0" smtClean="0">
                <a:ln>
                  <a:noFill/>
                </a:ln>
                <a:solidFill>
                  <a:schemeClr val="tx1"/>
                </a:solidFill>
                <a:effectLst/>
                <a:latin typeface="Times New Roman" pitchFamily="18" charset="0"/>
              </a:rPr>
              <a:t> Candidate Technologies</a:t>
            </a:r>
            <a:endParaRPr kumimoji="0" lang="en-US" sz="2000" b="0" i="0" u="none" strike="noStrike" cap="none" normalizeH="0" baseline="0" dirty="0" smtClean="0">
              <a:ln>
                <a:noFill/>
              </a:ln>
              <a:solidFill>
                <a:schemeClr val="tx1"/>
              </a:solidFill>
              <a:effectLst/>
              <a:latin typeface="Times New Roman" pitchFamily="18" charset="0"/>
            </a:endParaRPr>
          </a:p>
        </p:txBody>
      </p:sp>
      <p:cxnSp>
        <p:nvCxnSpPr>
          <p:cNvPr id="7" name="Gerade Verbindung mit Pfeil 6"/>
          <p:cNvCxnSpPr>
            <a:stCxn id="2" idx="3"/>
            <a:endCxn id="9" idx="1"/>
          </p:cNvCxnSpPr>
          <p:nvPr/>
        </p:nvCxnSpPr>
        <p:spPr bwMode="auto">
          <a:xfrm>
            <a:off x="4103948" y="2852936"/>
            <a:ext cx="432048"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3" name="Gerade Verbindung mit Pfeil 12"/>
          <p:cNvCxnSpPr>
            <a:stCxn id="9" idx="2"/>
            <a:endCxn id="10" idx="0"/>
          </p:cNvCxnSpPr>
          <p:nvPr/>
        </p:nvCxnSpPr>
        <p:spPr bwMode="auto">
          <a:xfrm>
            <a:off x="6228419" y="3212976"/>
            <a:ext cx="0" cy="72008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sp>
        <p:nvSpPr>
          <p:cNvPr id="15" name="Rechteck 14"/>
          <p:cNvSpPr/>
          <p:nvPr/>
        </p:nvSpPr>
        <p:spPr bwMode="auto">
          <a:xfrm>
            <a:off x="1115616" y="3933056"/>
            <a:ext cx="2988867" cy="720080"/>
          </a:xfrm>
          <a:prstGeom prst="rect">
            <a:avLst/>
          </a:prstGeom>
          <a:ln>
            <a:headEnd type="none" w="sm" len="sm"/>
            <a:tailEnd type="none" w="sm" len="sm"/>
          </a:ln>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Give Recommendation</a:t>
            </a:r>
            <a:r>
              <a:rPr kumimoji="0" lang="en-US" sz="2000" b="0" i="0" u="none" strike="noStrike" cap="none" normalizeH="0" dirty="0" smtClean="0">
                <a:ln>
                  <a:noFill/>
                </a:ln>
                <a:solidFill>
                  <a:schemeClr val="tx1"/>
                </a:solidFill>
                <a:effectLst/>
                <a:latin typeface="Times New Roman" pitchFamily="18" charset="0"/>
              </a:rPr>
              <a:t> to IEEE 802</a:t>
            </a:r>
            <a:endParaRPr kumimoji="0" lang="en-US" sz="2000" b="0" i="0" u="none" strike="noStrike" cap="none" normalizeH="0" baseline="0" dirty="0" smtClean="0">
              <a:ln>
                <a:noFill/>
              </a:ln>
              <a:solidFill>
                <a:schemeClr val="tx1"/>
              </a:solidFill>
              <a:effectLst/>
              <a:latin typeface="Times New Roman" pitchFamily="18" charset="0"/>
            </a:endParaRPr>
          </a:p>
        </p:txBody>
      </p:sp>
      <p:cxnSp>
        <p:nvCxnSpPr>
          <p:cNvPr id="18" name="Gerade Verbindung mit Pfeil 17"/>
          <p:cNvCxnSpPr>
            <a:stCxn id="10" idx="1"/>
            <a:endCxn id="15" idx="3"/>
          </p:cNvCxnSpPr>
          <p:nvPr/>
        </p:nvCxnSpPr>
        <p:spPr bwMode="auto">
          <a:xfrm flipH="1">
            <a:off x="4104483" y="4293096"/>
            <a:ext cx="431513"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for</a:t>
            </a:r>
            <a:r>
              <a:rPr lang="de-DE" dirty="0" smtClean="0"/>
              <a:t> </a:t>
            </a:r>
            <a:r>
              <a:rPr lang="de-DE" dirty="0" err="1" smtClean="0"/>
              <a:t>the</a:t>
            </a:r>
            <a:r>
              <a:rPr lang="de-DE" dirty="0" smtClean="0"/>
              <a:t> Report</a:t>
            </a:r>
            <a:endParaRPr lang="de-DE" dirty="0"/>
          </a:p>
        </p:txBody>
      </p:sp>
      <p:sp>
        <p:nvSpPr>
          <p:cNvPr id="3" name="Inhaltsplatzhalter 2"/>
          <p:cNvSpPr>
            <a:spLocks noGrp="1"/>
          </p:cNvSpPr>
          <p:nvPr>
            <p:ph idx="1"/>
          </p:nvPr>
        </p:nvSpPr>
        <p:spPr/>
        <p:txBody>
          <a:bodyPr/>
          <a:lstStyle/>
          <a:p>
            <a:r>
              <a:rPr lang="en-US" sz="2800" dirty="0" smtClean="0"/>
              <a:t>Definition of usage scenarios for LPWA</a:t>
            </a:r>
          </a:p>
          <a:p>
            <a:r>
              <a:rPr lang="en-US" sz="2800" dirty="0" smtClean="0"/>
              <a:t>Review of regulatory aspects</a:t>
            </a:r>
          </a:p>
          <a:p>
            <a:r>
              <a:rPr lang="en-US" sz="2800" dirty="0" smtClean="0"/>
              <a:t>Definition of suitable channel models</a:t>
            </a:r>
          </a:p>
          <a:p>
            <a:r>
              <a:rPr lang="en-US" sz="2800" dirty="0" smtClean="0"/>
              <a:t>Definition of evaluation </a:t>
            </a:r>
            <a:r>
              <a:rPr lang="en-US" sz="2800" dirty="0"/>
              <a:t>m</a:t>
            </a:r>
            <a:r>
              <a:rPr lang="en-US" sz="2800" dirty="0" smtClean="0"/>
              <a:t>ethods</a:t>
            </a:r>
          </a:p>
          <a:p>
            <a:r>
              <a:rPr lang="en-US" sz="2800" dirty="0" smtClean="0"/>
              <a:t>List of candidate technologies for LPWA</a:t>
            </a:r>
          </a:p>
          <a:p>
            <a:r>
              <a:rPr lang="en-US" sz="2800" dirty="0" smtClean="0"/>
              <a:t>Analysis of the performance of the technology option in the different usage scenarios</a:t>
            </a:r>
          </a:p>
          <a:p>
            <a:endParaRPr lang="en-US" sz="2800" dirty="0" smtClean="0"/>
          </a:p>
          <a:p>
            <a:endParaRPr lang="en-US" sz="2800" dirty="0" smtClean="0"/>
          </a:p>
          <a:p>
            <a:endParaRPr lang="en-US" sz="2800" dirty="0" smtClean="0"/>
          </a:p>
          <a:p>
            <a:endParaRPr lang="en-US" sz="2800" dirty="0"/>
          </a:p>
        </p:txBody>
      </p:sp>
      <p:sp>
        <p:nvSpPr>
          <p:cNvPr id="4" name="Datumsplatzhalter 3"/>
          <p:cNvSpPr>
            <a:spLocks noGrp="1"/>
          </p:cNvSpPr>
          <p:nvPr>
            <p:ph type="dt" sz="half" idx="10"/>
          </p:nvPr>
        </p:nvSpPr>
        <p:spPr/>
        <p:txBody>
          <a:bodyPr/>
          <a:lstStyle/>
          <a:p>
            <a:r>
              <a:rPr lang="en-US" altLang="en-US" dirty="0"/>
              <a:t>&lt; Sep. </a:t>
            </a:r>
            <a:r>
              <a:rPr lang="en-US" altLang="en-US" dirty="0" smtClean="0"/>
              <a:t>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8</a:t>
            </a:fld>
            <a:endParaRPr lang="en-US" altLang="en-US"/>
          </a:p>
        </p:txBody>
      </p:sp>
    </p:spTree>
    <p:extLst>
      <p:ext uri="{BB962C8B-B14F-4D97-AF65-F5344CB8AC3E}">
        <p14:creationId xmlns:p14="http://schemas.microsoft.com/office/powerpoint/2010/main" val="1657416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Definition of Usage-Scenarios</a:t>
            </a:r>
            <a:endParaRPr lang="en-US" dirty="0"/>
          </a:p>
        </p:txBody>
      </p:sp>
      <p:sp>
        <p:nvSpPr>
          <p:cNvPr id="3" name="Inhaltsplatzhalter 2"/>
          <p:cNvSpPr>
            <a:spLocks noGrp="1"/>
          </p:cNvSpPr>
          <p:nvPr>
            <p:ph idx="1"/>
          </p:nvPr>
        </p:nvSpPr>
        <p:spPr/>
        <p:txBody>
          <a:bodyPr/>
          <a:lstStyle/>
          <a:p>
            <a:r>
              <a:rPr lang="en-US" sz="2400" dirty="0" smtClean="0"/>
              <a:t>What are intended application scenarios for LPWA, e.g.</a:t>
            </a:r>
          </a:p>
          <a:p>
            <a:pPr lvl="1"/>
            <a:r>
              <a:rPr lang="en-US" sz="2000" dirty="0"/>
              <a:t>Metering</a:t>
            </a:r>
          </a:p>
          <a:p>
            <a:pPr lvl="1"/>
            <a:r>
              <a:rPr lang="en-US" sz="2000" dirty="0"/>
              <a:t>Infrastructure monitoring</a:t>
            </a:r>
          </a:p>
          <a:p>
            <a:pPr lvl="1"/>
            <a:r>
              <a:rPr lang="en-US" sz="2000" dirty="0"/>
              <a:t>...</a:t>
            </a:r>
          </a:p>
          <a:p>
            <a:r>
              <a:rPr lang="en-US" sz="2400" dirty="0" smtClean="0"/>
              <a:t>What are the resulting parameters, such as</a:t>
            </a:r>
          </a:p>
          <a:p>
            <a:pPr lvl="1"/>
            <a:r>
              <a:rPr lang="en-US" sz="2000" dirty="0" smtClean="0"/>
              <a:t>Number of nodes, their geographical distribution?</a:t>
            </a:r>
          </a:p>
          <a:p>
            <a:pPr lvl="1"/>
            <a:r>
              <a:rPr lang="en-US" sz="2000" dirty="0" smtClean="0"/>
              <a:t>The number of base-stations, their geographical distribution?</a:t>
            </a:r>
          </a:p>
          <a:p>
            <a:pPr lvl="1"/>
            <a:r>
              <a:rPr lang="en-US" sz="2000" dirty="0" smtClean="0"/>
              <a:t>What are the traffic characteristics, are there latency requirements?</a:t>
            </a:r>
          </a:p>
          <a:p>
            <a:pPr lvl="1"/>
            <a:r>
              <a:rPr lang="en-US" sz="2000" dirty="0" smtClean="0"/>
              <a:t>Are license-exempt frequency bands used?</a:t>
            </a:r>
            <a:endParaRPr lang="en-US" sz="2000" dirty="0"/>
          </a:p>
          <a:p>
            <a:pPr lvl="1"/>
            <a:r>
              <a:rPr lang="en-US" sz="2000" dirty="0" smtClean="0"/>
              <a:t>...</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&lt; Sep. 2016 &gt;</a:t>
            </a:r>
          </a:p>
        </p:txBody>
      </p:sp>
      <p:sp>
        <p:nvSpPr>
          <p:cNvPr id="5" name="Fußzeilenplatzhalter 4"/>
          <p:cNvSpPr>
            <a:spLocks noGrp="1"/>
          </p:cNvSpPr>
          <p:nvPr>
            <p:ph type="ftr" sz="quarter" idx="11"/>
          </p:nvPr>
        </p:nvSpPr>
        <p:spPr>
          <a:xfrm>
            <a:off x="5486400" y="6475413"/>
            <a:ext cx="3124200" cy="184666"/>
          </a:xfrm>
        </p:spPr>
        <p:txBody>
          <a:bodyPr/>
          <a:lstStyle/>
          <a:p>
            <a:r>
              <a:rPr lang="en-US" altLang="en-US" dirty="0"/>
              <a:t>&lt;Joerg ROBERT&gt;, &lt;University Erlangen-N.&gt;</a:t>
            </a:r>
          </a:p>
        </p:txBody>
      </p:sp>
      <p:sp>
        <p:nvSpPr>
          <p:cNvPr id="6" name="Foliennummernplatzhalter 5"/>
          <p:cNvSpPr>
            <a:spLocks noGrp="1"/>
          </p:cNvSpPr>
          <p:nvPr>
            <p:ph type="sldNum" sz="quarter" idx="12"/>
          </p:nvPr>
        </p:nvSpPr>
        <p:spPr>
          <a:xfrm>
            <a:off x="4393695" y="6475413"/>
            <a:ext cx="432811" cy="184666"/>
          </a:xfrm>
        </p:spPr>
        <p:txBody>
          <a:bodyPr/>
          <a:lstStyle/>
          <a:p>
            <a:r>
              <a:rPr lang="en-US" altLang="en-US" dirty="0" smtClean="0"/>
              <a:t>Slide </a:t>
            </a:r>
            <a:fld id="{21DD3815-4CAA-4B14-B9A6-EE360F1C09A0}" type="slidenum">
              <a:rPr lang="en-US" altLang="en-US" smtClean="0"/>
              <a:pPr/>
              <a:t>9</a:t>
            </a:fld>
            <a:endParaRPr lang="en-US" altLang="en-US" dirty="0"/>
          </a:p>
        </p:txBody>
      </p:sp>
    </p:spTree>
    <p:extLst>
      <p:ext uri="{BB962C8B-B14F-4D97-AF65-F5344CB8AC3E}">
        <p14:creationId xmlns:p14="http://schemas.microsoft.com/office/powerpoint/2010/main" val="1117144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857</Words>
  <Application>Microsoft Office PowerPoint</Application>
  <PresentationFormat>Bildschirmpräsentation (4:3)</PresentationFormat>
  <Paragraphs>158</Paragraphs>
  <Slides>15</Slides>
  <Notes>1</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vt:lpstr>
      <vt:lpstr>PowerPoint-Präsentation</vt:lpstr>
      <vt:lpstr>Intended IG Objectives</vt:lpstr>
      <vt:lpstr>Introduction to Low Power Wide Area (LPWA) Networks</vt:lpstr>
      <vt:lpstr>Motivation for IG LPWA</vt:lpstr>
      <vt:lpstr>Common Definition of LPWA Networks</vt:lpstr>
      <vt:lpstr>Technical Challenges</vt:lpstr>
      <vt:lpstr>Proposed Objective of the IG LPWA</vt:lpstr>
      <vt:lpstr>Tasks for the Report</vt:lpstr>
      <vt:lpstr>Definition of Usage-Scenarios</vt:lpstr>
      <vt:lpstr>Review of Regulatory Aspects</vt:lpstr>
      <vt:lpstr>Definition of Suitable Channel Models</vt:lpstr>
      <vt:lpstr>Definition of Evaluation Criteria</vt:lpstr>
      <vt:lpstr>Technology Options for LPWA</vt:lpstr>
      <vt:lpstr>Evaluation of Technology Options</vt:lpstr>
      <vt:lpstr>Questions and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140</cp:revision>
  <cp:lastPrinted>1998-02-10T13:28:06Z</cp:lastPrinted>
  <dcterms:created xsi:type="dcterms:W3CDTF">2016-08-25T19:54:39Z</dcterms:created>
  <dcterms:modified xsi:type="dcterms:W3CDTF">2016-09-13T07:16:18Z</dcterms:modified>
</cp:coreProperties>
</file>