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5"/>
  </p:notesMasterIdLst>
  <p:sldIdLst>
    <p:sldId id="287" r:id="rId3"/>
    <p:sldId id="257" r:id="rId4"/>
    <p:sldId id="258" r:id="rId5"/>
    <p:sldId id="296" r:id="rId6"/>
    <p:sldId id="259" r:id="rId7"/>
    <p:sldId id="297" r:id="rId8"/>
    <p:sldId id="273" r:id="rId9"/>
    <p:sldId id="300" r:id="rId10"/>
    <p:sldId id="291" r:id="rId11"/>
    <p:sldId id="293" r:id="rId12"/>
    <p:sldId id="298" r:id="rId13"/>
    <p:sldId id="294" r:id="rId14"/>
    <p:sldId id="295" r:id="rId15"/>
    <p:sldId id="299" r:id="rId16"/>
    <p:sldId id="292" r:id="rId17"/>
    <p:sldId id="288" r:id="rId18"/>
    <p:sldId id="290" r:id="rId19"/>
    <p:sldId id="278" r:id="rId20"/>
    <p:sldId id="279" r:id="rId21"/>
    <p:sldId id="280" r:id="rId22"/>
    <p:sldId id="281" r:id="rId23"/>
    <p:sldId id="282"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88493" autoAdjust="0"/>
  </p:normalViewPr>
  <p:slideViewPr>
    <p:cSldViewPr>
      <p:cViewPr varScale="1">
        <p:scale>
          <a:sx n="70" d="100"/>
          <a:sy n="70" d="100"/>
        </p:scale>
        <p:origin x="1180"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949CDDCE-D3C3-4DD4-AD7A-3530465D0ED7}"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0AE835B-DC0F-426F-A6F2-658CDDA75A3F}"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427668E-730B-492E-A4DC-5EAD9DDDA8CD}"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1400" b="0" kern="0">
                <a:ea typeface="Arial Unicode MS" pitchFamily="34" charset="-128"/>
              </a:rPr>
              <a:t>07/12/10</a:t>
            </a:r>
          </a:p>
        </p:txBody>
      </p:sp>
      <p:sp>
        <p:nvSpPr>
          <p:cNvPr id="13315" name="Rectangle 11"/>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2400" kern="0"/>
              <a:t>Page </a:t>
            </a:r>
            <a:fld id="{67B204BE-88D1-48CF-BD45-7BFEB49B716F}" type="slidenum">
              <a:rPr lang="en-US" altLang="en-US" sz="2400" kern="0" smtClean="0"/>
              <a:pPr defTabSz="914400" fontAlgn="auto">
                <a:spcBef>
                  <a:spcPct val="0"/>
                </a:spcBef>
                <a:spcAft>
                  <a:spcPts val="0"/>
                </a:spcAft>
                <a:buClrTx/>
                <a:buFontTx/>
                <a:buNone/>
                <a:defRPr/>
              </a:pPr>
              <a:t>17</a:t>
            </a:fld>
            <a:endParaRPr lang="en-US" altLang="en-US" sz="2400" kern="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eaLnBrk="1" fontAlgn="auto" hangingPunct="1">
              <a:spcBef>
                <a:spcPct val="0"/>
              </a:spcBef>
              <a:spcAft>
                <a:spcPts val="0"/>
              </a:spcAft>
              <a:buClrTx/>
              <a:buFontTx/>
              <a:buNone/>
              <a:defRPr/>
            </a:pPr>
            <a:r>
              <a:rPr lang="en-US" altLang="en-US" sz="1400" b="1" kern="0"/>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defTabSz="914400" eaLnBrk="1" fontAlgn="auto" hangingPunct="1">
              <a:spcBef>
                <a:spcPct val="0"/>
              </a:spcBef>
              <a:spcAft>
                <a:spcPts val="0"/>
              </a:spcAft>
              <a:buClrTx/>
              <a:buFontTx/>
              <a:buNone/>
              <a:defRPr/>
            </a:pPr>
            <a:r>
              <a:rPr lang="en-US" altLang="en-US" kern="0"/>
              <a:t>Page </a:t>
            </a:r>
            <a:fld id="{79163AA5-5C90-4F75-830D-C7EE55D98FA3}" type="slidenum">
              <a:rPr lang="en-US" altLang="en-US" kern="0" smtClean="0"/>
              <a:pPr algn="r" defTabSz="914400" eaLnBrk="1" fontAlgn="auto" hangingPunct="1">
                <a:spcBef>
                  <a:spcPct val="0"/>
                </a:spcBef>
                <a:spcAft>
                  <a:spcPts val="0"/>
                </a:spcAft>
                <a:buClrTx/>
                <a:buFontTx/>
                <a:buNone/>
                <a:defRPr/>
              </a:pPr>
              <a:t>17</a:t>
            </a:fld>
            <a:endParaRPr lang="en-US" altLang="en-US" kern="0"/>
          </a:p>
        </p:txBody>
      </p:sp>
      <p:sp>
        <p:nvSpPr>
          <p:cNvPr id="2458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2458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10994-C51D-466F-A7CF-C3DF5335CE40}" type="slidenum">
              <a:rPr lang="en-US" altLang="en-US" sz="1300" smtClean="0">
                <a:solidFill>
                  <a:schemeClr val="tx1"/>
                </a:solidFill>
              </a:rPr>
              <a:pPr eaLnBrk="0" hangingPunct="0">
                <a:spcBef>
                  <a:spcPct val="0"/>
                </a:spcBef>
                <a:buClrTx/>
                <a:buFontTx/>
                <a:buNone/>
              </a:pPr>
              <a:t>18</a:t>
            </a:fld>
            <a:endParaRPr lang="en-US" altLang="en-US" sz="1300">
              <a:solidFill>
                <a:schemeClr val="tx1"/>
              </a:solidFill>
            </a:endParaRPr>
          </a:p>
        </p:txBody>
      </p:sp>
      <p:sp>
        <p:nvSpPr>
          <p:cNvPr id="26627"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26628"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A651509-2AD1-45CB-A6AD-C1D9AD138481}" type="slidenum">
              <a:rPr lang="en-US" altLang="en-US" sz="1300" smtClean="0">
                <a:solidFill>
                  <a:schemeClr val="tx1"/>
                </a:solidFill>
              </a:rPr>
              <a:pPr eaLnBrk="0" hangingPunct="0">
                <a:spcBef>
                  <a:spcPct val="0"/>
                </a:spcBef>
                <a:buClrTx/>
                <a:buFontTx/>
                <a:buNone/>
              </a:pPr>
              <a:t>22</a:t>
            </a:fld>
            <a:endParaRPr lang="en-US" altLang="en-US" sz="1300">
              <a:solidFill>
                <a:schemeClr val="tx1"/>
              </a:solidFill>
            </a:endParaRPr>
          </a:p>
        </p:txBody>
      </p:sp>
      <p:sp>
        <p:nvSpPr>
          <p:cNvPr id="31747" name="Rectangle 2"/>
          <p:cNvSpPr>
            <a:spLocks noGrp="1" noRot="1" noChangeAspect="1" noChangeArrowheads="1" noTextEdit="1"/>
          </p:cNvSpPr>
          <p:nvPr>
            <p:ph type="sldImg"/>
          </p:nvPr>
        </p:nvSpPr>
        <p:spPr>
          <a:xfrm>
            <a:off x="1131888" y="698500"/>
            <a:ext cx="4591050" cy="3443288"/>
          </a:xfrm>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1035E08-4097-45A6-9418-8D2499056271}"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50ADBED4-D345-4D97-ACEB-C0A041E666E9}"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FDAD451-FBC3-48A8-9FAD-544991612216}"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44A1F3BD-A2BE-48E9-856E-1711B806A643}"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884FEFB-D21C-4ACD-B162-3A1380C83B5B}" type="slidenum">
              <a:rPr lang="en-US" altLang="en-US" sz="2400" smtClean="0"/>
              <a:pPr>
                <a:spcBef>
                  <a:spcPct val="0"/>
                </a:spcBef>
                <a:buClrTx/>
                <a:buFontTx/>
                <a:buNone/>
              </a:pPr>
              <a:t>5</a:t>
            </a:fld>
            <a:endParaRPr lang="en-US" altLang="en-US" sz="2400"/>
          </a:p>
        </p:txBody>
      </p:sp>
      <p:sp>
        <p:nvSpPr>
          <p:cNvPr id="1331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331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331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331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71B38C82-0722-4B20-B915-02FF97D9C951}" type="slidenum">
              <a:rPr lang="en-US" altLang="en-US"/>
              <a:pPr algn="r" eaLnBrk="1" hangingPunct="1">
                <a:spcBef>
                  <a:spcPct val="0"/>
                </a:spcBef>
                <a:buClrTx/>
                <a:buFontTx/>
                <a:buNone/>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7</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7</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8</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8</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98505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536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410BA1A-91B4-4E86-A7D5-C5DF52AAACD7}" type="slidenum">
              <a:rPr lang="en-US" altLang="en-US" sz="2400" smtClean="0"/>
              <a:pPr>
                <a:spcBef>
                  <a:spcPct val="0"/>
                </a:spcBef>
                <a:buClrTx/>
                <a:buFontTx/>
                <a:buNone/>
              </a:pPr>
              <a:t>9</a:t>
            </a:fld>
            <a:endParaRPr lang="en-US" altLang="en-US" sz="2400"/>
          </a:p>
        </p:txBody>
      </p:sp>
      <p:sp>
        <p:nvSpPr>
          <p:cNvPr id="15364"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5365"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5366"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5367"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4453E3-0C0A-468B-A03D-62EAC97A2877}" type="slidenum">
              <a:rPr lang="en-US" altLang="en-US"/>
              <a:pPr algn="r" eaLnBrk="1" hangingPunct="1">
                <a:spcBef>
                  <a:spcPct val="0"/>
                </a:spcBef>
                <a:buClrTx/>
                <a:buFontTx/>
                <a:buNone/>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843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9A35EEF-3180-4FC8-87B9-E29503032E9E}" type="slidenum">
              <a:rPr lang="en-US" altLang="en-US" sz="2400" smtClean="0"/>
              <a:pPr>
                <a:spcBef>
                  <a:spcPct val="0"/>
                </a:spcBef>
                <a:buClrTx/>
                <a:buFontTx/>
                <a:buNone/>
              </a:pPr>
              <a:t>12</a:t>
            </a:fld>
            <a:endParaRPr lang="en-US" altLang="en-US" sz="2400"/>
          </a:p>
        </p:txBody>
      </p:sp>
      <p:sp>
        <p:nvSpPr>
          <p:cNvPr id="1843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843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843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843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A29FA74-B981-4D8D-A98C-BF019FC21F6D}" type="slidenum">
              <a:rPr lang="en-US" altLang="en-US"/>
              <a:pPr algn="r" eaLnBrk="1" hangingPunct="1">
                <a:spcBef>
                  <a:spcPct val="0"/>
                </a:spcBef>
                <a:buClrTx/>
                <a:buFontTx/>
                <a:buNone/>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2532" name="Header Placeholder 3"/>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doc.: IEEE 802.15-&lt;15-09-0758-00-004e&gt;</a:t>
            </a:r>
          </a:p>
        </p:txBody>
      </p:sp>
      <p:sp>
        <p:nvSpPr>
          <p:cNvPr id="22533" name="Date Placeholder 4"/>
          <p:cNvSpPr>
            <a:spLocks noGrp="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itchFamily="34" charset="-128"/>
              </a:rPr>
              <a:t>&lt;month year&gt;</a:t>
            </a:r>
          </a:p>
        </p:txBody>
      </p:sp>
      <p:sp>
        <p:nvSpPr>
          <p:cNvPr id="22534" name="Slide Number Placeholder 5"/>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244F9E2C-AEDF-451E-9A57-FB5718D9656D}" type="slidenum">
              <a:rPr lang="en-US" altLang="en-US" sz="2400" smtClean="0">
                <a:solidFill>
                  <a:srgbClr val="000000"/>
                </a:solidFill>
              </a:rPr>
              <a:pPr/>
              <a:t>16</a:t>
            </a:fld>
            <a:endParaRPr lang="en-US" altLang="en-US" sz="24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428AA2B-C2DB-4291-B1EE-734612C7C09B}" type="slidenum">
              <a:rPr lang="en-US" altLang="en-US"/>
              <a:pPr>
                <a:defRPr/>
              </a:pPr>
              <a:t>‹#›</a:t>
            </a:fld>
            <a:endParaRPr lang="en-US" altLang="en-US"/>
          </a:p>
        </p:txBody>
      </p:sp>
    </p:spTree>
    <p:extLst>
      <p:ext uri="{BB962C8B-B14F-4D97-AF65-F5344CB8AC3E}">
        <p14:creationId xmlns:p14="http://schemas.microsoft.com/office/powerpoint/2010/main" val="3089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9CB8F18-6F05-407D-BAB6-FC3371765628}" type="slidenum">
              <a:rPr lang="en-US" altLang="en-US"/>
              <a:pPr>
                <a:defRPr/>
              </a:pPr>
              <a:t>‹#›</a:t>
            </a:fld>
            <a:endParaRPr lang="en-US" altLang="en-US"/>
          </a:p>
        </p:txBody>
      </p:sp>
    </p:spTree>
    <p:extLst>
      <p:ext uri="{BB962C8B-B14F-4D97-AF65-F5344CB8AC3E}">
        <p14:creationId xmlns:p14="http://schemas.microsoft.com/office/powerpoint/2010/main" val="202322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D2DE2FF-6800-4D42-937D-9853A86B2C1B}" type="slidenum">
              <a:rPr lang="en-US" altLang="en-US"/>
              <a:pPr>
                <a:defRPr/>
              </a:pPr>
              <a:t>‹#›</a:t>
            </a:fld>
            <a:endParaRPr lang="en-US" altLang="en-US"/>
          </a:p>
        </p:txBody>
      </p:sp>
    </p:spTree>
    <p:extLst>
      <p:ext uri="{BB962C8B-B14F-4D97-AF65-F5344CB8AC3E}">
        <p14:creationId xmlns:p14="http://schemas.microsoft.com/office/powerpoint/2010/main" val="39774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0169AD41-28FB-4994-9C08-8753EADC65C8}" type="slidenum">
              <a:rPr lang="en-US" altLang="en-US"/>
              <a:pPr>
                <a:defRPr/>
              </a:pPr>
              <a:t>‹#›</a:t>
            </a:fld>
            <a:endParaRPr lang="en-US" altLang="en-US"/>
          </a:p>
        </p:txBody>
      </p:sp>
    </p:spTree>
    <p:extLst>
      <p:ext uri="{BB962C8B-B14F-4D97-AF65-F5344CB8AC3E}">
        <p14:creationId xmlns:p14="http://schemas.microsoft.com/office/powerpoint/2010/main" val="690219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434C8E2-B5A3-40C1-BE34-2DCD88E05D70}" type="slidenum">
              <a:rPr lang="en-US" altLang="en-US"/>
              <a:pPr>
                <a:defRPr/>
              </a:pPr>
              <a:t>‹#›</a:t>
            </a:fld>
            <a:endParaRPr lang="en-US" altLang="en-US"/>
          </a:p>
        </p:txBody>
      </p:sp>
    </p:spTree>
    <p:extLst>
      <p:ext uri="{BB962C8B-B14F-4D97-AF65-F5344CB8AC3E}">
        <p14:creationId xmlns:p14="http://schemas.microsoft.com/office/powerpoint/2010/main" val="2225326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F79676A8-BF8C-4C8C-91D6-31A34FD11DB9}" type="slidenum">
              <a:rPr lang="en-US" altLang="en-US"/>
              <a:pPr>
                <a:defRPr/>
              </a:pPr>
              <a:t>‹#›</a:t>
            </a:fld>
            <a:endParaRPr lang="en-US" altLang="en-US"/>
          </a:p>
        </p:txBody>
      </p:sp>
    </p:spTree>
    <p:extLst>
      <p:ext uri="{BB962C8B-B14F-4D97-AF65-F5344CB8AC3E}">
        <p14:creationId xmlns:p14="http://schemas.microsoft.com/office/powerpoint/2010/main" val="266789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45037806-6A3B-431C-AA94-EB98AAA27E7C}" type="slidenum">
              <a:rPr lang="en-US" altLang="en-US"/>
              <a:pPr>
                <a:defRPr/>
              </a:pPr>
              <a:t>‹#›</a:t>
            </a:fld>
            <a:endParaRPr lang="en-US" altLang="en-US"/>
          </a:p>
        </p:txBody>
      </p:sp>
    </p:spTree>
    <p:extLst>
      <p:ext uri="{BB962C8B-B14F-4D97-AF65-F5344CB8AC3E}">
        <p14:creationId xmlns:p14="http://schemas.microsoft.com/office/powerpoint/2010/main" val="83694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B06E50D5-D854-4AC5-8261-AE80150752CB}" type="slidenum">
              <a:rPr lang="en-US" altLang="en-US"/>
              <a:pPr>
                <a:defRPr/>
              </a:pPr>
              <a:t>‹#›</a:t>
            </a:fld>
            <a:endParaRPr lang="en-US" altLang="en-US"/>
          </a:p>
        </p:txBody>
      </p:sp>
    </p:spTree>
    <p:extLst>
      <p:ext uri="{BB962C8B-B14F-4D97-AF65-F5344CB8AC3E}">
        <p14:creationId xmlns:p14="http://schemas.microsoft.com/office/powerpoint/2010/main" val="857308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47D6D1D5-15C4-4C1F-A294-9ECDE6F13A88}" type="slidenum">
              <a:rPr lang="en-US" altLang="en-US"/>
              <a:pPr>
                <a:defRPr/>
              </a:pPr>
              <a:t>‹#›</a:t>
            </a:fld>
            <a:endParaRPr lang="en-US" altLang="en-US"/>
          </a:p>
        </p:txBody>
      </p:sp>
    </p:spTree>
    <p:extLst>
      <p:ext uri="{BB962C8B-B14F-4D97-AF65-F5344CB8AC3E}">
        <p14:creationId xmlns:p14="http://schemas.microsoft.com/office/powerpoint/2010/main" val="999684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F6183189-8CE2-49FF-8D1F-2967BCA1A599}" type="slidenum">
              <a:rPr lang="en-US" altLang="en-US"/>
              <a:pPr>
                <a:defRPr/>
              </a:pPr>
              <a:t>‹#›</a:t>
            </a:fld>
            <a:endParaRPr lang="en-US" altLang="en-US"/>
          </a:p>
        </p:txBody>
      </p:sp>
    </p:spTree>
    <p:extLst>
      <p:ext uri="{BB962C8B-B14F-4D97-AF65-F5344CB8AC3E}">
        <p14:creationId xmlns:p14="http://schemas.microsoft.com/office/powerpoint/2010/main" val="900411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393AA28-FAEA-44DE-81B9-E5642E38CFDB}" type="slidenum">
              <a:rPr lang="en-US" altLang="en-US"/>
              <a:pPr>
                <a:defRPr/>
              </a:pPr>
              <a:t>‹#›</a:t>
            </a:fld>
            <a:endParaRPr lang="en-US" altLang="en-US"/>
          </a:p>
        </p:txBody>
      </p:sp>
    </p:spTree>
    <p:extLst>
      <p:ext uri="{BB962C8B-B14F-4D97-AF65-F5344CB8AC3E}">
        <p14:creationId xmlns:p14="http://schemas.microsoft.com/office/powerpoint/2010/main" val="399021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EFE3773-5C9B-4191-8F29-D53B761F8448}" type="slidenum">
              <a:rPr lang="en-US" altLang="en-US"/>
              <a:pPr>
                <a:defRPr/>
              </a:pPr>
              <a:t>‹#›</a:t>
            </a:fld>
            <a:endParaRPr lang="en-US" altLang="en-US"/>
          </a:p>
        </p:txBody>
      </p:sp>
    </p:spTree>
    <p:extLst>
      <p:ext uri="{BB962C8B-B14F-4D97-AF65-F5344CB8AC3E}">
        <p14:creationId xmlns:p14="http://schemas.microsoft.com/office/powerpoint/2010/main" val="2968581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85F29BB4-3DD9-44B3-9963-1A945964468D}" type="slidenum">
              <a:rPr lang="en-US" altLang="en-US"/>
              <a:pPr>
                <a:defRPr/>
              </a:pPr>
              <a:t>‹#›</a:t>
            </a:fld>
            <a:endParaRPr lang="en-US" altLang="en-US"/>
          </a:p>
        </p:txBody>
      </p:sp>
    </p:spTree>
    <p:extLst>
      <p:ext uri="{BB962C8B-B14F-4D97-AF65-F5344CB8AC3E}">
        <p14:creationId xmlns:p14="http://schemas.microsoft.com/office/powerpoint/2010/main" val="2421863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6DF880C-F0FE-4409-BA50-DD54D380A8A1}" type="slidenum">
              <a:rPr lang="en-US" altLang="en-US"/>
              <a:pPr>
                <a:defRPr/>
              </a:pPr>
              <a:t>‹#›</a:t>
            </a:fld>
            <a:endParaRPr lang="en-US" altLang="en-US"/>
          </a:p>
        </p:txBody>
      </p:sp>
    </p:spTree>
    <p:extLst>
      <p:ext uri="{BB962C8B-B14F-4D97-AF65-F5344CB8AC3E}">
        <p14:creationId xmlns:p14="http://schemas.microsoft.com/office/powerpoint/2010/main" val="1079128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BB419AC-4EF0-4057-B66C-55BB38BDA44B}" type="slidenum">
              <a:rPr lang="en-US" altLang="en-US"/>
              <a:pPr>
                <a:defRPr/>
              </a:pPr>
              <a:t>‹#›</a:t>
            </a:fld>
            <a:endParaRPr lang="en-US" altLang="en-US"/>
          </a:p>
        </p:txBody>
      </p:sp>
    </p:spTree>
    <p:extLst>
      <p:ext uri="{BB962C8B-B14F-4D97-AF65-F5344CB8AC3E}">
        <p14:creationId xmlns:p14="http://schemas.microsoft.com/office/powerpoint/2010/main" val="11232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6BF0EF9D-03B9-44F7-A8F0-F640BC1E4DC7}" type="slidenum">
              <a:rPr lang="en-US" altLang="en-US"/>
              <a:pPr>
                <a:defRPr/>
              </a:pPr>
              <a:t>‹#›</a:t>
            </a:fld>
            <a:endParaRPr lang="en-US" altLang="en-US"/>
          </a:p>
        </p:txBody>
      </p:sp>
    </p:spTree>
    <p:extLst>
      <p:ext uri="{BB962C8B-B14F-4D97-AF65-F5344CB8AC3E}">
        <p14:creationId xmlns:p14="http://schemas.microsoft.com/office/powerpoint/2010/main" val="24150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32637CAE-A6F8-408D-9E96-5857DA068407}" type="slidenum">
              <a:rPr lang="en-US" altLang="en-US"/>
              <a:pPr>
                <a:defRPr/>
              </a:pPr>
              <a:t>‹#›</a:t>
            </a:fld>
            <a:endParaRPr lang="en-US" altLang="en-US"/>
          </a:p>
        </p:txBody>
      </p:sp>
    </p:spTree>
    <p:extLst>
      <p:ext uri="{BB962C8B-B14F-4D97-AF65-F5344CB8AC3E}">
        <p14:creationId xmlns:p14="http://schemas.microsoft.com/office/powerpoint/2010/main" val="307245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0CB249AF-F852-465B-A3B0-6E2E561116D4}" type="slidenum">
              <a:rPr lang="en-US" altLang="en-US"/>
              <a:pPr>
                <a:defRPr/>
              </a:pPr>
              <a:t>‹#›</a:t>
            </a:fld>
            <a:endParaRPr lang="en-US" altLang="en-US"/>
          </a:p>
        </p:txBody>
      </p:sp>
    </p:spTree>
    <p:extLst>
      <p:ext uri="{BB962C8B-B14F-4D97-AF65-F5344CB8AC3E}">
        <p14:creationId xmlns:p14="http://schemas.microsoft.com/office/powerpoint/2010/main" val="29210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A09AA4D7-2AAD-4BD3-B75F-C501AEA0AC54}" type="slidenum">
              <a:rPr lang="en-US" altLang="en-US"/>
              <a:pPr>
                <a:defRPr/>
              </a:pPr>
              <a:t>‹#›</a:t>
            </a:fld>
            <a:endParaRPr lang="en-US" altLang="en-US"/>
          </a:p>
        </p:txBody>
      </p:sp>
    </p:spTree>
    <p:extLst>
      <p:ext uri="{BB962C8B-B14F-4D97-AF65-F5344CB8AC3E}">
        <p14:creationId xmlns:p14="http://schemas.microsoft.com/office/powerpoint/2010/main" val="73962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273066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ECE3BC7E-53B0-4F46-B23D-6761AC0EC048}" type="slidenum">
              <a:rPr lang="en-US" altLang="en-US"/>
              <a:pPr>
                <a:defRPr/>
              </a:pPr>
              <a:t>‹#›</a:t>
            </a:fld>
            <a:endParaRPr lang="en-US" altLang="en-US"/>
          </a:p>
        </p:txBody>
      </p:sp>
    </p:spTree>
    <p:extLst>
      <p:ext uri="{BB962C8B-B14F-4D97-AF65-F5344CB8AC3E}">
        <p14:creationId xmlns:p14="http://schemas.microsoft.com/office/powerpoint/2010/main" val="393203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53B22833-F322-46D5-91F2-C38DBAFDC442}" type="slidenum">
              <a:rPr lang="en-US" altLang="en-US"/>
              <a:pPr>
                <a:defRPr/>
              </a:pPr>
              <a:t>‹#›</a:t>
            </a:fld>
            <a:endParaRPr lang="en-US" altLang="en-US"/>
          </a:p>
        </p:txBody>
      </p:sp>
    </p:spTree>
    <p:extLst>
      <p:ext uri="{BB962C8B-B14F-4D97-AF65-F5344CB8AC3E}">
        <p14:creationId xmlns:p14="http://schemas.microsoft.com/office/powerpoint/2010/main" val="395462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15-16-0624-02-004v</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477000"/>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dirty="0">
                <a:solidFill>
                  <a:srgbClr val="000000"/>
                </a:solidFill>
              </a:rPr>
              <a:t>TG4v – </a:t>
            </a:r>
            <a:r>
              <a:rPr lang="en-GB" altLang="en-US" dirty="0" err="1">
                <a:solidFill>
                  <a:srgbClr val="000000"/>
                </a:solidFill>
              </a:rPr>
              <a:t>Misc</a:t>
            </a:r>
            <a:r>
              <a:rPr lang="en-GB" altLang="en-US" dirty="0">
                <a:solidFill>
                  <a:srgbClr val="000000"/>
                </a:solidFill>
              </a:rPr>
              <a:t> Bands</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0480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2016</a:t>
            </a:r>
          </a:p>
        </p:txBody>
      </p:sp>
      <p:sp>
        <p:nvSpPr>
          <p:cNvPr id="1030" name="Text Box 6"/>
          <p:cNvSpPr txBox="1">
            <a:spLocks noChangeArrowheads="1"/>
          </p:cNvSpPr>
          <p:nvPr/>
        </p:nvSpPr>
        <p:spPr bwMode="auto">
          <a:xfrm>
            <a:off x="5562600" y="6400800"/>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344988" y="6475413"/>
            <a:ext cx="522287" cy="109220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C6914B5-22DB-4D26-888B-A3EF4B626C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3EDFE76C-CC5D-44A7-89F5-16E15772E6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E3BC799-F3D2-48CF-BD99-A7DC966F64E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D1352B-36A7-49ED-B5C1-70B13E8A1DA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TG4v Opening and Closing Report for September 2016</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September 2016</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TG4v Opening/Closing Report for September 2016 Interim</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TG4v Session in Warsaw</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802.15.4 regional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TG BRC Motion</a:t>
            </a:r>
          </a:p>
        </p:txBody>
      </p:sp>
      <p:sp>
        <p:nvSpPr>
          <p:cNvPr id="16387" name="Content Placeholder 2"/>
          <p:cNvSpPr>
            <a:spLocks noGrp="1"/>
          </p:cNvSpPr>
          <p:nvPr>
            <p:ph idx="1"/>
          </p:nvPr>
        </p:nvSpPr>
        <p:spPr>
          <a:xfrm>
            <a:off x="323850" y="1700213"/>
            <a:ext cx="8640763" cy="4540250"/>
          </a:xfrm>
        </p:spPr>
        <p:txBody>
          <a:bodyPr/>
          <a:lstStyle/>
          <a:p>
            <a:r>
              <a:rPr lang="en-US" altLang="en-US" sz="2000" i="1" dirty="0"/>
              <a:t>Move that Task Group Tg4v requests 802.15 WG approve the formation of a Ballot Resolution Committee (BRC) for the Letter ballot recirculation of the P802.15.4v-D2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Chris Calvert</a:t>
            </a:r>
          </a:p>
          <a:p>
            <a:r>
              <a:rPr lang="en-US" altLang="en-US" sz="2000" i="1" dirty="0"/>
              <a:t>Seconded By: Gary </a:t>
            </a:r>
            <a:r>
              <a:rPr lang="en-US" altLang="en-US" sz="2000" i="1" dirty="0" err="1"/>
              <a:t>Stuebing</a:t>
            </a:r>
            <a:endParaRPr lang="en-US" altLang="en-US" sz="2000" i="1" dirty="0"/>
          </a:p>
          <a:p>
            <a:r>
              <a:rPr lang="en-US" altLang="en-US" sz="2000" i="1" dirty="0"/>
              <a:t>Unanimous consent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Request for Sponsor Ballot</a:t>
            </a:r>
          </a:p>
        </p:txBody>
      </p:sp>
      <p:sp>
        <p:nvSpPr>
          <p:cNvPr id="23555" name="Content Placeholder 2"/>
          <p:cNvSpPr>
            <a:spLocks noGrp="1"/>
          </p:cNvSpPr>
          <p:nvPr>
            <p:ph idx="1"/>
          </p:nvPr>
        </p:nvSpPr>
        <p:spPr/>
        <p:txBody>
          <a:bodyPr/>
          <a:lstStyle/>
          <a:p>
            <a:r>
              <a:rPr lang="en-US" altLang="en-US" sz="2800" dirty="0"/>
              <a:t>Task Group Motion:</a:t>
            </a:r>
          </a:p>
          <a:p>
            <a:r>
              <a:rPr lang="en-US" altLang="en-US" sz="2800" i="1" dirty="0"/>
              <a:t>The Task Group requests that 802.15 reviews and approves the CSD [</a:t>
            </a:r>
            <a:r>
              <a:rPr lang="de-DE" altLang="en-US" sz="2800" dirty="0"/>
              <a:t>15-16-0131-01-0000_15.4v-sub-GHz-CSD</a:t>
            </a:r>
            <a:r>
              <a:rPr lang="en-US" altLang="en-US" sz="2800" i="1" dirty="0"/>
              <a:t>] and requests conditional approval from the EC to submit P802.15.4v-D02 to Sponsor Ballot.</a:t>
            </a:r>
            <a:endParaRPr lang="en-GB" altLang="en-US" sz="2800" dirty="0"/>
          </a:p>
          <a:p>
            <a:r>
              <a:rPr lang="en-US" altLang="en-US" sz="2800" i="1" dirty="0"/>
              <a:t>Moved by: </a:t>
            </a:r>
            <a:r>
              <a:rPr lang="en-US" altLang="en-US" sz="2800" i="1" dirty="0" err="1"/>
              <a:t>Kunal</a:t>
            </a:r>
            <a:r>
              <a:rPr lang="en-US" altLang="en-US" sz="2800" i="1" dirty="0"/>
              <a:t> Shah</a:t>
            </a:r>
          </a:p>
          <a:p>
            <a:r>
              <a:rPr lang="en-US" altLang="en-US" sz="2800" i="1" dirty="0"/>
              <a:t>Seconded by: Gary </a:t>
            </a:r>
            <a:r>
              <a:rPr lang="en-US" altLang="en-US" sz="2800" i="1" dirty="0" err="1"/>
              <a:t>Stuebing</a:t>
            </a:r>
            <a:endParaRPr lang="en-US" altLang="en-US" sz="2800" dirty="0"/>
          </a:p>
          <a:p>
            <a:r>
              <a:rPr lang="en-US" altLang="en-US" sz="2800" dirty="0"/>
              <a:t>Approved by unanimous consent</a:t>
            </a:r>
          </a:p>
        </p:txBody>
      </p:sp>
    </p:spTree>
    <p:extLst>
      <p:ext uri="{BB962C8B-B14F-4D97-AF65-F5344CB8AC3E}">
        <p14:creationId xmlns:p14="http://schemas.microsoft.com/office/powerpoint/2010/main" val="2972865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E445046-58DF-4160-97B8-257084809ACF}"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a:latin typeface="Times New Roman" panose="02020603050405020304" pitchFamily="18" charset="0"/>
            </a:endParaRPr>
          </a:p>
        </p:txBody>
      </p:sp>
      <p:sp>
        <p:nvSpPr>
          <p:cNvPr id="1741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a:latin typeface="Times New Roman" panose="02020603050405020304" pitchFamily="18" charset="0"/>
            </a:endParaRPr>
          </a:p>
        </p:txBody>
      </p:sp>
      <p:sp>
        <p:nvSpPr>
          <p:cNvPr id="1741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WG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the 802.15 WG start a WG Recirculation Letter Ballot requesting approval to forward document P802.15.4v-D2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Phil Beecher</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a:t>
            </a:r>
          </a:p>
          <a:p>
            <a:pPr eaLnBrk="1" hangingPunct="1">
              <a:lnSpc>
                <a:spcPct val="80000"/>
              </a:lnSpc>
              <a:spcBef>
                <a:spcPts val="500"/>
              </a:spcBef>
              <a:buClrTx/>
              <a:buFontTx/>
              <a:buNone/>
              <a:defRPr/>
            </a:pPr>
            <a:endParaRPr lang="en-US" altLang="en-US" sz="2800" i="1"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WG BRC Motion</a:t>
            </a:r>
          </a:p>
        </p:txBody>
      </p:sp>
      <p:sp>
        <p:nvSpPr>
          <p:cNvPr id="19459" name="Content Placeholder 2"/>
          <p:cNvSpPr>
            <a:spLocks noGrp="1"/>
          </p:cNvSpPr>
          <p:nvPr>
            <p:ph idx="1"/>
          </p:nvPr>
        </p:nvSpPr>
        <p:spPr>
          <a:xfrm>
            <a:off x="323850" y="1700213"/>
            <a:ext cx="8640763" cy="4540250"/>
          </a:xfrm>
        </p:spPr>
        <p:txBody>
          <a:bodyPr/>
          <a:lstStyle/>
          <a:p>
            <a:r>
              <a:rPr lang="en-US" altLang="en-US" sz="2000" i="1" dirty="0"/>
              <a:t>Move that 802.15 WG approve the formation of a Ballot Resolution Committee (BRC) for the Sponsor ballot recirculation of the P802.15.4v-D2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Request for Sponsor Ballot</a:t>
            </a:r>
          </a:p>
        </p:txBody>
      </p:sp>
      <p:sp>
        <p:nvSpPr>
          <p:cNvPr id="23555" name="Content Placeholder 2"/>
          <p:cNvSpPr>
            <a:spLocks noGrp="1"/>
          </p:cNvSpPr>
          <p:nvPr>
            <p:ph idx="1"/>
          </p:nvPr>
        </p:nvSpPr>
        <p:spPr/>
        <p:txBody>
          <a:bodyPr/>
          <a:lstStyle/>
          <a:p>
            <a:r>
              <a:rPr lang="en-US" altLang="en-US" sz="2800" dirty="0"/>
              <a:t>Working Group Motion:</a:t>
            </a:r>
          </a:p>
          <a:p>
            <a:r>
              <a:rPr lang="en-US" altLang="en-US" sz="2800" i="1" dirty="0"/>
              <a:t>802.15 has reviewed and approved the CSD [</a:t>
            </a:r>
            <a:r>
              <a:rPr lang="de-DE" altLang="en-US" sz="2800" dirty="0"/>
              <a:t>15-16-0131-01-0000_15.4v-sub-GHz-CSD</a:t>
            </a:r>
            <a:r>
              <a:rPr lang="en-US" altLang="en-US" sz="2800" i="1" dirty="0"/>
              <a:t>] and requests conditional approval from the EC to submit P802.15.4v-D02 to Sponsor Ballot.</a:t>
            </a:r>
            <a:endParaRPr lang="en-GB" altLang="en-US" sz="2800" dirty="0"/>
          </a:p>
          <a:p>
            <a:r>
              <a:rPr lang="en-US" altLang="en-US" sz="2800" i="1" dirty="0"/>
              <a:t>Moved by: Phil Beecher</a:t>
            </a:r>
          </a:p>
          <a:p>
            <a:r>
              <a:rPr lang="en-US" altLang="en-US" sz="2800" i="1" dirty="0"/>
              <a:t>Seconded by:</a:t>
            </a:r>
            <a:endParaRPr lang="en-US" altLang="en-US" sz="2800" dirty="0"/>
          </a:p>
          <a:p>
            <a:r>
              <a:rPr lang="en-US" altLang="en-US" sz="2800" dirty="0"/>
              <a:t>Y: ?, N: ?, A: ?</a:t>
            </a:r>
          </a:p>
        </p:txBody>
      </p:sp>
    </p:spTree>
    <p:extLst>
      <p:ext uri="{BB962C8B-B14F-4D97-AF65-F5344CB8AC3E}">
        <p14:creationId xmlns:p14="http://schemas.microsoft.com/office/powerpoint/2010/main" val="3953651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27088" y="692150"/>
            <a:ext cx="7764462" cy="754063"/>
          </a:xfrm>
        </p:spPr>
        <p:txBody>
          <a:bodyPr/>
          <a:lstStyle/>
          <a:p>
            <a:r>
              <a:rPr lang="en-GB" altLang="en-US"/>
              <a:t>BRC Call times</a:t>
            </a:r>
          </a:p>
        </p:txBody>
      </p:sp>
      <p:sp>
        <p:nvSpPr>
          <p:cNvPr id="3" name="Content Placeholder 2"/>
          <p:cNvSpPr txBox="1">
            <a:spLocks/>
          </p:cNvSpPr>
          <p:nvPr/>
        </p:nvSpPr>
        <p:spPr>
          <a:xfrm>
            <a:off x="609600" y="2205038"/>
            <a:ext cx="7764463" cy="4035425"/>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altLang="en-US" sz="2000" i="1" kern="0" dirty="0"/>
              <a:t>10am PDT Mondays - first call 3</a:t>
            </a:r>
            <a:r>
              <a:rPr lang="en-US" altLang="en-US" sz="2000" i="1" kern="0" baseline="30000" dirty="0"/>
              <a:t>rd</a:t>
            </a:r>
            <a:r>
              <a:rPr lang="en-US" altLang="en-US" sz="2000" i="1" kern="0" dirty="0"/>
              <a:t> October .</a:t>
            </a:r>
          </a:p>
          <a:p>
            <a:pPr>
              <a:defRPr/>
            </a:pPr>
            <a:endParaRPr lang="en-US" altLang="en-US" sz="2000" i="1" kern="0" dirty="0"/>
          </a:p>
          <a:p>
            <a:pPr>
              <a:defRPr/>
            </a:pPr>
            <a:endParaRPr lang="en-US" altLang="en-US" sz="2000" i="1" kern="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a:t>Timeline</a:t>
            </a:r>
            <a:endParaRPr lang="ko-KR" altLang="en-US"/>
          </a:p>
        </p:txBody>
      </p:sp>
      <p:sp>
        <p:nvSpPr>
          <p:cNvPr id="21507" name="내용 개체 틀 2"/>
          <p:cNvSpPr>
            <a:spLocks noGrp="1"/>
          </p:cNvSpPr>
          <p:nvPr>
            <p:ph idx="1"/>
          </p:nvPr>
        </p:nvSpPr>
        <p:spPr>
          <a:xfrm>
            <a:off x="762000" y="1571625"/>
            <a:ext cx="8229600" cy="4843463"/>
          </a:xfrm>
        </p:spPr>
        <p:txBody>
          <a:bodyPr/>
          <a:lstStyle/>
          <a:p>
            <a:r>
              <a:rPr lang="en-US" altLang="ko-KR" sz="2000" dirty="0">
                <a:solidFill>
                  <a:srgbClr val="33CC33"/>
                </a:solidFill>
              </a:rPr>
              <a:t>TG formation									May 2016</a:t>
            </a:r>
          </a:p>
          <a:p>
            <a:r>
              <a:rPr lang="en-US" altLang="ko-KR" sz="2000" dirty="0">
                <a:solidFill>
                  <a:srgbClr val="33CC33"/>
                </a:solidFill>
              </a:rPr>
              <a:t>Call for Proposals								March 2016</a:t>
            </a:r>
          </a:p>
          <a:p>
            <a:r>
              <a:rPr lang="en-US" altLang="ko-KR" sz="2000" dirty="0">
                <a:solidFill>
                  <a:srgbClr val="33CC33"/>
                </a:solidFill>
              </a:rPr>
              <a:t>Presentation of Proposals						May 2016</a:t>
            </a:r>
          </a:p>
          <a:p>
            <a:r>
              <a:rPr lang="en-US" altLang="ko-KR" sz="2000" dirty="0">
                <a:solidFill>
                  <a:srgbClr val="33CC33"/>
                </a:solidFill>
              </a:rPr>
              <a:t>Prepare Draft / Informal Ballot draft review		June 2016</a:t>
            </a:r>
          </a:p>
          <a:p>
            <a:r>
              <a:rPr lang="en-US" altLang="ko-KR" sz="2000" dirty="0">
                <a:solidFill>
                  <a:srgbClr val="00B050"/>
                </a:solidFill>
              </a:rPr>
              <a:t>Start Letter Ballot				         			July 2016</a:t>
            </a:r>
          </a:p>
          <a:p>
            <a:r>
              <a:rPr lang="en-US" altLang="ko-KR" sz="2000" dirty="0">
                <a:solidFill>
                  <a:srgbClr val="0070C0"/>
                </a:solidFill>
              </a:rPr>
              <a:t>LB comment resolution + 2 </a:t>
            </a:r>
            <a:r>
              <a:rPr lang="en-US" altLang="ko-KR" sz="2000" dirty="0" err="1">
                <a:solidFill>
                  <a:srgbClr val="0070C0"/>
                </a:solidFill>
              </a:rPr>
              <a:t>recirculations</a:t>
            </a:r>
            <a:r>
              <a:rPr lang="en-US" altLang="ko-KR" sz="2000" dirty="0">
                <a:solidFill>
                  <a:srgbClr val="0070C0"/>
                </a:solidFill>
              </a:rPr>
              <a:t>		Aug – Nov 2016</a:t>
            </a:r>
          </a:p>
          <a:p>
            <a:r>
              <a:rPr lang="en-US" altLang="ko-KR" sz="2000" dirty="0"/>
              <a:t>(</a:t>
            </a:r>
            <a:r>
              <a:rPr lang="en-US" altLang="ko-KR" sz="2000" dirty="0" err="1"/>
              <a:t>recirc</a:t>
            </a:r>
            <a:r>
              <a:rPr lang="en-US" altLang="ko-KR" sz="2000" dirty="0"/>
              <a:t> subject to CEPT work complete (CEPT 70-03 approved)</a:t>
            </a:r>
          </a:p>
          <a:p>
            <a:r>
              <a:rPr lang="en-US" altLang="ko-KR" sz="2000" dirty="0"/>
              <a:t>Sponsor Ballot 									Nov 2016</a:t>
            </a:r>
          </a:p>
          <a:p>
            <a:r>
              <a:rPr lang="en-US" altLang="ko-KR" sz="2000" dirty="0"/>
              <a:t>SB comment resolution + 2 </a:t>
            </a:r>
            <a:r>
              <a:rPr lang="en-US" altLang="ko-KR" sz="2000" dirty="0" err="1"/>
              <a:t>recirculations</a:t>
            </a:r>
            <a:r>
              <a:rPr lang="en-US" altLang="ko-KR" sz="2000" dirty="0"/>
              <a:t>		Dec – March 2017</a:t>
            </a:r>
          </a:p>
          <a:p>
            <a:r>
              <a:rPr lang="en-US" altLang="ko-KR" sz="2000" dirty="0" err="1"/>
              <a:t>RevCom</a:t>
            </a:r>
            <a:r>
              <a:rPr lang="en-US" altLang="ko-KR" sz="2000" dirty="0"/>
              <a:t> submission 							March 2017</a:t>
            </a:r>
          </a:p>
        </p:txBody>
      </p:sp>
      <p:sp>
        <p:nvSpPr>
          <p:cNvPr id="21508" name="Slide Number Placeholder 6"/>
          <p:cNvSpPr>
            <a:spLocks noGrp="1"/>
          </p:cNvSpPr>
          <p:nvPr>
            <p:ph type="sldNum" sz="quarter" idx="10"/>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0" hangingPunct="0">
              <a:buSzTx/>
              <a:tabLst/>
            </a:pPr>
            <a:r>
              <a:rPr lang="en-US" altLang="ko-KR">
                <a:solidFill>
                  <a:schemeClr val="bg1"/>
                </a:solidFill>
              </a:rPr>
              <a:t>Slide </a:t>
            </a:r>
            <a:fld id="{72745FE5-02D4-4BA0-A31E-451AD5513802}" type="slidenum">
              <a:rPr lang="en-US" altLang="ko-KR" smtClean="0">
                <a:solidFill>
                  <a:schemeClr val="bg1"/>
                </a:solidFill>
              </a:rPr>
              <a:pPr eaLnBrk="0" hangingPunct="0">
                <a:buSzTx/>
                <a:tabLst/>
              </a:pPr>
              <a:t>16</a:t>
            </a:fld>
            <a:endParaRPr lang="en-US" altLang="ko-KR">
              <a:solidFill>
                <a:schemeClr val="bg1"/>
              </a:solidFill>
            </a:endParaRPr>
          </a:p>
        </p:txBody>
      </p:sp>
      <p:sp>
        <p:nvSpPr>
          <p:cNvPr id="21509" name="Footer Placeholder 5"/>
          <p:cNvSpPr>
            <a:spLocks noGrp="1"/>
          </p:cNvSpPr>
          <p:nvPr>
            <p:ph type="ftr" sz="quarter" idx="4294967295"/>
          </p:nvPr>
        </p:nvSpPr>
        <p:spPr bwMode="auto">
          <a:xfrm>
            <a:off x="5143500" y="6475413"/>
            <a:ext cx="34671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Kunal Shah (Silver Spring Networks)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36E5D157-35F2-4CFA-932F-79D1C8F35DCB}"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17</a:t>
            </a:fld>
            <a:endParaRPr lang="en-US" altLang="en-US" sz="1200" kern="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7AC28A60-498F-4BED-BED0-53E0FF340CD2}"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17</a:t>
            </a:fld>
            <a:endParaRPr lang="en-US" altLang="en-US" sz="1200" kern="0">
              <a:latin typeface="Times New Roman" panose="02020603050405020304" pitchFamily="18" charset="0"/>
            </a:endParaRPr>
          </a:p>
        </p:txBody>
      </p:sp>
      <p:sp>
        <p:nvSpPr>
          <p:cNvPr id="12292" name="Text Box 3"/>
          <p:cNvSpPr txBox="1">
            <a:spLocks noChangeArrowheads="1"/>
          </p:cNvSpPr>
          <p:nvPr/>
        </p:nvSpPr>
        <p:spPr bwMode="auto">
          <a:xfrm>
            <a:off x="468313" y="2133600"/>
            <a:ext cx="77724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Appendix</a:t>
            </a:r>
          </a:p>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(WG and Patent stuff)</a:t>
            </a:r>
          </a:p>
        </p:txBody>
      </p:sp>
      <p:sp>
        <p:nvSpPr>
          <p:cNvPr id="12293" name="Rectangle 4"/>
          <p:cNvSpPr>
            <a:spLocks noChangeArrowheads="1"/>
          </p:cNvSpPr>
          <p:nvPr/>
        </p:nvSpPr>
        <p:spPr bwMode="auto">
          <a:xfrm>
            <a:off x="250825" y="1524000"/>
            <a:ext cx="87137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defTabSz="914400" eaLnBrk="1" fontAlgn="auto" hangingPunct="1">
              <a:spcBef>
                <a:spcPts val="0"/>
              </a:spcBef>
              <a:spcAft>
                <a:spcPts val="0"/>
              </a:spcAft>
              <a:buSzPct val="100000"/>
              <a:defRPr/>
            </a:pPr>
            <a:endParaRPr lang="en-GB" altLang="en-US" sz="2400" kern="0" dirty="0">
              <a:solidFill>
                <a:schemeClr val="tx1"/>
              </a:solidFill>
            </a:endParaRPr>
          </a:p>
          <a:p>
            <a:pPr defTabSz="914400" eaLnBrk="1" fontAlgn="auto" hangingPunct="1">
              <a:spcBef>
                <a:spcPts val="0"/>
              </a:spcBef>
              <a:spcAft>
                <a:spcPts val="0"/>
              </a:spcAft>
              <a:buSzPct val="100000"/>
              <a:defRPr/>
            </a:pPr>
            <a:endParaRPr lang="en-GB" altLang="en-US" sz="2400" kern="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25603"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25604"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25605"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27651"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27652" name="Text Box 1028"/>
          <p:cNvSpPr txBox="1">
            <a:spLocks noChangeArrowheads="1"/>
          </p:cNvSpPr>
          <p:nvPr/>
        </p:nvSpPr>
        <p:spPr bwMode="auto">
          <a:xfrm>
            <a:off x="34925" y="6103938"/>
            <a:ext cx="9604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BFB4F64-3788-48E1-920B-D2EEF5EA826B}"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BF90BFD8-12FB-4EB4-9A96-5E7AF882243F}"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25488" y="719138"/>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j-lt"/>
              </a:rPr>
              <a:t>TG4v PAR Scope</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buClr>
                <a:srgbClr val="000000"/>
              </a:buClr>
              <a:buSzPct val="100000"/>
              <a:buFont typeface="Times New Roman" charset="0"/>
              <a:buNone/>
              <a:defRPr/>
            </a:pPr>
            <a:r>
              <a:rPr lang="en-GB" altLang="en-US">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
        <p:nvSpPr>
          <p:cNvPr id="6150" name="Rectangle 4"/>
          <p:cNvSpPr>
            <a:spLocks noChangeArrowheads="1"/>
          </p:cNvSpPr>
          <p:nvPr/>
        </p:nvSpPr>
        <p:spPr bwMode="auto">
          <a:xfrm>
            <a:off x="250825" y="1582738"/>
            <a:ext cx="8785225"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defRPr/>
            </a:pPr>
            <a:r>
              <a:rPr lang="en-GB" altLang="en-US" sz="2200" dirty="0">
                <a:solidFill>
                  <a:schemeClr val="tx1"/>
                </a:solidFill>
                <a:latin typeface="+mn-lt"/>
              </a:rPr>
              <a:t>This amendment defines changes to the IEEE </a:t>
            </a:r>
            <a:r>
              <a:rPr lang="en-GB" altLang="en-US" sz="2200" dirty="0" err="1">
                <a:solidFill>
                  <a:schemeClr val="tx1"/>
                </a:solidFill>
                <a:latin typeface="+mn-lt"/>
              </a:rPr>
              <a:t>Std</a:t>
            </a:r>
            <a:r>
              <a:rPr lang="en-GB" altLang="en-US" sz="2200" dirty="0">
                <a:solidFill>
                  <a:schemeClr val="tx1"/>
                </a:solidFill>
                <a:latin typeface="+mn-lt"/>
              </a:rPr>
              <a:t> 802.15.4-2015 SUN PHYs enabling the use of the 870-876 MHz &amp; 915-921 MHz bands in Europe, the 902-928 MHz band in Mexico, the 902-907.5 MHz &amp; 915-928 MHz bands in Brazil, the 915-928 MHz band in Australia/New Zealand and Asian regional frequency bands that are not in IEEE </a:t>
            </a:r>
            <a:r>
              <a:rPr lang="en-GB" altLang="en-US" sz="2200" dirty="0" err="1">
                <a:solidFill>
                  <a:schemeClr val="tx1"/>
                </a:solidFill>
                <a:latin typeface="+mn-lt"/>
              </a:rPr>
              <a:t>Std</a:t>
            </a:r>
            <a:r>
              <a:rPr lang="en-GB" altLang="en-US" sz="2200" dirty="0">
                <a:solidFill>
                  <a:schemeClr val="tx1"/>
                </a:solidFill>
                <a:latin typeface="+mn-lt"/>
              </a:rPr>
              <a:t> 802.15.4-2015. This amendment also changes the channel parameters listed in the SUN PHYs, Low Energy Critical Infrastructure Monitoring (LECIM) PHY and the TV White Space (TVWS) PHY for the 470-510 MHz band in China and the 863-870 MHz band in Europe, and aligns these channel parameters with regional requirements. The amendment includes channel access and/or timing changes to the MAC necessary for conformance to regional requirements for these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28675"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28676" name="Text Box 6"/>
          <p:cNvSpPr txBox="1">
            <a:spLocks noChangeArrowheads="1"/>
          </p:cNvSpPr>
          <p:nvPr/>
        </p:nvSpPr>
        <p:spPr bwMode="auto">
          <a:xfrm>
            <a:off x="107950" y="601027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28677"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29700" name="Text Box 1028"/>
          <p:cNvSpPr txBox="1">
            <a:spLocks noChangeArrowheads="1"/>
          </p:cNvSpPr>
          <p:nvPr/>
        </p:nvSpPr>
        <p:spPr bwMode="auto">
          <a:xfrm>
            <a:off x="31750" y="594995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3072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30724"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30725" name="Text Box 7"/>
          <p:cNvSpPr txBox="1">
            <a:spLocks noChangeArrowheads="1"/>
          </p:cNvSpPr>
          <p:nvPr/>
        </p:nvSpPr>
        <p:spPr bwMode="auto">
          <a:xfrm>
            <a:off x="57150" y="5967413"/>
            <a:ext cx="952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AD0E18E-9E10-441A-9428-B28E88E4CED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1F3A2C5-E40E-43B0-A2A7-B40AA7CAB1A2}"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n-lt"/>
              </a:rPr>
              <a:t>TG4v PAR Purpose</a:t>
            </a:r>
          </a:p>
        </p:txBody>
      </p:sp>
      <p:sp>
        <p:nvSpPr>
          <p:cNvPr id="8197" name="Text Box 4"/>
          <p:cNvSpPr txBox="1">
            <a:spLocks noChangeArrowheads="1"/>
          </p:cNvSpPr>
          <p:nvPr/>
        </p:nvSpPr>
        <p:spPr bwMode="auto">
          <a:xfrm>
            <a:off x="346075" y="1852613"/>
            <a:ext cx="81534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GB" altLang="en-US" sz="2400"/>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764463" cy="4104456"/>
          </a:xfrm>
        </p:spPr>
        <p:txBody>
          <a:bodyPr/>
          <a:lstStyle/>
          <a:p>
            <a:r>
              <a:rPr lang="en-GB" sz="2800" dirty="0"/>
              <a:t>Please see Appendix for Patent Policy</a:t>
            </a:r>
          </a:p>
        </p:txBody>
      </p:sp>
    </p:spTree>
    <p:extLst>
      <p:ext uri="{BB962C8B-B14F-4D97-AF65-F5344CB8AC3E}">
        <p14:creationId xmlns:p14="http://schemas.microsoft.com/office/powerpoint/2010/main" val="118303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FBB87D7-AA33-45FC-82D5-4EE71498C305}"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ABE508-C0D1-448B-92F7-7B5D8CA4FBCD}"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TG4v Officers</a:t>
            </a:r>
          </a:p>
        </p:txBody>
      </p:sp>
      <p:sp>
        <p:nvSpPr>
          <p:cNvPr id="12293"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Vice Chairs:	Kunal Shah (SSN)</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Editors:		Kunal Shah, Chris Calvert (L&amp;G)</a:t>
            </a:r>
          </a:p>
          <a:p>
            <a:pPr eaLnBrk="1" hangingPunct="1">
              <a:lnSpc>
                <a:spcPct val="80000"/>
              </a:lnSpc>
              <a:spcBef>
                <a:spcPts val="500"/>
              </a:spcBef>
              <a:buClrTx/>
              <a:buFontTx/>
              <a:buNone/>
            </a:pPr>
            <a:r>
              <a:rPr lang="en-US" altLang="en-US" sz="2000">
                <a:latin typeface="Times New Roman" panose="02020603050405020304" pitchFamily="18" charset="0"/>
              </a:rPr>
              <a:t>			</a:t>
            </a:r>
          </a:p>
          <a:p>
            <a:pPr eaLnBrk="1" hangingPunct="1">
              <a:lnSpc>
                <a:spcPct val="80000"/>
              </a:lnSpc>
              <a:spcBef>
                <a:spcPts val="500"/>
              </a:spcBef>
              <a:buClrTx/>
              <a:buFontTx/>
              <a:buNone/>
            </a:pPr>
            <a:r>
              <a:rPr lang="en-US" altLang="en-US" sz="2000">
                <a:latin typeface="Times New Roman" panose="02020603050405020304" pitchFamily="18" charset="0"/>
              </a:rPr>
              <a:t>Secretary:	Jay Holcombe (Itron)</a:t>
            </a:r>
          </a:p>
          <a:p>
            <a:pPr eaLnBrk="1" hangingPunct="1">
              <a:lnSpc>
                <a:spcPct val="80000"/>
              </a:lnSpc>
              <a:spcBef>
                <a:spcPts val="500"/>
              </a:spcBef>
              <a:buClrTx/>
              <a:buFontTx/>
              <a:buNone/>
            </a:pPr>
            <a:endParaRPr lang="en-US" altLang="en-US" sz="20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764463" cy="360040"/>
          </a:xfrm>
        </p:spPr>
        <p:txBody>
          <a:bodyPr/>
          <a:lstStyle/>
          <a:p>
            <a:r>
              <a:rPr lang="en-GB" sz="2800" dirty="0"/>
              <a:t>Agenda</a:t>
            </a:r>
          </a:p>
        </p:txBody>
      </p:sp>
      <p:graphicFrame>
        <p:nvGraphicFramePr>
          <p:cNvPr id="4" name="Object 3"/>
          <p:cNvGraphicFramePr>
            <a:graphicFrameLocks noChangeAspect="1"/>
          </p:cNvGraphicFramePr>
          <p:nvPr>
            <p:extLst>
              <p:ext uri="{D42A27DB-BD31-4B8C-83A1-F6EECF244321}">
                <p14:modId xmlns:p14="http://schemas.microsoft.com/office/powerpoint/2010/main" val="1870131655"/>
              </p:ext>
            </p:extLst>
          </p:nvPr>
        </p:nvGraphicFramePr>
        <p:xfrm>
          <a:off x="1475656" y="1124744"/>
          <a:ext cx="6120680" cy="5222232"/>
        </p:xfrm>
        <a:graphic>
          <a:graphicData uri="http://schemas.openxmlformats.org/presentationml/2006/ole">
            <mc:AlternateContent xmlns:mc="http://schemas.openxmlformats.org/markup-compatibility/2006">
              <mc:Choice xmlns:v="urn:schemas-microsoft-com:vml" Requires="v">
                <p:oleObj spid="_x0000_s55310" name="Worksheet" r:id="rId3" imgW="4845176" imgH="4133919" progId="Excel.Sheet.12">
                  <p:embed/>
                </p:oleObj>
              </mc:Choice>
              <mc:Fallback>
                <p:oleObj name="Worksheet" r:id="rId3" imgW="4845176" imgH="4133919" progId="Excel.Sheet.12">
                  <p:embed/>
                  <p:pic>
                    <p:nvPicPr>
                      <p:cNvPr id="0" name=""/>
                      <p:cNvPicPr/>
                      <p:nvPr/>
                    </p:nvPicPr>
                    <p:blipFill>
                      <a:blip r:embed="rId4"/>
                      <a:stretch>
                        <a:fillRect/>
                      </a:stretch>
                    </p:blipFill>
                    <p:spPr>
                      <a:xfrm>
                        <a:off x="1475656" y="1124744"/>
                        <a:ext cx="6120680" cy="5222232"/>
                      </a:xfrm>
                      <a:prstGeom prst="rect">
                        <a:avLst/>
                      </a:prstGeom>
                    </p:spPr>
                  </p:pic>
                </p:oleObj>
              </mc:Fallback>
            </mc:AlternateContent>
          </a:graphicData>
        </a:graphic>
      </p:graphicFrame>
    </p:spTree>
    <p:extLst>
      <p:ext uri="{BB962C8B-B14F-4D97-AF65-F5344CB8AC3E}">
        <p14:creationId xmlns:p14="http://schemas.microsoft.com/office/powerpoint/2010/main" val="290534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Ballot Results</a:t>
            </a:r>
          </a:p>
        </p:txBody>
      </p:sp>
      <p:graphicFrame>
        <p:nvGraphicFramePr>
          <p:cNvPr id="2" name="Table 1"/>
          <p:cNvGraphicFramePr>
            <a:graphicFrameLocks noGrp="1"/>
          </p:cNvGraphicFramePr>
          <p:nvPr>
            <p:extLst>
              <p:ext uri="{D42A27DB-BD31-4B8C-83A1-F6EECF244321}">
                <p14:modId xmlns:p14="http://schemas.microsoft.com/office/powerpoint/2010/main" val="1425229422"/>
              </p:ext>
            </p:extLst>
          </p:nvPr>
        </p:nvGraphicFramePr>
        <p:xfrm>
          <a:off x="827584" y="1412776"/>
          <a:ext cx="4775200" cy="1498600"/>
        </p:xfrm>
        <a:graphic>
          <a:graphicData uri="http://schemas.openxmlformats.org/drawingml/2006/table">
            <a:tbl>
              <a:tblPr>
                <a:tableStyleId>{5C22544A-7EE6-4342-B048-85BDC9FD1C3A}</a:tableStyleId>
              </a:tblPr>
              <a:tblGrid>
                <a:gridCol w="4152900">
                  <a:extLst>
                    <a:ext uri="{9D8B030D-6E8A-4147-A177-3AD203B41FA5}">
                      <a16:colId xmlns:a16="http://schemas.microsoft.com/office/drawing/2014/main" val="2428504616"/>
                    </a:ext>
                  </a:extLst>
                </a:gridCol>
                <a:gridCol w="622300">
                  <a:extLst>
                    <a:ext uri="{9D8B030D-6E8A-4147-A177-3AD203B41FA5}">
                      <a16:colId xmlns:a16="http://schemas.microsoft.com/office/drawing/2014/main" val="505412686"/>
                    </a:ext>
                  </a:extLst>
                </a:gridCol>
              </a:tblGrid>
              <a:tr h="171450">
                <a:tc>
                  <a:txBody>
                    <a:bodyPr/>
                    <a:lstStyle/>
                    <a:p>
                      <a:pPr algn="r" fontAlgn="b"/>
                      <a:r>
                        <a:rPr lang="en-GB" sz="1000" u="none" strike="noStrike">
                          <a:effectLst/>
                        </a:rPr>
                        <a:t>VOTERS</a:t>
                      </a:r>
                      <a:endParaRPr lang="en-GB" sz="1000" b="1" i="0" u="none" strike="noStrike">
                        <a:effectLst/>
                        <a:latin typeface="Arial" panose="020B0604020202020204" pitchFamily="34" charset="0"/>
                      </a:endParaRPr>
                    </a:p>
                  </a:txBody>
                  <a:tcPr marL="6350" marR="6350" marT="6350" marB="0" anchor="b"/>
                </a:tc>
                <a:tc>
                  <a:txBody>
                    <a:bodyPr/>
                    <a:lstStyle/>
                    <a:p>
                      <a:pPr algn="ctr" fontAlgn="b"/>
                      <a:r>
                        <a:rPr lang="en-GB" sz="1000" u="none" strike="noStrike">
                          <a:effectLst/>
                        </a:rPr>
                        <a:t>96</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74792355"/>
                  </a:ext>
                </a:extLst>
              </a:tr>
              <a:tr h="171450">
                <a:tc>
                  <a:txBody>
                    <a:bodyPr/>
                    <a:lstStyle/>
                    <a:p>
                      <a:pPr algn="r" fontAlgn="b"/>
                      <a:r>
                        <a:rPr lang="en-GB" sz="1000" u="none" strike="noStrike" dirty="0">
                          <a:effectLst/>
                        </a:rPr>
                        <a:t>VOTED</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62</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201868533"/>
                  </a:ext>
                </a:extLst>
              </a:tr>
              <a:tr h="165100">
                <a:tc>
                  <a:txBody>
                    <a:bodyPr/>
                    <a:lstStyle/>
                    <a:p>
                      <a:pPr algn="r" fontAlgn="b"/>
                      <a:r>
                        <a:rPr lang="en-GB" sz="1000" u="none" strike="noStrike">
                          <a:effectLst/>
                        </a:rPr>
                        <a:t>YES</a:t>
                      </a:r>
                      <a:endParaRPr lang="en-GB" sz="1000" b="1" i="0" u="none" strike="noStrike">
                        <a:effectLst/>
                        <a:latin typeface="Arial" panose="020B0604020202020204" pitchFamily="34" charset="0"/>
                      </a:endParaRPr>
                    </a:p>
                  </a:txBody>
                  <a:tcPr marL="6350" marR="6350" marT="6350" marB="0" anchor="b"/>
                </a:tc>
                <a:tc>
                  <a:txBody>
                    <a:bodyPr/>
                    <a:lstStyle/>
                    <a:p>
                      <a:pPr algn="ctr" fontAlgn="b"/>
                      <a:r>
                        <a:rPr lang="en-GB" sz="1000" u="none" strike="noStrike">
                          <a:effectLst/>
                        </a:rPr>
                        <a:t>55</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618044095"/>
                  </a:ext>
                </a:extLst>
              </a:tr>
              <a:tr h="165100">
                <a:tc>
                  <a:txBody>
                    <a:bodyPr/>
                    <a:lstStyle/>
                    <a:p>
                      <a:pPr algn="r" fontAlgn="b"/>
                      <a:r>
                        <a:rPr lang="en-GB" sz="1000" u="none" strike="noStrike">
                          <a:effectLst/>
                        </a:rPr>
                        <a:t>ABSTAIN</a:t>
                      </a:r>
                      <a:endParaRPr lang="en-GB" sz="1000" b="1" i="0" u="none" strike="noStrike">
                        <a:effectLst/>
                        <a:latin typeface="Arial" panose="020B0604020202020204" pitchFamily="34" charset="0"/>
                      </a:endParaRPr>
                    </a:p>
                  </a:txBody>
                  <a:tcPr marL="6350" marR="6350" marT="6350" marB="0" anchor="b"/>
                </a:tc>
                <a:tc>
                  <a:txBody>
                    <a:bodyPr/>
                    <a:lstStyle/>
                    <a:p>
                      <a:pPr algn="ctr" fontAlgn="b"/>
                      <a:r>
                        <a:rPr lang="en-GB" sz="1000" u="none" strike="noStrike">
                          <a:effectLst/>
                        </a:rPr>
                        <a:t>5</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131978660"/>
                  </a:ext>
                </a:extLst>
              </a:tr>
              <a:tr h="165100">
                <a:tc>
                  <a:txBody>
                    <a:bodyPr/>
                    <a:lstStyle/>
                    <a:p>
                      <a:pPr algn="r" fontAlgn="b"/>
                      <a:r>
                        <a:rPr lang="en-GB" sz="1000" u="none" strike="noStrike">
                          <a:effectLst/>
                        </a:rPr>
                        <a:t>NO</a:t>
                      </a:r>
                      <a:endParaRPr lang="en-GB" sz="1000" b="1" i="0" u="none" strike="noStrike">
                        <a:effectLst/>
                        <a:latin typeface="Arial" panose="020B0604020202020204" pitchFamily="34" charset="0"/>
                      </a:endParaRPr>
                    </a:p>
                  </a:txBody>
                  <a:tcPr marL="6350" marR="6350" marT="6350" marB="0" anchor="b"/>
                </a:tc>
                <a:tc>
                  <a:txBody>
                    <a:bodyPr/>
                    <a:lstStyle/>
                    <a:p>
                      <a:pPr algn="ctr" fontAlgn="b"/>
                      <a:r>
                        <a:rPr lang="en-GB" sz="1000" u="none" strike="noStrike">
                          <a:effectLst/>
                        </a:rPr>
                        <a:t>2</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77106957"/>
                  </a:ext>
                </a:extLst>
              </a:tr>
              <a:tr h="165100">
                <a:tc>
                  <a:txBody>
                    <a:bodyPr/>
                    <a:lstStyle/>
                    <a:p>
                      <a:pPr algn="r" fontAlgn="b"/>
                      <a:r>
                        <a:rPr lang="en-GB" sz="1000" u="none" strike="noStrike">
                          <a:effectLst/>
                        </a:rPr>
                        <a:t>% VOTERS</a:t>
                      </a:r>
                      <a:endParaRPr lang="en-GB" sz="1000" b="1" i="0" u="none" strike="noStrike">
                        <a:effectLst/>
                        <a:latin typeface="Arial" panose="020B0604020202020204" pitchFamily="34" charset="0"/>
                      </a:endParaRPr>
                    </a:p>
                  </a:txBody>
                  <a:tcPr marL="6350" marR="6350" marT="6350" marB="0" anchor="b"/>
                </a:tc>
                <a:tc>
                  <a:txBody>
                    <a:bodyPr/>
                    <a:lstStyle/>
                    <a:p>
                      <a:pPr algn="ctr" fontAlgn="b"/>
                      <a:r>
                        <a:rPr lang="en-GB" sz="1000" u="none" strike="noStrike">
                          <a:effectLst/>
                        </a:rPr>
                        <a:t>64.58%</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18608003"/>
                  </a:ext>
                </a:extLst>
              </a:tr>
              <a:tr h="165100">
                <a:tc>
                  <a:txBody>
                    <a:bodyPr/>
                    <a:lstStyle/>
                    <a:p>
                      <a:pPr algn="r" fontAlgn="b"/>
                      <a:r>
                        <a:rPr lang="en-GB" sz="1000" u="none" strike="noStrike">
                          <a:effectLst/>
                        </a:rPr>
                        <a:t>% YES</a:t>
                      </a:r>
                      <a:endParaRPr lang="en-GB" sz="1000" b="1" i="0" u="none" strike="noStrike">
                        <a:effectLst/>
                        <a:latin typeface="Arial" panose="020B0604020202020204" pitchFamily="34" charset="0"/>
                      </a:endParaRPr>
                    </a:p>
                  </a:txBody>
                  <a:tcPr marL="6350" marR="6350" marT="6350" marB="0" anchor="b"/>
                </a:tc>
                <a:tc>
                  <a:txBody>
                    <a:bodyPr/>
                    <a:lstStyle/>
                    <a:p>
                      <a:pPr algn="ctr" fontAlgn="b"/>
                      <a:r>
                        <a:rPr lang="en-GB" sz="1000" u="none" strike="noStrike">
                          <a:effectLst/>
                        </a:rPr>
                        <a:t>96.49%</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69400116"/>
                  </a:ext>
                </a:extLst>
              </a:tr>
              <a:tr h="165100">
                <a:tc>
                  <a:txBody>
                    <a:bodyPr/>
                    <a:lstStyle/>
                    <a:p>
                      <a:pPr algn="r" fontAlgn="b"/>
                      <a:r>
                        <a:rPr lang="en-GB" sz="1000" u="none" strike="noStrike">
                          <a:effectLst/>
                        </a:rPr>
                        <a:t>% ABSTAIN</a:t>
                      </a:r>
                      <a:endParaRPr lang="en-GB" sz="1000" b="1" i="0" u="none" strike="noStrike">
                        <a:effectLst/>
                        <a:latin typeface="Arial" panose="020B0604020202020204" pitchFamily="34" charset="0"/>
                      </a:endParaRPr>
                    </a:p>
                  </a:txBody>
                  <a:tcPr marL="6350" marR="6350" marT="6350" marB="0" anchor="b"/>
                </a:tc>
                <a:tc>
                  <a:txBody>
                    <a:bodyPr/>
                    <a:lstStyle/>
                    <a:p>
                      <a:pPr algn="ctr" fontAlgn="b"/>
                      <a:r>
                        <a:rPr lang="en-GB" sz="1000" u="none" strike="noStrike">
                          <a:effectLst/>
                        </a:rPr>
                        <a:t>8.06%</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96991118"/>
                  </a:ext>
                </a:extLst>
              </a:tr>
              <a:tr h="165100">
                <a:tc>
                  <a:txBody>
                    <a:bodyPr/>
                    <a:lstStyle/>
                    <a:p>
                      <a:pPr algn="r" fontAlgn="b"/>
                      <a:r>
                        <a:rPr lang="en-GB" sz="1000" u="none" strike="noStrike">
                          <a:effectLst/>
                        </a:rPr>
                        <a:t>Draft Std P802.15.4v</a:t>
                      </a:r>
                      <a:endParaRPr lang="en-GB" sz="1000" b="1" i="0" u="none" strike="noStrike">
                        <a:effectLst/>
                        <a:latin typeface="Arial" panose="020B0604020202020204" pitchFamily="34" charset="0"/>
                      </a:endParaRPr>
                    </a:p>
                  </a:txBody>
                  <a:tcPr marL="6350" marR="6350" marT="6350" marB="0" anchor="b"/>
                </a:tc>
                <a:tc>
                  <a:txBody>
                    <a:bodyPr/>
                    <a:lstStyle/>
                    <a:p>
                      <a:pPr algn="ctr" fontAlgn="b"/>
                      <a:r>
                        <a:rPr lang="en-GB" sz="1000" u="none" strike="noStrike" dirty="0">
                          <a:effectLst/>
                        </a:rPr>
                        <a:t>D01</a:t>
                      </a:r>
                      <a:endParaRPr lang="en-GB" sz="1000" b="1"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1119366072"/>
                  </a:ext>
                </a:extLst>
              </a:tr>
            </a:tbl>
          </a:graphicData>
        </a:graphic>
      </p:graphicFrame>
      <p:sp>
        <p:nvSpPr>
          <p:cNvPr id="7" name="Rectangle 4"/>
          <p:cNvSpPr>
            <a:spLocks noChangeArrowheads="1"/>
          </p:cNvSpPr>
          <p:nvPr/>
        </p:nvSpPr>
        <p:spPr bwMode="auto">
          <a:xfrm>
            <a:off x="609600" y="3284984"/>
            <a:ext cx="8283575" cy="273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46 comments, plus</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5 rogue comments</a:t>
            </a:r>
          </a:p>
          <a:p>
            <a:pPr marL="0" indent="0" eaLnBrk="1" hangingPunct="1">
              <a:buClr>
                <a:srgbClr val="FF0000"/>
              </a:buClr>
              <a:buSzPct val="100000"/>
              <a:defRPr/>
            </a:pPr>
            <a:endParaRPr lang="en-GB" altLang="en-US" sz="2800" dirty="0">
              <a:solidFill>
                <a:srgbClr val="000000"/>
              </a:solidFill>
              <a:latin typeface="+mn-lt"/>
            </a:endParaRP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Comments + resolutions posted as 15-16-0597-03-004v</a:t>
            </a:r>
          </a:p>
          <a:p>
            <a:pPr marL="0" indent="0" eaLnBrk="1" hangingPunct="1">
              <a:buSzPct val="100000"/>
              <a:defRPr/>
            </a:pPr>
            <a:endParaRPr lang="en-GB" altLang="en-US" sz="2400" dirty="0">
              <a:solidFill>
                <a:schemeClr val="tx1"/>
              </a:solidFill>
              <a:latin typeface="+mn-lt"/>
            </a:endParaRPr>
          </a:p>
          <a:p>
            <a:pPr eaLnBrk="1" hangingPunct="1">
              <a:buSzPct val="100000"/>
              <a:defRPr/>
            </a:pPr>
            <a:endParaRPr lang="en-GB" altLang="en-US" sz="2400" dirty="0">
              <a:solidFill>
                <a:srgbClr val="000000"/>
              </a:solidFill>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Meeting Goals</a:t>
            </a:r>
          </a:p>
        </p:txBody>
      </p:sp>
      <p:sp>
        <p:nvSpPr>
          <p:cNvPr id="10245" name="Rectangle 4"/>
          <p:cNvSpPr>
            <a:spLocks noChangeArrowheads="1"/>
          </p:cNvSpPr>
          <p:nvPr/>
        </p:nvSpPr>
        <p:spPr bwMode="auto">
          <a:xfrm>
            <a:off x="323850" y="1524000"/>
            <a:ext cx="85693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Review/resolve comments received for TG4v draft </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Initiate Recirculation Ballot</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Next Steps</a:t>
            </a:r>
            <a:endParaRPr lang="en-GB" altLang="en-US" sz="2400" dirty="0">
              <a:solidFill>
                <a:srgbClr val="000000"/>
              </a:solidFill>
              <a:latin typeface="+mn-lt"/>
            </a:endParaRPr>
          </a:p>
          <a:p>
            <a:pPr marL="0" indent="0" eaLnBrk="1" hangingPunct="1">
              <a:buSzPct val="100000"/>
              <a:defRPr/>
            </a:pPr>
            <a:endParaRPr lang="en-GB" altLang="en-US" sz="2400" dirty="0">
              <a:solidFill>
                <a:schemeClr val="tx1"/>
              </a:solidFill>
              <a:latin typeface="+mn-lt"/>
            </a:endParaRPr>
          </a:p>
          <a:p>
            <a:pPr eaLnBrk="1" hangingPunct="1">
              <a:buSzPct val="100000"/>
              <a:defRPr/>
            </a:pPr>
            <a:endParaRPr lang="en-GB" altLang="en-US" sz="2400" dirty="0">
              <a:solidFill>
                <a:srgbClr val="000000"/>
              </a:solidFill>
              <a:latin typeface="+mn-lt"/>
            </a:endParaRPr>
          </a:p>
        </p:txBody>
      </p:sp>
    </p:spTree>
    <p:extLst>
      <p:ext uri="{BB962C8B-B14F-4D97-AF65-F5344CB8AC3E}">
        <p14:creationId xmlns:p14="http://schemas.microsoft.com/office/powerpoint/2010/main" val="10535031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837DB7B-E2E7-4DB5-9D59-38FC56083544}"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a:latin typeface="Times New Roman" panose="02020603050405020304" pitchFamily="18" charset="0"/>
            </a:endParaRPr>
          </a:p>
        </p:txBody>
      </p:sp>
      <p:sp>
        <p:nvSpPr>
          <p:cNvPr id="1433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09ABFB0-B6DF-4FF0-8D7B-B3E56E4320DB}"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a:latin typeface="Times New Roman" panose="02020603050405020304" pitchFamily="18" charset="0"/>
            </a:endParaRPr>
          </a:p>
        </p:txBody>
      </p:sp>
      <p:sp>
        <p:nvSpPr>
          <p:cNvPr id="14340"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TG4v formally request that the 802.15 WG start a Recirculation Letter Ballot requesting approval to forward document P802.15.4v-D2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a:t>
            </a:r>
            <a:r>
              <a:rPr lang="en-US" altLang="en-US" sz="2800" i="1" dirty="0" err="1">
                <a:latin typeface="+mn-lt"/>
              </a:rPr>
              <a:t>Kunal</a:t>
            </a:r>
            <a:r>
              <a:rPr lang="en-US" altLang="en-US" sz="2800" i="1" dirty="0">
                <a:latin typeface="+mn-lt"/>
              </a:rPr>
              <a:t> Shah</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 Chris Calvert</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Unanimous consent</a:t>
            </a:r>
            <a:endParaRPr lang="en-US" altLang="en-US" sz="2800"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7627</TotalTime>
  <Words>1427</Words>
  <Application>Microsoft Office PowerPoint</Application>
  <PresentationFormat>On-screen Show (4:3)</PresentationFormat>
  <Paragraphs>222</Paragraphs>
  <Slides>22</Slides>
  <Notes>12</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2" baseType="lpstr">
      <vt:lpstr>Arial Unicode MS</vt:lpstr>
      <vt:lpstr>Monotype Sorts</vt:lpstr>
      <vt:lpstr>MS PGothic</vt:lpstr>
      <vt:lpstr>MS PGothic</vt:lpstr>
      <vt:lpstr>Arial</vt:lpstr>
      <vt:lpstr>Helvetica</vt:lpstr>
      <vt:lpstr>Times New Roman</vt:lpstr>
      <vt:lpstr>Office Theme</vt:lpstr>
      <vt:lpstr>1_Office Theme</vt:lpstr>
      <vt:lpstr>Worksheet</vt:lpstr>
      <vt:lpstr>PowerPoint Presentation</vt:lpstr>
      <vt:lpstr>PowerPoint Presentation</vt:lpstr>
      <vt:lpstr>PowerPoint Presentation</vt:lpstr>
      <vt:lpstr>Please see Appendix for Patent Policy</vt:lpstr>
      <vt:lpstr>PowerPoint Presentation</vt:lpstr>
      <vt:lpstr>Agenda</vt:lpstr>
      <vt:lpstr>PowerPoint Presentation</vt:lpstr>
      <vt:lpstr>PowerPoint Presentation</vt:lpstr>
      <vt:lpstr>PowerPoint Presentation</vt:lpstr>
      <vt:lpstr>TG BRC Motion</vt:lpstr>
      <vt:lpstr>Request for Sponsor Ballot</vt:lpstr>
      <vt:lpstr>PowerPoint Presentation</vt:lpstr>
      <vt:lpstr>WG BRC Motion</vt:lpstr>
      <vt:lpstr>Request for Sponsor Ballot</vt:lpstr>
      <vt:lpstr>BRC Call times</vt:lpstr>
      <vt:lpstr>Timeline</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52</cp:revision>
  <cp:lastPrinted>2000-03-07T00:55:37Z</cp:lastPrinted>
  <dcterms:created xsi:type="dcterms:W3CDTF">2016-01-17T22:48:36Z</dcterms:created>
  <dcterms:modified xsi:type="dcterms:W3CDTF">2016-09-15T16:44:42Z</dcterms:modified>
  <cp:category/>
</cp:coreProperties>
</file>