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5"/>
  </p:notesMasterIdLst>
  <p:sldIdLst>
    <p:sldId id="287" r:id="rId3"/>
    <p:sldId id="257" r:id="rId4"/>
    <p:sldId id="258" r:id="rId5"/>
    <p:sldId id="296" r:id="rId6"/>
    <p:sldId id="259" r:id="rId7"/>
    <p:sldId id="297" r:id="rId8"/>
    <p:sldId id="273" r:id="rId9"/>
    <p:sldId id="300" r:id="rId10"/>
    <p:sldId id="291" r:id="rId11"/>
    <p:sldId id="293" r:id="rId12"/>
    <p:sldId id="298" r:id="rId13"/>
    <p:sldId id="294" r:id="rId14"/>
    <p:sldId id="295" r:id="rId15"/>
    <p:sldId id="299" r:id="rId16"/>
    <p:sldId id="292" r:id="rId17"/>
    <p:sldId id="288" r:id="rId18"/>
    <p:sldId id="290" r:id="rId19"/>
    <p:sldId id="278" r:id="rId20"/>
    <p:sldId id="279" r:id="rId21"/>
    <p:sldId id="280" r:id="rId22"/>
    <p:sldId id="281" r:id="rId23"/>
    <p:sldId id="282"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88493" autoAdjust="0"/>
  </p:normalViewPr>
  <p:slideViewPr>
    <p:cSldViewPr>
      <p:cViewPr varScale="1">
        <p:scale>
          <a:sx n="70" d="100"/>
          <a:sy n="70" d="100"/>
        </p:scale>
        <p:origin x="118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17</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17</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18</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22</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5</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7</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7</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9</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12</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16</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15-16-0624-02-004v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TG4v – </a:t>
            </a:r>
            <a:r>
              <a:rPr lang="en-GB" altLang="en-US" dirty="0" err="1">
                <a:solidFill>
                  <a:srgbClr val="000000"/>
                </a:solidFill>
              </a:rPr>
              <a:t>Misc</a:t>
            </a:r>
            <a:r>
              <a:rPr lang="en-GB" altLang="en-US" dirty="0">
                <a:solidFill>
                  <a:srgbClr val="000000"/>
                </a:solidFill>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C6914B5-22DB-4D26-888B-A3EF4B626C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September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September 2016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Warsaw</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P802.15.4v-D2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Gary </a:t>
            </a:r>
            <a:r>
              <a:rPr lang="en-US" altLang="en-US" sz="2000" i="1" dirty="0" err="1"/>
              <a:t>Stuebing</a:t>
            </a:r>
            <a:endParaRPr lang="en-US" altLang="en-US" sz="2000" i="1" dirty="0"/>
          </a:p>
          <a:p>
            <a:r>
              <a:rPr lang="en-US" altLang="en-US" sz="2000" i="1" dirty="0"/>
              <a:t>Unanimous consent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Task Group Motion:</a:t>
            </a:r>
          </a:p>
          <a:p>
            <a:r>
              <a:rPr lang="en-US" altLang="en-US" sz="2800" i="1" dirty="0"/>
              <a:t>The Task Group requests that 802.15 reviews and approves the CSD [</a:t>
            </a:r>
            <a:r>
              <a:rPr lang="de-DE" altLang="en-US" sz="2800" dirty="0"/>
              <a:t>15-16-0131-01-0000_15.4v-sub-GHz-CSD</a:t>
            </a:r>
            <a:r>
              <a:rPr lang="en-US" altLang="en-US" sz="2800" i="1" dirty="0"/>
              <a:t>] and requests conditional approval from the EC to submit P802.15.4v-D02 to Sponsor Ballot.</a:t>
            </a:r>
            <a:endParaRPr lang="en-GB" altLang="en-US" sz="2800" dirty="0"/>
          </a:p>
          <a:p>
            <a:r>
              <a:rPr lang="en-US" altLang="en-US" sz="2800" i="1" dirty="0"/>
              <a:t>Moved by: </a:t>
            </a:r>
            <a:r>
              <a:rPr lang="en-US" altLang="en-US" sz="2800" i="1" dirty="0" err="1"/>
              <a:t>Kunal</a:t>
            </a:r>
            <a:r>
              <a:rPr lang="en-US" altLang="en-US" sz="2800" i="1" dirty="0"/>
              <a:t> Shah</a:t>
            </a:r>
          </a:p>
          <a:p>
            <a:r>
              <a:rPr lang="en-US" altLang="en-US" sz="2800" i="1" dirty="0"/>
              <a:t>Seconded by: Gary </a:t>
            </a:r>
            <a:r>
              <a:rPr lang="en-US" altLang="en-US" sz="2800" i="1" dirty="0" err="1"/>
              <a:t>Stuebing</a:t>
            </a:r>
            <a:endParaRPr lang="en-US" altLang="en-US" sz="2800" dirty="0"/>
          </a:p>
          <a:p>
            <a:r>
              <a:rPr lang="en-US" altLang="en-US" sz="2800" dirty="0"/>
              <a:t>Approved by unanimous consent</a:t>
            </a:r>
          </a:p>
        </p:txBody>
      </p:sp>
    </p:spTree>
    <p:extLst>
      <p:ext uri="{BB962C8B-B14F-4D97-AF65-F5344CB8AC3E}">
        <p14:creationId xmlns:p14="http://schemas.microsoft.com/office/powerpoint/2010/main" val="297286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P802.15.4v-D2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Working Group Motion:</a:t>
            </a:r>
          </a:p>
          <a:p>
            <a:r>
              <a:rPr lang="en-US" altLang="en-US" sz="2800" i="1" dirty="0"/>
              <a:t>802.15 has reviewed and approved the CSD [</a:t>
            </a:r>
            <a:r>
              <a:rPr lang="de-DE" altLang="en-US" sz="2800" dirty="0"/>
              <a:t>15-16-0131-01-0000_15.4v-sub-GHz-CSD</a:t>
            </a:r>
            <a:r>
              <a:rPr lang="en-US" altLang="en-US" sz="2800" i="1" dirty="0"/>
              <a:t>] and requests conditional approval from the EC to submit P802.15.4v-D02 to Sponsor Ballot.</a:t>
            </a:r>
            <a:endParaRPr lang="en-GB" altLang="en-US" sz="2800" dirty="0"/>
          </a:p>
          <a:p>
            <a:r>
              <a:rPr lang="en-US" altLang="en-US" sz="2800" i="1" dirty="0"/>
              <a:t>Moved by: Phil Beecher</a:t>
            </a:r>
          </a:p>
          <a:p>
            <a:r>
              <a:rPr lang="en-US" altLang="en-US" sz="2800" i="1" dirty="0"/>
              <a:t>Seconded by:</a:t>
            </a:r>
            <a:endParaRPr lang="en-US" altLang="en-US" sz="2800" dirty="0"/>
          </a:p>
          <a:p>
            <a:r>
              <a:rPr lang="en-US" altLang="en-US" sz="2800" dirty="0"/>
              <a:t>Y: ?, N: ?, A: ?</a:t>
            </a:r>
          </a:p>
        </p:txBody>
      </p:sp>
    </p:spTree>
    <p:extLst>
      <p:ext uri="{BB962C8B-B14F-4D97-AF65-F5344CB8AC3E}">
        <p14:creationId xmlns:p14="http://schemas.microsoft.com/office/powerpoint/2010/main" val="395365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10am PDT Mondays - first call 3</a:t>
            </a:r>
            <a:r>
              <a:rPr lang="en-US" altLang="en-US" sz="2000" i="1" kern="0" baseline="30000" dirty="0"/>
              <a:t>rd</a:t>
            </a:r>
            <a:r>
              <a:rPr lang="en-US" altLang="en-US" sz="2000" i="1" kern="0" dirty="0"/>
              <a:t> October .</a:t>
            </a:r>
          </a:p>
          <a:p>
            <a:pPr>
              <a:defRPr/>
            </a:pPr>
            <a:endParaRPr lang="en-US" altLang="en-US" sz="2000" i="1" kern="0" dirty="0"/>
          </a:p>
          <a:p>
            <a:pPr>
              <a:defRPr/>
            </a:pPr>
            <a:endParaRPr lang="en-US" altLang="en-US" sz="2000" i="1"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33CC33"/>
                </a:solidFill>
              </a:rPr>
              <a:t>TG formation									May 2016</a:t>
            </a:r>
          </a:p>
          <a:p>
            <a:r>
              <a:rPr lang="en-US" altLang="ko-KR" sz="2000" dirty="0">
                <a:solidFill>
                  <a:srgbClr val="33CC33"/>
                </a:solidFill>
              </a:rPr>
              <a:t>Call for Proposals								March 2016</a:t>
            </a:r>
          </a:p>
          <a:p>
            <a:r>
              <a:rPr lang="en-US" altLang="ko-KR" sz="2000" dirty="0">
                <a:solidFill>
                  <a:srgbClr val="33CC33"/>
                </a:solidFill>
              </a:rPr>
              <a:t>Presentation of Proposals						May 2016</a:t>
            </a:r>
          </a:p>
          <a:p>
            <a:r>
              <a:rPr lang="en-US" altLang="ko-KR" sz="2000" dirty="0">
                <a:solidFill>
                  <a:srgbClr val="33CC33"/>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70C0"/>
                </a:solidFill>
              </a:rPr>
              <a:t>LB comment resolution + 2 </a:t>
            </a:r>
            <a:r>
              <a:rPr lang="en-US" altLang="ko-KR" sz="2000" dirty="0" err="1">
                <a:solidFill>
                  <a:srgbClr val="0070C0"/>
                </a:solidFill>
              </a:rPr>
              <a:t>recirculations</a:t>
            </a:r>
            <a:r>
              <a:rPr lang="en-US" altLang="ko-KR" sz="2000" dirty="0">
                <a:solidFill>
                  <a:srgbClr val="0070C0"/>
                </a:solidFill>
              </a:rPr>
              <a:t>		Aug – Nov 2016</a:t>
            </a:r>
          </a:p>
          <a:p>
            <a:r>
              <a:rPr lang="en-US" altLang="ko-KR" sz="2000" dirty="0"/>
              <a:t>(</a:t>
            </a:r>
            <a:r>
              <a:rPr lang="en-US" altLang="ko-KR" sz="2000" dirty="0" err="1"/>
              <a:t>recirc</a:t>
            </a:r>
            <a:r>
              <a:rPr lang="en-US" altLang="ko-KR" sz="2000" dirty="0"/>
              <a:t> subject to CEPT work complete (CEPT 70-03 approved)</a:t>
            </a:r>
          </a:p>
          <a:p>
            <a:r>
              <a:rPr lang="en-US" altLang="ko-KR" sz="2000" dirty="0"/>
              <a:t>Sponsor Ballot 									Nov 2016</a:t>
            </a:r>
          </a:p>
          <a:p>
            <a:r>
              <a:rPr lang="en-US" altLang="ko-KR" sz="2000" dirty="0"/>
              <a:t>SB comment resolution + 2 </a:t>
            </a:r>
            <a:r>
              <a:rPr lang="en-US" altLang="ko-KR" sz="2000" dirty="0" err="1"/>
              <a:t>recirculations</a:t>
            </a:r>
            <a:r>
              <a:rPr lang="en-US" altLang="ko-KR" sz="2000" dirty="0"/>
              <a:t>		Dec – March 2017</a:t>
            </a:r>
          </a:p>
          <a:p>
            <a:r>
              <a:rPr lang="en-US" altLang="ko-KR" sz="2000" dirty="0" err="1"/>
              <a:t>RevCom</a:t>
            </a:r>
            <a:r>
              <a:rPr lang="en-US" altLang="ko-KR" sz="2000" dirty="0"/>
              <a:t> submission 							March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16</a:t>
            </a:fld>
            <a:endParaRPr lang="en-US" altLang="ko-KR">
              <a:solidFill>
                <a:schemeClr val="bg1"/>
              </a:solidFill>
            </a:endParaRPr>
          </a:p>
        </p:txBody>
      </p:sp>
      <p:sp>
        <p:nvSpPr>
          <p:cNvPr id="21509"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Kunal Shah (Silver Spring Networks)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Tree>
    <p:extLst>
      <p:ext uri="{BB962C8B-B14F-4D97-AF65-F5344CB8AC3E}">
        <p14:creationId xmlns:p14="http://schemas.microsoft.com/office/powerpoint/2010/main" val="11830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Vice Chairs:	Kunal Shah (SSN)</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Editors:		Kunal Shah, Chris Calvert (L&amp;G)</a:t>
            </a:r>
          </a:p>
          <a:p>
            <a:pPr eaLnBrk="1" hangingPunct="1">
              <a:lnSpc>
                <a:spcPct val="80000"/>
              </a:lnSpc>
              <a:spcBef>
                <a:spcPts val="500"/>
              </a:spcBef>
              <a:buClrTx/>
              <a:buFontTx/>
              <a:buNone/>
            </a:pPr>
            <a:r>
              <a:rPr lang="en-US" altLang="en-US" sz="2000">
                <a:latin typeface="Times New Roman" panose="02020603050405020304" pitchFamily="18" charset="0"/>
              </a:rPr>
              <a:t>			</a:t>
            </a:r>
          </a:p>
          <a:p>
            <a:pPr eaLnBrk="1" hangingPunct="1">
              <a:lnSpc>
                <a:spcPct val="80000"/>
              </a:lnSpc>
              <a:spcBef>
                <a:spcPts val="500"/>
              </a:spcBef>
              <a:buClrTx/>
              <a:buFontTx/>
              <a:buNone/>
            </a:pPr>
            <a:r>
              <a:rPr lang="en-US" altLang="en-US" sz="2000">
                <a:latin typeface="Times New Roman" panose="02020603050405020304" pitchFamily="18" charset="0"/>
              </a:rPr>
              <a:t>Secretary:	Jay Holcombe (Itron)</a:t>
            </a:r>
          </a:p>
          <a:p>
            <a:pPr eaLnBrk="1" hangingPunct="1">
              <a:lnSpc>
                <a:spcPct val="80000"/>
              </a:lnSpc>
              <a:spcBef>
                <a:spcPts val="500"/>
              </a:spcBef>
              <a:buClrTx/>
              <a:buFontTx/>
              <a:buNone/>
            </a:pPr>
            <a:endParaRPr lang="en-US" altLang="en-US" sz="20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764463" cy="360040"/>
          </a:xfrm>
        </p:spPr>
        <p:txBody>
          <a:bodyPr/>
          <a:lstStyle/>
          <a:p>
            <a:r>
              <a:rPr lang="en-GB" sz="2800" dirty="0"/>
              <a:t>Agenda</a:t>
            </a:r>
          </a:p>
        </p:txBody>
      </p:sp>
      <p:graphicFrame>
        <p:nvGraphicFramePr>
          <p:cNvPr id="4" name="Object 3"/>
          <p:cNvGraphicFramePr>
            <a:graphicFrameLocks noChangeAspect="1"/>
          </p:cNvGraphicFramePr>
          <p:nvPr>
            <p:extLst>
              <p:ext uri="{D42A27DB-BD31-4B8C-83A1-F6EECF244321}">
                <p14:modId xmlns:p14="http://schemas.microsoft.com/office/powerpoint/2010/main" val="1870131655"/>
              </p:ext>
            </p:extLst>
          </p:nvPr>
        </p:nvGraphicFramePr>
        <p:xfrm>
          <a:off x="1475656" y="1124744"/>
          <a:ext cx="6120680" cy="5222232"/>
        </p:xfrm>
        <a:graphic>
          <a:graphicData uri="http://schemas.openxmlformats.org/presentationml/2006/ole">
            <mc:AlternateContent xmlns:mc="http://schemas.openxmlformats.org/markup-compatibility/2006">
              <mc:Choice xmlns:v="urn:schemas-microsoft-com:vml" Requires="v">
                <p:oleObj spid="_x0000_s55310" name="Worksheet" r:id="rId3" imgW="4845176" imgH="4133919" progId="Excel.Sheet.12">
                  <p:embed/>
                </p:oleObj>
              </mc:Choice>
              <mc:Fallback>
                <p:oleObj name="Worksheet" r:id="rId3" imgW="4845176" imgH="4133919" progId="Excel.Sheet.12">
                  <p:embed/>
                  <p:pic>
                    <p:nvPicPr>
                      <p:cNvPr id="0" name=""/>
                      <p:cNvPicPr/>
                      <p:nvPr/>
                    </p:nvPicPr>
                    <p:blipFill>
                      <a:blip r:embed="rId4"/>
                      <a:stretch>
                        <a:fillRect/>
                      </a:stretch>
                    </p:blipFill>
                    <p:spPr>
                      <a:xfrm>
                        <a:off x="1475656" y="1124744"/>
                        <a:ext cx="6120680" cy="5222232"/>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Ballot Results</a:t>
            </a:r>
          </a:p>
        </p:txBody>
      </p:sp>
      <p:graphicFrame>
        <p:nvGraphicFramePr>
          <p:cNvPr id="2" name="Table 1"/>
          <p:cNvGraphicFramePr>
            <a:graphicFrameLocks noGrp="1"/>
          </p:cNvGraphicFramePr>
          <p:nvPr>
            <p:extLst>
              <p:ext uri="{D42A27DB-BD31-4B8C-83A1-F6EECF244321}">
                <p14:modId xmlns:p14="http://schemas.microsoft.com/office/powerpoint/2010/main" val="1425229422"/>
              </p:ext>
            </p:extLst>
          </p:nvPr>
        </p:nvGraphicFramePr>
        <p:xfrm>
          <a:off x="827584" y="1412776"/>
          <a:ext cx="4775200" cy="1498600"/>
        </p:xfrm>
        <a:graphic>
          <a:graphicData uri="http://schemas.openxmlformats.org/drawingml/2006/table">
            <a:tbl>
              <a:tblPr>
                <a:tableStyleId>{5C22544A-7EE6-4342-B048-85BDC9FD1C3A}</a:tableStyleId>
              </a:tblPr>
              <a:tblGrid>
                <a:gridCol w="4152900">
                  <a:extLst>
                    <a:ext uri="{9D8B030D-6E8A-4147-A177-3AD203B41FA5}">
                      <a16:colId xmlns:a16="http://schemas.microsoft.com/office/drawing/2014/main" val="2428504616"/>
                    </a:ext>
                  </a:extLst>
                </a:gridCol>
                <a:gridCol w="622300">
                  <a:extLst>
                    <a:ext uri="{9D8B030D-6E8A-4147-A177-3AD203B41FA5}">
                      <a16:colId xmlns:a16="http://schemas.microsoft.com/office/drawing/2014/main" val="505412686"/>
                    </a:ext>
                  </a:extLst>
                </a:gridCol>
              </a:tblGrid>
              <a:tr h="171450">
                <a:tc>
                  <a:txBody>
                    <a:bodyPr/>
                    <a:lstStyle/>
                    <a:p>
                      <a:pPr algn="r" fontAlgn="b"/>
                      <a:r>
                        <a:rPr lang="en-GB" sz="1000" u="none" strike="noStrike">
                          <a:effectLst/>
                        </a:rPr>
                        <a:t>VOTERS</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96</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74792355"/>
                  </a:ext>
                </a:extLst>
              </a:tr>
              <a:tr h="171450">
                <a:tc>
                  <a:txBody>
                    <a:bodyPr/>
                    <a:lstStyle/>
                    <a:p>
                      <a:pPr algn="r" fontAlgn="b"/>
                      <a:r>
                        <a:rPr lang="en-GB" sz="1000" u="none" strike="noStrike" dirty="0">
                          <a:effectLst/>
                        </a:rPr>
                        <a:t>VOTED</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62</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01868533"/>
                  </a:ext>
                </a:extLst>
              </a:tr>
              <a:tr h="165100">
                <a:tc>
                  <a:txBody>
                    <a:bodyPr/>
                    <a:lstStyle/>
                    <a:p>
                      <a:pPr algn="r" fontAlgn="b"/>
                      <a:r>
                        <a:rPr lang="en-GB" sz="1000" u="none" strike="noStrike">
                          <a:effectLst/>
                        </a:rPr>
                        <a:t>YES</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55</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18044095"/>
                  </a:ext>
                </a:extLst>
              </a:tr>
              <a:tr h="165100">
                <a:tc>
                  <a:txBody>
                    <a:bodyPr/>
                    <a:lstStyle/>
                    <a:p>
                      <a:pPr algn="r" fontAlgn="b"/>
                      <a:r>
                        <a:rPr lang="en-GB" sz="1000" u="none" strike="noStrike">
                          <a:effectLst/>
                        </a:rPr>
                        <a:t>ABSTAIN</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5</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131978660"/>
                  </a:ext>
                </a:extLst>
              </a:tr>
              <a:tr h="165100">
                <a:tc>
                  <a:txBody>
                    <a:bodyPr/>
                    <a:lstStyle/>
                    <a:p>
                      <a:pPr algn="r" fontAlgn="b"/>
                      <a:r>
                        <a:rPr lang="en-GB" sz="1000" u="none" strike="noStrike">
                          <a:effectLst/>
                        </a:rPr>
                        <a:t>NO</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2</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77106957"/>
                  </a:ext>
                </a:extLst>
              </a:tr>
              <a:tr h="165100">
                <a:tc>
                  <a:txBody>
                    <a:bodyPr/>
                    <a:lstStyle/>
                    <a:p>
                      <a:pPr algn="r" fontAlgn="b"/>
                      <a:r>
                        <a:rPr lang="en-GB" sz="1000" u="none" strike="noStrike">
                          <a:effectLst/>
                        </a:rPr>
                        <a:t>% VOTERS</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64.58%</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18608003"/>
                  </a:ext>
                </a:extLst>
              </a:tr>
              <a:tr h="165100">
                <a:tc>
                  <a:txBody>
                    <a:bodyPr/>
                    <a:lstStyle/>
                    <a:p>
                      <a:pPr algn="r" fontAlgn="b"/>
                      <a:r>
                        <a:rPr lang="en-GB" sz="1000" u="none" strike="noStrike">
                          <a:effectLst/>
                        </a:rPr>
                        <a:t>% YES</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96.49%</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69400116"/>
                  </a:ext>
                </a:extLst>
              </a:tr>
              <a:tr h="165100">
                <a:tc>
                  <a:txBody>
                    <a:bodyPr/>
                    <a:lstStyle/>
                    <a:p>
                      <a:pPr algn="r" fontAlgn="b"/>
                      <a:r>
                        <a:rPr lang="en-GB" sz="1000" u="none" strike="noStrike">
                          <a:effectLst/>
                        </a:rPr>
                        <a:t>% ABSTAIN</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a:effectLst/>
                        </a:rPr>
                        <a:t>8.06%</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96991118"/>
                  </a:ext>
                </a:extLst>
              </a:tr>
              <a:tr h="165100">
                <a:tc>
                  <a:txBody>
                    <a:bodyPr/>
                    <a:lstStyle/>
                    <a:p>
                      <a:pPr algn="r" fontAlgn="b"/>
                      <a:r>
                        <a:rPr lang="en-GB" sz="1000" u="none" strike="noStrike">
                          <a:effectLst/>
                        </a:rPr>
                        <a:t>Draft Std P802.15.4v</a:t>
                      </a:r>
                      <a:endParaRPr lang="en-GB" sz="1000" b="1" i="0" u="none" strike="noStrike">
                        <a:effectLst/>
                        <a:latin typeface="Arial" panose="020B0604020202020204" pitchFamily="34" charset="0"/>
                      </a:endParaRPr>
                    </a:p>
                  </a:txBody>
                  <a:tcPr marL="6350" marR="6350" marT="6350" marB="0" anchor="b"/>
                </a:tc>
                <a:tc>
                  <a:txBody>
                    <a:bodyPr/>
                    <a:lstStyle/>
                    <a:p>
                      <a:pPr algn="ctr" fontAlgn="b"/>
                      <a:r>
                        <a:rPr lang="en-GB" sz="1000" u="none" strike="noStrike" dirty="0">
                          <a:effectLst/>
                        </a:rPr>
                        <a:t>D01</a:t>
                      </a:r>
                      <a:endParaRPr lang="en-GB" sz="1000" b="1"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1119366072"/>
                  </a:ext>
                </a:extLst>
              </a:tr>
            </a:tbl>
          </a:graphicData>
        </a:graphic>
      </p:graphicFrame>
      <p:sp>
        <p:nvSpPr>
          <p:cNvPr id="7" name="Rectangle 4"/>
          <p:cNvSpPr>
            <a:spLocks noChangeArrowheads="1"/>
          </p:cNvSpPr>
          <p:nvPr/>
        </p:nvSpPr>
        <p:spPr bwMode="auto">
          <a:xfrm>
            <a:off x="609600" y="3284984"/>
            <a:ext cx="8283575" cy="273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46 comments, plus</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5 rogue comments</a:t>
            </a:r>
          </a:p>
          <a:p>
            <a:pPr marL="0" indent="0" eaLnBrk="1" hangingPunct="1">
              <a:buClr>
                <a:srgbClr val="FF0000"/>
              </a:buClr>
              <a:buSzPct val="100000"/>
              <a:defRPr/>
            </a:pP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Comments + resolutions posted as 15-16-0597-03-004v</a:t>
            </a: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P802.15.4v-D2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Chris Calvert</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7627</TotalTime>
  <Words>1427</Words>
  <Application>Microsoft Office PowerPoint</Application>
  <PresentationFormat>On-screen Show (4:3)</PresentationFormat>
  <Paragraphs>222</Paragraphs>
  <Slides>22</Slides>
  <Notes>12</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2" baseType="lpstr">
      <vt:lpstr>Arial Unicode MS</vt:lpstr>
      <vt:lpstr>Monotype Sorts</vt:lpstr>
      <vt:lpstr>MS PGothic</vt:lpstr>
      <vt:lpstr>MS PGothic</vt:lpstr>
      <vt:lpstr>Arial</vt:lpstr>
      <vt:lpstr>Helvetica</vt:lpstr>
      <vt:lpstr>Times New Roman</vt:lpstr>
      <vt:lpstr>Office Theme</vt:lpstr>
      <vt:lpstr>1_Office Theme</vt:lpstr>
      <vt:lpstr>Worksheet</vt:lpstr>
      <vt:lpstr>PowerPoint Presentation</vt:lpstr>
      <vt:lpstr>PowerPoint Presentation</vt:lpstr>
      <vt:lpstr>PowerPoint Presentation</vt:lpstr>
      <vt:lpstr>Please see Appendix for Patent Policy</vt:lpstr>
      <vt:lpstr>PowerPoint Presentation</vt:lpstr>
      <vt:lpstr>Agenda</vt:lpstr>
      <vt:lpstr>PowerPoint Presentation</vt:lpstr>
      <vt:lpstr>PowerPoint Presentation</vt:lpstr>
      <vt:lpstr>PowerPoint Presentation</vt:lpstr>
      <vt:lpstr>TG BRC Motion</vt:lpstr>
      <vt:lpstr>Request for Sponsor Ballot</vt:lpstr>
      <vt:lpstr>PowerPoint Presentation</vt:lpstr>
      <vt:lpstr>WG BRC Motion</vt:lpstr>
      <vt:lpstr>Request for Sponsor Ballot</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52</cp:revision>
  <cp:lastPrinted>2000-03-07T00:55:37Z</cp:lastPrinted>
  <dcterms:created xsi:type="dcterms:W3CDTF">2016-01-17T22:48:36Z</dcterms:created>
  <dcterms:modified xsi:type="dcterms:W3CDTF">2016-09-15T16:44:42Z</dcterms:modified>
  <cp:category/>
</cp:coreProperties>
</file>