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7" r:id="rId2"/>
    <p:sldId id="268" r:id="rId3"/>
    <p:sldId id="261" r:id="rId4"/>
    <p:sldId id="266" r:id="rId5"/>
    <p:sldId id="269" r:id="rId6"/>
    <p:sldId id="262" r:id="rId7"/>
    <p:sldId id="267" r:id="rId8"/>
    <p:sldId id="271" r:id="rId9"/>
    <p:sldId id="273" r:id="rId1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6CACE666-2A1F-4D83-9592-6FE44AE2DD99}">
          <p14:sldIdLst>
            <p14:sldId id="257"/>
            <p14:sldId id="268"/>
            <p14:sldId id="261"/>
            <p14:sldId id="266"/>
            <p14:sldId id="269"/>
            <p14:sldId id="262"/>
            <p14:sldId id="267"/>
            <p14:sldId id="271"/>
            <p14:sldId id="27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63" autoAdjust="0"/>
    <p:restoredTop sz="94692" autoAdjust="0"/>
  </p:normalViewPr>
  <p:slideViewPr>
    <p:cSldViewPr>
      <p:cViewPr>
        <p:scale>
          <a:sx n="66" d="100"/>
          <a:sy n="66" d="100"/>
        </p:scale>
        <p:origin x="-920" y="-164"/>
      </p:cViewPr>
      <p:guideLst>
        <p:guide orient="horz" pos="2160"/>
        <p:guide pos="2880"/>
      </p:guideLst>
    </p:cSldViewPr>
  </p:slideViewPr>
  <p:notesTextViewPr>
    <p:cViewPr>
      <p:scale>
        <a:sx n="1" d="1"/>
        <a:sy n="1" d="1"/>
      </p:scale>
      <p:origin x="0" y="0"/>
    </p:cViewPr>
  </p:notesTextViewPr>
  <p:sorterViewPr>
    <p:cViewPr>
      <p:scale>
        <a:sx n="100" d="100"/>
        <a:sy n="100" d="100"/>
      </p:scale>
      <p:origin x="0" y="936"/>
    </p:cViewPr>
  </p:sorterViewPr>
  <p:notesViewPr>
    <p:cSldViewPr>
      <p:cViewPr varScale="1">
        <p:scale>
          <a:sx n="101" d="100"/>
          <a:sy n="101" d="100"/>
        </p:scale>
        <p:origin x="-3108"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14FCBE-206A-409C-96B4-13948A27046C}" type="datetimeFigureOut">
              <a:rPr kumimoji="1" lang="ja-JP" altLang="en-US" smtClean="0"/>
              <a:t>2016/9/17</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65EE50-58A8-4B0A-83D3-18380AA99907}" type="slidenum">
              <a:rPr kumimoji="1" lang="ja-JP" altLang="en-US" smtClean="0"/>
              <a:t>‹#›</a:t>
            </a:fld>
            <a:endParaRPr kumimoji="1" lang="ja-JP" altLang="en-US"/>
          </a:p>
        </p:txBody>
      </p:sp>
    </p:spTree>
    <p:extLst>
      <p:ext uri="{BB962C8B-B14F-4D97-AF65-F5344CB8AC3E}">
        <p14:creationId xmlns:p14="http://schemas.microsoft.com/office/powerpoint/2010/main" val="20469437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 name="タイトル 9"/>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81087675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621970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extLst>
      <p:ext uri="{BB962C8B-B14F-4D97-AF65-F5344CB8AC3E}">
        <p14:creationId xmlns:p14="http://schemas.microsoft.com/office/powerpoint/2010/main" val="227012501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31" name="Rectangle 7"/>
          <p:cNvSpPr>
            <a:spLocks noChangeArrowheads="1"/>
          </p:cNvSpPr>
          <p:nvPr/>
        </p:nvSpPr>
        <p:spPr bwMode="auto">
          <a:xfrm>
            <a:off x="5292080" y="394156"/>
            <a:ext cx="31661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eaLnBrk="0" fontAlgn="base" hangingPunct="0">
              <a:spcBef>
                <a:spcPct val="0"/>
              </a:spcBef>
              <a:spcAft>
                <a:spcPct val="0"/>
              </a:spcAft>
            </a:pPr>
            <a:r>
              <a:rPr kumimoji="0" lang="en-US" altLang="ja-JP" sz="1400" b="1" dirty="0">
                <a:solidFill>
                  <a:srgbClr val="000000"/>
                </a:solidFill>
                <a:latin typeface="Times New Roman" pitchFamily="18" charset="0"/>
                <a:ea typeface="ＭＳ Ｐゴシック" charset="-128"/>
              </a:rPr>
              <a:t>doc.: IEEE </a:t>
            </a:r>
            <a:r>
              <a:rPr kumimoji="0" lang="en-US" altLang="ja-JP" sz="1400" b="1" dirty="0" smtClean="0">
                <a:solidFill>
                  <a:srgbClr val="000000"/>
                </a:solidFill>
                <a:latin typeface="Times New Roman" pitchFamily="18" charset="0"/>
                <a:ea typeface="ＭＳ Ｐゴシック" charset="-128"/>
              </a:rPr>
              <a:t>802.15</a:t>
            </a:r>
            <a:r>
              <a:rPr kumimoji="0" lang="en-US" altLang="ja-JP" sz="1400" b="1" dirty="0" smtClean="0">
                <a:solidFill>
                  <a:srgbClr val="000000"/>
                </a:solidFill>
                <a:latin typeface="Times New Roman" pitchFamily="18" charset="0"/>
              </a:rPr>
              <a:t>-16-0</a:t>
            </a:r>
            <a:r>
              <a:rPr kumimoji="1" lang="en-US" altLang="ja-JP" sz="1400" b="1" i="0" kern="1200" dirty="0" smtClean="0">
                <a:solidFill>
                  <a:schemeClr val="tx1"/>
                </a:solidFill>
                <a:effectLst/>
                <a:latin typeface="Times New Roman" panose="02020603050405020304" pitchFamily="18" charset="0"/>
                <a:ea typeface="+mn-ea"/>
                <a:cs typeface="Times New Roman" panose="02020603050405020304" pitchFamily="18" charset="0"/>
              </a:rPr>
              <a:t>622</a:t>
            </a:r>
            <a:r>
              <a:rPr kumimoji="0" lang="en-US" altLang="ja-JP" sz="1400" b="1" dirty="0" smtClean="0">
                <a:solidFill>
                  <a:srgbClr val="000000"/>
                </a:solidFill>
                <a:latin typeface="Times New Roman" pitchFamily="18" charset="0"/>
              </a:rPr>
              <a:t>-01-003e</a:t>
            </a:r>
            <a:endParaRPr kumimoji="0" lang="en-US" altLang="ja-JP" sz="1400" b="1" dirty="0">
              <a:solidFill>
                <a:srgbClr val="000000"/>
              </a:solidFill>
              <a:latin typeface="Times New Roman" pitchFamily="18" charset="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0" lang="ja-JP" alt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fontAlgn="base" hangingPunct="0">
              <a:spcBef>
                <a:spcPct val="0"/>
              </a:spcBef>
              <a:spcAft>
                <a:spcPct val="0"/>
              </a:spcAft>
            </a:pPr>
            <a:r>
              <a:rPr kumimoji="0" lang="en-US" altLang="ja-JP" sz="1200" dirty="0">
                <a:solidFill>
                  <a:srgbClr val="000000"/>
                </a:solidFill>
                <a:latin typeface="Times New Roman" pitchFamily="18" charset="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0" lang="ja-JP" altLang="en-US" sz="1200">
              <a:solidFill>
                <a:srgbClr val="000000"/>
              </a:solidFill>
              <a:latin typeface="Times New Roman" pitchFamily="18" charset="0"/>
            </a:endParaRPr>
          </a:p>
        </p:txBody>
      </p:sp>
      <p:sp>
        <p:nvSpPr>
          <p:cNvPr id="11" name="Rectangle 7"/>
          <p:cNvSpPr>
            <a:spLocks noChangeArrowheads="1"/>
          </p:cNvSpPr>
          <p:nvPr userDrawn="1"/>
        </p:nvSpPr>
        <p:spPr bwMode="auto">
          <a:xfrm>
            <a:off x="685800" y="390753"/>
            <a:ext cx="14379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eaLnBrk="0" fontAlgn="base" hangingPunct="0">
              <a:spcBef>
                <a:spcPct val="0"/>
              </a:spcBef>
              <a:spcAft>
                <a:spcPct val="0"/>
              </a:spcAft>
              <a:defRPr/>
            </a:pPr>
            <a:r>
              <a:rPr kumimoji="0" lang="en-US" altLang="ja-JP" sz="1400" b="1" dirty="0" smtClean="0">
                <a:solidFill>
                  <a:srgbClr val="000000"/>
                </a:solidFill>
                <a:latin typeface="Times New Roman" pitchFamily="18" charset="0"/>
              </a:rPr>
              <a:t>September 2016</a:t>
            </a:r>
            <a:endParaRPr kumimoji="0" lang="en-US" altLang="ja-JP" sz="1400" b="1" dirty="0">
              <a:solidFill>
                <a:srgbClr val="000000"/>
              </a:solidFill>
              <a:latin typeface="Times New Roman" pitchFamily="18" charset="0"/>
            </a:endParaRPr>
          </a:p>
        </p:txBody>
      </p:sp>
      <p:sp>
        <p:nvSpPr>
          <p:cNvPr id="12" name="Rectangle 7"/>
          <p:cNvSpPr>
            <a:spLocks noChangeArrowheads="1"/>
          </p:cNvSpPr>
          <p:nvPr userDrawn="1"/>
        </p:nvSpPr>
        <p:spPr bwMode="auto">
          <a:xfrm>
            <a:off x="6372200" y="6484694"/>
            <a:ext cx="21559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algn="r" eaLnBrk="0" fontAlgn="base" hangingPunct="0">
              <a:spcBef>
                <a:spcPct val="0"/>
              </a:spcBef>
              <a:spcAft>
                <a:spcPct val="0"/>
              </a:spcAft>
              <a:defRPr/>
            </a:pPr>
            <a:r>
              <a:rPr kumimoji="0" lang="en-US" altLang="ja-JP" sz="1200" dirty="0" smtClean="0">
                <a:solidFill>
                  <a:srgbClr val="000000"/>
                </a:solidFill>
                <a:latin typeface="Times New Roman" pitchFamily="18" charset="0"/>
                <a:cs typeface="Times New Roman" panose="02020603050405020304" pitchFamily="18" charset="0"/>
              </a:rPr>
              <a:t>Ken</a:t>
            </a:r>
            <a:r>
              <a:rPr kumimoji="0" lang="en-US" altLang="ja-JP" sz="1200" baseline="0" dirty="0" smtClean="0">
                <a:solidFill>
                  <a:srgbClr val="000000"/>
                </a:solidFill>
                <a:latin typeface="Times New Roman" pitchFamily="18" charset="0"/>
                <a:cs typeface="Times New Roman" panose="02020603050405020304" pitchFamily="18" charset="0"/>
              </a:rPr>
              <a:t> Hiraga</a:t>
            </a:r>
            <a:r>
              <a:rPr kumimoji="0" lang="en-US" altLang="ja-JP" sz="1200" dirty="0" smtClean="0">
                <a:solidFill>
                  <a:srgbClr val="000000"/>
                </a:solidFill>
                <a:latin typeface="Times New Roman" pitchFamily="18" charset="0"/>
                <a:cs typeface="Times New Roman" panose="02020603050405020304" pitchFamily="18" charset="0"/>
              </a:rPr>
              <a:t> (NTT)</a:t>
            </a:r>
            <a:endParaRPr kumimoji="0" lang="en-US" altLang="ja-JP" sz="1000" dirty="0">
              <a:solidFill>
                <a:srgbClr val="000000"/>
              </a:solidFill>
              <a:latin typeface="Times New Roman" pitchFamily="18" charset="0"/>
              <a:cs typeface="Times New Roman" panose="02020603050405020304" pitchFamily="18" charset="0"/>
            </a:endParaRPr>
          </a:p>
        </p:txBody>
      </p:sp>
      <p:sp>
        <p:nvSpPr>
          <p:cNvPr id="3" name="テキスト ボックス 2"/>
          <p:cNvSpPr txBox="1"/>
          <p:nvPr userDrawn="1"/>
        </p:nvSpPr>
        <p:spPr>
          <a:xfrm>
            <a:off x="4427984" y="6477719"/>
            <a:ext cx="720069" cy="276999"/>
          </a:xfrm>
          <a:prstGeom prst="rect">
            <a:avLst/>
          </a:prstGeom>
          <a:noFill/>
        </p:spPr>
        <p:txBody>
          <a:bodyPr wrap="none" rtlCol="0">
            <a:spAutoFit/>
          </a:bodyPr>
          <a:lstStyle/>
          <a:p>
            <a:pPr eaLnBrk="0" fontAlgn="base" hangingPunct="0">
              <a:spcBef>
                <a:spcPct val="0"/>
              </a:spcBef>
              <a:spcAft>
                <a:spcPct val="0"/>
              </a:spcAft>
              <a:defRPr/>
            </a:pPr>
            <a:r>
              <a:rPr kumimoji="0" lang="en-US" altLang="ja-JP" sz="1200" dirty="0">
                <a:solidFill>
                  <a:srgbClr val="000000"/>
                </a:solidFill>
                <a:latin typeface="Times New Roman" pitchFamily="18" charset="0"/>
              </a:rPr>
              <a:t>Slide </a:t>
            </a:r>
            <a:fld id="{D82A7083-144B-4CAE-9BCE-F602E8314F10}" type="slidenum">
              <a:rPr kumimoji="0" lang="en-US" altLang="ja-JP" sz="1200">
                <a:solidFill>
                  <a:srgbClr val="000000"/>
                </a:solidFill>
                <a:latin typeface="Times New Roman" pitchFamily="18" charset="0"/>
              </a:rPr>
              <a:pPr eaLnBrk="0" fontAlgn="base" hangingPunct="0">
                <a:spcBef>
                  <a:spcPct val="0"/>
                </a:spcBef>
                <a:spcAft>
                  <a:spcPct val="0"/>
                </a:spcAft>
                <a:defRPr/>
              </a:pPr>
              <a:t>‹#›</a:t>
            </a:fld>
            <a:endParaRPr kumimoji="0" lang="en-US" altLang="ja-JP" sz="1200" dirty="0">
              <a:solidFill>
                <a:srgbClr val="000000"/>
              </a:solidFill>
              <a:latin typeface="Times New Roman" pitchFamily="18" charset="0"/>
            </a:endParaRPr>
          </a:p>
        </p:txBody>
      </p:sp>
    </p:spTree>
    <p:extLst>
      <p:ext uri="{BB962C8B-B14F-4D97-AF65-F5344CB8AC3E}">
        <p14:creationId xmlns:p14="http://schemas.microsoft.com/office/powerpoint/2010/main" val="24849749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642845" y="1032556"/>
            <a:ext cx="7967756"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600" b="1" u="sng" dirty="0">
                <a:solidFill>
                  <a:srgbClr val="000000"/>
                </a:solidFill>
                <a:effectLst>
                  <a:outerShdw blurRad="38100" dist="38100" dir="2700000" algn="tl">
                    <a:srgbClr val="C0C0C0"/>
                  </a:outerShdw>
                </a:effectLst>
                <a:latin typeface="Times New Roman" pitchFamily="18" charset="0"/>
                <a:ea typeface="ＭＳ Ｐゴシック" charset="-128"/>
                <a:cs typeface="Times New Roman" pitchFamily="18" charset="0"/>
              </a:rPr>
              <a:t>Project: IEEE P802.15 Working Group for Wireless Personal Area Networks (WPANs)</a:t>
            </a:r>
            <a:endParaRPr lang="en-US" altLang="ja-JP" sz="1400" b="1" dirty="0">
              <a:solidFill>
                <a:srgbClr val="000000"/>
              </a:solidFill>
              <a:latin typeface="Times New Roman" pitchFamily="18" charset="0"/>
              <a:ea typeface="ＭＳ Ｐゴシック" charset="-128"/>
              <a:cs typeface="Times New Roman" pitchFamily="18" charset="0"/>
            </a:endParaRPr>
          </a:p>
          <a:p>
            <a:endParaRPr lang="en-US" altLang="ja-JP" sz="1400" dirty="0">
              <a:solidFill>
                <a:srgbClr val="000000"/>
              </a:solidFill>
              <a:latin typeface="Times New Roman" pitchFamily="18" charset="0"/>
              <a:ea typeface="ＭＳ Ｐゴシック" charset="-128"/>
              <a:cs typeface="Times New Roman" pitchFamily="18" charset="0"/>
            </a:endParaRPr>
          </a:p>
          <a:p>
            <a:r>
              <a:rPr lang="en-US" altLang="ja-JP" sz="1400" b="1" dirty="0">
                <a:solidFill>
                  <a:srgbClr val="000000"/>
                </a:solidFill>
                <a:latin typeface="Times New Roman" pitchFamily="18" charset="0"/>
                <a:ea typeface="ＭＳ Ｐゴシック" charset="-128"/>
                <a:cs typeface="Times New Roman" pitchFamily="18" charset="0"/>
              </a:rPr>
              <a:t>Submission Title:</a:t>
            </a:r>
            <a:r>
              <a:rPr lang="en-US" altLang="ja-JP" sz="1400" dirty="0">
                <a:solidFill>
                  <a:srgbClr val="000000"/>
                </a:solidFill>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pitchFamily="18" charset="0"/>
                <a:ea typeface="ＭＳ Ｐゴシック" charset="-128"/>
                <a:cs typeface="Times New Roman" pitchFamily="18" charset="0"/>
              </a:rPr>
              <a:t>[</a:t>
            </a:r>
            <a:r>
              <a:rPr lang="en-US" altLang="ja-JP" sz="1400" dirty="0">
                <a:solidFill>
                  <a:srgbClr val="000000"/>
                </a:solidFill>
                <a:latin typeface="Times New Roman" pitchFamily="18" charset="0"/>
                <a:ea typeface="ＭＳ Ｐゴシック" charset="-128"/>
                <a:cs typeface="Times New Roman" pitchFamily="18" charset="0"/>
              </a:rPr>
              <a:t>P</a:t>
            </a:r>
            <a:r>
              <a:rPr lang="en-US" altLang="ja-JP" sz="1400" dirty="0" smtClean="0">
                <a:solidFill>
                  <a:srgbClr val="000000"/>
                </a:solidFill>
                <a:latin typeface="Times New Roman" pitchFamily="18" charset="0"/>
                <a:ea typeface="ＭＳ Ｐゴシック" charset="-128"/>
                <a:cs typeface="Times New Roman" pitchFamily="18" charset="0"/>
              </a:rPr>
              <a:t>roposed resolution to comments on MCS indication</a:t>
            </a:r>
            <a:r>
              <a:rPr lang="pt-BR" altLang="ja-JP" sz="1400" dirty="0" smtClean="0">
                <a:solidFill>
                  <a:srgbClr val="000000"/>
                </a:solidFill>
                <a:latin typeface="Times New Roman" pitchFamily="18" charset="0"/>
                <a:cs typeface="Times New Roman" pitchFamily="18" charset="0"/>
              </a:rPr>
              <a:t>] </a:t>
            </a:r>
            <a:endParaRPr lang="pt-BR" altLang="ja-JP" sz="1400" dirty="0">
              <a:solidFill>
                <a:srgbClr val="000000"/>
              </a:solidFill>
              <a:latin typeface="Times New Roman" pitchFamily="18" charset="0"/>
              <a:cs typeface="Times New Roman" pitchFamily="18" charset="0"/>
            </a:endParaRPr>
          </a:p>
          <a:p>
            <a:r>
              <a:rPr lang="en-US" altLang="ja-JP" sz="1400" b="1" dirty="0">
                <a:solidFill>
                  <a:srgbClr val="000000"/>
                </a:solidFill>
                <a:latin typeface="Times New Roman" pitchFamily="18" charset="0"/>
                <a:ea typeface="ＭＳ Ｐゴシック" charset="-128"/>
                <a:cs typeface="Times New Roman" pitchFamily="18" charset="0"/>
              </a:rPr>
              <a:t>Date Submitted:</a:t>
            </a:r>
            <a:r>
              <a:rPr lang="en-US" altLang="ja-JP" sz="1400" dirty="0">
                <a:solidFill>
                  <a:srgbClr val="000000"/>
                </a:solidFill>
                <a:latin typeface="Times New Roman" panose="02020603050405020304" pitchFamily="18" charset="0"/>
                <a:ea typeface="ＭＳ Ｐゴシック" charset="-128"/>
                <a:cs typeface="Times New Roman" panose="02020603050405020304" pitchFamily="18" charset="0"/>
              </a:rPr>
              <a:t> </a:t>
            </a:r>
            <a:r>
              <a:rPr lang="en-US" altLang="ja-JP" sz="1400" dirty="0" smtClean="0">
                <a:solidFill>
                  <a:srgbClr val="000000"/>
                </a:solidFill>
                <a:latin typeface="Times New Roman" panose="02020603050405020304" pitchFamily="18" charset="0"/>
                <a:ea typeface="ＭＳ Ｐゴシック" charset="-128"/>
                <a:cs typeface="Times New Roman" panose="02020603050405020304" pitchFamily="18" charset="0"/>
              </a:rPr>
              <a:t>[</a:t>
            </a:r>
            <a:r>
              <a:rPr lang="en-US" altLang="ja-JP" sz="1400" dirty="0">
                <a:latin typeface="Times New Roman" panose="02020603050405020304" pitchFamily="18" charset="0"/>
                <a:ea typeface="ＭＳ Ｐゴシック" charset="-128"/>
                <a:cs typeface="Times New Roman" panose="02020603050405020304" pitchFamily="18" charset="0"/>
              </a:rPr>
              <a:t>21</a:t>
            </a:r>
            <a:r>
              <a:rPr lang="en-US" altLang="ja-JP" sz="1400" dirty="0" smtClean="0">
                <a:latin typeface="Times New Roman" panose="02020603050405020304" pitchFamily="18" charset="0"/>
                <a:ea typeface="ＭＳ Ｐゴシック" charset="-128"/>
                <a:cs typeface="Times New Roman" panose="02020603050405020304" pitchFamily="18" charset="0"/>
              </a:rPr>
              <a:t> </a:t>
            </a:r>
            <a:r>
              <a:rPr lang="en-US" altLang="ja-JP" sz="1400" dirty="0" smtClean="0">
                <a:solidFill>
                  <a:srgbClr val="000000"/>
                </a:solidFill>
                <a:latin typeface="Times New Roman" panose="02020603050405020304" pitchFamily="18" charset="0"/>
                <a:ea typeface="ＭＳ Ｐゴシック" charset="-128"/>
                <a:cs typeface="Times New Roman" panose="02020603050405020304" pitchFamily="18" charset="0"/>
              </a:rPr>
              <a:t>September 2016]</a:t>
            </a:r>
            <a:endParaRPr lang="en-US" altLang="ja-JP" sz="1400" dirty="0">
              <a:solidFill>
                <a:srgbClr val="000000"/>
              </a:solidFill>
              <a:latin typeface="Times New Roman" panose="02020603050405020304" pitchFamily="18" charset="0"/>
              <a:ea typeface="ＭＳ Ｐゴシック" charset="-128"/>
              <a:cs typeface="Times New Roman" panose="02020603050405020304" pitchFamily="18" charset="0"/>
            </a:endParaRPr>
          </a:p>
          <a:p>
            <a:r>
              <a:rPr lang="en-US" altLang="ja-JP" sz="1400" b="1" dirty="0">
                <a:solidFill>
                  <a:srgbClr val="000000"/>
                </a:solidFill>
                <a:latin typeface="Times New Roman" pitchFamily="18" charset="0"/>
                <a:ea typeface="ＭＳ Ｐゴシック" charset="-128"/>
                <a:cs typeface="Times New Roman" pitchFamily="18" charset="0"/>
              </a:rPr>
              <a:t>Source: </a:t>
            </a:r>
            <a:r>
              <a:rPr lang="en-US" altLang="ja-JP" sz="1400" dirty="0">
                <a:solidFill>
                  <a:srgbClr val="000000"/>
                </a:solidFill>
                <a:latin typeface="Times New Roman" pitchFamily="18" charset="0"/>
                <a:ea typeface="ＭＳ Ｐゴシック" charset="-128"/>
                <a:cs typeface="Times New Roman" pitchFamily="18" charset="0"/>
              </a:rPr>
              <a:t> [Ken </a:t>
            </a:r>
            <a:r>
              <a:rPr lang="en-US" altLang="ja-JP" sz="1400" dirty="0" err="1">
                <a:solidFill>
                  <a:srgbClr val="000000"/>
                </a:solidFill>
                <a:latin typeface="Times New Roman" pitchFamily="18" charset="0"/>
                <a:ea typeface="ＭＳ Ｐゴシック" charset="-128"/>
                <a:cs typeface="Times New Roman" pitchFamily="18" charset="0"/>
              </a:rPr>
              <a:t>Hiraga</a:t>
            </a:r>
            <a:r>
              <a:rPr lang="en-US" altLang="ja-JP" sz="1400" baseline="30000" dirty="0">
                <a:solidFill>
                  <a:srgbClr val="000000"/>
                </a:solidFill>
                <a:ea typeface="ＭＳ Ｐゴシック" charset="-128"/>
                <a:cs typeface="Times New Roman" pitchFamily="18" charset="0"/>
              </a:rPr>
              <a:t>(</a:t>
            </a:r>
            <a:r>
              <a:rPr lang="en-US" altLang="ja-JP" sz="1400" baseline="30000" dirty="0">
                <a:solidFill>
                  <a:srgbClr val="000000"/>
                </a:solidFill>
                <a:latin typeface="Times New Roman"/>
              </a:rPr>
              <a:t>1)</a:t>
            </a:r>
            <a:r>
              <a:rPr lang="en-US" altLang="ja-JP" sz="1400" dirty="0">
                <a:solidFill>
                  <a:srgbClr val="000000"/>
                </a:solidFill>
                <a:latin typeface="Times New Roman" pitchFamily="18" charset="0"/>
                <a:ea typeface="ＭＳ Ｐゴシック" charset="-128"/>
                <a:cs typeface="Times New Roman" pitchFamily="18" charset="0"/>
              </a:rPr>
              <a:t>, </a:t>
            </a:r>
            <a:r>
              <a:rPr lang="en-US" altLang="ja-JP" sz="1400" dirty="0" err="1">
                <a:solidFill>
                  <a:srgbClr val="000000"/>
                </a:solidFill>
                <a:latin typeface="Times New Roman" pitchFamily="18" charset="0"/>
                <a:ea typeface="ＭＳ Ｐゴシック" charset="-128"/>
                <a:cs typeface="Times New Roman" pitchFamily="18" charset="0"/>
              </a:rPr>
              <a:t>Keiji</a:t>
            </a:r>
            <a:r>
              <a:rPr lang="en-US" altLang="ja-JP" sz="1400" dirty="0">
                <a:solidFill>
                  <a:srgbClr val="000000"/>
                </a:solidFill>
                <a:latin typeface="Times New Roman" pitchFamily="18" charset="0"/>
                <a:ea typeface="ＭＳ Ｐゴシック" charset="-128"/>
                <a:cs typeface="Times New Roman" pitchFamily="18" charset="0"/>
              </a:rPr>
              <a:t> Akiyama, Jae </a:t>
            </a:r>
            <a:r>
              <a:rPr lang="en-US" altLang="ja-JP" sz="1400" dirty="0" err="1">
                <a:solidFill>
                  <a:srgbClr val="000000"/>
                </a:solidFill>
                <a:latin typeface="Times New Roman" pitchFamily="18" charset="0"/>
                <a:ea typeface="ＭＳ Ｐゴシック" charset="-128"/>
                <a:cs typeface="Times New Roman" pitchFamily="18" charset="0"/>
              </a:rPr>
              <a:t>Seung</a:t>
            </a:r>
            <a:r>
              <a:rPr lang="en-US" altLang="ja-JP" sz="1400" dirty="0">
                <a:solidFill>
                  <a:srgbClr val="000000"/>
                </a:solidFill>
                <a:latin typeface="Times New Roman" pitchFamily="18" charset="0"/>
                <a:ea typeface="ＭＳ Ｐゴシック" charset="-128"/>
                <a:cs typeface="Times New Roman" pitchFamily="18" charset="0"/>
              </a:rPr>
              <a:t> Lee, </a:t>
            </a:r>
            <a:r>
              <a:rPr lang="en-US" altLang="ja-JP" sz="1400" dirty="0" err="1">
                <a:solidFill>
                  <a:srgbClr val="000000"/>
                </a:solidFill>
                <a:latin typeface="Times New Roman" pitchFamily="18" charset="0"/>
                <a:ea typeface="ＭＳ Ｐゴシック" charset="-128"/>
                <a:cs typeface="Times New Roman" pitchFamily="18" charset="0"/>
              </a:rPr>
              <a:t>Itaru</a:t>
            </a:r>
            <a:r>
              <a:rPr lang="en-US" altLang="ja-JP" sz="1400" dirty="0">
                <a:solidFill>
                  <a:srgbClr val="000000"/>
                </a:solidFill>
                <a:latin typeface="Times New Roman" pitchFamily="18" charset="0"/>
                <a:ea typeface="ＭＳ Ｐゴシック" charset="-128"/>
                <a:cs typeface="Times New Roman" pitchFamily="18" charset="0"/>
              </a:rPr>
              <a:t> </a:t>
            </a:r>
            <a:r>
              <a:rPr lang="en-US" altLang="ja-JP" sz="1400" dirty="0" err="1">
                <a:solidFill>
                  <a:srgbClr val="000000"/>
                </a:solidFill>
                <a:latin typeface="Times New Roman" pitchFamily="18" charset="0"/>
                <a:ea typeface="ＭＳ Ｐゴシック" charset="-128"/>
                <a:cs typeface="Times New Roman" pitchFamily="18" charset="0"/>
              </a:rPr>
              <a:t>Maekawa</a:t>
            </a:r>
            <a:r>
              <a:rPr lang="en-US" altLang="ja-JP" sz="1400" dirty="0">
                <a:solidFill>
                  <a:srgbClr val="000000"/>
                </a:solidFill>
                <a:latin typeface="Times New Roman" pitchFamily="18" charset="0"/>
                <a:ea typeface="ＭＳ Ｐゴシック" charset="-128"/>
                <a:cs typeface="Times New Roman" pitchFamily="18" charset="0"/>
              </a:rPr>
              <a:t>, Makoto Noda, </a:t>
            </a:r>
            <a:r>
              <a:rPr lang="en-US" altLang="ja-JP" sz="1400" dirty="0" err="1">
                <a:solidFill>
                  <a:srgbClr val="000000"/>
                </a:solidFill>
                <a:latin typeface="Times New Roman" pitchFamily="18" charset="0"/>
                <a:ea typeface="ＭＳ Ｐゴシック" charset="-128"/>
                <a:cs typeface="Times New Roman" pitchFamily="18" charset="0"/>
              </a:rPr>
              <a:t>Ko</a:t>
            </a:r>
            <a:r>
              <a:rPr lang="en-US" altLang="ja-JP" sz="1400" dirty="0">
                <a:solidFill>
                  <a:srgbClr val="000000"/>
                </a:solidFill>
                <a:latin typeface="Times New Roman" pitchFamily="18" charset="0"/>
                <a:ea typeface="ＭＳ Ｐゴシック" charset="-128"/>
                <a:cs typeface="Times New Roman" pitchFamily="18" charset="0"/>
              </a:rPr>
              <a:t> </a:t>
            </a:r>
            <a:r>
              <a:rPr lang="en-US" altLang="ja-JP" sz="1400" dirty="0" err="1">
                <a:solidFill>
                  <a:srgbClr val="000000"/>
                </a:solidFill>
                <a:latin typeface="Times New Roman" pitchFamily="18" charset="0"/>
                <a:ea typeface="ＭＳ Ｐゴシック" charset="-128"/>
                <a:cs typeface="Times New Roman" pitchFamily="18" charset="0"/>
              </a:rPr>
              <a:t>Togashi</a:t>
            </a:r>
            <a:r>
              <a:rPr lang="en-US" altLang="ja-JP" sz="1400" dirty="0">
                <a:solidFill>
                  <a:srgbClr val="000000"/>
                </a:solidFill>
                <a:latin typeface="Times New Roman" pitchFamily="18" charset="0"/>
                <a:ea typeface="ＭＳ Ｐゴシック" charset="-128"/>
                <a:cs typeface="Times New Roman" pitchFamily="18" charset="0"/>
              </a:rPr>
              <a:t>, </a:t>
            </a:r>
            <a:r>
              <a:rPr lang="en-US" altLang="ja-JP" sz="1400" dirty="0">
                <a:solidFill>
                  <a:srgbClr val="000000"/>
                </a:solidFill>
                <a:latin typeface="Times New Roman" panose="02020603050405020304" pitchFamily="18" charset="0"/>
                <a:cs typeface="Times New Roman" panose="02020603050405020304" pitchFamily="18" charset="0"/>
              </a:rPr>
              <a:t>(representative contributors), all contributors are listed in “Contributors” slide] </a:t>
            </a:r>
            <a:endParaRPr lang="en-US" altLang="ja-JP" sz="1400" dirty="0">
              <a:solidFill>
                <a:srgbClr val="000000"/>
              </a:solidFill>
              <a:latin typeface="Times New Roman" pitchFamily="18" charset="0"/>
              <a:ea typeface="ＭＳ Ｐゴシック" charset="-128"/>
              <a:cs typeface="Times New Roman" pitchFamily="18" charset="0"/>
            </a:endParaRPr>
          </a:p>
          <a:p>
            <a:r>
              <a:rPr lang="en-US" altLang="ja-JP" sz="1400" b="1" dirty="0">
                <a:solidFill>
                  <a:srgbClr val="000000"/>
                </a:solidFill>
                <a:latin typeface="Times New Roman" pitchFamily="18" charset="0"/>
                <a:ea typeface="ＭＳ Ｐゴシック" charset="-128"/>
                <a:cs typeface="Times New Roman" pitchFamily="18" charset="0"/>
              </a:rPr>
              <a:t>Company: </a:t>
            </a:r>
            <a:r>
              <a:rPr lang="en-US" altLang="ja-JP" sz="1400" dirty="0">
                <a:solidFill>
                  <a:srgbClr val="000000"/>
                </a:solidFill>
                <a:latin typeface="Times New Roman" pitchFamily="18" charset="0"/>
                <a:ea typeface="ＭＳ Ｐゴシック" charset="-128"/>
                <a:cs typeface="Times New Roman" pitchFamily="18" charset="0"/>
              </a:rPr>
              <a:t> [ETRI, JRC, NTT</a:t>
            </a:r>
            <a:r>
              <a:rPr lang="en-US" altLang="ja-JP" sz="1400" baseline="30000" dirty="0">
                <a:solidFill>
                  <a:srgbClr val="000000"/>
                </a:solidFill>
                <a:latin typeface="Times New Roman"/>
              </a:rPr>
              <a:t>1</a:t>
            </a:r>
            <a:r>
              <a:rPr lang="en-US" altLang="ja-JP" sz="1400" dirty="0">
                <a:solidFill>
                  <a:srgbClr val="000000"/>
                </a:solidFill>
                <a:latin typeface="Times New Roman" pitchFamily="18" charset="0"/>
                <a:ea typeface="ＭＳ Ｐゴシック" charset="-128"/>
                <a:cs typeface="Times New Roman" pitchFamily="18" charset="0"/>
              </a:rPr>
              <a:t>, Sony, Toshiba</a:t>
            </a:r>
            <a:r>
              <a:rPr lang="en-US" altLang="ja-JP" sz="1400" dirty="0">
                <a:solidFill>
                  <a:srgbClr val="000000"/>
                </a:solidFill>
                <a:latin typeface="Times New Roman" panose="02020603050405020304" pitchFamily="18" charset="0"/>
                <a:cs typeface="Times New Roman" panose="02020603050405020304" pitchFamily="18" charset="0"/>
              </a:rPr>
              <a:t>] </a:t>
            </a:r>
            <a:endParaRPr lang="en-US" altLang="ja-JP" sz="1400" dirty="0">
              <a:solidFill>
                <a:srgbClr val="000000"/>
              </a:solidFill>
              <a:latin typeface="Times New Roman" pitchFamily="18" charset="0"/>
              <a:ea typeface="ＭＳ Ｐゴシック" charset="-128"/>
              <a:cs typeface="Times New Roman" pitchFamily="18" charset="0"/>
            </a:endParaRPr>
          </a:p>
          <a:p>
            <a:r>
              <a:rPr lang="en-US" altLang="ja-JP" sz="1400" b="1" dirty="0">
                <a:solidFill>
                  <a:srgbClr val="000000"/>
                </a:solidFill>
                <a:latin typeface="Times New Roman" panose="02020603050405020304" pitchFamily="18" charset="0"/>
                <a:ea typeface="ＭＳ Ｐゴシック" charset="-128"/>
                <a:cs typeface="Times New Roman" pitchFamily="18" charset="0"/>
              </a:rPr>
              <a:t>Address</a:t>
            </a:r>
            <a:r>
              <a:rPr lang="en-US" altLang="ja-JP" sz="1400" baseline="30000" dirty="0">
                <a:solidFill>
                  <a:srgbClr val="000000"/>
                </a:solidFill>
                <a:latin typeface="Times New Roman" panose="02020603050405020304" pitchFamily="18" charset="0"/>
                <a:cs typeface="Times New Roman" panose="02020603050405020304" pitchFamily="18" charset="0"/>
              </a:rPr>
              <a:t>1</a:t>
            </a:r>
            <a:r>
              <a:rPr lang="en-US" altLang="ja-JP" sz="1400" b="1" dirty="0">
                <a:solidFill>
                  <a:srgbClr val="000000"/>
                </a:solidFill>
                <a:latin typeface="Times New Roman" pitchFamily="18" charset="0"/>
                <a:ea typeface="ＭＳ Ｐゴシック" charset="-128"/>
                <a:cs typeface="Times New Roman" pitchFamily="18" charset="0"/>
              </a:rPr>
              <a:t>: </a:t>
            </a:r>
            <a:r>
              <a:rPr lang="en-US" altLang="ja-JP" sz="1400" dirty="0">
                <a:solidFill>
                  <a:srgbClr val="000000"/>
                </a:solidFill>
                <a:latin typeface="Times New Roman" pitchFamily="18" charset="0"/>
                <a:ea typeface="ＭＳ Ｐゴシック" charset="-128"/>
                <a:cs typeface="Times New Roman" pitchFamily="18" charset="0"/>
              </a:rPr>
              <a:t>[</a:t>
            </a:r>
            <a:r>
              <a:rPr lang="en-US" altLang="ja-JP" sz="1400" dirty="0" err="1">
                <a:solidFill>
                  <a:srgbClr val="000000"/>
                </a:solidFill>
                <a:latin typeface="Times New Roman" pitchFamily="18" charset="0"/>
                <a:ea typeface="ＭＳ Ｐゴシック" charset="-128"/>
                <a:cs typeface="Times New Roman" pitchFamily="18" charset="0"/>
              </a:rPr>
              <a:t>Hirarinooka</a:t>
            </a:r>
            <a:r>
              <a:rPr lang="en-US" altLang="ja-JP" sz="1400" dirty="0">
                <a:solidFill>
                  <a:srgbClr val="000000"/>
                </a:solidFill>
                <a:latin typeface="Times New Roman" pitchFamily="18" charset="0"/>
                <a:ea typeface="ＭＳ Ｐゴシック" charset="-128"/>
                <a:cs typeface="Times New Roman" pitchFamily="18" charset="0"/>
              </a:rPr>
              <a:t> 1-1, Yokosuka Japan</a:t>
            </a:r>
            <a:r>
              <a:rPr lang="en-US" altLang="ja-JP" sz="1400" dirty="0">
                <a:solidFill>
                  <a:srgbClr val="000000"/>
                </a:solidFill>
                <a:latin typeface="Times New Roman" panose="02020603050405020304" pitchFamily="18" charset="0"/>
                <a:cs typeface="Times New Roman" panose="02020603050405020304" pitchFamily="18" charset="0"/>
              </a:rPr>
              <a:t>]</a:t>
            </a:r>
            <a:endParaRPr lang="en-US" altLang="ja-JP" sz="1400" dirty="0">
              <a:solidFill>
                <a:srgbClr val="000000"/>
              </a:solidFill>
              <a:latin typeface="Times New Roman" pitchFamily="18" charset="0"/>
              <a:ea typeface="ＭＳ Ｐゴシック" charset="-128"/>
              <a:cs typeface="Times New Roman" pitchFamily="18" charset="0"/>
            </a:endParaRPr>
          </a:p>
          <a:p>
            <a:r>
              <a:rPr lang="en-US" altLang="ja-JP" sz="1400" b="1" dirty="0">
                <a:solidFill>
                  <a:srgbClr val="000000"/>
                </a:solidFill>
                <a:latin typeface="Times New Roman" pitchFamily="18" charset="0"/>
                <a:ea typeface="ＭＳ Ｐゴシック" charset="-128"/>
                <a:cs typeface="Times New Roman" pitchFamily="18" charset="0"/>
              </a:rPr>
              <a:t>E-Mail</a:t>
            </a:r>
            <a:r>
              <a:rPr lang="en-US" altLang="ja-JP" sz="1400" baseline="30000" dirty="0">
                <a:solidFill>
                  <a:srgbClr val="000000"/>
                </a:solidFill>
                <a:latin typeface="Times New Roman" panose="02020603050405020304" pitchFamily="18" charset="0"/>
                <a:cs typeface="Times New Roman" panose="02020603050405020304" pitchFamily="18" charset="0"/>
              </a:rPr>
              <a:t>1</a:t>
            </a:r>
            <a:r>
              <a:rPr lang="en-US" altLang="ja-JP" sz="1400" b="1" dirty="0">
                <a:solidFill>
                  <a:srgbClr val="000000"/>
                </a:solidFill>
                <a:latin typeface="Times New Roman" pitchFamily="18" charset="0"/>
                <a:ea typeface="ＭＳ Ｐゴシック" charset="-128"/>
                <a:cs typeface="Times New Roman" pitchFamily="18" charset="0"/>
              </a:rPr>
              <a:t>: </a:t>
            </a:r>
            <a:r>
              <a:rPr lang="en-US" altLang="ja-JP" sz="1400" dirty="0">
                <a:solidFill>
                  <a:srgbClr val="000000"/>
                </a:solidFill>
                <a:latin typeface="Times New Roman" pitchFamily="18" charset="0"/>
                <a:ea typeface="ＭＳ Ｐゴシック" charset="-128"/>
                <a:cs typeface="Times New Roman" pitchFamily="18" charset="0"/>
              </a:rPr>
              <a:t>[hiraga.ken@lab.ntt.co.jp </a:t>
            </a:r>
            <a:r>
              <a:rPr lang="en-US" altLang="ja-JP" sz="1400" dirty="0">
                <a:solidFill>
                  <a:srgbClr val="000000"/>
                </a:solidFill>
                <a:latin typeface="Times New Roman" panose="02020603050405020304" pitchFamily="18" charset="0"/>
                <a:cs typeface="Times New Roman" panose="02020603050405020304" pitchFamily="18" charset="0"/>
              </a:rPr>
              <a:t>(all contributors are listed in “Contributors” slide)]</a:t>
            </a:r>
          </a:p>
          <a:p>
            <a:r>
              <a:rPr lang="en-US" altLang="ja-JP" sz="1400" b="1" dirty="0" smtClean="0">
                <a:solidFill>
                  <a:srgbClr val="000000"/>
                </a:solidFill>
                <a:latin typeface="Times New Roman" pitchFamily="18" charset="0"/>
                <a:ea typeface="ＭＳ Ｐゴシック" charset="-128"/>
                <a:cs typeface="Times New Roman" pitchFamily="18" charset="0"/>
              </a:rPr>
              <a:t>Re:</a:t>
            </a:r>
            <a:r>
              <a:rPr lang="en-US" altLang="ja-JP" sz="1400" dirty="0" smtClean="0">
                <a:solidFill>
                  <a:srgbClr val="000000"/>
                </a:solidFill>
                <a:latin typeface="Times New Roman" panose="02020603050405020304" pitchFamily="18" charset="0"/>
                <a:ea typeface="ＭＳ Ｐゴシック" charset="-128"/>
                <a:cs typeface="Times New Roman" panose="02020603050405020304" pitchFamily="18" charset="0"/>
              </a:rPr>
              <a:t>[15-16-0585-00-003e c</a:t>
            </a:r>
            <a:r>
              <a:rPr lang="en-US" altLang="ja-JP" sz="1400" dirty="0" smtClean="0">
                <a:latin typeface="Times New Roman" panose="02020603050405020304" pitchFamily="18" charset="0"/>
                <a:cs typeface="Times New Roman" panose="02020603050405020304" pitchFamily="18" charset="0"/>
              </a:rPr>
              <a:t>onsolidated sponsor ballot comments</a:t>
            </a:r>
            <a:r>
              <a:rPr lang="en-US" altLang="ja-JP" sz="1400" dirty="0" smtClean="0">
                <a:solidFill>
                  <a:srgbClr val="000000"/>
                </a:solidFill>
                <a:latin typeface="Times New Roman" panose="02020603050405020304" pitchFamily="18" charset="0"/>
                <a:ea typeface="ＭＳ Ｐゴシック" charset="-128"/>
                <a:cs typeface="Times New Roman" panose="02020603050405020304" pitchFamily="18" charset="0"/>
              </a:rPr>
              <a:t>]</a:t>
            </a:r>
            <a:endParaRPr lang="en-US" altLang="ja-JP" sz="1400" b="1" dirty="0" smtClean="0">
              <a:solidFill>
                <a:srgbClr val="000000"/>
              </a:solidFill>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solidFill>
                  <a:srgbClr val="000000"/>
                </a:solidFill>
                <a:latin typeface="Times New Roman" pitchFamily="18" charset="0"/>
                <a:ea typeface="ＭＳ Ｐゴシック" charset="-128"/>
                <a:cs typeface="Times New Roman" pitchFamily="18" charset="0"/>
              </a:rPr>
              <a:t>Abstract</a:t>
            </a:r>
            <a:r>
              <a:rPr lang="en-US" altLang="ja-JP" sz="1400" b="1" dirty="0">
                <a:solidFill>
                  <a:srgbClr val="000000"/>
                </a:solidFill>
                <a:latin typeface="Times New Roman" pitchFamily="18" charset="0"/>
                <a:ea typeface="ＭＳ Ｐゴシック" charset="-128"/>
                <a:cs typeface="Times New Roman" pitchFamily="18" charset="0"/>
              </a:rPr>
              <a:t>:</a:t>
            </a:r>
            <a:r>
              <a:rPr lang="en-US" altLang="ja-JP" sz="1400" dirty="0">
                <a:solidFill>
                  <a:srgbClr val="000000"/>
                </a:solidFill>
                <a:latin typeface="Times New Roman" pitchFamily="18" charset="0"/>
                <a:ea typeface="ＭＳ Ｐゴシック" charset="-128"/>
                <a:cs typeface="Times New Roman" pitchFamily="18" charset="0"/>
              </a:rPr>
              <a:t>	A</a:t>
            </a:r>
            <a:r>
              <a:rPr lang="en-US" altLang="ja-JP" sz="1400" dirty="0" smtClean="0">
                <a:solidFill>
                  <a:srgbClr val="000000"/>
                </a:solidFill>
                <a:latin typeface="Times New Roman" pitchFamily="18" charset="0"/>
                <a:ea typeface="ＭＳ Ｐゴシック" charset="-128"/>
                <a:cs typeface="Times New Roman" pitchFamily="18" charset="0"/>
              </a:rPr>
              <a:t> proposed resolution to Comment </a:t>
            </a:r>
            <a:r>
              <a:rPr lang="en-US" altLang="ja-JP" sz="1400" dirty="0">
                <a:solidFill>
                  <a:srgbClr val="000000"/>
                </a:solidFill>
                <a:latin typeface="Times New Roman" pitchFamily="18" charset="0"/>
                <a:ea typeface="ＭＳ Ｐゴシック" charset="-128"/>
                <a:cs typeface="Times New Roman" pitchFamily="18" charset="0"/>
              </a:rPr>
              <a:t>#i-201, #i-202</a:t>
            </a:r>
            <a:r>
              <a:rPr lang="en-US" altLang="ja-JP" sz="1400" dirty="0" smtClean="0">
                <a:solidFill>
                  <a:srgbClr val="000000"/>
                </a:solidFill>
                <a:latin typeface="Times New Roman" pitchFamily="18" charset="0"/>
                <a:ea typeface="ＭＳ Ｐゴシック" charset="-128"/>
                <a:cs typeface="Times New Roman" pitchFamily="18" charset="0"/>
              </a:rPr>
              <a:t>, </a:t>
            </a:r>
            <a:r>
              <a:rPr lang="en-US" altLang="ja-JP" sz="1400" dirty="0">
                <a:solidFill>
                  <a:srgbClr val="000000"/>
                </a:solidFill>
                <a:latin typeface="Times New Roman" pitchFamily="18" charset="0"/>
                <a:ea typeface="ＭＳ Ｐゴシック" charset="-128"/>
                <a:cs typeface="Times New Roman" pitchFamily="18" charset="0"/>
              </a:rPr>
              <a:t>#</a:t>
            </a:r>
            <a:r>
              <a:rPr lang="en-US" altLang="ja-JP" sz="1400" dirty="0" smtClean="0">
                <a:solidFill>
                  <a:srgbClr val="000000"/>
                </a:solidFill>
                <a:latin typeface="Times New Roman" pitchFamily="18" charset="0"/>
                <a:ea typeface="ＭＳ Ｐゴシック" charset="-128"/>
                <a:cs typeface="Times New Roman" pitchFamily="18" charset="0"/>
              </a:rPr>
              <a:t>i-203,</a:t>
            </a:r>
            <a:r>
              <a:rPr lang="ja-JP" altLang="en-US" sz="1400" dirty="0">
                <a:solidFill>
                  <a:srgbClr val="000000"/>
                </a:solidFill>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pitchFamily="18" charset="0"/>
                <a:ea typeface="ＭＳ Ｐゴシック" charset="-128"/>
                <a:cs typeface="Times New Roman" pitchFamily="18" charset="0"/>
              </a:rPr>
              <a:t>and </a:t>
            </a:r>
            <a:r>
              <a:rPr lang="en-US" altLang="ja-JP" sz="1400" dirty="0">
                <a:solidFill>
                  <a:srgbClr val="000000"/>
                </a:solidFill>
                <a:latin typeface="Times New Roman" pitchFamily="18" charset="0"/>
                <a:ea typeface="ＭＳ Ｐゴシック" charset="-128"/>
                <a:cs typeface="Times New Roman" pitchFamily="18" charset="0"/>
              </a:rPr>
              <a:t>#</a:t>
            </a:r>
            <a:r>
              <a:rPr lang="en-US" altLang="ja-JP" sz="1400" dirty="0" smtClean="0">
                <a:solidFill>
                  <a:srgbClr val="000000"/>
                </a:solidFill>
                <a:latin typeface="Times New Roman" pitchFamily="18" charset="0"/>
                <a:ea typeface="ＭＳ Ｐゴシック" charset="-128"/>
                <a:cs typeface="Times New Roman" pitchFamily="18" charset="0"/>
              </a:rPr>
              <a:t>i-27.</a:t>
            </a:r>
            <a:endParaRPr lang="en-US" altLang="ja-JP" sz="1400" dirty="0">
              <a:solidFill>
                <a:srgbClr val="000000"/>
              </a:solidFill>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a:solidFill>
                  <a:srgbClr val="000000"/>
                </a:solidFill>
                <a:latin typeface="Times New Roman" pitchFamily="18" charset="0"/>
                <a:ea typeface="ＭＳ Ｐゴシック" charset="-128"/>
                <a:cs typeface="Times New Roman" pitchFamily="18" charset="0"/>
              </a:rPr>
              <a:t>Purpose:</a:t>
            </a:r>
            <a:r>
              <a:rPr lang="en-US" altLang="ja-JP" sz="1400" dirty="0">
                <a:solidFill>
                  <a:srgbClr val="000000"/>
                </a:solidFill>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pitchFamily="18" charset="0"/>
                <a:ea typeface="ＭＳ Ｐゴシック" charset="-128"/>
                <a:cs typeface="Times New Roman" pitchFamily="18" charset="0"/>
              </a:rPr>
              <a:t>For a comment resolution to Comment #i-27, </a:t>
            </a:r>
            <a:r>
              <a:rPr lang="en-US" altLang="ja-JP" sz="1400" dirty="0">
                <a:solidFill>
                  <a:srgbClr val="000000"/>
                </a:solidFill>
                <a:latin typeface="Times New Roman" pitchFamily="18" charset="0"/>
                <a:ea typeface="ＭＳ Ｐゴシック" charset="-128"/>
                <a:cs typeface="Times New Roman" pitchFamily="18" charset="0"/>
              </a:rPr>
              <a:t>#i-201</a:t>
            </a:r>
            <a:r>
              <a:rPr lang="en-US" altLang="ja-JP" sz="1400" dirty="0" smtClean="0">
                <a:solidFill>
                  <a:srgbClr val="000000"/>
                </a:solidFill>
                <a:latin typeface="Times New Roman" pitchFamily="18" charset="0"/>
                <a:ea typeface="ＭＳ Ｐゴシック" charset="-128"/>
                <a:cs typeface="Times New Roman" pitchFamily="18" charset="0"/>
              </a:rPr>
              <a:t>, </a:t>
            </a:r>
            <a:r>
              <a:rPr lang="en-US" altLang="ja-JP" sz="1400" dirty="0">
                <a:solidFill>
                  <a:srgbClr val="000000"/>
                </a:solidFill>
                <a:latin typeface="Times New Roman" pitchFamily="18" charset="0"/>
                <a:ea typeface="ＭＳ Ｐゴシック" charset="-128"/>
                <a:cs typeface="Times New Roman" pitchFamily="18" charset="0"/>
              </a:rPr>
              <a:t>#i-202</a:t>
            </a:r>
            <a:r>
              <a:rPr lang="en-US" altLang="ja-JP" sz="1400" dirty="0" smtClean="0">
                <a:solidFill>
                  <a:srgbClr val="000000"/>
                </a:solidFill>
                <a:latin typeface="Times New Roman" pitchFamily="18" charset="0"/>
                <a:ea typeface="ＭＳ Ｐゴシック" charset="-128"/>
                <a:cs typeface="Times New Roman" pitchFamily="18" charset="0"/>
              </a:rPr>
              <a:t>, and </a:t>
            </a:r>
            <a:r>
              <a:rPr lang="en-US" altLang="ja-JP" sz="1400" dirty="0">
                <a:solidFill>
                  <a:srgbClr val="000000"/>
                </a:solidFill>
                <a:latin typeface="Times New Roman" pitchFamily="18" charset="0"/>
                <a:ea typeface="ＭＳ Ｐゴシック" charset="-128"/>
                <a:cs typeface="Times New Roman" pitchFamily="18" charset="0"/>
              </a:rPr>
              <a:t>#i-203</a:t>
            </a:r>
            <a:r>
              <a:rPr lang="en-US" altLang="ja-JP" sz="1400" dirty="0" smtClean="0">
                <a:solidFill>
                  <a:srgbClr val="000000"/>
                </a:solidFill>
                <a:latin typeface="Times New Roman" pitchFamily="18" charset="0"/>
                <a:ea typeface="ＭＳ Ｐゴシック" charset="-128"/>
                <a:cs typeface="Times New Roman" pitchFamily="18" charset="0"/>
              </a:rPr>
              <a:t>, we propose to add a missing table and explain the function and the purpose of the primitive to resolve these comments.</a:t>
            </a:r>
          </a:p>
          <a:p>
            <a:r>
              <a:rPr lang="en-US" altLang="ja-JP" sz="1400" b="1" dirty="0" smtClean="0">
                <a:solidFill>
                  <a:srgbClr val="000000"/>
                </a:solidFill>
                <a:latin typeface="Times New Roman" pitchFamily="18" charset="0"/>
                <a:ea typeface="ＭＳ Ｐゴシック" charset="-128"/>
                <a:cs typeface="Times New Roman" pitchFamily="18" charset="0"/>
              </a:rPr>
              <a:t>Notice:</a:t>
            </a:r>
            <a:r>
              <a:rPr lang="en-US" altLang="ja-JP" sz="1400" dirty="0" smtClean="0">
                <a:solidFill>
                  <a:srgbClr val="000000"/>
                </a:solidFill>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400" b="1" dirty="0" smtClean="0">
                <a:solidFill>
                  <a:srgbClr val="000000"/>
                </a:solidFill>
                <a:latin typeface="Times New Roman" pitchFamily="18" charset="0"/>
                <a:ea typeface="ＭＳ Ｐゴシック" charset="-128"/>
                <a:cs typeface="Times New Roman" pitchFamily="18" charset="0"/>
              </a:rPr>
              <a:t>Release</a:t>
            </a:r>
            <a:r>
              <a:rPr lang="en-US" altLang="ja-JP" sz="1400" b="1" dirty="0">
                <a:solidFill>
                  <a:srgbClr val="000000"/>
                </a:solidFill>
                <a:latin typeface="Times New Roman" pitchFamily="18" charset="0"/>
                <a:ea typeface="ＭＳ Ｐゴシック" charset="-128"/>
                <a:cs typeface="Times New Roman" pitchFamily="18" charset="0"/>
              </a:rPr>
              <a:t>:</a:t>
            </a:r>
            <a:r>
              <a:rPr lang="en-US" altLang="ja-JP" sz="1400" dirty="0">
                <a:solidFill>
                  <a:srgbClr val="000000"/>
                </a:solidFill>
                <a:latin typeface="Times New Roman" pitchFamily="18" charset="0"/>
                <a:ea typeface="ＭＳ Ｐゴシック" charset="-128"/>
                <a:cs typeface="Times New Roman" pitchFamily="18" charset="0"/>
              </a:rPr>
              <a:t>	The contributors acknowledge and accept that this contribution becomes the property of IEEE and may be made publicly available by P802.15.</a:t>
            </a:r>
          </a:p>
        </p:txBody>
      </p:sp>
    </p:spTree>
    <p:extLst>
      <p:ext uri="{BB962C8B-B14F-4D97-AF65-F5344CB8AC3E}">
        <p14:creationId xmlns:p14="http://schemas.microsoft.com/office/powerpoint/2010/main" val="11926387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bwMode="auto">
          <a:xfrm>
            <a:off x="650631" y="692696"/>
            <a:ext cx="7962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3200">
                <a:solidFill>
                  <a:schemeClr val="tx2"/>
                </a:solidFill>
                <a:latin typeface="+mj-lt"/>
                <a:ea typeface="+mj-ea"/>
                <a:cs typeface="+mj-cs"/>
              </a:defRPr>
            </a:lvl1pPr>
            <a:lvl2pPr algn="l" rtl="0" eaLnBrk="1" fontAlgn="base" hangingPunct="1">
              <a:spcBef>
                <a:spcPct val="0"/>
              </a:spcBef>
              <a:spcAft>
                <a:spcPct val="0"/>
              </a:spcAft>
              <a:defRPr kumimoji="1" sz="3200">
                <a:solidFill>
                  <a:schemeClr val="tx2"/>
                </a:solidFill>
                <a:latin typeface="Arial" charset="0"/>
                <a:ea typeface="ＭＳ Ｐゴシック" charset="-128"/>
              </a:defRPr>
            </a:lvl2pPr>
            <a:lvl3pPr algn="l" rtl="0" eaLnBrk="1" fontAlgn="base" hangingPunct="1">
              <a:spcBef>
                <a:spcPct val="0"/>
              </a:spcBef>
              <a:spcAft>
                <a:spcPct val="0"/>
              </a:spcAft>
              <a:defRPr kumimoji="1" sz="3200">
                <a:solidFill>
                  <a:schemeClr val="tx2"/>
                </a:solidFill>
                <a:latin typeface="Arial" charset="0"/>
                <a:ea typeface="ＭＳ Ｐゴシック" charset="-128"/>
              </a:defRPr>
            </a:lvl3pPr>
            <a:lvl4pPr algn="l" rtl="0" eaLnBrk="1" fontAlgn="base" hangingPunct="1">
              <a:spcBef>
                <a:spcPct val="0"/>
              </a:spcBef>
              <a:spcAft>
                <a:spcPct val="0"/>
              </a:spcAft>
              <a:defRPr kumimoji="1" sz="3200">
                <a:solidFill>
                  <a:schemeClr val="tx2"/>
                </a:solidFill>
                <a:latin typeface="Arial" charset="0"/>
                <a:ea typeface="ＭＳ Ｐゴシック" charset="-128"/>
              </a:defRPr>
            </a:lvl4pPr>
            <a:lvl5pPr algn="l" rtl="0" eaLnBrk="1" fontAlgn="base" hangingPunct="1">
              <a:spcBef>
                <a:spcPct val="0"/>
              </a:spcBef>
              <a:spcAft>
                <a:spcPct val="0"/>
              </a:spcAf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defRPr kumimoji="1" sz="3200">
                <a:solidFill>
                  <a:schemeClr val="tx2"/>
                </a:solidFill>
                <a:latin typeface="Arial" charset="0"/>
                <a:ea typeface="ＭＳ Ｐゴシック" charset="-128"/>
              </a:defRPr>
            </a:lvl9pPr>
          </a:lstStyle>
          <a:p>
            <a:pPr>
              <a:defRPr/>
            </a:pPr>
            <a:r>
              <a:rPr lang="en-US" altLang="ja-JP" sz="2400" b="1" kern="0" dirty="0" smtClean="0">
                <a:solidFill>
                  <a:srgbClr val="000000"/>
                </a:solidFill>
                <a:latin typeface="Arial"/>
                <a:ea typeface="ＭＳ Ｐゴシック"/>
              </a:rPr>
              <a:t>Contributors</a:t>
            </a:r>
            <a:endParaRPr lang="ja-JP" altLang="en-US" sz="2400" b="1" kern="0" dirty="0">
              <a:solidFill>
                <a:srgbClr val="000000"/>
              </a:solidFill>
              <a:latin typeface="Arial"/>
              <a:ea typeface="ＭＳ Ｐゴシック"/>
            </a:endParaRPr>
          </a:p>
        </p:txBody>
      </p:sp>
      <p:graphicFrame>
        <p:nvGraphicFramePr>
          <p:cNvPr id="9" name="コンテンツ プレースホルダー 4"/>
          <p:cNvGraphicFramePr>
            <a:graphicFrameLocks/>
          </p:cNvGraphicFramePr>
          <p:nvPr>
            <p:extLst>
              <p:ext uri="{D42A27DB-BD31-4B8C-83A1-F6EECF244321}">
                <p14:modId xmlns:p14="http://schemas.microsoft.com/office/powerpoint/2010/main" val="1830466997"/>
              </p:ext>
            </p:extLst>
          </p:nvPr>
        </p:nvGraphicFramePr>
        <p:xfrm>
          <a:off x="784700" y="1484784"/>
          <a:ext cx="7694761" cy="4523116"/>
        </p:xfrm>
        <a:graphic>
          <a:graphicData uri="http://schemas.openxmlformats.org/drawingml/2006/table">
            <a:tbl>
              <a:tblPr firstRow="1" bandRow="1"/>
              <a:tblGrid>
                <a:gridCol w="1981173"/>
                <a:gridCol w="3008983"/>
                <a:gridCol w="2704605"/>
              </a:tblGrid>
              <a:tr h="347932">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Name</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Affiliation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Email</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Jae </a:t>
                      </a:r>
                      <a:r>
                        <a:rPr kumimoji="1" lang="en-US" altLang="ja-JP" sz="1200" dirty="0" err="1" smtClean="0">
                          <a:latin typeface="+mn-lt"/>
                        </a:rPr>
                        <a:t>Seung</a:t>
                      </a:r>
                      <a:r>
                        <a:rPr kumimoji="1" lang="en-US" altLang="ja-JP" sz="1200" dirty="0" smtClean="0">
                          <a:latin typeface="+mn-lt"/>
                        </a:rPr>
                        <a:t> Lee</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ETRI</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jasonlee@etri.re.kr</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Moon-</a:t>
                      </a:r>
                      <a:r>
                        <a:rPr kumimoji="1" lang="en-US" altLang="ja-JP" sz="1200" dirty="0" err="1" smtClean="0">
                          <a:latin typeface="+mn-lt"/>
                        </a:rPr>
                        <a:t>Sik</a:t>
                      </a:r>
                      <a:r>
                        <a:rPr kumimoji="1" lang="en-US" altLang="ja-JP" sz="1200" dirty="0" smtClean="0">
                          <a:latin typeface="+mn-lt"/>
                        </a:rPr>
                        <a:t> Lee</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ETRI</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ko-KR" sz="1200" dirty="0" err="1" smtClean="0">
                          <a:latin typeface="+mn-lt"/>
                        </a:rPr>
                        <a:t>moonsiklee@etri.re.kr</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Itaru</a:t>
                      </a:r>
                      <a:r>
                        <a:rPr kumimoji="1" lang="en-US" altLang="ja-JP" sz="1200" dirty="0" smtClean="0">
                          <a:latin typeface="+mn-lt"/>
                        </a:rPr>
                        <a:t> </a:t>
                      </a:r>
                      <a:r>
                        <a:rPr kumimoji="1" lang="en-US" altLang="ja-JP" sz="1200" dirty="0" err="1" smtClean="0">
                          <a:latin typeface="+mn-lt"/>
                        </a:rPr>
                        <a:t>Maekawa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Japan Radio Co., Ltd.</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maekawa.itaru@jrc.co.jp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err="1" smtClean="0">
                          <a:solidFill>
                            <a:schemeClr val="dk1"/>
                          </a:solidFill>
                          <a:latin typeface="Arial"/>
                          <a:ea typeface="ＭＳ Ｐゴシック"/>
                          <a:cs typeface="+mn-cs"/>
                        </a:rPr>
                        <a:t>Doohwan</a:t>
                      </a:r>
                      <a:r>
                        <a:rPr kumimoji="1" lang="ja-JP" altLang="en-US" sz="1200" kern="1200" baseline="0" dirty="0" smtClean="0">
                          <a:solidFill>
                            <a:schemeClr val="dk1"/>
                          </a:solidFill>
                          <a:latin typeface="Arial"/>
                          <a:ea typeface="ＭＳ Ｐゴシック"/>
                          <a:cs typeface="+mn-cs"/>
                        </a:rPr>
                        <a:t> </a:t>
                      </a:r>
                      <a:r>
                        <a:rPr kumimoji="1" lang="en-US" altLang="ja-JP" sz="1200" dirty="0" smtClean="0">
                          <a:latin typeface="+mn-lt"/>
                        </a:rPr>
                        <a:t>Lee</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NTT Corporation</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lee.doohwan@lab.ntt.co.jp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Ken Hiraga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NTT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hiraga.ken@lab.ntt.co.jp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Keitarou Kondou</a:t>
                      </a:r>
                      <a:endParaRPr kumimoji="1" lang="ja-JP" altLang="en-US" sz="1200" dirty="0">
                        <a:latin typeface="+mn-lt"/>
                      </a:endParaRPr>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Keitarou.Kondou@jp.sony.com</a:t>
                      </a:r>
                      <a:endParaRPr kumimoji="1" lang="ja-JP" altLang="en-US" sz="1200" dirty="0">
                        <a:latin typeface="+mn-lt"/>
                      </a:endParaRP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Hiroyuki</a:t>
                      </a:r>
                      <a:r>
                        <a:rPr kumimoji="1" lang="en-US" altLang="ja-JP" sz="1200" baseline="0" dirty="0" smtClean="0">
                          <a:latin typeface="+mn-lt"/>
                        </a:rPr>
                        <a:t> Matsumura</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Hiroyuki.Matsumura@jp.sony.com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Makoto Noda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MakotoB.Noda</a:t>
                      </a:r>
                      <a:r>
                        <a:rPr kumimoji="1" lang="ja-JP" altLang="en-US" sz="1200" baseline="0" dirty="0" smtClean="0">
                          <a:latin typeface="+mn-lt"/>
                        </a:rPr>
                        <a:t> </a:t>
                      </a:r>
                      <a:r>
                        <a:rPr kumimoji="1" lang="en-US" altLang="ja-JP" sz="1200" baseline="0" dirty="0" smtClean="0">
                          <a:latin typeface="+mn-lt"/>
                        </a:rPr>
                        <a:t>at </a:t>
                      </a:r>
                      <a:r>
                        <a:rPr kumimoji="1" lang="en-US" altLang="ja-JP" sz="1200" dirty="0" smtClean="0">
                          <a:latin typeface="+mn-lt"/>
                        </a:rPr>
                        <a:t>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Masashi Shinagawa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Masashi.Shinagawa@jp.sony.com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Ko Togashi</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Toshiba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ko.togashi@toshiba.co.jp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Kiyoshi Toshimitsu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Toshiba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smtClean="0">
                          <a:latin typeface="+mn-lt"/>
                        </a:rPr>
                        <a:t>kiyoshi.toshimitsu@toshiba.co.jp</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r>
              <a:tr h="347932">
                <a:tc>
                  <a:txBody>
                    <a:bodyPr/>
                    <a:lstStyle/>
                    <a:p>
                      <a:r>
                        <a:rPr kumimoji="1" lang="en-US" altLang="ja-JP" sz="1200" dirty="0" smtClean="0">
                          <a:latin typeface="+mn-lt"/>
                        </a:rPr>
                        <a:t>Thomas  </a:t>
                      </a:r>
                      <a:r>
                        <a:rPr kumimoji="1" lang="en-US" altLang="ja-JP" sz="1200" dirty="0" err="1" smtClean="0">
                          <a:latin typeface="+mn-lt"/>
                        </a:rPr>
                        <a:t>Kürner</a:t>
                      </a:r>
                      <a:endParaRPr kumimoji="1" lang="ja-JP" altLang="en-US" sz="1200" dirty="0">
                        <a:latin typeface="+mn-lt"/>
                      </a:endParaRPr>
                    </a:p>
                  </a:txBody>
                  <a:tcP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p>
                      <a:r>
                        <a:rPr kumimoji="1" lang="en-US" altLang="ja-JP" sz="1200" dirty="0" smtClean="0">
                          <a:latin typeface="+mn-lt"/>
                        </a:rPr>
                        <a:t>TU</a:t>
                      </a:r>
                      <a:r>
                        <a:rPr kumimoji="1" lang="en-US" altLang="ja-JP" sz="1200" baseline="0" dirty="0" smtClean="0">
                          <a:latin typeface="+mn-lt"/>
                        </a:rPr>
                        <a:t>-</a:t>
                      </a:r>
                      <a:r>
                        <a:rPr kumimoji="1" lang="en-US" altLang="ja-JP" sz="1200" baseline="0" dirty="0" err="1" smtClean="0">
                          <a:latin typeface="+mn-lt"/>
                        </a:rPr>
                        <a:t>Braunschweig</a:t>
                      </a:r>
                      <a:endParaRPr kumimoji="1" lang="ja-JP" altLang="en-US" sz="1200" dirty="0">
                        <a:latin typeface="+mn-lt"/>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Kuerner@ifn.ing.tu-bs.de</a:t>
                      </a:r>
                      <a:endParaRPr kumimoji="1" lang="ja-JP" altLang="en-US" sz="1200" dirty="0" smtClean="0">
                        <a:latin typeface="+mn-lt"/>
                      </a:endParaRPr>
                    </a:p>
                  </a:txBody>
                  <a:tcPr>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bl>
          </a:graphicData>
        </a:graphic>
      </p:graphicFrame>
    </p:spTree>
    <p:extLst>
      <p:ext uri="{BB962C8B-B14F-4D97-AF65-F5344CB8AC3E}">
        <p14:creationId xmlns:p14="http://schemas.microsoft.com/office/powerpoint/2010/main" val="6117596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Comments </a:t>
            </a:r>
            <a:r>
              <a:rPr lang="en-US" altLang="ja-JP" dirty="0" smtClean="0"/>
              <a:t>and proposed resolutions</a:t>
            </a:r>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342257471"/>
              </p:ext>
            </p:extLst>
          </p:nvPr>
        </p:nvGraphicFramePr>
        <p:xfrm>
          <a:off x="179512" y="2132856"/>
          <a:ext cx="8712968" cy="3741023"/>
        </p:xfrm>
        <a:graphic>
          <a:graphicData uri="http://schemas.openxmlformats.org/drawingml/2006/table">
            <a:tbl>
              <a:tblPr>
                <a:tableStyleId>{5C22544A-7EE6-4342-B048-85BDC9FD1C3A}</a:tableStyleId>
              </a:tblPr>
              <a:tblGrid>
                <a:gridCol w="401364"/>
                <a:gridCol w="417804"/>
                <a:gridCol w="521289"/>
                <a:gridCol w="283995"/>
                <a:gridCol w="3236923"/>
                <a:gridCol w="1728192"/>
                <a:gridCol w="323201"/>
                <a:gridCol w="828927"/>
                <a:gridCol w="971273"/>
              </a:tblGrid>
              <a:tr h="661031">
                <a:tc>
                  <a:txBody>
                    <a:bodyPr/>
                    <a:lstStyle/>
                    <a:p>
                      <a:pPr algn="l" fontAlgn="b"/>
                      <a:r>
                        <a:rPr lang="en-US" sz="1200" b="1" i="0" u="none" strike="noStrike" dirty="0">
                          <a:effectLst/>
                          <a:latin typeface="Arial" panose="020B0604020202020204" pitchFamily="34" charset="0"/>
                          <a:cs typeface="Arial" panose="020B0604020202020204" pitchFamily="34" charset="0"/>
                        </a:rPr>
                        <a:t>CID</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dirty="0">
                          <a:effectLst/>
                          <a:latin typeface="Arial" panose="020B0604020202020204" pitchFamily="34" charset="0"/>
                          <a:cs typeface="Arial" panose="020B0604020202020204" pitchFamily="34" charset="0"/>
                        </a:rPr>
                        <a:t>Page</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Sub-clause</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Line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Comment</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Proposed Change</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a:effectLst/>
                          <a:latin typeface="Arial" panose="020B0604020202020204" pitchFamily="34" charset="0"/>
                          <a:cs typeface="Arial" panose="020B0604020202020204" pitchFamily="34" charset="0"/>
                        </a:rPr>
                        <a:t>E/T</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l" fontAlgn="b"/>
                      <a:r>
                        <a:rPr lang="en-US" sz="1200" b="1" i="0" u="none" strike="noStrike" dirty="0">
                          <a:effectLst/>
                          <a:latin typeface="Arial" panose="020B0604020202020204" pitchFamily="34" charset="0"/>
                          <a:cs typeface="Arial" panose="020B0604020202020204" pitchFamily="34" charset="0"/>
                        </a:rPr>
                        <a:t>Must Be Satisfied?    </a:t>
                      </a:r>
                    </a:p>
                  </a:txBody>
                  <a:tcPr marL="9525" marR="9525" marT="9525" marB="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fontAlgn="ctr"/>
                      <a:r>
                        <a:rPr lang="en-US" sz="1200" b="0" i="0" u="none" strike="noStrike" dirty="0" smtClean="0">
                          <a:solidFill>
                            <a:srgbClr val="000000"/>
                          </a:solidFill>
                          <a:effectLst/>
                          <a:latin typeface="Arial" panose="020B0604020202020204" pitchFamily="34" charset="0"/>
                          <a:cs typeface="Arial" panose="020B0604020202020204" pitchFamily="34" charset="0"/>
                        </a:rPr>
                        <a:t>Proposed</a:t>
                      </a:r>
                      <a:r>
                        <a:rPr lang="en-US" sz="1200" b="0" i="0" u="none" strike="noStrike" baseline="0" dirty="0" smtClean="0">
                          <a:solidFill>
                            <a:srgbClr val="000000"/>
                          </a:solidFill>
                          <a:effectLst/>
                          <a:latin typeface="Arial" panose="020B0604020202020204" pitchFamily="34" charset="0"/>
                          <a:cs typeface="Arial" panose="020B0604020202020204" pitchFamily="34" charset="0"/>
                        </a:rPr>
                        <a:t> resolution</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491097">
                <a:tc>
                  <a:txBody>
                    <a:bodyPr/>
                    <a:lstStyle/>
                    <a:p>
                      <a:pPr algn="l" fontAlgn="ctr"/>
                      <a:r>
                        <a:rPr lang="en-US" sz="1200" b="0" i="0" u="none" strike="noStrike" dirty="0">
                          <a:solidFill>
                            <a:srgbClr val="000000"/>
                          </a:solidFill>
                          <a:effectLst/>
                          <a:latin typeface="Arial" panose="020B0604020202020204" pitchFamily="34" charset="0"/>
                          <a:cs typeface="Arial" panose="020B0604020202020204" pitchFamily="34" charset="0"/>
                        </a:rPr>
                        <a:t>i-201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1200" b="0" i="0" u="none" strike="noStrike">
                          <a:solidFill>
                            <a:srgbClr val="000000"/>
                          </a:solidFill>
                          <a:effectLst/>
                          <a:latin typeface="Arial" panose="020B0604020202020204" pitchFamily="34" charset="0"/>
                          <a:cs typeface="Arial" panose="020B0604020202020204" pitchFamily="34" charset="0"/>
                        </a:rPr>
                        <a:t>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1200" b="0" i="0" u="none" strike="noStrike">
                          <a:solidFill>
                            <a:srgbClr val="000000"/>
                          </a:solidFill>
                          <a:effectLst/>
                          <a:latin typeface="Arial" panose="020B0604020202020204" pitchFamily="34" charset="0"/>
                          <a:cs typeface="Arial" panose="020B0604020202020204" pitchFamily="34" charset="0"/>
                        </a:rPr>
                        <a:t>5.3.19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1200" b="0" i="0" u="none" strike="noStrike" dirty="0">
                          <a:solidFill>
                            <a:srgbClr val="000000"/>
                          </a:solidFill>
                          <a:effectLst/>
                          <a:latin typeface="Arial" panose="020B0604020202020204" pitchFamily="34" charset="0"/>
                          <a:cs typeface="Arial" panose="020B0604020202020204" pitchFamily="34" charset="0"/>
                        </a:rPr>
                        <a:t>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b="0" i="0" u="none" strike="noStrike" dirty="0">
                          <a:solidFill>
                            <a:srgbClr val="000000"/>
                          </a:solidFill>
                          <a:effectLst/>
                          <a:latin typeface="Arial" panose="020B0604020202020204" pitchFamily="34" charset="0"/>
                          <a:cs typeface="Arial" panose="020B0604020202020204" pitchFamily="34" charset="0"/>
                        </a:rPr>
                        <a:t>If the goal is to indicate the current MCS and channel, then this should be done with the MAC-HRCP-DATA primitives as these are associated with data frames.  However, it is not clear what the upper layer will do with the MCS as this is a PHY specific item.  Part of the MAC's purpose is to abstract the PHY to the upper layers.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b="0" i="0" u="none" strike="noStrike" dirty="0">
                          <a:solidFill>
                            <a:srgbClr val="000000"/>
                          </a:solidFill>
                          <a:effectLst/>
                          <a:latin typeface="Arial" panose="020B0604020202020204" pitchFamily="34" charset="0"/>
                          <a:cs typeface="Arial" panose="020B0604020202020204" pitchFamily="34" charset="0"/>
                        </a:rPr>
                        <a:t>Delete 5.3.19 and its associated </a:t>
                      </a:r>
                      <a:r>
                        <a:rPr lang="en-US" sz="1200" b="0" i="0" u="none" strike="noStrike" dirty="0" err="1">
                          <a:solidFill>
                            <a:srgbClr val="000000"/>
                          </a:solidFill>
                          <a:effectLst/>
                          <a:latin typeface="Arial" panose="020B0604020202020204" pitchFamily="34" charset="0"/>
                          <a:cs typeface="Arial" panose="020B0604020202020204" pitchFamily="34" charset="0"/>
                        </a:rPr>
                        <a:t>subclauses</a:t>
                      </a:r>
                      <a:r>
                        <a:rPr lang="en-US" sz="1200" b="0" i="0" u="none" strike="noStrike" dirty="0">
                          <a:solidFill>
                            <a:srgbClr val="000000"/>
                          </a:solidFill>
                          <a:effectLst/>
                          <a:latin typeface="Arial" panose="020B0604020202020204" pitchFamily="34" charset="0"/>
                          <a:cs typeface="Arial" panose="020B0604020202020204" pitchFamily="34"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2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b="0" i="0" u="none" strike="noStrike" dirty="0">
                          <a:solidFill>
                            <a:srgbClr val="000000"/>
                          </a:solidFill>
                          <a:effectLst/>
                          <a:latin typeface="Arial" panose="020B0604020202020204" pitchFamily="34" charset="0"/>
                          <a:cs typeface="Arial" panose="020B0604020202020204" pitchFamily="34" charset="0"/>
                        </a:rPr>
                        <a:t>Yes</a:t>
                      </a: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ja-JP" sz="1200" b="0" i="0" u="none" strike="noStrike" dirty="0" smtClean="0">
                          <a:solidFill>
                            <a:srgbClr val="000000"/>
                          </a:solidFill>
                          <a:effectLst/>
                          <a:latin typeface="Arial" panose="020B0604020202020204" pitchFamily="34" charset="0"/>
                          <a:cs typeface="Arial" panose="020B0604020202020204" pitchFamily="34" charset="0"/>
                        </a:rPr>
                        <a:t>Accepted</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1097">
                <a:tc>
                  <a:txBody>
                    <a:bodyPr/>
                    <a:lstStyle/>
                    <a:p>
                      <a:pPr algn="l" fontAlgn="ctr"/>
                      <a:r>
                        <a:rPr lang="en-US" sz="1200" b="0" i="0" u="none" strike="noStrike">
                          <a:solidFill>
                            <a:srgbClr val="000000"/>
                          </a:solidFill>
                          <a:effectLst/>
                          <a:latin typeface="Arial" panose="020B0604020202020204" pitchFamily="34" charset="0"/>
                          <a:cs typeface="Arial" panose="020B0604020202020204" pitchFamily="34" charset="0"/>
                        </a:rPr>
                        <a:t>i-202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1200" b="0" i="0" u="none" strike="noStrike">
                          <a:solidFill>
                            <a:srgbClr val="000000"/>
                          </a:solidFill>
                          <a:effectLst/>
                          <a:latin typeface="Arial" panose="020B0604020202020204" pitchFamily="34" charset="0"/>
                          <a:cs typeface="Arial" panose="020B0604020202020204" pitchFamily="34" charset="0"/>
                        </a:rPr>
                        <a:t>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1200" b="0" i="0" u="none" strike="noStrike">
                          <a:solidFill>
                            <a:srgbClr val="000000"/>
                          </a:solidFill>
                          <a:effectLst/>
                          <a:latin typeface="Arial" panose="020B0604020202020204" pitchFamily="34" charset="0"/>
                          <a:cs typeface="Arial" panose="020B0604020202020204" pitchFamily="34" charset="0"/>
                        </a:rPr>
                        <a:t>5.3.19.1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1200" b="0" i="0" u="none" strike="noStrike">
                          <a:solidFill>
                            <a:srgbClr val="000000"/>
                          </a:solidFill>
                          <a:effectLst/>
                          <a:latin typeface="Arial" panose="020B0604020202020204" pitchFamily="34" charset="0"/>
                          <a:cs typeface="Arial" panose="020B0604020202020204" pitchFamily="34" charset="0"/>
                        </a:rPr>
                        <a:t>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b="0" i="0" u="none" strike="noStrike" dirty="0">
                          <a:solidFill>
                            <a:srgbClr val="000000"/>
                          </a:solidFill>
                          <a:effectLst/>
                          <a:latin typeface="Arial" panose="020B0604020202020204" pitchFamily="34" charset="0"/>
                          <a:cs typeface="Arial" panose="020B0604020202020204" pitchFamily="34" charset="0"/>
                        </a:rPr>
                        <a:t>The semantics have one primitive, Timeout, which is not defined anywhere in the draft.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b="0" i="0" u="none" strike="noStrike" dirty="0">
                          <a:solidFill>
                            <a:srgbClr val="000000"/>
                          </a:solidFill>
                          <a:effectLst/>
                          <a:latin typeface="Arial" panose="020B0604020202020204" pitchFamily="34" charset="0"/>
                          <a:cs typeface="Arial" panose="020B0604020202020204" pitchFamily="34" charset="0"/>
                        </a:rPr>
                        <a:t>Delete 5.3.19 and its associated </a:t>
                      </a:r>
                      <a:r>
                        <a:rPr lang="en-US" sz="1200" b="0" i="0" u="none" strike="noStrike" dirty="0" err="1">
                          <a:solidFill>
                            <a:srgbClr val="000000"/>
                          </a:solidFill>
                          <a:effectLst/>
                          <a:latin typeface="Arial" panose="020B0604020202020204" pitchFamily="34" charset="0"/>
                          <a:cs typeface="Arial" panose="020B0604020202020204" pitchFamily="34" charset="0"/>
                        </a:rPr>
                        <a:t>subclauses</a:t>
                      </a:r>
                      <a:r>
                        <a:rPr lang="en-US" sz="1200" b="0" i="0" u="none" strike="noStrike" dirty="0">
                          <a:solidFill>
                            <a:srgbClr val="000000"/>
                          </a:solidFill>
                          <a:effectLst/>
                          <a:latin typeface="Arial" panose="020B0604020202020204" pitchFamily="34" charset="0"/>
                          <a:cs typeface="Arial" panose="020B0604020202020204" pitchFamily="34"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2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b="0" i="0" u="none" strike="noStrike">
                          <a:solidFill>
                            <a:srgbClr val="000000"/>
                          </a:solidFill>
                          <a:effectLst/>
                          <a:latin typeface="Arial" panose="020B0604020202020204" pitchFamily="34" charset="0"/>
                          <a:cs typeface="Arial" panose="020B0604020202020204" pitchFamily="34" charset="0"/>
                        </a:rPr>
                        <a:t>Yes</a:t>
                      </a: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0" i="0" u="none" strike="noStrike" dirty="0" smtClean="0">
                          <a:solidFill>
                            <a:srgbClr val="000000"/>
                          </a:solidFill>
                          <a:effectLst/>
                          <a:latin typeface="Arial" panose="020B0604020202020204" pitchFamily="34" charset="0"/>
                          <a:cs typeface="Arial" panose="020B0604020202020204" pitchFamily="34" charset="0"/>
                        </a:rPr>
                        <a:t>Accepted</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1097">
                <a:tc>
                  <a:txBody>
                    <a:bodyPr/>
                    <a:lstStyle/>
                    <a:p>
                      <a:pPr algn="l" fontAlgn="ctr"/>
                      <a:r>
                        <a:rPr lang="en-US" sz="1200" b="0" i="0" u="none" strike="noStrike">
                          <a:solidFill>
                            <a:srgbClr val="000000"/>
                          </a:solidFill>
                          <a:effectLst/>
                          <a:latin typeface="Arial" panose="020B0604020202020204" pitchFamily="34" charset="0"/>
                          <a:cs typeface="Arial" panose="020B0604020202020204" pitchFamily="34" charset="0"/>
                        </a:rPr>
                        <a:t>i-203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1200" b="0" i="0" u="none" strike="noStrike">
                          <a:solidFill>
                            <a:srgbClr val="000000"/>
                          </a:solidFill>
                          <a:effectLst/>
                          <a:latin typeface="Arial" panose="020B0604020202020204" pitchFamily="34" charset="0"/>
                          <a:cs typeface="Arial" panose="020B0604020202020204" pitchFamily="34" charset="0"/>
                        </a:rPr>
                        <a:t>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1200" b="0" i="0" u="none" strike="noStrike" dirty="0">
                          <a:solidFill>
                            <a:srgbClr val="000000"/>
                          </a:solidFill>
                          <a:effectLst/>
                          <a:latin typeface="Arial" panose="020B0604020202020204" pitchFamily="34" charset="0"/>
                          <a:cs typeface="Arial" panose="020B0604020202020204" pitchFamily="34" charset="0"/>
                        </a:rPr>
                        <a:t>5.3.19.2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altLang="ja-JP" sz="1200" b="0" i="0" u="none" strike="noStrike">
                          <a:solidFill>
                            <a:srgbClr val="000000"/>
                          </a:solidFill>
                          <a:effectLst/>
                          <a:latin typeface="Arial" panose="020B0604020202020204" pitchFamily="34" charset="0"/>
                          <a:cs typeface="Arial" panose="020B0604020202020204" pitchFamily="34" charset="0"/>
                        </a:rPr>
                        <a:t>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b="0" i="0" u="none" strike="noStrike" dirty="0">
                          <a:solidFill>
                            <a:srgbClr val="000000"/>
                          </a:solidFill>
                          <a:effectLst/>
                          <a:latin typeface="Arial" panose="020B0604020202020204" pitchFamily="34" charset="0"/>
                          <a:cs typeface="Arial" panose="020B0604020202020204" pitchFamily="34" charset="0"/>
                        </a:rPr>
                        <a:t>The text states that the primitive parameters are defined in Table 5-27a, but that table does not exist in the current draft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b="0" i="0" u="none" strike="noStrike" dirty="0">
                          <a:solidFill>
                            <a:srgbClr val="000000"/>
                          </a:solidFill>
                          <a:effectLst/>
                          <a:latin typeface="Arial" panose="020B0604020202020204" pitchFamily="34" charset="0"/>
                          <a:cs typeface="Arial" panose="020B0604020202020204" pitchFamily="34" charset="0"/>
                        </a:rPr>
                        <a:t>Delete 5.3.19 and its associated </a:t>
                      </a:r>
                      <a:r>
                        <a:rPr lang="en-US" sz="1200" b="0" i="0" u="none" strike="noStrike" dirty="0" err="1">
                          <a:solidFill>
                            <a:srgbClr val="000000"/>
                          </a:solidFill>
                          <a:effectLst/>
                          <a:latin typeface="Arial" panose="020B0604020202020204" pitchFamily="34" charset="0"/>
                          <a:cs typeface="Arial" panose="020B0604020202020204" pitchFamily="34" charset="0"/>
                        </a:rPr>
                        <a:t>subclauses</a:t>
                      </a:r>
                      <a:r>
                        <a:rPr lang="en-US" sz="1200" b="0" i="0" u="none" strike="noStrike" dirty="0">
                          <a:solidFill>
                            <a:srgbClr val="000000"/>
                          </a:solidFill>
                          <a:effectLst/>
                          <a:latin typeface="Arial" panose="020B0604020202020204" pitchFamily="34" charset="0"/>
                          <a:cs typeface="Arial" panose="020B0604020202020204" pitchFamily="34"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2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b="0" i="0" u="none" strike="noStrike" dirty="0">
                          <a:solidFill>
                            <a:srgbClr val="000000"/>
                          </a:solidFill>
                          <a:effectLst/>
                          <a:latin typeface="Arial" panose="020B0604020202020204" pitchFamily="34" charset="0"/>
                          <a:cs typeface="Arial" panose="020B0604020202020204" pitchFamily="34" charset="0"/>
                        </a:rPr>
                        <a:t>Yes</a:t>
                      </a: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200" b="0" i="0" u="none" strike="noStrike" dirty="0" smtClean="0">
                          <a:solidFill>
                            <a:srgbClr val="000000"/>
                          </a:solidFill>
                          <a:effectLst/>
                          <a:latin typeface="Arial" panose="020B0604020202020204" pitchFamily="34" charset="0"/>
                          <a:cs typeface="Arial" panose="020B0604020202020204" pitchFamily="34" charset="0"/>
                        </a:rPr>
                        <a:t>Accepted</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91097">
                <a:tc>
                  <a:txBody>
                    <a:bodyPr/>
                    <a:lstStyle/>
                    <a:p>
                      <a:pPr algn="l" fontAlgn="b"/>
                      <a:r>
                        <a:rPr lang="en-US" altLang="ja-JP" sz="1200" b="0" i="0" u="none" strike="noStrike" dirty="0" smtClean="0">
                          <a:effectLst/>
                          <a:latin typeface="Arial" panose="020B0604020202020204" pitchFamily="34" charset="0"/>
                          <a:cs typeface="Arial" panose="020B0604020202020204" pitchFamily="34" charset="0"/>
                        </a:rPr>
                        <a:t>i-27</a:t>
                      </a:r>
                      <a:endParaRPr lang="en-US" altLang="ja-JP" sz="12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altLang="ja-JP" sz="12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b="0" i="0" u="none" strike="noStrike" dirty="0" smtClean="0">
                          <a:effectLst/>
                          <a:latin typeface="Arial" panose="020B0604020202020204" pitchFamily="34" charset="0"/>
                          <a:cs typeface="Arial" panose="020B0604020202020204" pitchFamily="34" charset="0"/>
                        </a:rPr>
                        <a:t>5.3.19.2</a:t>
                      </a:r>
                      <a:endParaRPr lang="en-US" sz="1200" b="0" i="0" u="none" strike="noStrike" dirty="0">
                        <a:effectLst/>
                        <a:latin typeface="Arial" panose="020B0604020202020204" pitchFamily="34" charset="0"/>
                        <a:cs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en-US" sz="1200" b="0" i="0" u="none" strike="noStrike" dirty="0">
                        <a:effectLst/>
                        <a:latin typeface="Arial" panose="020B0604020202020204" pitchFamily="34" charset="0"/>
                        <a:cs typeface="Arial" panose="020B06040202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dirty="0" smtClean="0">
                          <a:effectLst/>
                          <a:latin typeface="Arial" panose="020B0604020202020204" pitchFamily="34" charset="0"/>
                          <a:cs typeface="Arial" panose="020B0604020202020204" pitchFamily="34" charset="0"/>
                        </a:rPr>
                        <a:t>There is no Table 5-27a.</a:t>
                      </a:r>
                    </a:p>
                    <a:p>
                      <a:pPr algn="l" fontAlgn="b"/>
                      <a:r>
                        <a:rPr lang="en-US" sz="1200" b="0" i="0" u="none" strike="noStrike" dirty="0" smtClean="0">
                          <a:effectLst/>
                          <a:latin typeface="Arial" panose="020B0604020202020204" pitchFamily="34" charset="0"/>
                          <a:cs typeface="Arial" panose="020B0604020202020204" pitchFamily="34" charset="0"/>
                        </a:rPr>
                        <a:t>(only reference to this table)</a:t>
                      </a:r>
                      <a:endParaRPr lang="en-US" sz="12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dirty="0" smtClean="0">
                          <a:effectLst/>
                          <a:latin typeface="Arial" panose="020B0604020202020204" pitchFamily="34" charset="0"/>
                          <a:cs typeface="Arial" panose="020B0604020202020204" pitchFamily="34" charset="0"/>
                        </a:rPr>
                        <a:t>Create and insert table, presented in page 7 of 15-16-0326r01.</a:t>
                      </a:r>
                      <a:endParaRPr lang="en-US" sz="1200" b="0" i="0" u="none" strike="noStrike" dirty="0">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dirty="0">
                          <a:effectLst/>
                          <a:latin typeface="Arial" panose="020B0604020202020204" pitchFamily="34" charset="0"/>
                          <a:cs typeface="Arial" panose="020B0604020202020204" pitchFamily="34" charset="0"/>
                        </a:rPr>
                        <a:t>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200" b="0" i="0" u="none" strike="noStrike" dirty="0">
                          <a:effectLst/>
                          <a:latin typeface="Arial" panose="020B0604020202020204" pitchFamily="34" charset="0"/>
                          <a:cs typeface="Arial" panose="020B0604020202020204" pitchFamily="34" charset="0"/>
                        </a:rPr>
                        <a:t>Yes</a:t>
                      </a:r>
                    </a:p>
                  </a:txBody>
                  <a:tcPr marL="9525" marR="9525" marT="9525" marB="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200" b="0" i="0" u="none" strike="noStrike" dirty="0" smtClean="0">
                          <a:effectLst/>
                          <a:latin typeface="Arial" panose="020B0604020202020204" pitchFamily="34" charset="0"/>
                          <a:cs typeface="Arial" panose="020B0604020202020204" pitchFamily="34" charset="0"/>
                        </a:rPr>
                        <a:t>Revised</a:t>
                      </a:r>
                      <a:endParaRPr lang="en-US" sz="1200" b="0" i="0" u="none" strike="noStrike" dirty="0">
                        <a:effectLst/>
                        <a:latin typeface="Arial" panose="020B0604020202020204" pitchFamily="34" charset="0"/>
                        <a:cs typeface="Arial" panose="020B0604020202020204" pitchFamily="34" charset="0"/>
                      </a:endParaRPr>
                    </a:p>
                  </a:txBody>
                  <a:tcPr marL="9525" marR="9525" marT="9525" marB="0" anchor="ct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0920953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Comment #i-201</a:t>
            </a:r>
            <a:endParaRPr kumimoji="1" lang="ja-JP" altLang="en-US" dirty="0"/>
          </a:p>
        </p:txBody>
      </p:sp>
      <p:sp>
        <p:nvSpPr>
          <p:cNvPr id="3" name="コンテンツ プレースホルダー 2"/>
          <p:cNvSpPr>
            <a:spLocks noGrp="1"/>
          </p:cNvSpPr>
          <p:nvPr>
            <p:ph idx="1"/>
          </p:nvPr>
        </p:nvSpPr>
        <p:spPr>
          <a:xfrm>
            <a:off x="389210" y="1844824"/>
            <a:ext cx="8496944" cy="1598353"/>
          </a:xfrm>
        </p:spPr>
        <p:txBody>
          <a:bodyPr/>
          <a:lstStyle/>
          <a:p>
            <a:r>
              <a:rPr lang="en-US" altLang="ja-JP" sz="1400" dirty="0" smtClean="0"/>
              <a:t>In current draft, the MCS information indicated by MLME-MCS primitive is intended to be used in the upper layer of the transmitter of the transmitted frame.</a:t>
            </a:r>
          </a:p>
          <a:p>
            <a:r>
              <a:rPr lang="en-US" altLang="ja-JP" sz="1400" dirty="0" smtClean="0"/>
              <a:t>As commented, this function can be provided by </a:t>
            </a:r>
            <a:r>
              <a:rPr lang="en-US" altLang="ja-JP" sz="1400" dirty="0">
                <a:solidFill>
                  <a:srgbClr val="000000"/>
                </a:solidFill>
                <a:latin typeface="Arial" panose="020B0604020202020204" pitchFamily="34" charset="0"/>
                <a:cs typeface="Arial" panose="020B0604020202020204" pitchFamily="34" charset="0"/>
              </a:rPr>
              <a:t>MAC-HRCP-DATA primitives </a:t>
            </a:r>
            <a:r>
              <a:rPr lang="en-US" altLang="ja-JP" sz="1400" dirty="0" smtClean="0">
                <a:solidFill>
                  <a:srgbClr val="000000"/>
                </a:solidFill>
                <a:latin typeface="Arial" panose="020B0604020202020204" pitchFamily="34" charset="0"/>
                <a:cs typeface="Arial" panose="020B0604020202020204" pitchFamily="34" charset="0"/>
              </a:rPr>
              <a:t>which reports at MAC SAP. MAC-HRCP-</a:t>
            </a:r>
            <a:r>
              <a:rPr lang="en-US" altLang="ja-JP" sz="1400" dirty="0" err="1" smtClean="0">
                <a:solidFill>
                  <a:srgbClr val="000000"/>
                </a:solidFill>
                <a:latin typeface="Arial" panose="020B0604020202020204" pitchFamily="34" charset="0"/>
                <a:cs typeface="Arial" panose="020B0604020202020204" pitchFamily="34" charset="0"/>
              </a:rPr>
              <a:t>DATA.confirm</a:t>
            </a:r>
            <a:r>
              <a:rPr lang="en-US" altLang="ja-JP" sz="1400" dirty="0">
                <a:solidFill>
                  <a:srgbClr val="000000"/>
                </a:solidFill>
                <a:latin typeface="Arial" panose="020B0604020202020204" pitchFamily="34" charset="0"/>
                <a:cs typeface="Arial" panose="020B0604020202020204" pitchFamily="34" charset="0"/>
              </a:rPr>
              <a:t> </a:t>
            </a:r>
            <a:r>
              <a:rPr lang="en-US" altLang="ja-JP" sz="1400" dirty="0" smtClean="0">
                <a:solidFill>
                  <a:srgbClr val="000000"/>
                </a:solidFill>
                <a:latin typeface="Arial" panose="020B0604020202020204" pitchFamily="34" charset="0"/>
                <a:cs typeface="Arial" panose="020B0604020202020204" pitchFamily="34" charset="0"/>
              </a:rPr>
              <a:t>primitive is</a:t>
            </a:r>
            <a:r>
              <a:rPr lang="en-US" altLang="ja-JP" sz="1400" dirty="0" smtClean="0"/>
              <a:t> </a:t>
            </a:r>
            <a:r>
              <a:rPr lang="en-US" altLang="ja-JP" sz="1400" dirty="0"/>
              <a:t>used to report the result of a </a:t>
            </a:r>
            <a:r>
              <a:rPr lang="en-US" altLang="ja-JP" sz="1400" b="1" dirty="0">
                <a:solidFill>
                  <a:srgbClr val="FF0000"/>
                </a:solidFill>
              </a:rPr>
              <a:t>request</a:t>
            </a:r>
            <a:r>
              <a:rPr lang="en-US" altLang="ja-JP" sz="1400" dirty="0"/>
              <a:t> to transfer an MSDU from one MAC entity to </a:t>
            </a:r>
            <a:r>
              <a:rPr lang="en-US" altLang="ja-JP" sz="1400" dirty="0" smtClean="0"/>
              <a:t>another MAC </a:t>
            </a:r>
            <a:r>
              <a:rPr lang="en-US" altLang="ja-JP" sz="1400" dirty="0"/>
              <a:t>entity or entities</a:t>
            </a:r>
            <a:r>
              <a:rPr lang="en-US" altLang="ja-JP" sz="1400" dirty="0" smtClean="0"/>
              <a:t>.</a:t>
            </a:r>
            <a:endParaRPr lang="en-US" altLang="ja-JP" sz="1400" dirty="0" smtClean="0">
              <a:solidFill>
                <a:srgbClr val="000000"/>
              </a:solidFill>
              <a:latin typeface="Arial" panose="020B0604020202020204" pitchFamily="34" charset="0"/>
              <a:cs typeface="Arial" panose="020B0604020202020204" pitchFamily="34" charset="0"/>
            </a:endParaRPr>
          </a:p>
          <a:p>
            <a:r>
              <a:rPr lang="en-US" altLang="ja-JP" sz="1400" dirty="0" smtClean="0">
                <a:solidFill>
                  <a:srgbClr val="000000"/>
                </a:solidFill>
                <a:latin typeface="Arial" panose="020B0604020202020204" pitchFamily="34" charset="0"/>
                <a:cs typeface="Arial" panose="020B0604020202020204" pitchFamily="34" charset="0"/>
              </a:rPr>
              <a:t>Hence we propose to delete MLME-MCS primitives and modify MAC-HRCP-</a:t>
            </a:r>
            <a:r>
              <a:rPr lang="en-US" altLang="ja-JP" sz="1400" dirty="0" err="1" smtClean="0">
                <a:solidFill>
                  <a:srgbClr val="000000"/>
                </a:solidFill>
                <a:latin typeface="Arial" panose="020B0604020202020204" pitchFamily="34" charset="0"/>
                <a:cs typeface="Arial" panose="020B0604020202020204" pitchFamily="34" charset="0"/>
              </a:rPr>
              <a:t>DATA.confirm</a:t>
            </a:r>
            <a:r>
              <a:rPr lang="en-US" altLang="ja-JP" sz="1400" dirty="0" smtClean="0">
                <a:solidFill>
                  <a:srgbClr val="000000"/>
                </a:solidFill>
                <a:latin typeface="Arial" panose="020B0604020202020204" pitchFamily="34" charset="0"/>
                <a:cs typeface="Arial" panose="020B0604020202020204" pitchFamily="34" charset="0"/>
              </a:rPr>
              <a:t> primitive.</a:t>
            </a:r>
            <a:endParaRPr lang="en-US" altLang="ja-JP" sz="1400" dirty="0" smtClean="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15576" y="3870233"/>
            <a:ext cx="3617735" cy="26104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テキスト ボックス 4"/>
          <p:cNvSpPr txBox="1"/>
          <p:nvPr/>
        </p:nvSpPr>
        <p:spPr>
          <a:xfrm>
            <a:off x="4896485" y="4704952"/>
            <a:ext cx="1788153" cy="646331"/>
          </a:xfrm>
          <a:prstGeom prst="rect">
            <a:avLst/>
          </a:prstGeom>
          <a:noFill/>
        </p:spPr>
        <p:txBody>
          <a:bodyPr wrap="square" rtlCol="0">
            <a:spAutoFit/>
          </a:bodyPr>
          <a:lstStyle/>
          <a:p>
            <a:r>
              <a:rPr lang="en-US" altLang="ja-JP" sz="1200" dirty="0" smtClean="0"/>
              <a:t>MLME-</a:t>
            </a:r>
            <a:r>
              <a:rPr lang="en-US" altLang="ja-JP" sz="1200" dirty="0" err="1" smtClean="0"/>
              <a:t>MCS.confirm</a:t>
            </a:r>
            <a:endParaRPr kumimoji="1" lang="en-US" altLang="ja-JP" sz="1200" dirty="0" smtClean="0">
              <a:latin typeface="Times New Roman" panose="02020603050405020304" pitchFamily="18" charset="0"/>
              <a:cs typeface="Times New Roman" panose="02020603050405020304" pitchFamily="18" charset="0"/>
            </a:endParaRPr>
          </a:p>
          <a:p>
            <a:r>
              <a:rPr kumimoji="1" lang="en-US" altLang="ja-JP" sz="1200" dirty="0" smtClean="0">
                <a:latin typeface="Times New Roman" panose="02020603050405020304" pitchFamily="18" charset="0"/>
                <a:cs typeface="Times New Roman" panose="02020603050405020304" pitchFamily="18" charset="0"/>
              </a:rPr>
              <a:t>Information of the MCS identifier of </a:t>
            </a:r>
            <a:r>
              <a:rPr kumimoji="1" lang="en-US" altLang="ja-JP" sz="1200" b="1" dirty="0" smtClean="0">
                <a:latin typeface="Times New Roman" panose="02020603050405020304" pitchFamily="18" charset="0"/>
                <a:cs typeface="Times New Roman" panose="02020603050405020304" pitchFamily="18" charset="0"/>
              </a:rPr>
              <a:t>this</a:t>
            </a:r>
            <a:r>
              <a:rPr kumimoji="1" lang="en-US" altLang="ja-JP" sz="1200" dirty="0" smtClean="0">
                <a:latin typeface="Times New Roman" panose="02020603050405020304" pitchFamily="18" charset="0"/>
                <a:cs typeface="Times New Roman" panose="02020603050405020304" pitchFamily="18" charset="0"/>
              </a:rPr>
              <a:t> frame</a:t>
            </a:r>
          </a:p>
        </p:txBody>
      </p:sp>
      <p:sp>
        <p:nvSpPr>
          <p:cNvPr id="6" name="上矢印 5"/>
          <p:cNvSpPr/>
          <p:nvPr/>
        </p:nvSpPr>
        <p:spPr bwMode="auto">
          <a:xfrm>
            <a:off x="4568119" y="4633844"/>
            <a:ext cx="144016" cy="360040"/>
          </a:xfrm>
          <a:prstGeom prst="upArrow">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 name="右矢印 9"/>
          <p:cNvSpPr/>
          <p:nvPr/>
        </p:nvSpPr>
        <p:spPr bwMode="auto">
          <a:xfrm>
            <a:off x="4978370" y="5536282"/>
            <a:ext cx="2473950" cy="845046"/>
          </a:xfrm>
          <a:prstGeom prst="rightArrow">
            <a:avLst>
              <a:gd name="adj1" fmla="val 70817"/>
              <a:gd name="adj2" fmla="val 50000"/>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8" charset="0"/>
                <a:cs typeface="Times New Roman" panose="02020603050405020304" pitchFamily="18" charset="0"/>
              </a:rPr>
              <a:t>PHY</a:t>
            </a:r>
            <a:r>
              <a:rPr kumimoji="0" lang="en-US" altLang="ja-JP" sz="1200" b="0" i="0" u="none" strike="noStrike" cap="none" normalizeH="0" dirty="0" smtClean="0">
                <a:ln>
                  <a:noFill/>
                </a:ln>
                <a:solidFill>
                  <a:schemeClr val="tx1"/>
                </a:solidFill>
                <a:effectLst/>
                <a:latin typeface="Times New Roman" pitchFamily="18" charset="0"/>
                <a:cs typeface="Times New Roman" panose="02020603050405020304" pitchFamily="18" charset="0"/>
              </a:rPr>
              <a:t> frame</a:t>
            </a:r>
            <a:endParaRPr kumimoji="0" lang="ja-JP" altLang="en-US" sz="1200" b="0" i="1" u="none" strike="noStrike" cap="none" normalizeH="0" baseline="0" dirty="0" smtClean="0">
              <a:ln>
                <a:noFill/>
              </a:ln>
              <a:solidFill>
                <a:schemeClr val="tx1"/>
              </a:solidFill>
              <a:effectLst/>
              <a:latin typeface="Times New Roman" pitchFamily="18" charset="0"/>
              <a:cs typeface="Times New Roman" panose="02020603050405020304" pitchFamily="18" charset="0"/>
            </a:endParaRPr>
          </a:p>
        </p:txBody>
      </p:sp>
      <p:sp>
        <p:nvSpPr>
          <p:cNvPr id="11" name="上矢印 10"/>
          <p:cNvSpPr/>
          <p:nvPr/>
        </p:nvSpPr>
        <p:spPr bwMode="auto">
          <a:xfrm rot="10800000">
            <a:off x="4307651" y="4558526"/>
            <a:ext cx="144016" cy="360040"/>
          </a:xfrm>
          <a:prstGeom prst="upArrow">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 name="テキスト ボックス 11"/>
          <p:cNvSpPr txBox="1"/>
          <p:nvPr/>
        </p:nvSpPr>
        <p:spPr>
          <a:xfrm>
            <a:off x="4084293" y="3891474"/>
            <a:ext cx="1788153" cy="646331"/>
          </a:xfrm>
          <a:prstGeom prst="rect">
            <a:avLst/>
          </a:prstGeom>
          <a:noFill/>
        </p:spPr>
        <p:txBody>
          <a:bodyPr wrap="square" rtlCol="0">
            <a:spAutoFit/>
          </a:bodyPr>
          <a:lstStyle/>
          <a:p>
            <a:r>
              <a:rPr lang="en-US" altLang="ja-JP" sz="1200" dirty="0" smtClean="0"/>
              <a:t>MLME-</a:t>
            </a:r>
            <a:r>
              <a:rPr lang="en-US" altLang="ja-JP" sz="1200" dirty="0" err="1" smtClean="0"/>
              <a:t>MCS.request</a:t>
            </a:r>
            <a:endParaRPr kumimoji="1" lang="en-US" altLang="ja-JP" sz="1200" dirty="0" smtClean="0">
              <a:latin typeface="Times New Roman" panose="02020603050405020304" pitchFamily="18" charset="0"/>
              <a:cs typeface="Times New Roman" panose="02020603050405020304" pitchFamily="18" charset="0"/>
            </a:endParaRPr>
          </a:p>
          <a:p>
            <a:r>
              <a:rPr lang="en-US" altLang="ja-JP" sz="1200" dirty="0" smtClean="0">
                <a:latin typeface="Times New Roman" panose="02020603050405020304" pitchFamily="18" charset="0"/>
                <a:cs typeface="Times New Roman" panose="02020603050405020304" pitchFamily="18" charset="0"/>
              </a:rPr>
              <a:t>Ask the current</a:t>
            </a:r>
            <a:r>
              <a:rPr kumimoji="1" lang="en-US" altLang="ja-JP" sz="1200" dirty="0" smtClean="0">
                <a:latin typeface="Times New Roman" panose="02020603050405020304" pitchFamily="18" charset="0"/>
                <a:cs typeface="Times New Roman" panose="02020603050405020304" pitchFamily="18" charset="0"/>
              </a:rPr>
              <a:t> MCS</a:t>
            </a:r>
            <a:r>
              <a:rPr lang="ja-JP" altLang="en-US" sz="1200" dirty="0">
                <a:latin typeface="Times New Roman" panose="02020603050405020304" pitchFamily="18" charset="0"/>
                <a:cs typeface="Times New Roman" panose="02020603050405020304" pitchFamily="18" charset="0"/>
              </a:rPr>
              <a:t> </a:t>
            </a:r>
            <a:r>
              <a:rPr lang="en-US" altLang="ja-JP" sz="1200" dirty="0" smtClean="0">
                <a:latin typeface="Times New Roman" panose="02020603050405020304" pitchFamily="18" charset="0"/>
                <a:cs typeface="Times New Roman" panose="02020603050405020304" pitchFamily="18" charset="0"/>
              </a:rPr>
              <a:t>and frequency channel</a:t>
            </a:r>
            <a:endParaRPr kumimoji="1" lang="ja-JP" altLang="en-US" sz="1200" dirty="0">
              <a:latin typeface="Times New Roman" panose="02020603050405020304" pitchFamily="18" charset="0"/>
              <a:cs typeface="Times New Roman" panose="02020603050405020304" pitchFamily="18" charset="0"/>
            </a:endParaRPr>
          </a:p>
        </p:txBody>
      </p:sp>
      <p:cxnSp>
        <p:nvCxnSpPr>
          <p:cNvPr id="14" name="直線矢印コネクタ 13"/>
          <p:cNvCxnSpPr/>
          <p:nvPr/>
        </p:nvCxnSpPr>
        <p:spPr bwMode="auto">
          <a:xfrm flipV="1">
            <a:off x="5872446" y="5195891"/>
            <a:ext cx="67705" cy="469569"/>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正方形/長方形 17"/>
          <p:cNvSpPr/>
          <p:nvPr/>
        </p:nvSpPr>
        <p:spPr>
          <a:xfrm>
            <a:off x="1720776" y="4991983"/>
            <a:ext cx="1199776" cy="461665"/>
          </a:xfrm>
          <a:prstGeom prst="rect">
            <a:avLst/>
          </a:prstGeom>
          <a:solidFill>
            <a:schemeClr val="bg1"/>
          </a:solidFill>
        </p:spPr>
        <p:txBody>
          <a:bodyPr wrap="square">
            <a:spAutoFit/>
          </a:bodyPr>
          <a:lstStyle/>
          <a:p>
            <a:r>
              <a:rPr lang="en-US" altLang="ja-JP" sz="1200" dirty="0" smtClean="0"/>
              <a:t>MAC-HRCP-</a:t>
            </a:r>
            <a:r>
              <a:rPr lang="en-US" altLang="ja-JP" sz="1200" dirty="0" err="1" smtClean="0"/>
              <a:t>DATA.request</a:t>
            </a:r>
            <a:endParaRPr lang="ja-JP" altLang="en-US" sz="1200" dirty="0"/>
          </a:p>
        </p:txBody>
      </p:sp>
      <p:sp>
        <p:nvSpPr>
          <p:cNvPr id="19" name="上矢印 18"/>
          <p:cNvSpPr/>
          <p:nvPr/>
        </p:nvSpPr>
        <p:spPr bwMode="auto">
          <a:xfrm rot="10800000">
            <a:off x="2349268" y="4582121"/>
            <a:ext cx="144016" cy="360040"/>
          </a:xfrm>
          <a:prstGeom prst="upArrow">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 name="正方形/長方形 19"/>
          <p:cNvSpPr/>
          <p:nvPr/>
        </p:nvSpPr>
        <p:spPr>
          <a:xfrm>
            <a:off x="2951823" y="4991983"/>
            <a:ext cx="1199776" cy="461666"/>
          </a:xfrm>
          <a:prstGeom prst="rect">
            <a:avLst/>
          </a:prstGeom>
          <a:solidFill>
            <a:schemeClr val="bg1"/>
          </a:solidFill>
        </p:spPr>
        <p:txBody>
          <a:bodyPr wrap="square">
            <a:spAutoFit/>
          </a:bodyPr>
          <a:lstStyle/>
          <a:p>
            <a:r>
              <a:rPr lang="en-US" altLang="ja-JP" sz="1200" dirty="0">
                <a:solidFill>
                  <a:srgbClr val="FF0000"/>
                </a:solidFill>
              </a:rPr>
              <a:t>MAC-HRCP-</a:t>
            </a:r>
            <a:r>
              <a:rPr lang="en-US" altLang="ja-JP" sz="1200" dirty="0" err="1">
                <a:solidFill>
                  <a:srgbClr val="FF0000"/>
                </a:solidFill>
              </a:rPr>
              <a:t>DATA.confirm</a:t>
            </a:r>
            <a:endParaRPr lang="ja-JP" altLang="en-US" sz="1200" dirty="0">
              <a:solidFill>
                <a:srgbClr val="FF0000"/>
              </a:solidFill>
            </a:endParaRPr>
          </a:p>
        </p:txBody>
      </p:sp>
      <p:sp>
        <p:nvSpPr>
          <p:cNvPr id="21" name="上矢印 20"/>
          <p:cNvSpPr/>
          <p:nvPr/>
        </p:nvSpPr>
        <p:spPr bwMode="auto">
          <a:xfrm>
            <a:off x="3224443" y="4582121"/>
            <a:ext cx="144016" cy="360040"/>
          </a:xfrm>
          <a:prstGeom prst="upArrow">
            <a:avLst/>
          </a:prstGeom>
          <a:solidFill>
            <a:srgbClr val="FF0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5" name="角丸四角形 14"/>
          <p:cNvSpPr/>
          <p:nvPr/>
        </p:nvSpPr>
        <p:spPr bwMode="auto">
          <a:xfrm>
            <a:off x="4073854" y="3758083"/>
            <a:ext cx="2630034" cy="1620125"/>
          </a:xfrm>
          <a:prstGeom prst="roundRect">
            <a:avLst>
              <a:gd name="adj" fmla="val 4844"/>
            </a:avLst>
          </a:prstGeom>
          <a:solidFill>
            <a:srgbClr val="F2F2F2">
              <a:alpha val="78824"/>
            </a:srgbClr>
          </a:solid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 name="テキスト ボックス 21"/>
          <p:cNvSpPr txBox="1"/>
          <p:nvPr/>
        </p:nvSpPr>
        <p:spPr>
          <a:xfrm>
            <a:off x="6708708" y="3858118"/>
            <a:ext cx="1937890" cy="461665"/>
          </a:xfrm>
          <a:prstGeom prst="rect">
            <a:avLst/>
          </a:prstGeom>
          <a:noFill/>
        </p:spPr>
        <p:txBody>
          <a:bodyPr wrap="square" rtlCol="0">
            <a:spAutoFit/>
          </a:bodyPr>
          <a:lstStyle/>
          <a:p>
            <a:r>
              <a:rPr kumimoji="1" lang="en-US" altLang="ja-JP" sz="1200" dirty="0" smtClean="0">
                <a:solidFill>
                  <a:srgbClr val="FF0000"/>
                </a:solidFill>
              </a:rPr>
              <a:t>Remove these primitives </a:t>
            </a:r>
            <a:r>
              <a:rPr lang="en-US" altLang="ja-JP" sz="1200" dirty="0" smtClean="0">
                <a:solidFill>
                  <a:srgbClr val="FF0000"/>
                </a:solidFill>
              </a:rPr>
              <a:t>shown in 5.3.19.</a:t>
            </a:r>
            <a:endParaRPr kumimoji="1" lang="ja-JP" altLang="en-US" sz="1200" dirty="0">
              <a:solidFill>
                <a:srgbClr val="FF0000"/>
              </a:solidFill>
            </a:endParaRPr>
          </a:p>
        </p:txBody>
      </p:sp>
      <p:cxnSp>
        <p:nvCxnSpPr>
          <p:cNvPr id="24" name="直線矢印コネクタ 23"/>
          <p:cNvCxnSpPr/>
          <p:nvPr/>
        </p:nvCxnSpPr>
        <p:spPr bwMode="auto">
          <a:xfrm flipH="1" flipV="1">
            <a:off x="3368459" y="5453649"/>
            <a:ext cx="1609910" cy="423623"/>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テキスト ボックス 27"/>
          <p:cNvSpPr txBox="1"/>
          <p:nvPr/>
        </p:nvSpPr>
        <p:spPr>
          <a:xfrm>
            <a:off x="623643" y="5453649"/>
            <a:ext cx="983568" cy="461665"/>
          </a:xfrm>
          <a:prstGeom prst="rect">
            <a:avLst/>
          </a:prstGeom>
          <a:solidFill>
            <a:schemeClr val="bg1"/>
          </a:solidFill>
        </p:spPr>
        <p:txBody>
          <a:bodyPr wrap="square" rtlCol="0">
            <a:spAutoFit/>
          </a:bodyPr>
          <a:lstStyle/>
          <a:p>
            <a:r>
              <a:rPr lang="en-US" altLang="ja-JP" sz="1200" dirty="0" smtClean="0">
                <a:solidFill>
                  <a:srgbClr val="FF0000"/>
                </a:solidFill>
              </a:rPr>
              <a:t>Modify this primitive</a:t>
            </a:r>
            <a:endParaRPr kumimoji="1" lang="ja-JP" altLang="en-US" sz="1200" dirty="0">
              <a:solidFill>
                <a:srgbClr val="FF0000"/>
              </a:solidFill>
            </a:endParaRPr>
          </a:p>
        </p:txBody>
      </p:sp>
      <p:sp>
        <p:nvSpPr>
          <p:cNvPr id="13" name="テキスト ボックス 12"/>
          <p:cNvSpPr txBox="1"/>
          <p:nvPr/>
        </p:nvSpPr>
        <p:spPr>
          <a:xfrm>
            <a:off x="6462089" y="1124744"/>
            <a:ext cx="2070351" cy="369332"/>
          </a:xfrm>
          <a:prstGeom prst="rect">
            <a:avLst/>
          </a:prstGeom>
          <a:noFill/>
          <a:ln>
            <a:solidFill>
              <a:schemeClr val="tx1"/>
            </a:solidFill>
          </a:ln>
        </p:spPr>
        <p:txBody>
          <a:bodyPr wrap="square" rtlCol="0">
            <a:spAutoFit/>
          </a:bodyPr>
          <a:lstStyle/>
          <a:p>
            <a:pPr algn="ctr"/>
            <a:r>
              <a:rPr kumimoji="1" lang="en-US" altLang="ja-JP" dirty="0" smtClean="0"/>
              <a:t>Accept</a:t>
            </a:r>
            <a:endParaRPr kumimoji="1" lang="ja-JP" altLang="en-US" dirty="0"/>
          </a:p>
        </p:txBody>
      </p:sp>
      <p:cxnSp>
        <p:nvCxnSpPr>
          <p:cNvPr id="29" name="直線矢印コネクタ 28"/>
          <p:cNvCxnSpPr>
            <a:stCxn id="28" idx="3"/>
            <a:endCxn id="20" idx="1"/>
          </p:cNvCxnSpPr>
          <p:nvPr/>
        </p:nvCxnSpPr>
        <p:spPr bwMode="auto">
          <a:xfrm flipV="1">
            <a:off x="1607211" y="5222816"/>
            <a:ext cx="1344612" cy="461666"/>
          </a:xfrm>
          <a:prstGeom prst="curvedConnector3">
            <a:avLst>
              <a:gd name="adj1" fmla="val 50000"/>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1391543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Comment #i-201</a:t>
            </a:r>
            <a:endParaRPr kumimoji="1" lang="ja-JP" altLang="en-US" dirty="0"/>
          </a:p>
        </p:txBody>
      </p:sp>
      <p:sp>
        <p:nvSpPr>
          <p:cNvPr id="13" name="コンテンツ プレースホルダー 12"/>
          <p:cNvSpPr>
            <a:spLocks noGrp="1"/>
          </p:cNvSpPr>
          <p:nvPr>
            <p:ph idx="1"/>
          </p:nvPr>
        </p:nvSpPr>
        <p:spPr>
          <a:xfrm>
            <a:off x="395536" y="1772816"/>
            <a:ext cx="8278688" cy="2383904"/>
          </a:xfrm>
        </p:spPr>
        <p:txBody>
          <a:bodyPr/>
          <a:lstStyle/>
          <a:p>
            <a:r>
              <a:rPr kumimoji="1" lang="en-US" altLang="ja-JP" sz="1800" dirty="0" smtClean="0"/>
              <a:t>Proposed resolution to this comment</a:t>
            </a:r>
          </a:p>
          <a:p>
            <a:pPr marL="800100" lvl="1" indent="-342900">
              <a:buFont typeface="+mj-lt"/>
              <a:buAutoNum type="arabicPeriod"/>
            </a:pPr>
            <a:r>
              <a:rPr lang="en-US" altLang="ja-JP" sz="1600" dirty="0"/>
              <a:t>Delete 5.3.19 and its associated </a:t>
            </a:r>
            <a:r>
              <a:rPr lang="en-US" altLang="ja-JP" sz="1600" dirty="0" err="1" smtClean="0"/>
              <a:t>subclauses</a:t>
            </a:r>
            <a:r>
              <a:rPr lang="en-US" altLang="ja-JP" sz="1600" dirty="0" smtClean="0"/>
              <a:t> (5.3.19.1 and 5.3.19.2) along with the proposed resolution.</a:t>
            </a:r>
          </a:p>
          <a:p>
            <a:pPr marL="800100" lvl="1" indent="-342900">
              <a:buFont typeface="+mj-lt"/>
              <a:buAutoNum type="arabicPeriod"/>
            </a:pPr>
            <a:r>
              <a:rPr kumimoji="1" lang="en-US" altLang="ja-JP" sz="1600" dirty="0" smtClean="0"/>
              <a:t>Modify MAC-HRCP-</a:t>
            </a:r>
            <a:r>
              <a:rPr kumimoji="1" lang="en-US" altLang="ja-JP" sz="1600" dirty="0" err="1" smtClean="0"/>
              <a:t>DATA.comfirm</a:t>
            </a:r>
            <a:r>
              <a:rPr kumimoji="1" lang="en-US" altLang="ja-JP" sz="1600" dirty="0" smtClean="0"/>
              <a:t> primitives</a:t>
            </a:r>
            <a:r>
              <a:rPr lang="ja-JP" altLang="en-US" sz="1600" dirty="0" smtClean="0"/>
              <a:t> </a:t>
            </a:r>
            <a:r>
              <a:rPr lang="en-US" altLang="ja-JP" sz="1600" dirty="0" smtClean="0"/>
              <a:t>described in 5.5.8.</a:t>
            </a:r>
            <a:endParaRPr kumimoji="1" lang="en-US" altLang="ja-JP" sz="1600" dirty="0" smtClean="0"/>
          </a:p>
          <a:p>
            <a:pPr lvl="2"/>
            <a:r>
              <a:rPr lang="en-US" altLang="ja-JP" sz="1400" dirty="0"/>
              <a:t>P</a:t>
            </a:r>
            <a:r>
              <a:rPr lang="en-US" altLang="ja-JP" sz="1400" dirty="0" smtClean="0"/>
              <a:t>rimitive parameters which </a:t>
            </a:r>
            <a:r>
              <a:rPr lang="en-US" altLang="ja-JP" sz="1400" dirty="0" err="1" smtClean="0"/>
              <a:t>indicatie</a:t>
            </a:r>
            <a:r>
              <a:rPr lang="en-US" altLang="ja-JP" sz="1400" dirty="0" smtClean="0"/>
              <a:t> MCS information are added.</a:t>
            </a:r>
            <a:endParaRPr lang="en-US" altLang="ja-JP" sz="1600" dirty="0" smtClean="0"/>
          </a:p>
          <a:p>
            <a:pPr lvl="2"/>
            <a:r>
              <a:rPr lang="en-US" altLang="ja-JP" sz="1400" dirty="0" smtClean="0"/>
              <a:t>Add a description </a:t>
            </a:r>
            <a:r>
              <a:rPr lang="en-US" altLang="ja-JP" sz="1400" dirty="0"/>
              <a:t>t</a:t>
            </a:r>
            <a:r>
              <a:rPr kumimoji="1" lang="en-US" altLang="ja-JP" sz="1400" dirty="0" smtClean="0"/>
              <a:t>hat function is optional only applicable to HRCP-SC-PHY, not applicable to HRCP-OOK-PHY.</a:t>
            </a:r>
          </a:p>
        </p:txBody>
      </p:sp>
      <p:sp>
        <p:nvSpPr>
          <p:cNvPr id="4" name="テキスト ボックス 3"/>
          <p:cNvSpPr txBox="1"/>
          <p:nvPr/>
        </p:nvSpPr>
        <p:spPr>
          <a:xfrm>
            <a:off x="6462089" y="1124744"/>
            <a:ext cx="2070351" cy="369332"/>
          </a:xfrm>
          <a:prstGeom prst="rect">
            <a:avLst/>
          </a:prstGeom>
          <a:noFill/>
          <a:ln>
            <a:solidFill>
              <a:schemeClr val="tx1"/>
            </a:solidFill>
          </a:ln>
        </p:spPr>
        <p:txBody>
          <a:bodyPr wrap="square" rtlCol="0">
            <a:spAutoFit/>
          </a:bodyPr>
          <a:lstStyle/>
          <a:p>
            <a:pPr algn="ctr"/>
            <a:r>
              <a:rPr kumimoji="1" lang="en-US" altLang="ja-JP" dirty="0" smtClean="0"/>
              <a:t>Accept</a:t>
            </a:r>
            <a:endParaRPr kumimoji="1" lang="ja-JP" altLang="en-US" dirty="0"/>
          </a:p>
        </p:txBody>
      </p:sp>
    </p:spTree>
    <p:extLst>
      <p:ext uri="{BB962C8B-B14F-4D97-AF65-F5344CB8AC3E}">
        <p14:creationId xmlns:p14="http://schemas.microsoft.com/office/powerpoint/2010/main" val="3318222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 #i-201</a:t>
            </a:r>
            <a:endParaRPr kumimoji="1" lang="ja-JP" altLang="en-US" dirty="0">
              <a:solidFill>
                <a:schemeClr val="tx1"/>
              </a:solidFill>
            </a:endParaRPr>
          </a:p>
        </p:txBody>
      </p:sp>
      <p:sp>
        <p:nvSpPr>
          <p:cNvPr id="15" name="コンテンツ プレースホルダー 2"/>
          <p:cNvSpPr txBox="1">
            <a:spLocks/>
          </p:cNvSpPr>
          <p:nvPr/>
        </p:nvSpPr>
        <p:spPr bwMode="auto">
          <a:xfrm>
            <a:off x="685800" y="2842592"/>
            <a:ext cx="7772400" cy="3466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t>Usage examples:</a:t>
            </a:r>
          </a:p>
          <a:p>
            <a:pPr marL="914400" lvl="1" indent="-457200">
              <a:buFont typeface="+mj-lt"/>
              <a:buAutoNum type="arabicPeriod"/>
            </a:pPr>
            <a:r>
              <a:rPr lang="en-US" altLang="ja-JP" sz="2000" kern="0" dirty="0" smtClean="0"/>
              <a:t>Along with MCS used for frame transmission, the downloading kiosk can choose the compression size of movie file which will be provided to user.</a:t>
            </a:r>
          </a:p>
          <a:p>
            <a:pPr marL="914400" lvl="1" indent="-457200">
              <a:buFont typeface="+mj-lt"/>
              <a:buAutoNum type="arabicPeriod"/>
            </a:pPr>
            <a:r>
              <a:rPr lang="en-US" altLang="ja-JP" sz="2000" kern="0" dirty="0" smtClean="0"/>
              <a:t>In order to limit communication area, the kiosk uses another antenna and transmits interference signals to limit communication range. The power level of the interfering signal will be set along with MCS of the transmitted frame.</a:t>
            </a:r>
            <a:endParaRPr lang="ja-JP" altLang="en-US" sz="2000" kern="0" dirty="0"/>
          </a:p>
        </p:txBody>
      </p:sp>
      <p:sp>
        <p:nvSpPr>
          <p:cNvPr id="4" name="コンテンツ プレースホルダー 3"/>
          <p:cNvSpPr>
            <a:spLocks noGrp="1"/>
          </p:cNvSpPr>
          <p:nvPr>
            <p:ph idx="1"/>
          </p:nvPr>
        </p:nvSpPr>
        <p:spPr>
          <a:xfrm>
            <a:off x="685800" y="1981200"/>
            <a:ext cx="7772400" cy="727720"/>
          </a:xfrm>
        </p:spPr>
        <p:txBody>
          <a:bodyPr/>
          <a:lstStyle/>
          <a:p>
            <a:r>
              <a:rPr lang="en-US" altLang="ja-JP" sz="2400" dirty="0" smtClean="0"/>
              <a:t>Answer to “</a:t>
            </a:r>
            <a:r>
              <a:rPr kumimoji="1" lang="en-US" altLang="ja-JP" sz="2400" dirty="0" smtClean="0"/>
              <a:t>What will the upper layer will do?”</a:t>
            </a:r>
            <a:endParaRPr kumimoji="1" lang="ja-JP" altLang="en-US" sz="2400" dirty="0"/>
          </a:p>
        </p:txBody>
      </p:sp>
      <p:sp>
        <p:nvSpPr>
          <p:cNvPr id="5" name="テキスト ボックス 4"/>
          <p:cNvSpPr txBox="1"/>
          <p:nvPr/>
        </p:nvSpPr>
        <p:spPr>
          <a:xfrm>
            <a:off x="6462089" y="1124744"/>
            <a:ext cx="2070351" cy="369332"/>
          </a:xfrm>
          <a:prstGeom prst="rect">
            <a:avLst/>
          </a:prstGeom>
          <a:noFill/>
          <a:ln>
            <a:solidFill>
              <a:schemeClr val="tx1"/>
            </a:solidFill>
          </a:ln>
        </p:spPr>
        <p:txBody>
          <a:bodyPr wrap="square" rtlCol="0">
            <a:spAutoFit/>
          </a:bodyPr>
          <a:lstStyle/>
          <a:p>
            <a:pPr algn="ctr"/>
            <a:r>
              <a:rPr kumimoji="1" lang="en-US" altLang="ja-JP" dirty="0" smtClean="0"/>
              <a:t>Accept</a:t>
            </a:r>
            <a:endParaRPr kumimoji="1" lang="ja-JP" altLang="en-US" dirty="0"/>
          </a:p>
        </p:txBody>
      </p:sp>
    </p:spTree>
    <p:extLst>
      <p:ext uri="{BB962C8B-B14F-4D97-AF65-F5344CB8AC3E}">
        <p14:creationId xmlns:p14="http://schemas.microsoft.com/office/powerpoint/2010/main" val="24940315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7"/>
          <p:cNvSpPr>
            <a:spLocks noGrp="1"/>
          </p:cNvSpPr>
          <p:nvPr>
            <p:ph idx="1"/>
          </p:nvPr>
        </p:nvSpPr>
        <p:spPr/>
        <p:txBody>
          <a:bodyPr/>
          <a:lstStyle/>
          <a:p>
            <a:pPr marL="0" indent="0">
              <a:buNone/>
            </a:pPr>
            <a:r>
              <a:rPr lang="en-US" altLang="ja-JP" sz="2400" dirty="0">
                <a:latin typeface="Arial" panose="020B0604020202020204" pitchFamily="34" charset="0"/>
                <a:cs typeface="Arial" panose="020B0604020202020204" pitchFamily="34" charset="0"/>
              </a:rPr>
              <a:t>Proposed </a:t>
            </a:r>
            <a:r>
              <a:rPr lang="en-US" altLang="ja-JP" sz="2400" dirty="0" smtClean="0">
                <a:latin typeface="Arial" panose="020B0604020202020204" pitchFamily="34" charset="0"/>
                <a:cs typeface="Arial" panose="020B0604020202020204" pitchFamily="34" charset="0"/>
              </a:rPr>
              <a:t>change from D04:</a:t>
            </a:r>
          </a:p>
          <a:p>
            <a:r>
              <a:rPr lang="en-US" altLang="ja-JP" sz="2400" dirty="0"/>
              <a:t>Delete 5.3.19 and its associated </a:t>
            </a:r>
            <a:r>
              <a:rPr lang="en-US" altLang="ja-JP" sz="2400" dirty="0" err="1" smtClean="0"/>
              <a:t>subclauses</a:t>
            </a:r>
            <a:r>
              <a:rPr lang="en-US" altLang="ja-JP" sz="2400" dirty="0" smtClean="0"/>
              <a:t>.</a:t>
            </a:r>
            <a:endParaRPr kumimoji="1" lang="ja-JP" altLang="en-US" sz="2400" dirty="0"/>
          </a:p>
        </p:txBody>
      </p:sp>
      <p:sp>
        <p:nvSpPr>
          <p:cNvPr id="2" name="タイトル 1"/>
          <p:cNvSpPr>
            <a:spLocks noGrp="1"/>
          </p:cNvSpPr>
          <p:nvPr>
            <p:ph type="title"/>
          </p:nvPr>
        </p:nvSpPr>
        <p:spPr/>
        <p:txBody>
          <a:bodyPr/>
          <a:lstStyle/>
          <a:p>
            <a:r>
              <a:rPr kumimoji="1" lang="en-US" altLang="ja-JP" dirty="0" smtClean="0"/>
              <a:t>Comment #i-202 and #i-203</a:t>
            </a:r>
            <a:endParaRPr kumimoji="1" lang="ja-JP" altLang="en-US" dirty="0"/>
          </a:p>
        </p:txBody>
      </p:sp>
      <p:sp>
        <p:nvSpPr>
          <p:cNvPr id="4" name="テキスト ボックス 3"/>
          <p:cNvSpPr txBox="1"/>
          <p:nvPr/>
        </p:nvSpPr>
        <p:spPr>
          <a:xfrm>
            <a:off x="6876256" y="1494076"/>
            <a:ext cx="2070351" cy="369332"/>
          </a:xfrm>
          <a:prstGeom prst="rect">
            <a:avLst/>
          </a:prstGeom>
          <a:noFill/>
          <a:ln>
            <a:solidFill>
              <a:schemeClr val="tx1"/>
            </a:solidFill>
          </a:ln>
        </p:spPr>
        <p:txBody>
          <a:bodyPr wrap="square" rtlCol="0">
            <a:spAutoFit/>
          </a:bodyPr>
          <a:lstStyle/>
          <a:p>
            <a:pPr algn="ctr"/>
            <a:r>
              <a:rPr kumimoji="1" lang="en-US" altLang="ja-JP" dirty="0" smtClean="0"/>
              <a:t>Accept</a:t>
            </a:r>
            <a:endParaRPr kumimoji="1" lang="ja-JP" altLang="en-US" dirty="0"/>
          </a:p>
        </p:txBody>
      </p:sp>
    </p:spTree>
    <p:extLst>
      <p:ext uri="{BB962C8B-B14F-4D97-AF65-F5344CB8AC3E}">
        <p14:creationId xmlns:p14="http://schemas.microsoft.com/office/powerpoint/2010/main" val="18022413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Proposed resolution to #i-27</a:t>
            </a:r>
            <a:endParaRPr kumimoji="1" lang="ja-JP" altLang="en-US" dirty="0"/>
          </a:p>
        </p:txBody>
      </p:sp>
      <p:sp>
        <p:nvSpPr>
          <p:cNvPr id="3" name="コンテンツ プレースホルダー 2"/>
          <p:cNvSpPr>
            <a:spLocks noGrp="1"/>
          </p:cNvSpPr>
          <p:nvPr>
            <p:ph idx="1"/>
          </p:nvPr>
        </p:nvSpPr>
        <p:spPr>
          <a:xfrm>
            <a:off x="1298132" y="2185614"/>
            <a:ext cx="6480720" cy="4248472"/>
          </a:xfrm>
          <a:ln>
            <a:solidFill>
              <a:schemeClr val="tx1"/>
            </a:solidFill>
          </a:ln>
        </p:spPr>
        <p:txBody>
          <a:bodyPr>
            <a:noAutofit/>
          </a:bodyPr>
          <a:lstStyle/>
          <a:p>
            <a:pPr marL="0" indent="0">
              <a:buNone/>
            </a:pPr>
            <a:r>
              <a:rPr lang="en-US" altLang="ja-JP" sz="1100" b="1" dirty="0">
                <a:latin typeface="Times New Roman" panose="02020603050405020304" pitchFamily="18" charset="0"/>
                <a:cs typeface="Times New Roman" panose="02020603050405020304" pitchFamily="18" charset="0"/>
              </a:rPr>
              <a:t>5.5.8 MAC-HRCP-</a:t>
            </a:r>
            <a:r>
              <a:rPr lang="en-US" altLang="ja-JP" sz="1100" b="1" dirty="0" err="1">
                <a:latin typeface="Times New Roman" panose="02020603050405020304" pitchFamily="18" charset="0"/>
                <a:cs typeface="Times New Roman" panose="02020603050405020304" pitchFamily="18" charset="0"/>
              </a:rPr>
              <a:t>DATA.confirm</a:t>
            </a:r>
            <a:endParaRPr lang="en-US" altLang="ja-JP" sz="1100" b="1" dirty="0">
              <a:latin typeface="Times New Roman" panose="02020603050405020304" pitchFamily="18" charset="0"/>
              <a:cs typeface="Times New Roman" panose="02020603050405020304" pitchFamily="18" charset="0"/>
            </a:endParaRPr>
          </a:p>
          <a:p>
            <a:pPr marL="0" indent="0">
              <a:buNone/>
            </a:pPr>
            <a:r>
              <a:rPr lang="en-US" altLang="ja-JP" sz="1100" dirty="0">
                <a:latin typeface="Times New Roman" panose="02020603050405020304" pitchFamily="18" charset="0"/>
                <a:cs typeface="Times New Roman" panose="02020603050405020304" pitchFamily="18" charset="0"/>
              </a:rPr>
              <a:t>This primitive is used to report the result of a request to transfer an MSDU from one MAC entity to another</a:t>
            </a:r>
          </a:p>
          <a:p>
            <a:pPr marL="0" indent="0">
              <a:buNone/>
            </a:pPr>
            <a:r>
              <a:rPr lang="en-US" altLang="ja-JP" sz="1100" dirty="0">
                <a:latin typeface="Times New Roman" panose="02020603050405020304" pitchFamily="18" charset="0"/>
                <a:cs typeface="Times New Roman" panose="02020603050405020304" pitchFamily="18" charset="0"/>
              </a:rPr>
              <a:t>MAC entity or entities. This primitive is only generated if the </a:t>
            </a:r>
            <a:r>
              <a:rPr lang="en-US" altLang="ja-JP" sz="1100" dirty="0" err="1">
                <a:latin typeface="Times New Roman" panose="02020603050405020304" pitchFamily="18" charset="0"/>
                <a:cs typeface="Times New Roman" panose="02020603050405020304" pitchFamily="18" charset="0"/>
              </a:rPr>
              <a:t>ConfirmRequested</a:t>
            </a:r>
            <a:r>
              <a:rPr lang="en-US" altLang="ja-JP" sz="1100" dirty="0">
                <a:latin typeface="Times New Roman" panose="02020603050405020304" pitchFamily="18" charset="0"/>
                <a:cs typeface="Times New Roman" panose="02020603050405020304" pitchFamily="18" charset="0"/>
              </a:rPr>
              <a:t> parameter in the </a:t>
            </a:r>
            <a:r>
              <a:rPr lang="en-US" altLang="ja-JP" sz="1100" dirty="0" smtClean="0">
                <a:latin typeface="Times New Roman" panose="02020603050405020304" pitchFamily="18" charset="0"/>
                <a:cs typeface="Times New Roman" panose="02020603050405020304" pitchFamily="18" charset="0"/>
              </a:rPr>
              <a:t>MAC-</a:t>
            </a:r>
            <a:br>
              <a:rPr lang="en-US" altLang="ja-JP" sz="1100" dirty="0" smtClean="0">
                <a:latin typeface="Times New Roman" panose="02020603050405020304" pitchFamily="18" charset="0"/>
                <a:cs typeface="Times New Roman" panose="02020603050405020304" pitchFamily="18" charset="0"/>
              </a:rPr>
            </a:br>
            <a:r>
              <a:rPr lang="en-US" altLang="ja-JP" sz="1100" dirty="0" smtClean="0">
                <a:latin typeface="Times New Roman" panose="02020603050405020304" pitchFamily="18" charset="0"/>
                <a:cs typeface="Times New Roman" panose="02020603050405020304" pitchFamily="18" charset="0"/>
              </a:rPr>
              <a:t>HRCP-</a:t>
            </a:r>
            <a:r>
              <a:rPr lang="en-US" altLang="ja-JP" sz="1100" dirty="0" err="1" smtClean="0">
                <a:latin typeface="Times New Roman" panose="02020603050405020304" pitchFamily="18" charset="0"/>
                <a:cs typeface="Times New Roman" panose="02020603050405020304" pitchFamily="18" charset="0"/>
              </a:rPr>
              <a:t>DATA.request</a:t>
            </a:r>
            <a:r>
              <a:rPr lang="en-US" altLang="ja-JP" sz="1100" dirty="0" smtClean="0">
                <a:latin typeface="Times New Roman" panose="02020603050405020304" pitchFamily="18" charset="0"/>
                <a:cs typeface="Times New Roman" panose="02020603050405020304" pitchFamily="18" charset="0"/>
              </a:rPr>
              <a:t> </a:t>
            </a:r>
            <a:r>
              <a:rPr lang="en-US" altLang="ja-JP" sz="1100" dirty="0">
                <a:latin typeface="Times New Roman" panose="02020603050405020304" pitchFamily="18" charset="0"/>
                <a:cs typeface="Times New Roman" panose="02020603050405020304" pitchFamily="18" charset="0"/>
              </a:rPr>
              <a:t>with the same RequestID value is ALWAYS or is ON_ERROR and the ResultCode</a:t>
            </a:r>
          </a:p>
          <a:p>
            <a:pPr marL="0" indent="0">
              <a:buNone/>
            </a:pPr>
            <a:r>
              <a:rPr lang="en-US" altLang="ja-JP" sz="1100" dirty="0">
                <a:latin typeface="Times New Roman" panose="02020603050405020304" pitchFamily="18" charset="0"/>
                <a:cs typeface="Times New Roman" panose="02020603050405020304" pitchFamily="18" charset="0"/>
              </a:rPr>
              <a:t>is FAILURE. </a:t>
            </a:r>
            <a:endParaRPr lang="en-US" altLang="ja-JP" sz="1100" dirty="0" smtClean="0">
              <a:latin typeface="Times New Roman" panose="02020603050405020304" pitchFamily="18" charset="0"/>
              <a:cs typeface="Times New Roman" panose="02020603050405020304" pitchFamily="18" charset="0"/>
            </a:endParaRPr>
          </a:p>
          <a:p>
            <a:pPr marL="0" indent="0">
              <a:buNone/>
            </a:pPr>
            <a:r>
              <a:rPr lang="en-US" altLang="ja-JP" sz="1100" u="sng" dirty="0" err="1" smtClean="0">
                <a:solidFill>
                  <a:srgbClr val="FF0000"/>
                </a:solidFill>
                <a:latin typeface="Times New Roman" panose="02020603050405020304" pitchFamily="18" charset="0"/>
                <a:cs typeface="Times New Roman" panose="02020603050405020304" pitchFamily="18" charset="0"/>
              </a:rPr>
              <a:t>MCSIdentifier</a:t>
            </a:r>
            <a:r>
              <a:rPr lang="en-US" altLang="ja-JP" sz="1100" u="sng" dirty="0" smtClean="0">
                <a:solidFill>
                  <a:srgbClr val="FF0000"/>
                </a:solidFill>
                <a:latin typeface="Times New Roman" panose="02020603050405020304" pitchFamily="18" charset="0"/>
                <a:cs typeface="Times New Roman" panose="02020603050405020304" pitchFamily="18" charset="0"/>
              </a:rPr>
              <a:t> and </a:t>
            </a:r>
            <a:r>
              <a:rPr lang="en-US" altLang="ja-JP" sz="1100" u="sng" dirty="0" err="1" smtClean="0">
                <a:solidFill>
                  <a:srgbClr val="FF0000"/>
                </a:solidFill>
                <a:latin typeface="Times New Roman" panose="02020603050405020304" pitchFamily="18" charset="0"/>
                <a:cs typeface="Times New Roman" panose="02020603050405020304" pitchFamily="18" charset="0"/>
              </a:rPr>
              <a:t>ChIdentifier</a:t>
            </a:r>
            <a:r>
              <a:rPr lang="en-US" altLang="ja-JP" sz="1100" u="sng" dirty="0" smtClean="0">
                <a:solidFill>
                  <a:srgbClr val="FF0000"/>
                </a:solidFill>
                <a:latin typeface="Times New Roman" panose="02020603050405020304" pitchFamily="18" charset="0"/>
                <a:cs typeface="Times New Roman" panose="02020603050405020304" pitchFamily="18" charset="0"/>
              </a:rPr>
              <a:t> parameters </a:t>
            </a:r>
            <a:r>
              <a:rPr lang="en-US" altLang="ja-JP" sz="1100" u="sng" dirty="0">
                <a:solidFill>
                  <a:srgbClr val="FF0000"/>
                </a:solidFill>
                <a:latin typeface="Times New Roman" panose="02020603050405020304" pitchFamily="18" charset="0"/>
                <a:cs typeface="Times New Roman" panose="02020603050405020304" pitchFamily="18" charset="0"/>
              </a:rPr>
              <a:t>are used to indicate the current MCS identifier and </a:t>
            </a:r>
            <a:r>
              <a:rPr lang="en-US" altLang="ja-JP" sz="1100" u="sng" dirty="0" smtClean="0">
                <a:solidFill>
                  <a:srgbClr val="FF0000"/>
                </a:solidFill>
                <a:latin typeface="Times New Roman" panose="02020603050405020304" pitchFamily="18" charset="0"/>
                <a:cs typeface="Times New Roman" panose="02020603050405020304" pitchFamily="18" charset="0"/>
              </a:rPr>
              <a:t>frequency </a:t>
            </a:r>
            <a:r>
              <a:rPr lang="en-US" altLang="ja-JP" sz="1100" u="sng" dirty="0">
                <a:solidFill>
                  <a:srgbClr val="FF0000"/>
                </a:solidFill>
                <a:latin typeface="Times New Roman" panose="02020603050405020304" pitchFamily="18" charset="0"/>
                <a:cs typeface="Times New Roman" panose="02020603050405020304" pitchFamily="18" charset="0"/>
              </a:rPr>
              <a:t>channel used in the transmitted frame to the upper layer. </a:t>
            </a:r>
            <a:r>
              <a:rPr lang="en-US" altLang="ja-JP" sz="1100" u="sng" dirty="0" smtClean="0">
                <a:solidFill>
                  <a:srgbClr val="FF0000"/>
                </a:solidFill>
                <a:latin typeface="Times New Roman" panose="02020603050405020304" pitchFamily="18" charset="0"/>
                <a:cs typeface="Times New Roman" panose="02020603050405020304" pitchFamily="18" charset="0"/>
              </a:rPr>
              <a:t>These two parameters are </a:t>
            </a:r>
            <a:r>
              <a:rPr lang="en-US" altLang="ja-JP" sz="1100" u="sng" dirty="0">
                <a:solidFill>
                  <a:srgbClr val="FF0000"/>
                </a:solidFill>
                <a:latin typeface="Times New Roman" panose="02020603050405020304" pitchFamily="18" charset="0"/>
                <a:cs typeface="Times New Roman" panose="02020603050405020304" pitchFamily="18" charset="0"/>
              </a:rPr>
              <a:t>only applicable for HRCP SC PHY</a:t>
            </a:r>
            <a:r>
              <a:rPr lang="en-US" altLang="ja-JP" sz="1100" u="sng" dirty="0" smtClean="0">
                <a:solidFill>
                  <a:srgbClr val="FF0000"/>
                </a:solidFill>
                <a:latin typeface="Times New Roman" panose="02020603050405020304" pitchFamily="18" charset="0"/>
                <a:cs typeface="Times New Roman" panose="02020603050405020304" pitchFamily="18" charset="0"/>
              </a:rPr>
              <a:t>.</a:t>
            </a:r>
            <a:endParaRPr lang="ja-JP" altLang="en-US" sz="1100" u="sng" dirty="0">
              <a:solidFill>
                <a:srgbClr val="FF0000"/>
              </a:solidFill>
              <a:latin typeface="Times New Roman" panose="02020603050405020304" pitchFamily="18" charset="0"/>
              <a:cs typeface="Times New Roman" panose="02020603050405020304" pitchFamily="18" charset="0"/>
            </a:endParaRPr>
          </a:p>
          <a:p>
            <a:pPr marL="0" indent="0">
              <a:buNone/>
            </a:pPr>
            <a:endParaRPr lang="en-US" altLang="ja-JP" sz="1100" dirty="0">
              <a:latin typeface="Times New Roman" panose="02020603050405020304" pitchFamily="18" charset="0"/>
              <a:cs typeface="Times New Roman" panose="02020603050405020304" pitchFamily="18" charset="0"/>
            </a:endParaRPr>
          </a:p>
          <a:p>
            <a:pPr marL="0" indent="0">
              <a:buNone/>
            </a:pPr>
            <a:r>
              <a:rPr lang="en-US" altLang="ja-JP" sz="1100" dirty="0" smtClean="0">
                <a:latin typeface="Times New Roman" panose="02020603050405020304" pitchFamily="18" charset="0"/>
                <a:cs typeface="Times New Roman" panose="02020603050405020304" pitchFamily="18" charset="0"/>
              </a:rPr>
              <a:t>The </a:t>
            </a:r>
            <a:r>
              <a:rPr lang="en-US" altLang="ja-JP" sz="1100" dirty="0">
                <a:latin typeface="Times New Roman" panose="02020603050405020304" pitchFamily="18" charset="0"/>
                <a:cs typeface="Times New Roman" panose="02020603050405020304" pitchFamily="18" charset="0"/>
              </a:rPr>
              <a:t>semantics of this primitive are</a:t>
            </a:r>
            <a:r>
              <a:rPr lang="en-US" altLang="ja-JP" sz="1100" dirty="0" smtClean="0">
                <a:latin typeface="Times New Roman" panose="02020603050405020304" pitchFamily="18" charset="0"/>
                <a:cs typeface="Times New Roman" panose="02020603050405020304" pitchFamily="18" charset="0"/>
              </a:rPr>
              <a:t>:</a:t>
            </a:r>
          </a:p>
          <a:p>
            <a:pPr marL="0" indent="0">
              <a:buNone/>
            </a:pPr>
            <a:endParaRPr lang="en-US" altLang="ja-JP" sz="1100" dirty="0">
              <a:latin typeface="Times New Roman" panose="02020603050405020304" pitchFamily="18" charset="0"/>
              <a:cs typeface="Times New Roman" panose="02020603050405020304" pitchFamily="18" charset="0"/>
            </a:endParaRPr>
          </a:p>
          <a:p>
            <a:pPr marL="895350" indent="-717550">
              <a:buNone/>
            </a:pPr>
            <a:r>
              <a:rPr lang="en-US" altLang="ja-JP" sz="1100" dirty="0" smtClean="0">
                <a:latin typeface="Arial" panose="020B0604020202020204" pitchFamily="34" charset="0"/>
                <a:cs typeface="Arial" panose="020B0604020202020204" pitchFamily="34" charset="0"/>
              </a:rPr>
              <a:t>MAC-HRCP-</a:t>
            </a:r>
            <a:r>
              <a:rPr lang="en-US" altLang="ja-JP" sz="1100" dirty="0" err="1" smtClean="0">
                <a:latin typeface="Arial" panose="020B0604020202020204" pitchFamily="34" charset="0"/>
                <a:cs typeface="Arial" panose="020B0604020202020204" pitchFamily="34" charset="0"/>
              </a:rPr>
              <a:t>DATA.confirm</a:t>
            </a:r>
            <a:r>
              <a:rPr lang="en-US" altLang="ja-JP" sz="1100" dirty="0" smtClean="0">
                <a:latin typeface="Arial" panose="020B0604020202020204" pitchFamily="34" charset="0"/>
                <a:cs typeface="Arial" panose="020B0604020202020204" pitchFamily="34" charset="0"/>
              </a:rPr>
              <a:t>	(</a:t>
            </a:r>
            <a:endParaRPr lang="en-US" altLang="ja-JP" sz="1100" dirty="0">
              <a:latin typeface="Arial" panose="020B0604020202020204" pitchFamily="34" charset="0"/>
              <a:cs typeface="Arial" panose="020B0604020202020204" pitchFamily="34" charset="0"/>
            </a:endParaRPr>
          </a:p>
          <a:p>
            <a:pPr marL="895350" indent="-717550">
              <a:buNone/>
            </a:pPr>
            <a:r>
              <a:rPr lang="en-US" altLang="ja-JP" sz="1100" dirty="0" smtClean="0">
                <a:latin typeface="Arial" panose="020B0604020202020204" pitchFamily="34" charset="0"/>
                <a:cs typeface="Arial" panose="020B0604020202020204" pitchFamily="34" charset="0"/>
              </a:rPr>
              <a:t>				RequestID</a:t>
            </a:r>
            <a:r>
              <a:rPr lang="en-US" altLang="ja-JP" sz="1100" dirty="0">
                <a:latin typeface="Arial" panose="020B0604020202020204" pitchFamily="34" charset="0"/>
                <a:cs typeface="Arial" panose="020B0604020202020204" pitchFamily="34" charset="0"/>
              </a:rPr>
              <a:t>,</a:t>
            </a:r>
          </a:p>
          <a:p>
            <a:pPr marL="895350" indent="-717550">
              <a:buNone/>
            </a:pPr>
            <a:r>
              <a:rPr lang="en-US" altLang="ja-JP" sz="1100" dirty="0" smtClean="0">
                <a:latin typeface="Arial" panose="020B0604020202020204" pitchFamily="34" charset="0"/>
                <a:cs typeface="Arial" panose="020B0604020202020204" pitchFamily="34" charset="0"/>
              </a:rPr>
              <a:t>				TransmitDelay,</a:t>
            </a:r>
          </a:p>
          <a:p>
            <a:pPr marL="895350" indent="-717550">
              <a:buNone/>
            </a:pPr>
            <a:r>
              <a:rPr lang="en-US" altLang="ja-JP" sz="1100" dirty="0">
                <a:solidFill>
                  <a:srgbClr val="FF0000"/>
                </a:solidFill>
                <a:latin typeface="Arial" panose="020B0604020202020204" pitchFamily="34" charset="0"/>
                <a:cs typeface="Arial" panose="020B0604020202020204" pitchFamily="34" charset="0"/>
              </a:rPr>
              <a:t>			</a:t>
            </a:r>
            <a:r>
              <a:rPr lang="en-US" altLang="ja-JP" sz="1100" dirty="0" smtClean="0">
                <a:solidFill>
                  <a:srgbClr val="FF0000"/>
                </a:solidFill>
                <a:latin typeface="Arial" panose="020B0604020202020204" pitchFamily="34" charset="0"/>
                <a:cs typeface="Arial" panose="020B0604020202020204" pitchFamily="34" charset="0"/>
              </a:rPr>
              <a:t>	</a:t>
            </a:r>
            <a:r>
              <a:rPr lang="en-US" altLang="ja-JP" sz="1100" u="sng" dirty="0" err="1" smtClean="0">
                <a:solidFill>
                  <a:srgbClr val="FF0000"/>
                </a:solidFill>
                <a:latin typeface="Arial" panose="020B0604020202020204" pitchFamily="34" charset="0"/>
                <a:cs typeface="Arial" panose="020B0604020202020204" pitchFamily="34" charset="0"/>
              </a:rPr>
              <a:t>MCSIdentifier</a:t>
            </a:r>
            <a:endParaRPr lang="en-US" altLang="ja-JP" sz="1100" u="sng" dirty="0">
              <a:solidFill>
                <a:srgbClr val="FF0000"/>
              </a:solidFill>
              <a:latin typeface="Arial" panose="020B0604020202020204" pitchFamily="34" charset="0"/>
              <a:cs typeface="Arial" panose="020B0604020202020204" pitchFamily="34" charset="0"/>
            </a:endParaRPr>
          </a:p>
          <a:p>
            <a:pPr marL="895350" indent="-717550">
              <a:buNone/>
            </a:pPr>
            <a:r>
              <a:rPr lang="en-US" altLang="ja-JP" sz="1100" dirty="0">
                <a:solidFill>
                  <a:srgbClr val="FF0000"/>
                </a:solidFill>
                <a:latin typeface="Arial" panose="020B0604020202020204" pitchFamily="34" charset="0"/>
                <a:cs typeface="Arial" panose="020B0604020202020204" pitchFamily="34" charset="0"/>
              </a:rPr>
              <a:t>			</a:t>
            </a:r>
            <a:r>
              <a:rPr lang="en-US" altLang="ja-JP" sz="1100" dirty="0" smtClean="0">
                <a:solidFill>
                  <a:srgbClr val="FF0000"/>
                </a:solidFill>
                <a:latin typeface="Arial" panose="020B0604020202020204" pitchFamily="34" charset="0"/>
                <a:cs typeface="Arial" panose="020B0604020202020204" pitchFamily="34" charset="0"/>
              </a:rPr>
              <a:t>	</a:t>
            </a:r>
            <a:r>
              <a:rPr lang="en-US" altLang="ja-JP" sz="1100" u="sng" dirty="0" err="1" smtClean="0">
                <a:solidFill>
                  <a:srgbClr val="FF0000"/>
                </a:solidFill>
                <a:latin typeface="Arial" panose="020B0604020202020204" pitchFamily="34" charset="0"/>
                <a:cs typeface="Arial" panose="020B0604020202020204" pitchFamily="34" charset="0"/>
              </a:rPr>
              <a:t>ChIdentifier</a:t>
            </a:r>
            <a:endParaRPr lang="en-US" altLang="ja-JP" sz="1100" u="sng" dirty="0">
              <a:solidFill>
                <a:srgbClr val="FF0000"/>
              </a:solidFill>
              <a:latin typeface="Arial" panose="020B0604020202020204" pitchFamily="34" charset="0"/>
              <a:cs typeface="Arial" panose="020B0604020202020204" pitchFamily="34" charset="0"/>
            </a:endParaRPr>
          </a:p>
          <a:p>
            <a:pPr marL="895350" indent="-717550">
              <a:buNone/>
            </a:pPr>
            <a:r>
              <a:rPr lang="en-US" altLang="ja-JP" sz="1100" dirty="0" smtClean="0">
                <a:latin typeface="Arial" panose="020B0604020202020204" pitchFamily="34" charset="0"/>
                <a:cs typeface="Arial" panose="020B0604020202020204" pitchFamily="34" charset="0"/>
              </a:rPr>
              <a:t>				ResultCode</a:t>
            </a:r>
            <a:r>
              <a:rPr lang="en-US" altLang="ja-JP" sz="1100" dirty="0">
                <a:latin typeface="Arial" panose="020B0604020202020204" pitchFamily="34" charset="0"/>
                <a:cs typeface="Arial" panose="020B0604020202020204" pitchFamily="34" charset="0"/>
              </a:rPr>
              <a:t>,</a:t>
            </a:r>
          </a:p>
          <a:p>
            <a:pPr marL="895350" indent="-717550">
              <a:buNone/>
            </a:pPr>
            <a:r>
              <a:rPr lang="en-US" altLang="ja-JP" sz="1100" dirty="0" smtClean="0">
                <a:latin typeface="Arial" panose="020B0604020202020204" pitchFamily="34" charset="0"/>
                <a:cs typeface="Arial" panose="020B0604020202020204" pitchFamily="34" charset="0"/>
              </a:rPr>
              <a:t>				ReasonCode</a:t>
            </a:r>
            <a:endParaRPr lang="en-US" altLang="ja-JP" sz="1100" dirty="0">
              <a:latin typeface="Arial" panose="020B0604020202020204" pitchFamily="34" charset="0"/>
              <a:cs typeface="Arial" panose="020B0604020202020204" pitchFamily="34" charset="0"/>
            </a:endParaRPr>
          </a:p>
          <a:p>
            <a:pPr marL="895350" indent="-717550">
              <a:buNone/>
            </a:pPr>
            <a:r>
              <a:rPr lang="en-US" altLang="ja-JP" sz="1100" dirty="0" smtClean="0">
                <a:latin typeface="Arial" panose="020B0604020202020204" pitchFamily="34" charset="0"/>
                <a:cs typeface="Arial" panose="020B0604020202020204" pitchFamily="34" charset="0"/>
              </a:rPr>
              <a:t>				)</a:t>
            </a:r>
          </a:p>
          <a:p>
            <a:pPr marL="895350" indent="-717550">
              <a:buNone/>
            </a:pPr>
            <a:endParaRPr lang="en-US" altLang="ja-JP" sz="1100" dirty="0" smtClean="0">
              <a:latin typeface="Arial" panose="020B0604020202020204" pitchFamily="34" charset="0"/>
              <a:cs typeface="Arial" panose="020B0604020202020204" pitchFamily="34" charset="0"/>
            </a:endParaRPr>
          </a:p>
          <a:p>
            <a:pPr marL="0" indent="0">
              <a:buNone/>
            </a:pPr>
            <a:r>
              <a:rPr lang="en-US" altLang="ja-JP" sz="1100" dirty="0" smtClean="0">
                <a:latin typeface="Times New Roman" panose="02020603050405020304" pitchFamily="18" charset="0"/>
                <a:cs typeface="Times New Roman" panose="02020603050405020304" pitchFamily="18" charset="0"/>
              </a:rPr>
              <a:t>The </a:t>
            </a:r>
            <a:r>
              <a:rPr lang="en-US" altLang="ja-JP" sz="1100" dirty="0">
                <a:latin typeface="Times New Roman" panose="02020603050405020304" pitchFamily="18" charset="0"/>
                <a:cs typeface="Times New Roman" panose="02020603050405020304" pitchFamily="18" charset="0"/>
              </a:rPr>
              <a:t>primitive parameters are defined in Table </a:t>
            </a:r>
            <a:r>
              <a:rPr lang="en-US" altLang="ja-JP" sz="1100" dirty="0" smtClean="0">
                <a:latin typeface="Times New Roman" panose="02020603050405020304" pitchFamily="18" charset="0"/>
                <a:cs typeface="Times New Roman" panose="02020603050405020304" pitchFamily="18" charset="0"/>
              </a:rPr>
              <a:t>5-31.</a:t>
            </a:r>
          </a:p>
        </p:txBody>
      </p:sp>
      <p:sp>
        <p:nvSpPr>
          <p:cNvPr id="4" name="正方形/長方形 3"/>
          <p:cNvSpPr/>
          <p:nvPr/>
        </p:nvSpPr>
        <p:spPr>
          <a:xfrm>
            <a:off x="618193" y="1801455"/>
            <a:ext cx="6487980" cy="369332"/>
          </a:xfrm>
          <a:prstGeom prst="rect">
            <a:avLst/>
          </a:prstGeom>
        </p:spPr>
        <p:txBody>
          <a:bodyPr wrap="square">
            <a:spAutoFit/>
          </a:bodyPr>
          <a:lstStyle/>
          <a:p>
            <a:r>
              <a:rPr lang="en-US" altLang="ja-JP" dirty="0">
                <a:latin typeface="Arial" panose="020B0604020202020204" pitchFamily="34" charset="0"/>
                <a:cs typeface="Arial" panose="020B0604020202020204" pitchFamily="34" charset="0"/>
              </a:rPr>
              <a:t>Insert the following </a:t>
            </a:r>
            <a:r>
              <a:rPr lang="en-US" altLang="ja-JP" dirty="0" smtClean="0">
                <a:latin typeface="Arial" panose="020B0604020202020204" pitchFamily="34" charset="0"/>
                <a:cs typeface="Arial" panose="020B0604020202020204" pitchFamily="34" charset="0"/>
              </a:rPr>
              <a:t>text </a:t>
            </a:r>
            <a:r>
              <a:rPr lang="en-US" altLang="ja-JP" dirty="0" smtClean="0">
                <a:solidFill>
                  <a:srgbClr val="FF0000"/>
                </a:solidFill>
                <a:latin typeface="Arial" panose="020B0604020202020204" pitchFamily="34" charset="0"/>
                <a:cs typeface="Arial" panose="020B0604020202020204" pitchFamily="34" charset="0"/>
              </a:rPr>
              <a:t>in red</a:t>
            </a:r>
            <a:r>
              <a:rPr lang="en-US" altLang="ja-JP" dirty="0" smtClean="0">
                <a:latin typeface="Arial" panose="020B0604020202020204" pitchFamily="34" charset="0"/>
                <a:cs typeface="Arial" panose="020B0604020202020204" pitchFamily="34" charset="0"/>
              </a:rPr>
              <a:t> </a:t>
            </a:r>
            <a:r>
              <a:rPr lang="en-US" altLang="ja-JP" dirty="0">
                <a:latin typeface="Arial" panose="020B0604020202020204" pitchFamily="34" charset="0"/>
                <a:cs typeface="Arial" panose="020B0604020202020204" pitchFamily="34" charset="0"/>
              </a:rPr>
              <a:t>at </a:t>
            </a:r>
            <a:r>
              <a:rPr lang="en-US" altLang="ja-JP" dirty="0" smtClean="0">
                <a:latin typeface="Arial" panose="020B0604020202020204" pitchFamily="34" charset="0"/>
                <a:cs typeface="Arial" panose="020B0604020202020204" pitchFamily="34" charset="0"/>
              </a:rPr>
              <a:t>5.5.8:</a:t>
            </a:r>
            <a:endParaRPr lang="en-US" altLang="ja-JP" dirty="0">
              <a:latin typeface="Arial" panose="020B0604020202020204" pitchFamily="34" charset="0"/>
              <a:cs typeface="Arial" panose="020B0604020202020204" pitchFamily="34" charset="0"/>
            </a:endParaRPr>
          </a:p>
        </p:txBody>
      </p:sp>
      <p:sp>
        <p:nvSpPr>
          <p:cNvPr id="6" name="テキスト ボックス 5"/>
          <p:cNvSpPr txBox="1"/>
          <p:nvPr/>
        </p:nvSpPr>
        <p:spPr>
          <a:xfrm>
            <a:off x="7452320" y="1268760"/>
            <a:ext cx="889987" cy="369332"/>
          </a:xfrm>
          <a:prstGeom prst="rect">
            <a:avLst/>
          </a:prstGeom>
          <a:noFill/>
          <a:ln>
            <a:solidFill>
              <a:schemeClr val="tx1"/>
            </a:solidFill>
          </a:ln>
        </p:spPr>
        <p:txBody>
          <a:bodyPr wrap="none" rtlCol="0">
            <a:spAutoFit/>
          </a:bodyPr>
          <a:lstStyle/>
          <a:p>
            <a:r>
              <a:rPr kumimoji="1" lang="en-US" altLang="ja-JP" dirty="0" smtClean="0"/>
              <a:t>Revise</a:t>
            </a:r>
            <a:endParaRPr kumimoji="1" lang="ja-JP" altLang="en-US" dirty="0"/>
          </a:p>
        </p:txBody>
      </p:sp>
    </p:spTree>
    <p:extLst>
      <p:ext uri="{BB962C8B-B14F-4D97-AF65-F5344CB8AC3E}">
        <p14:creationId xmlns:p14="http://schemas.microsoft.com/office/powerpoint/2010/main" val="2373676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Proposed resolution to #i-27</a:t>
            </a:r>
            <a:endParaRPr kumimoji="1" lang="ja-JP" altLang="en-US" dirty="0"/>
          </a:p>
        </p:txBody>
      </p:sp>
      <p:sp>
        <p:nvSpPr>
          <p:cNvPr id="3" name="コンテンツ プレースホルダー 2"/>
          <p:cNvSpPr>
            <a:spLocks noGrp="1"/>
          </p:cNvSpPr>
          <p:nvPr>
            <p:ph idx="1"/>
          </p:nvPr>
        </p:nvSpPr>
        <p:spPr>
          <a:xfrm>
            <a:off x="678123" y="2776468"/>
            <a:ext cx="7990656" cy="295672"/>
          </a:xfrm>
        </p:spPr>
        <p:txBody>
          <a:bodyPr/>
          <a:lstStyle/>
          <a:p>
            <a:pPr marL="0" indent="0" algn="ctr">
              <a:buNone/>
            </a:pPr>
            <a:r>
              <a:rPr lang="en-US" altLang="ja-JP" sz="1200" b="1" dirty="0" smtClean="0"/>
              <a:t>Table </a:t>
            </a:r>
            <a:r>
              <a:rPr lang="en-US" altLang="ja-JP" sz="1200" b="1" dirty="0"/>
              <a:t>5-31—MAC-ISOCH-DATA, MAC-ASYNC-DATA and MAC-HRCP-DATA primitive parameters</a:t>
            </a:r>
            <a:endParaRPr kumimoji="1" lang="ja-JP" altLang="en-US" sz="1200" dirty="0">
              <a:latin typeface="Times New Roman" panose="02020603050405020304" pitchFamily="18" charset="0"/>
              <a:cs typeface="Times New Roman" panose="02020603050405020304" pitchFamily="18" charset="0"/>
            </a:endParaRPr>
          </a:p>
        </p:txBody>
      </p:sp>
      <p:graphicFrame>
        <p:nvGraphicFramePr>
          <p:cNvPr id="4" name="表 3"/>
          <p:cNvGraphicFramePr>
            <a:graphicFrameLocks noGrp="1"/>
          </p:cNvGraphicFramePr>
          <p:nvPr>
            <p:extLst>
              <p:ext uri="{D42A27DB-BD31-4B8C-83A1-F6EECF244321}">
                <p14:modId xmlns:p14="http://schemas.microsoft.com/office/powerpoint/2010/main" val="258177261"/>
              </p:ext>
            </p:extLst>
          </p:nvPr>
        </p:nvGraphicFramePr>
        <p:xfrm>
          <a:off x="1187624" y="3280524"/>
          <a:ext cx="6984776" cy="2710139"/>
        </p:xfrm>
        <a:graphic>
          <a:graphicData uri="http://schemas.openxmlformats.org/drawingml/2006/table">
            <a:tbl>
              <a:tblPr firstRow="1" bandRow="1">
                <a:tableStyleId>{5940675A-B579-460E-94D1-54222C63F5DA}</a:tableStyleId>
              </a:tblPr>
              <a:tblGrid>
                <a:gridCol w="1224136"/>
                <a:gridCol w="1296144"/>
                <a:gridCol w="1728192"/>
                <a:gridCol w="2736304"/>
              </a:tblGrid>
              <a:tr h="374115">
                <a:tc>
                  <a:txBody>
                    <a:bodyPr/>
                    <a:lstStyle/>
                    <a:p>
                      <a:r>
                        <a:rPr kumimoji="1" lang="en-US" altLang="ja-JP" sz="1200" b="1" dirty="0" smtClean="0">
                          <a:latin typeface="Times New Roman" panose="02020603050405020304" pitchFamily="18" charset="0"/>
                          <a:cs typeface="Times New Roman" panose="02020603050405020304" pitchFamily="18" charset="0"/>
                        </a:rPr>
                        <a:t>Name</a:t>
                      </a:r>
                      <a:endParaRPr kumimoji="1" lang="ja-JP" altLang="en-US" sz="1200" b="1" dirty="0">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b="1" dirty="0" smtClean="0">
                          <a:latin typeface="Times New Roman" panose="02020603050405020304" pitchFamily="18" charset="0"/>
                          <a:cs typeface="Times New Roman" panose="02020603050405020304" pitchFamily="18" charset="0"/>
                        </a:rPr>
                        <a:t>Type</a:t>
                      </a:r>
                      <a:endParaRPr kumimoji="1" lang="ja-JP" altLang="en-US" sz="1200" b="1" dirty="0">
                        <a:latin typeface="Times New Roman" panose="02020603050405020304" pitchFamily="18" charset="0"/>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b="1" dirty="0" smtClean="0">
                          <a:latin typeface="Times New Roman" panose="02020603050405020304" pitchFamily="18" charset="0"/>
                          <a:cs typeface="Times New Roman" panose="02020603050405020304" pitchFamily="18" charset="0"/>
                        </a:rPr>
                        <a:t>Valid range</a:t>
                      </a:r>
                      <a:endParaRPr kumimoji="1" lang="ja-JP" altLang="en-US" sz="1200" b="1" dirty="0">
                        <a:latin typeface="Times New Roman" panose="02020603050405020304" pitchFamily="18" charset="0"/>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b="1" dirty="0" smtClean="0">
                          <a:latin typeface="Times New Roman" panose="02020603050405020304" pitchFamily="18" charset="0"/>
                          <a:cs typeface="Times New Roman" panose="02020603050405020304" pitchFamily="18" charset="0"/>
                        </a:rPr>
                        <a:t>Description</a:t>
                      </a:r>
                      <a:endParaRPr kumimoji="1" lang="ja-JP" altLang="en-US" sz="1200" b="1" dirty="0">
                        <a:latin typeface="Times New Roman" panose="02020603050405020304" pitchFamily="18" charset="0"/>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942975">
                <a:tc>
                  <a:txBody>
                    <a:bodyPr/>
                    <a:lstStyle/>
                    <a:p>
                      <a:r>
                        <a:rPr kumimoji="1" lang="en-US" altLang="ja-JP" sz="12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LogicalChannel</a:t>
                      </a:r>
                      <a:endParaRPr kumimoji="1" lang="ja-JP" altLang="en-US" sz="1200" dirty="0">
                        <a:latin typeface="Times New Roman" panose="02020603050405020304" pitchFamily="18" charset="0"/>
                        <a:cs typeface="Times New Roman" panose="02020603050405020304" pitchFamily="18" charset="0"/>
                      </a:endParaRPr>
                    </a:p>
                  </a:txBody>
                  <a:tcP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Enumeration</a:t>
                      </a:r>
                      <a:endParaRPr kumimoji="1" lang="ja-JP" altLang="en-US" sz="1200" dirty="0">
                        <a:latin typeface="Times New Roman" panose="02020603050405020304" pitchFamily="18" charset="0"/>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CH0, CH1</a:t>
                      </a:r>
                      <a:endParaRPr kumimoji="1" lang="ja-JP" altLang="en-US" sz="1200" dirty="0">
                        <a:latin typeface="Times New Roman" panose="02020603050405020304" pitchFamily="18" charset="0"/>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r>
                        <a:rPr kumimoji="1" lang="en-US" altLang="ja-JP" sz="1200" b="0" i="0" u="none" strike="noStrike" kern="1200" baseline="0" dirty="0" err="1" smtClean="0">
                          <a:solidFill>
                            <a:schemeClr val="tx1"/>
                          </a:solidFill>
                          <a:latin typeface="Times New Roman" panose="02020603050405020304" pitchFamily="18" charset="0"/>
                          <a:ea typeface="+mn-ea"/>
                          <a:cs typeface="Times New Roman" panose="02020603050405020304" pitchFamily="18" charset="0"/>
                        </a:rPr>
                        <a:t>LogicalChannel</a:t>
                      </a:r>
                      <a:r>
                        <a:rPr kumimoji="1" lang="en-US" altLang="ja-JP" sz="12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 value is available for</a:t>
                      </a:r>
                    </a:p>
                    <a:p>
                      <a:r>
                        <a:rPr kumimoji="1" lang="en-US" altLang="ja-JP" sz="12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use by the Higher Layer Protocol user</a:t>
                      </a:r>
                    </a:p>
                    <a:p>
                      <a:r>
                        <a:rPr kumimoji="1" lang="en-US" altLang="ja-JP" sz="12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and is therefore out of scope of this</a:t>
                      </a:r>
                    </a:p>
                    <a:p>
                      <a:r>
                        <a:rPr kumimoji="1" lang="en-US" altLang="ja-JP" sz="12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specification. This parameter is valid</a:t>
                      </a:r>
                    </a:p>
                    <a:p>
                      <a:r>
                        <a:rPr kumimoji="1" lang="en-US" altLang="ja-JP" sz="12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only for MAC-HRCP-DATA primitives.</a:t>
                      </a:r>
                      <a:endParaRPr kumimoji="1" lang="ja-JP" altLang="en-US" sz="1200" dirty="0">
                        <a:latin typeface="Times New Roman" panose="02020603050405020304" pitchFamily="18" charset="0"/>
                        <a:cs typeface="Times New Roman" panose="02020603050405020304" pitchFamily="18" charset="0"/>
                      </a:endParaRPr>
                    </a:p>
                  </a:txBody>
                  <a:tcP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r h="665092">
                <a:tc>
                  <a:txBody>
                    <a:bodyPr/>
                    <a:lstStyle/>
                    <a:p>
                      <a:r>
                        <a:rPr kumimoji="1" lang="en-US" altLang="ja-JP" sz="1200" u="sng" dirty="0" err="1" smtClean="0">
                          <a:solidFill>
                            <a:srgbClr val="FF0000"/>
                          </a:solidFill>
                          <a:latin typeface="Times New Roman" panose="02020603050405020304" pitchFamily="18" charset="0"/>
                          <a:cs typeface="Times New Roman" panose="02020603050405020304" pitchFamily="18" charset="0"/>
                        </a:rPr>
                        <a:t>MCSIdentifier</a:t>
                      </a:r>
                      <a:endParaRPr kumimoji="1" lang="ja-JP" altLang="en-US" sz="1200" u="sng" dirty="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r>
                        <a:rPr kumimoji="1" lang="en-US" altLang="ja-JP" sz="1200" u="sng" dirty="0" smtClean="0">
                          <a:solidFill>
                            <a:srgbClr val="FF0000"/>
                          </a:solidFill>
                          <a:latin typeface="Times New Roman" panose="02020603050405020304" pitchFamily="18" charset="0"/>
                          <a:cs typeface="Times New Roman" panose="02020603050405020304" pitchFamily="18" charset="0"/>
                        </a:rPr>
                        <a:t>Enumeration</a:t>
                      </a:r>
                      <a:endParaRPr kumimoji="1" lang="ja-JP" altLang="en-US" sz="1200" u="sng" dirty="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r>
                        <a:rPr kumimoji="1" lang="en-US" altLang="ja-JP" sz="1200" u="sng" dirty="0" smtClean="0">
                          <a:solidFill>
                            <a:srgbClr val="FF0000"/>
                          </a:solidFill>
                          <a:latin typeface="Times New Roman" panose="02020603050405020304" pitchFamily="18" charset="0"/>
                          <a:cs typeface="Times New Roman" panose="02020603050405020304" pitchFamily="18" charset="0"/>
                        </a:rPr>
                        <a:t>Any</a:t>
                      </a:r>
                      <a:r>
                        <a:rPr kumimoji="1" lang="en-US" altLang="ja-JP" sz="1200" u="sng" baseline="0" dirty="0" smtClean="0">
                          <a:solidFill>
                            <a:srgbClr val="FF0000"/>
                          </a:solidFill>
                          <a:latin typeface="Times New Roman" panose="02020603050405020304" pitchFamily="18" charset="0"/>
                          <a:cs typeface="Times New Roman" panose="02020603050405020304" pitchFamily="18" charset="0"/>
                        </a:rPr>
                        <a:t> valid MCS identifier, as defined in Table 11a-6.</a:t>
                      </a:r>
                      <a:endParaRPr kumimoji="1" lang="ja-JP" altLang="en-US" sz="1200" u="sng" dirty="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r>
                        <a:rPr kumimoji="1" lang="en-US" altLang="ja-JP" sz="1200" u="sng" dirty="0" smtClean="0">
                          <a:solidFill>
                            <a:srgbClr val="FF0000"/>
                          </a:solidFill>
                          <a:latin typeface="Times New Roman" panose="02020603050405020304" pitchFamily="18" charset="0"/>
                          <a:cs typeface="Times New Roman" panose="02020603050405020304" pitchFamily="18" charset="0"/>
                        </a:rPr>
                        <a:t>MCS</a:t>
                      </a:r>
                      <a:r>
                        <a:rPr kumimoji="1" lang="en-US" altLang="ja-JP" sz="1200" u="sng" baseline="0" dirty="0" smtClean="0">
                          <a:solidFill>
                            <a:srgbClr val="FF0000"/>
                          </a:solidFill>
                          <a:latin typeface="Times New Roman" panose="02020603050405020304" pitchFamily="18" charset="0"/>
                          <a:cs typeface="Times New Roman" panose="02020603050405020304" pitchFamily="18" charset="0"/>
                        </a:rPr>
                        <a:t> used in the transmitted PHY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u="sng" dirty="0" smtClean="0">
                          <a:solidFill>
                            <a:srgbClr val="FF0000"/>
                          </a:solidFill>
                          <a:latin typeface="Times New Roman" panose="02020603050405020304" pitchFamily="18" charset="0"/>
                          <a:cs typeface="Times New Roman" panose="02020603050405020304" pitchFamily="18" charset="0"/>
                        </a:rPr>
                        <a:t>Only applicable for HRCP SC PHY.</a:t>
                      </a:r>
                      <a:endParaRPr lang="ja-JP" altLang="en-US" sz="1200" u="sng" dirty="0" smtClean="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r>
              <a:tr h="665092">
                <a:tc>
                  <a:txBody>
                    <a:bodyPr/>
                    <a:lstStyle/>
                    <a:p>
                      <a:r>
                        <a:rPr kumimoji="1" lang="en-US" altLang="ja-JP" sz="1200" u="sng" dirty="0" err="1" smtClean="0">
                          <a:solidFill>
                            <a:srgbClr val="FF0000"/>
                          </a:solidFill>
                          <a:latin typeface="Times New Roman" panose="02020603050405020304" pitchFamily="18" charset="0"/>
                          <a:cs typeface="Times New Roman" panose="02020603050405020304" pitchFamily="18" charset="0"/>
                        </a:rPr>
                        <a:t>ChIdentifier</a:t>
                      </a:r>
                      <a:endParaRPr kumimoji="1" lang="ja-JP" altLang="en-US" sz="1200" u="sng" dirty="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r>
                        <a:rPr kumimoji="1" lang="en-US" altLang="ja-JP" sz="1200" u="sng" dirty="0" smtClean="0">
                          <a:solidFill>
                            <a:srgbClr val="FF0000"/>
                          </a:solidFill>
                          <a:latin typeface="Times New Roman" panose="02020603050405020304" pitchFamily="18" charset="0"/>
                          <a:cs typeface="Times New Roman" panose="02020603050405020304" pitchFamily="18" charset="0"/>
                        </a:rPr>
                        <a:t>Enumeration</a:t>
                      </a:r>
                    </a:p>
                  </a:txBody>
                  <a:tcP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u="sng" dirty="0" smtClean="0">
                          <a:solidFill>
                            <a:srgbClr val="FF0000"/>
                          </a:solidFill>
                          <a:latin typeface="Times New Roman" panose="02020603050405020304" pitchFamily="18" charset="0"/>
                          <a:cs typeface="Times New Roman" panose="02020603050405020304" pitchFamily="18" charset="0"/>
                        </a:rPr>
                        <a:t>Any</a:t>
                      </a:r>
                      <a:r>
                        <a:rPr kumimoji="1" lang="en-US" altLang="ja-JP" sz="1200" u="sng" baseline="0" dirty="0" smtClean="0">
                          <a:solidFill>
                            <a:srgbClr val="FF0000"/>
                          </a:solidFill>
                          <a:latin typeface="Times New Roman" panose="02020603050405020304" pitchFamily="18" charset="0"/>
                          <a:cs typeface="Times New Roman" panose="02020603050405020304" pitchFamily="18" charset="0"/>
                        </a:rPr>
                        <a:t> valid combinations of channel, as defined in figure 6-88c</a:t>
                      </a:r>
                      <a:endParaRPr kumimoji="1" lang="ja-JP" altLang="en-US" sz="1200" u="sng" dirty="0" smtClean="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r>
                        <a:rPr kumimoji="1" lang="en-US" altLang="ja-JP" sz="1200" u="sng" dirty="0" smtClean="0">
                          <a:solidFill>
                            <a:srgbClr val="FF0000"/>
                          </a:solidFill>
                          <a:latin typeface="Times New Roman" panose="02020603050405020304" pitchFamily="18" charset="0"/>
                          <a:cs typeface="Times New Roman" panose="02020603050405020304" pitchFamily="18" charset="0"/>
                        </a:rPr>
                        <a:t>The frequency</a:t>
                      </a:r>
                      <a:r>
                        <a:rPr kumimoji="1" lang="en-US" altLang="ja-JP" sz="1200" u="sng" baseline="0" dirty="0" smtClean="0">
                          <a:solidFill>
                            <a:srgbClr val="FF0000"/>
                          </a:solidFill>
                          <a:latin typeface="Times New Roman" panose="02020603050405020304" pitchFamily="18" charset="0"/>
                          <a:cs typeface="Times New Roman" panose="02020603050405020304" pitchFamily="18" charset="0"/>
                        </a:rPr>
                        <a:t> channel</a:t>
                      </a:r>
                      <a:r>
                        <a:rPr kumimoji="1" lang="en-US" altLang="ja-JP" sz="1200" u="sng" dirty="0" smtClean="0">
                          <a:solidFill>
                            <a:srgbClr val="FF0000"/>
                          </a:solidFill>
                          <a:latin typeface="Times New Roman" panose="02020603050405020304" pitchFamily="18" charset="0"/>
                          <a:cs typeface="Times New Roman" panose="02020603050405020304" pitchFamily="18" charset="0"/>
                        </a:rPr>
                        <a:t> used in</a:t>
                      </a:r>
                      <a:r>
                        <a:rPr kumimoji="1" lang="en-US" altLang="ja-JP" sz="1200" u="sng" baseline="0" dirty="0" smtClean="0">
                          <a:solidFill>
                            <a:srgbClr val="FF0000"/>
                          </a:solidFill>
                          <a:latin typeface="Times New Roman" panose="02020603050405020304" pitchFamily="18" charset="0"/>
                          <a:cs typeface="Times New Roman" panose="02020603050405020304" pitchFamily="18" charset="0"/>
                        </a:rPr>
                        <a:t> the </a:t>
                      </a:r>
                      <a:br>
                        <a:rPr kumimoji="1" lang="en-US" altLang="ja-JP" sz="1200" u="sng" baseline="0" dirty="0" smtClean="0">
                          <a:solidFill>
                            <a:srgbClr val="FF0000"/>
                          </a:solidFill>
                          <a:latin typeface="Times New Roman" panose="02020603050405020304" pitchFamily="18" charset="0"/>
                          <a:cs typeface="Times New Roman" panose="02020603050405020304" pitchFamily="18" charset="0"/>
                        </a:rPr>
                      </a:br>
                      <a:r>
                        <a:rPr kumimoji="1" lang="en-US" altLang="ja-JP" sz="1200" u="sng" baseline="0" dirty="0" smtClean="0">
                          <a:solidFill>
                            <a:srgbClr val="FF0000"/>
                          </a:solidFill>
                          <a:latin typeface="Times New Roman" panose="02020603050405020304" pitchFamily="18" charset="0"/>
                          <a:cs typeface="Times New Roman" panose="02020603050405020304" pitchFamily="18" charset="0"/>
                        </a:rPr>
                        <a:t>transmitted PHY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u="sng" dirty="0" smtClean="0">
                          <a:solidFill>
                            <a:srgbClr val="FF0000"/>
                          </a:solidFill>
                          <a:latin typeface="Times New Roman" panose="02020603050405020304" pitchFamily="18" charset="0"/>
                          <a:cs typeface="Times New Roman" panose="02020603050405020304" pitchFamily="18" charset="0"/>
                        </a:rPr>
                        <a:t>Only applicable for HRCP SC PHY.</a:t>
                      </a:r>
                      <a:endParaRPr lang="ja-JP" altLang="en-US" sz="1200" u="sng" dirty="0" smtClean="0">
                        <a:solidFill>
                          <a:srgbClr val="FF0000"/>
                        </a:solidFill>
                        <a:latin typeface="Times New Roman" panose="02020603050405020304" pitchFamily="18" charset="0"/>
                        <a:cs typeface="Times New Roman" panose="02020603050405020304" pitchFamily="18" charset="0"/>
                      </a:endParaRPr>
                    </a:p>
                  </a:txBody>
                  <a:tcP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r>
            </a:tbl>
          </a:graphicData>
        </a:graphic>
      </p:graphicFrame>
      <p:sp>
        <p:nvSpPr>
          <p:cNvPr id="11" name="正方形/長方形 10"/>
          <p:cNvSpPr/>
          <p:nvPr/>
        </p:nvSpPr>
        <p:spPr bwMode="auto">
          <a:xfrm>
            <a:off x="769745" y="2593951"/>
            <a:ext cx="7811184" cy="3744416"/>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 name="正方形/長方形 11"/>
          <p:cNvSpPr/>
          <p:nvPr/>
        </p:nvSpPr>
        <p:spPr>
          <a:xfrm>
            <a:off x="604300" y="2170787"/>
            <a:ext cx="6487980" cy="369332"/>
          </a:xfrm>
          <a:prstGeom prst="rect">
            <a:avLst/>
          </a:prstGeom>
        </p:spPr>
        <p:txBody>
          <a:bodyPr wrap="square">
            <a:spAutoFit/>
          </a:bodyPr>
          <a:lstStyle/>
          <a:p>
            <a:r>
              <a:rPr lang="en-US" altLang="ja-JP" dirty="0">
                <a:latin typeface="Arial" panose="020B0604020202020204" pitchFamily="34" charset="0"/>
                <a:cs typeface="Arial" panose="020B0604020202020204" pitchFamily="34" charset="0"/>
              </a:rPr>
              <a:t>Insert the following </a:t>
            </a:r>
            <a:r>
              <a:rPr lang="en-US" altLang="ja-JP" dirty="0" smtClean="0">
                <a:latin typeface="Arial" panose="020B0604020202020204" pitchFamily="34" charset="0"/>
                <a:cs typeface="Arial" panose="020B0604020202020204" pitchFamily="34" charset="0"/>
              </a:rPr>
              <a:t>row </a:t>
            </a:r>
            <a:r>
              <a:rPr lang="en-US" altLang="ja-JP" dirty="0" smtClean="0">
                <a:solidFill>
                  <a:srgbClr val="FF0000"/>
                </a:solidFill>
                <a:latin typeface="Arial" panose="020B0604020202020204" pitchFamily="34" charset="0"/>
                <a:cs typeface="Arial" panose="020B0604020202020204" pitchFamily="34" charset="0"/>
              </a:rPr>
              <a:t>in red</a:t>
            </a:r>
            <a:r>
              <a:rPr lang="en-US" altLang="ja-JP" dirty="0" smtClean="0">
                <a:latin typeface="Arial" panose="020B0604020202020204" pitchFamily="34" charset="0"/>
                <a:cs typeface="Arial" panose="020B0604020202020204" pitchFamily="34" charset="0"/>
              </a:rPr>
              <a:t> </a:t>
            </a:r>
            <a:r>
              <a:rPr lang="en-US" altLang="ja-JP" dirty="0">
                <a:latin typeface="Arial" panose="020B0604020202020204" pitchFamily="34" charset="0"/>
                <a:cs typeface="Arial" panose="020B0604020202020204" pitchFamily="34" charset="0"/>
              </a:rPr>
              <a:t>at the end of Table 5-31:</a:t>
            </a:r>
          </a:p>
        </p:txBody>
      </p:sp>
    </p:spTree>
    <p:extLst>
      <p:ext uri="{BB962C8B-B14F-4D97-AF65-F5344CB8AC3E}">
        <p14:creationId xmlns:p14="http://schemas.microsoft.com/office/powerpoint/2010/main" val="3773517905"/>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872</TotalTime>
  <Words>828</Words>
  <Application>Microsoft Office PowerPoint</Application>
  <PresentationFormat>画面に合わせる (4:3)</PresentationFormat>
  <Paragraphs>172</Paragraphs>
  <Slides>9</Slides>
  <Notes>0</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IEEE-P802_15</vt:lpstr>
      <vt:lpstr>PowerPoint プレゼンテーション</vt:lpstr>
      <vt:lpstr>PowerPoint プレゼンテーション</vt:lpstr>
      <vt:lpstr>Comments and proposed resolutions</vt:lpstr>
      <vt:lpstr>Comment #i-201</vt:lpstr>
      <vt:lpstr>Comment #i-201</vt:lpstr>
      <vt:lpstr>Comment #i-201</vt:lpstr>
      <vt:lpstr>Comment #i-202 and #i-203</vt:lpstr>
      <vt:lpstr>Proposed resolution to #i-27</vt:lpstr>
      <vt:lpstr>Proposed resolution to #i-27</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c:creator>
  <cp:lastModifiedBy>wsho</cp:lastModifiedBy>
  <cp:revision>58</cp:revision>
  <dcterms:created xsi:type="dcterms:W3CDTF">2015-11-10T09:42:33Z</dcterms:created>
  <dcterms:modified xsi:type="dcterms:W3CDTF">2016-09-17T07:27:01Z</dcterms:modified>
</cp:coreProperties>
</file>