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68" r:id="rId3"/>
    <p:sldId id="261" r:id="rId4"/>
    <p:sldId id="266" r:id="rId5"/>
    <p:sldId id="262" r:id="rId6"/>
    <p:sldId id="267" r:id="rId7"/>
    <p:sldId id="265"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CACE666-2A1F-4D83-9592-6FE44AE2DD99}">
          <p14:sldIdLst>
            <p14:sldId id="257"/>
            <p14:sldId id="268"/>
            <p14:sldId id="261"/>
            <p14:sldId id="266"/>
            <p14:sldId id="262"/>
            <p14:sldId id="267"/>
            <p14:sldId id="2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42" autoAdjust="0"/>
    <p:restoredTop sz="94645" autoAdjust="0"/>
  </p:normalViewPr>
  <p:slideViewPr>
    <p:cSldViewPr>
      <p:cViewPr varScale="1">
        <p:scale>
          <a:sx n="63" d="100"/>
          <a:sy n="63" d="100"/>
        </p:scale>
        <p:origin x="-384" y="-5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10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14FCBE-206A-409C-96B4-13948A27046C}" type="datetimeFigureOut">
              <a:rPr kumimoji="1" lang="ja-JP" altLang="en-US" smtClean="0"/>
              <a:t>2016/9/13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65EE50-58A8-4B0A-83D3-18380AA99907}" type="slidenum">
              <a:rPr kumimoji="1" lang="ja-JP" altLang="en-US" smtClean="0"/>
              <a:t>‹#›</a:t>
            </a:fld>
            <a:endParaRPr kumimoji="1" lang="ja-JP" altLang="en-US"/>
          </a:p>
        </p:txBody>
      </p:sp>
    </p:spTree>
    <p:extLst>
      <p:ext uri="{BB962C8B-B14F-4D97-AF65-F5344CB8AC3E}">
        <p14:creationId xmlns:p14="http://schemas.microsoft.com/office/powerpoint/2010/main" val="20469437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8108767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62197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22701250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31" name="Rectangle 7"/>
          <p:cNvSpPr>
            <a:spLocks noChangeArrowheads="1"/>
          </p:cNvSpPr>
          <p:nvPr/>
        </p:nvSpPr>
        <p:spPr bwMode="auto">
          <a:xfrm>
            <a:off x="5292080" y="394156"/>
            <a:ext cx="31661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eaLnBrk="0" fontAlgn="base" hangingPunct="0">
              <a:spcBef>
                <a:spcPct val="0"/>
              </a:spcBef>
              <a:spcAft>
                <a:spcPct val="0"/>
              </a:spcAft>
            </a:pPr>
            <a:r>
              <a:rPr kumimoji="0" lang="en-US" altLang="ja-JP" sz="1400" b="1" dirty="0">
                <a:solidFill>
                  <a:srgbClr val="000000"/>
                </a:solidFill>
                <a:latin typeface="Times New Roman" pitchFamily="18" charset="0"/>
                <a:ea typeface="ＭＳ Ｐゴシック" charset="-128"/>
              </a:rPr>
              <a:t>doc.: IEEE </a:t>
            </a:r>
            <a:r>
              <a:rPr kumimoji="0" lang="en-US" altLang="ja-JP" sz="1400" b="1" dirty="0" smtClean="0">
                <a:solidFill>
                  <a:srgbClr val="000000"/>
                </a:solidFill>
                <a:latin typeface="Times New Roman" pitchFamily="18" charset="0"/>
                <a:ea typeface="ＭＳ Ｐゴシック" charset="-128"/>
              </a:rPr>
              <a:t>802.15</a:t>
            </a:r>
            <a:r>
              <a:rPr kumimoji="0" lang="en-US" altLang="ja-JP" sz="1400" b="1" dirty="0" smtClean="0">
                <a:solidFill>
                  <a:srgbClr val="000000"/>
                </a:solidFill>
                <a:latin typeface="Times New Roman" pitchFamily="18" charset="0"/>
              </a:rPr>
              <a:t>-16-</a:t>
            </a:r>
            <a:r>
              <a:rPr kumimoji="0" lang="ja-JP" altLang="en-US" sz="1400" b="1" dirty="0" smtClean="0">
                <a:solidFill>
                  <a:srgbClr val="000000"/>
                </a:solidFill>
                <a:latin typeface="Times New Roman" pitchFamily="18" charset="0"/>
              </a:rPr>
              <a:t> </a:t>
            </a:r>
            <a:r>
              <a:rPr kumimoji="0" lang="en-US" altLang="ja-JP" sz="1400" b="1" dirty="0" smtClean="0">
                <a:solidFill>
                  <a:srgbClr val="000000"/>
                </a:solidFill>
                <a:latin typeface="Times New Roman" pitchFamily="18" charset="0"/>
              </a:rPr>
              <a:t>0</a:t>
            </a:r>
            <a:r>
              <a:rPr kumimoji="1" lang="en-US" altLang="ja-JP" sz="1400" b="1" i="0" kern="1200" dirty="0" smtClean="0">
                <a:solidFill>
                  <a:schemeClr val="tx1"/>
                </a:solidFill>
                <a:effectLst/>
                <a:latin typeface="Times New Roman" panose="02020603050405020304" pitchFamily="18" charset="0"/>
                <a:ea typeface="+mn-ea"/>
                <a:cs typeface="Times New Roman" panose="02020603050405020304" pitchFamily="18" charset="0"/>
              </a:rPr>
              <a:t>622</a:t>
            </a:r>
            <a:r>
              <a:rPr kumimoji="0" lang="en-US" altLang="ja-JP" sz="1400" b="1" dirty="0" smtClean="0">
                <a:solidFill>
                  <a:srgbClr val="000000"/>
                </a:solidFill>
                <a:latin typeface="Times New Roman" pitchFamily="18" charset="0"/>
              </a:rPr>
              <a:t> </a:t>
            </a:r>
            <a:r>
              <a:rPr kumimoji="0" lang="en-US" altLang="ja-JP" sz="1400" b="1" dirty="0">
                <a:solidFill>
                  <a:srgbClr val="000000"/>
                </a:solidFill>
                <a:latin typeface="Times New Roman" pitchFamily="18" charset="0"/>
              </a:rPr>
              <a:t>-00-003e</a:t>
            </a:r>
            <a:endParaRPr kumimoji="0"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kumimoji="0"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eaLnBrk="0" fontAlgn="base" hangingPunct="0">
              <a:spcBef>
                <a:spcPct val="0"/>
              </a:spcBef>
              <a:spcAft>
                <a:spcPct val="0"/>
              </a:spcAft>
              <a:defRPr/>
            </a:pPr>
            <a:r>
              <a:rPr kumimoji="0" lang="en-US" altLang="ja-JP" sz="1400" b="1" dirty="0" smtClean="0">
                <a:solidFill>
                  <a:srgbClr val="000000"/>
                </a:solidFill>
                <a:latin typeface="Times New Roman" pitchFamily="18" charset="0"/>
              </a:rPr>
              <a:t>September 2016</a:t>
            </a:r>
            <a:endParaRPr kumimoji="0" lang="en-US" altLang="ja-JP" sz="1400" b="1" dirty="0">
              <a:solidFill>
                <a:srgbClr val="000000"/>
              </a:solidFill>
              <a:latin typeface="Times New Roman" pitchFamily="18" charset="0"/>
            </a:endParaRPr>
          </a:p>
        </p:txBody>
      </p:sp>
      <p:sp>
        <p:nvSpPr>
          <p:cNvPr id="12" name="Rectangle 7"/>
          <p:cNvSpPr>
            <a:spLocks noChangeArrowheads="1"/>
          </p:cNvSpPr>
          <p:nvPr userDrawn="1"/>
        </p:nvSpPr>
        <p:spPr bwMode="auto">
          <a:xfrm>
            <a:off x="6372200" y="6484694"/>
            <a:ext cx="21559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eaLnBrk="0" fontAlgn="base" hangingPunct="0">
              <a:spcBef>
                <a:spcPct val="0"/>
              </a:spcBef>
              <a:spcAft>
                <a:spcPct val="0"/>
              </a:spcAft>
              <a:defRPr/>
            </a:pPr>
            <a:r>
              <a:rPr kumimoji="0" lang="en-US" altLang="ja-JP" sz="1200" dirty="0" smtClean="0">
                <a:solidFill>
                  <a:srgbClr val="000000"/>
                </a:solidFill>
                <a:latin typeface="Times New Roman" pitchFamily="18" charset="0"/>
                <a:cs typeface="Times New Roman" panose="02020603050405020304" pitchFamily="18" charset="0"/>
              </a:rPr>
              <a:t>Ken</a:t>
            </a:r>
            <a:r>
              <a:rPr kumimoji="0" lang="en-US" altLang="ja-JP" sz="1200" baseline="0" dirty="0" smtClean="0">
                <a:solidFill>
                  <a:srgbClr val="000000"/>
                </a:solidFill>
                <a:latin typeface="Times New Roman" pitchFamily="18" charset="0"/>
                <a:cs typeface="Times New Roman" panose="02020603050405020304" pitchFamily="18" charset="0"/>
              </a:rPr>
              <a:t> Hiraga</a:t>
            </a:r>
            <a:r>
              <a:rPr kumimoji="0" lang="en-US" altLang="ja-JP" sz="1200" dirty="0" smtClean="0">
                <a:solidFill>
                  <a:srgbClr val="000000"/>
                </a:solidFill>
                <a:latin typeface="Times New Roman" pitchFamily="18" charset="0"/>
                <a:cs typeface="Times New Roman" panose="02020603050405020304" pitchFamily="18" charset="0"/>
              </a:rPr>
              <a:t> (NTT)</a:t>
            </a:r>
            <a:endParaRPr kumimoji="0" lang="en-US" altLang="ja-JP" sz="1000" dirty="0">
              <a:solidFill>
                <a:srgbClr val="000000"/>
              </a:solidFill>
              <a:latin typeface="Times New Roman" pitchFamily="18" charset="0"/>
              <a:cs typeface="Times New Roman" panose="02020603050405020304" pitchFamily="18" charset="0"/>
            </a:endParaRPr>
          </a:p>
        </p:txBody>
      </p:sp>
      <p:sp>
        <p:nvSpPr>
          <p:cNvPr id="3" name="テキスト ボックス 2"/>
          <p:cNvSpPr txBox="1"/>
          <p:nvPr userDrawn="1"/>
        </p:nvSpPr>
        <p:spPr>
          <a:xfrm>
            <a:off x="4427984" y="6477719"/>
            <a:ext cx="720069" cy="276999"/>
          </a:xfrm>
          <a:prstGeom prst="rect">
            <a:avLst/>
          </a:prstGeom>
          <a:noFill/>
        </p:spPr>
        <p:txBody>
          <a:bodyPr wrap="none" rtlCol="0">
            <a:spAutoFit/>
          </a:bodyPr>
          <a:lstStyle/>
          <a:p>
            <a:pPr eaLnBrk="0" fontAlgn="base" hangingPunct="0">
              <a:spcBef>
                <a:spcPct val="0"/>
              </a:spcBef>
              <a:spcAft>
                <a:spcPct val="0"/>
              </a:spcAft>
              <a:defRPr/>
            </a:pPr>
            <a:r>
              <a:rPr kumimoji="0" lang="en-US" altLang="ja-JP" sz="1200" dirty="0">
                <a:solidFill>
                  <a:srgbClr val="000000"/>
                </a:solidFill>
                <a:latin typeface="Times New Roman" pitchFamily="18" charset="0"/>
              </a:rPr>
              <a:t>Slide </a:t>
            </a:r>
            <a:fld id="{D82A7083-144B-4CAE-9BCE-F602E8314F10}" type="slidenum">
              <a:rPr kumimoji="0" lang="en-US" altLang="ja-JP" sz="1200">
                <a:solidFill>
                  <a:srgbClr val="000000"/>
                </a:solidFill>
                <a:latin typeface="Times New Roman" pitchFamily="18" charset="0"/>
              </a:rPr>
              <a:pPr eaLnBrk="0" fontAlgn="base" hangingPunct="0">
                <a:spcBef>
                  <a:spcPct val="0"/>
                </a:spcBef>
                <a:spcAft>
                  <a:spcPct val="0"/>
                </a:spcAft>
                <a:defRPr/>
              </a:pPr>
              <a:t>‹#›</a:t>
            </a:fld>
            <a:endParaRPr kumimoji="0" lang="en-US" altLang="ja-JP" sz="1200" dirty="0">
              <a:solidFill>
                <a:srgbClr val="000000"/>
              </a:solidFill>
              <a:latin typeface="Times New Roman" pitchFamily="18" charset="0"/>
            </a:endParaRPr>
          </a:p>
        </p:txBody>
      </p:sp>
    </p:spTree>
    <p:extLst>
      <p:ext uri="{BB962C8B-B14F-4D97-AF65-F5344CB8AC3E}">
        <p14:creationId xmlns:p14="http://schemas.microsoft.com/office/powerpoint/2010/main" val="2484974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642845" y="1032556"/>
            <a:ext cx="7967756"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rgbClr val="000000"/>
              </a:solidFill>
              <a:latin typeface="Times New Roman" pitchFamily="18" charset="0"/>
              <a:ea typeface="ＭＳ Ｐゴシック" charset="-128"/>
              <a:cs typeface="Times New Roman" pitchFamily="18" charset="0"/>
            </a:endParaRPr>
          </a:p>
          <a:p>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Submission Title:</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a:t>
            </a:r>
            <a:r>
              <a:rPr lang="en-US" altLang="ja-JP" sz="1400" dirty="0">
                <a:solidFill>
                  <a:srgbClr val="000000"/>
                </a:solidFill>
                <a:latin typeface="Times New Roman" pitchFamily="18" charset="0"/>
                <a:ea typeface="ＭＳ Ｐゴシック" charset="-128"/>
                <a:cs typeface="Times New Roman" pitchFamily="18" charset="0"/>
              </a:rPr>
              <a:t>P</a:t>
            </a:r>
            <a:r>
              <a:rPr lang="en-US" altLang="ja-JP" sz="1400" dirty="0" smtClean="0">
                <a:solidFill>
                  <a:srgbClr val="000000"/>
                </a:solidFill>
                <a:latin typeface="Times New Roman" pitchFamily="18" charset="0"/>
                <a:ea typeface="ＭＳ Ｐゴシック" charset="-128"/>
                <a:cs typeface="Times New Roman" pitchFamily="18" charset="0"/>
              </a:rPr>
              <a:t>roposed resolution to comments on MCS indication</a:t>
            </a:r>
            <a:r>
              <a:rPr lang="pt-BR" altLang="ja-JP" sz="1400" dirty="0" smtClean="0">
                <a:solidFill>
                  <a:srgbClr val="000000"/>
                </a:solidFill>
                <a:latin typeface="Times New Roman" pitchFamily="18" charset="0"/>
                <a:cs typeface="Times New Roman" pitchFamily="18" charset="0"/>
              </a:rPr>
              <a:t>] </a:t>
            </a:r>
            <a:endParaRPr lang="pt-BR" altLang="ja-JP" sz="1400" dirty="0">
              <a:solidFill>
                <a:srgbClr val="000000"/>
              </a:solidFill>
              <a:latin typeface="Times New Roman" pitchFamily="18" charset="0"/>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Date Submitted:</a:t>
            </a:r>
            <a:r>
              <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rPr>
              <a:t> </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a:t>
            </a:r>
            <a:r>
              <a:rPr lang="en-US" altLang="ja-JP" sz="1400" dirty="0" smtClean="0">
                <a:latin typeface="Times New Roman" panose="02020603050405020304" pitchFamily="18" charset="0"/>
                <a:ea typeface="ＭＳ Ｐゴシック" charset="-128"/>
                <a:cs typeface="Times New Roman" panose="02020603050405020304" pitchFamily="18" charset="0"/>
              </a:rPr>
              <a:t>14 </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September 2016]</a:t>
            </a:r>
            <a:endPar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Source: </a:t>
            </a:r>
            <a:r>
              <a:rPr lang="en-US" altLang="ja-JP" sz="1400" dirty="0">
                <a:solidFill>
                  <a:srgbClr val="000000"/>
                </a:solidFill>
                <a:latin typeface="Times New Roman" pitchFamily="18" charset="0"/>
                <a:ea typeface="ＭＳ Ｐゴシック" charset="-128"/>
                <a:cs typeface="Times New Roman" pitchFamily="18" charset="0"/>
              </a:rPr>
              <a:t> [Ken </a:t>
            </a:r>
            <a:r>
              <a:rPr lang="en-US" altLang="ja-JP" sz="1400" dirty="0" err="1">
                <a:solidFill>
                  <a:srgbClr val="000000"/>
                </a:solidFill>
                <a:latin typeface="Times New Roman" pitchFamily="18" charset="0"/>
                <a:ea typeface="ＭＳ Ｐゴシック" charset="-128"/>
                <a:cs typeface="Times New Roman" pitchFamily="18" charset="0"/>
              </a:rPr>
              <a:t>Hiraga</a:t>
            </a:r>
            <a:r>
              <a:rPr lang="en-US" altLang="ja-JP" sz="1400" baseline="30000" dirty="0">
                <a:solidFill>
                  <a:srgbClr val="000000"/>
                </a:solidFill>
                <a:ea typeface="ＭＳ Ｐゴシック" charset="-128"/>
                <a:cs typeface="Times New Roman" pitchFamily="18" charset="0"/>
              </a:rPr>
              <a:t>(</a:t>
            </a:r>
            <a:r>
              <a:rPr lang="en-US" altLang="ja-JP" sz="1400" baseline="30000" dirty="0">
                <a:solidFill>
                  <a:srgbClr val="000000"/>
                </a:solidFill>
                <a:latin typeface="Times New Roman"/>
              </a:rPr>
              <a:t>1)</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err="1">
                <a:solidFill>
                  <a:srgbClr val="000000"/>
                </a:solidFill>
                <a:latin typeface="Times New Roman" pitchFamily="18" charset="0"/>
                <a:ea typeface="ＭＳ Ｐゴシック" charset="-128"/>
                <a:cs typeface="Times New Roman" pitchFamily="18" charset="0"/>
              </a:rPr>
              <a:t>Keiji</a:t>
            </a:r>
            <a:r>
              <a:rPr lang="en-US" altLang="ja-JP" sz="1400" dirty="0">
                <a:solidFill>
                  <a:srgbClr val="000000"/>
                </a:solidFill>
                <a:latin typeface="Times New Roman" pitchFamily="18" charset="0"/>
                <a:ea typeface="ＭＳ Ｐゴシック" charset="-128"/>
                <a:cs typeface="Times New Roman" pitchFamily="18" charset="0"/>
              </a:rPr>
              <a:t> Akiyama, Jae </a:t>
            </a:r>
            <a:r>
              <a:rPr lang="en-US" altLang="ja-JP" sz="1400" dirty="0" err="1">
                <a:solidFill>
                  <a:srgbClr val="000000"/>
                </a:solidFill>
                <a:latin typeface="Times New Roman" pitchFamily="18" charset="0"/>
                <a:ea typeface="ＭＳ Ｐゴシック" charset="-128"/>
                <a:cs typeface="Times New Roman" pitchFamily="18" charset="0"/>
              </a:rPr>
              <a:t>Seung</a:t>
            </a:r>
            <a:r>
              <a:rPr lang="en-US" altLang="ja-JP" sz="1400" dirty="0">
                <a:solidFill>
                  <a:srgbClr val="000000"/>
                </a:solidFill>
                <a:latin typeface="Times New Roman" pitchFamily="18" charset="0"/>
                <a:ea typeface="ＭＳ Ｐゴシック" charset="-128"/>
                <a:cs typeface="Times New Roman" pitchFamily="18" charset="0"/>
              </a:rPr>
              <a:t> Lee, </a:t>
            </a:r>
            <a:r>
              <a:rPr lang="en-US" altLang="ja-JP" sz="1400" dirty="0" err="1">
                <a:solidFill>
                  <a:srgbClr val="000000"/>
                </a:solidFill>
                <a:latin typeface="Times New Roman" pitchFamily="18" charset="0"/>
                <a:ea typeface="ＭＳ Ｐゴシック" charset="-128"/>
                <a:cs typeface="Times New Roman" pitchFamily="18" charset="0"/>
              </a:rPr>
              <a:t>Itaru</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err="1">
                <a:solidFill>
                  <a:srgbClr val="000000"/>
                </a:solidFill>
                <a:latin typeface="Times New Roman" pitchFamily="18" charset="0"/>
                <a:ea typeface="ＭＳ Ｐゴシック" charset="-128"/>
                <a:cs typeface="Times New Roman" pitchFamily="18" charset="0"/>
              </a:rPr>
              <a:t>Maekawa</a:t>
            </a:r>
            <a:r>
              <a:rPr lang="en-US" altLang="ja-JP" sz="1400" dirty="0">
                <a:solidFill>
                  <a:srgbClr val="000000"/>
                </a:solidFill>
                <a:latin typeface="Times New Roman" pitchFamily="18" charset="0"/>
                <a:ea typeface="ＭＳ Ｐゴシック" charset="-128"/>
                <a:cs typeface="Times New Roman" pitchFamily="18" charset="0"/>
              </a:rPr>
              <a:t>, Makoto Noda, </a:t>
            </a:r>
            <a:r>
              <a:rPr lang="en-US" altLang="ja-JP" sz="1400" dirty="0" err="1">
                <a:solidFill>
                  <a:srgbClr val="000000"/>
                </a:solidFill>
                <a:latin typeface="Times New Roman" pitchFamily="18" charset="0"/>
                <a:ea typeface="ＭＳ Ｐゴシック" charset="-128"/>
                <a:cs typeface="Times New Roman" pitchFamily="18" charset="0"/>
              </a:rPr>
              <a:t>Ko</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err="1">
                <a:solidFill>
                  <a:srgbClr val="000000"/>
                </a:solidFill>
                <a:latin typeface="Times New Roman" pitchFamily="18" charset="0"/>
                <a:ea typeface="ＭＳ Ｐゴシック" charset="-128"/>
                <a:cs typeface="Times New Roman" pitchFamily="18" charset="0"/>
              </a:rPr>
              <a:t>Togashi</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anose="02020603050405020304" pitchFamily="18" charset="0"/>
                <a:cs typeface="Times New Roman" panose="02020603050405020304" pitchFamily="18" charset="0"/>
              </a:rPr>
              <a:t>(representative contributors), all contributors are listed in “Contributors” slide] </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Company: </a:t>
            </a:r>
            <a:r>
              <a:rPr lang="en-US" altLang="ja-JP" sz="1400" dirty="0">
                <a:solidFill>
                  <a:srgbClr val="000000"/>
                </a:solidFill>
                <a:latin typeface="Times New Roman" pitchFamily="18" charset="0"/>
                <a:ea typeface="ＭＳ Ｐゴシック" charset="-128"/>
                <a:cs typeface="Times New Roman" pitchFamily="18" charset="0"/>
              </a:rPr>
              <a:t> [ETRI, JRC, NTT</a:t>
            </a:r>
            <a:r>
              <a:rPr lang="en-US" altLang="ja-JP" sz="1400" baseline="30000" dirty="0">
                <a:solidFill>
                  <a:srgbClr val="000000"/>
                </a:solidFill>
                <a:latin typeface="Times New Roman"/>
              </a:rPr>
              <a:t>1</a:t>
            </a:r>
            <a:r>
              <a:rPr lang="en-US" altLang="ja-JP" sz="1400" dirty="0">
                <a:solidFill>
                  <a:srgbClr val="000000"/>
                </a:solidFill>
                <a:latin typeface="Times New Roman" pitchFamily="18" charset="0"/>
                <a:ea typeface="ＭＳ Ｐゴシック" charset="-128"/>
                <a:cs typeface="Times New Roman" pitchFamily="18" charset="0"/>
              </a:rPr>
              <a:t>, Sony, Toshiba</a:t>
            </a:r>
            <a:r>
              <a:rPr lang="en-US" altLang="ja-JP" sz="1400" dirty="0">
                <a:solidFill>
                  <a:srgbClr val="000000"/>
                </a:solidFill>
                <a:latin typeface="Times New Roman" panose="02020603050405020304" pitchFamily="18" charset="0"/>
                <a:cs typeface="Times New Roman" panose="02020603050405020304" pitchFamily="18" charset="0"/>
              </a:rPr>
              <a:t>] </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anose="02020603050405020304" pitchFamily="18" charset="0"/>
                <a:ea typeface="ＭＳ Ｐゴシック" charset="-128"/>
                <a:cs typeface="Times New Roman" pitchFamily="18" charset="0"/>
              </a:rPr>
              <a:t>Address</a:t>
            </a:r>
            <a:r>
              <a:rPr lang="en-US" altLang="ja-JP" sz="1400" baseline="30000" dirty="0">
                <a:solidFill>
                  <a:srgbClr val="000000"/>
                </a:solidFill>
                <a:latin typeface="Times New Roman" panose="02020603050405020304" pitchFamily="18" charset="0"/>
                <a:cs typeface="Times New Roman" panose="02020603050405020304" pitchFamily="18" charset="0"/>
              </a:rPr>
              <a:t>1</a:t>
            </a:r>
            <a:r>
              <a:rPr lang="en-US" altLang="ja-JP" sz="1400" b="1" dirty="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a:t>
            </a:r>
            <a:r>
              <a:rPr lang="en-US" altLang="ja-JP" sz="1400" dirty="0" err="1">
                <a:solidFill>
                  <a:srgbClr val="000000"/>
                </a:solidFill>
                <a:latin typeface="Times New Roman" pitchFamily="18" charset="0"/>
                <a:ea typeface="ＭＳ Ｐゴシック" charset="-128"/>
                <a:cs typeface="Times New Roman" pitchFamily="18" charset="0"/>
              </a:rPr>
              <a:t>Hirarinooka</a:t>
            </a:r>
            <a:r>
              <a:rPr lang="en-US" altLang="ja-JP" sz="1400" dirty="0">
                <a:solidFill>
                  <a:srgbClr val="000000"/>
                </a:solidFill>
                <a:latin typeface="Times New Roman" pitchFamily="18" charset="0"/>
                <a:ea typeface="ＭＳ Ｐゴシック" charset="-128"/>
                <a:cs typeface="Times New Roman" pitchFamily="18" charset="0"/>
              </a:rPr>
              <a:t> 1-1, Yokosuka Japan</a:t>
            </a:r>
            <a:r>
              <a:rPr lang="en-US" altLang="ja-JP" sz="1400" dirty="0">
                <a:solidFill>
                  <a:srgbClr val="000000"/>
                </a:solidFill>
                <a:latin typeface="Times New Roman" panose="02020603050405020304" pitchFamily="18" charset="0"/>
                <a:cs typeface="Times New Roman" panose="02020603050405020304" pitchFamily="18" charset="0"/>
              </a:rPr>
              <a:t>]</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E-Mail</a:t>
            </a:r>
            <a:r>
              <a:rPr lang="en-US" altLang="ja-JP" sz="1400" baseline="30000" dirty="0">
                <a:solidFill>
                  <a:srgbClr val="000000"/>
                </a:solidFill>
                <a:latin typeface="Times New Roman" panose="02020603050405020304" pitchFamily="18" charset="0"/>
                <a:cs typeface="Times New Roman" panose="02020603050405020304" pitchFamily="18" charset="0"/>
              </a:rPr>
              <a:t>1</a:t>
            </a:r>
            <a:r>
              <a:rPr lang="en-US" altLang="ja-JP" sz="1400" b="1" dirty="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[hiraga.ken@lab.ntt.co.jp </a:t>
            </a:r>
            <a:r>
              <a:rPr lang="en-US" altLang="ja-JP" sz="1400" dirty="0">
                <a:solidFill>
                  <a:srgbClr val="000000"/>
                </a:solidFill>
                <a:latin typeface="Times New Roman" panose="02020603050405020304" pitchFamily="18" charset="0"/>
                <a:cs typeface="Times New Roman" panose="02020603050405020304" pitchFamily="18" charset="0"/>
              </a:rPr>
              <a:t>(all contributors are listed in “Contributors” slide)]</a:t>
            </a:r>
          </a:p>
          <a:p>
            <a:r>
              <a:rPr lang="en-US" altLang="ja-JP" sz="1400" b="1" dirty="0" smtClean="0">
                <a:solidFill>
                  <a:srgbClr val="000000"/>
                </a:solidFill>
                <a:latin typeface="Times New Roman" pitchFamily="18" charset="0"/>
                <a:ea typeface="ＭＳ Ｐゴシック" charset="-128"/>
                <a:cs typeface="Times New Roman" pitchFamily="18" charset="0"/>
              </a:rPr>
              <a:t>Re:</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[15-16-0585-00-003e c</a:t>
            </a:r>
            <a:r>
              <a:rPr lang="en-US" altLang="ja-JP" sz="1400" dirty="0" smtClean="0">
                <a:latin typeface="Times New Roman" panose="02020603050405020304" pitchFamily="18" charset="0"/>
                <a:cs typeface="Times New Roman" panose="02020603050405020304" pitchFamily="18" charset="0"/>
              </a:rPr>
              <a:t>onsolidated sponsor ballot comments</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a:t>
            </a:r>
            <a:endParaRPr lang="en-US" altLang="ja-JP" sz="1400" b="1" dirty="0" smtClean="0">
              <a:solidFill>
                <a:srgbClr val="000000"/>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solidFill>
                  <a:srgbClr val="000000"/>
                </a:solidFill>
                <a:latin typeface="Times New Roman" pitchFamily="18" charset="0"/>
                <a:ea typeface="ＭＳ Ｐゴシック" charset="-128"/>
                <a:cs typeface="Times New Roman" pitchFamily="18" charset="0"/>
              </a:rPr>
              <a:t>Abstract</a:t>
            </a:r>
            <a:r>
              <a:rPr lang="en-US" altLang="ja-JP" sz="1400" b="1" dirty="0">
                <a:solidFill>
                  <a:srgbClr val="000000"/>
                </a:solidFill>
                <a:latin typeface="Times New Roman" pitchFamily="18" charset="0"/>
                <a:ea typeface="ＭＳ Ｐゴシック" charset="-128"/>
                <a:cs typeface="Times New Roman" pitchFamily="18" charset="0"/>
              </a:rPr>
              <a:t>:</a:t>
            </a:r>
            <a:r>
              <a:rPr lang="en-US" altLang="ja-JP" sz="1400" dirty="0">
                <a:solidFill>
                  <a:srgbClr val="000000"/>
                </a:solidFill>
                <a:latin typeface="Times New Roman" pitchFamily="18" charset="0"/>
                <a:ea typeface="ＭＳ Ｐゴシック" charset="-128"/>
                <a:cs typeface="Times New Roman" pitchFamily="18" charset="0"/>
              </a:rPr>
              <a:t>	A</a:t>
            </a:r>
            <a:r>
              <a:rPr lang="en-US" altLang="ja-JP" sz="1400" dirty="0" smtClean="0">
                <a:solidFill>
                  <a:srgbClr val="000000"/>
                </a:solidFill>
                <a:latin typeface="Times New Roman" pitchFamily="18" charset="0"/>
                <a:ea typeface="ＭＳ Ｐゴシック" charset="-128"/>
                <a:cs typeface="Times New Roman" pitchFamily="18" charset="0"/>
              </a:rPr>
              <a:t> proposed resolution to Comment #i-27, </a:t>
            </a:r>
            <a:r>
              <a:rPr lang="en-US" altLang="ja-JP" sz="1400" dirty="0">
                <a:solidFill>
                  <a:srgbClr val="000000"/>
                </a:solidFill>
                <a:latin typeface="Times New Roman" pitchFamily="18" charset="0"/>
                <a:ea typeface="ＭＳ Ｐゴシック" charset="-128"/>
                <a:cs typeface="Times New Roman" pitchFamily="18" charset="0"/>
              </a:rPr>
              <a:t>#i-201</a:t>
            </a:r>
            <a:r>
              <a:rPr lang="en-US" altLang="ja-JP" sz="1400" dirty="0" smtClean="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#i-202</a:t>
            </a:r>
            <a:r>
              <a:rPr lang="en-US" altLang="ja-JP" sz="1400" dirty="0" smtClean="0">
                <a:solidFill>
                  <a:srgbClr val="000000"/>
                </a:solidFill>
                <a:latin typeface="Times New Roman" pitchFamily="18" charset="0"/>
                <a:ea typeface="ＭＳ Ｐゴシック" charset="-128"/>
                <a:cs typeface="Times New Roman" pitchFamily="18" charset="0"/>
              </a:rPr>
              <a:t>, and #i-203.</a:t>
            </a:r>
            <a:endParaRPr lang="en-US" altLang="ja-JP" sz="1400" dirty="0">
              <a:solidFill>
                <a:srgbClr val="000000"/>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a:solidFill>
                  <a:srgbClr val="000000"/>
                </a:solidFill>
                <a:latin typeface="Times New Roman" pitchFamily="18" charset="0"/>
                <a:ea typeface="ＭＳ Ｐゴシック" charset="-128"/>
                <a:cs typeface="Times New Roman" pitchFamily="18" charset="0"/>
              </a:rPr>
              <a:t>Purpose:</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For a comment resolution to Comment #i-27, </a:t>
            </a:r>
            <a:r>
              <a:rPr lang="en-US" altLang="ja-JP" sz="1400" dirty="0">
                <a:solidFill>
                  <a:srgbClr val="000000"/>
                </a:solidFill>
                <a:latin typeface="Times New Roman" pitchFamily="18" charset="0"/>
                <a:ea typeface="ＭＳ Ｐゴシック" charset="-128"/>
                <a:cs typeface="Times New Roman" pitchFamily="18" charset="0"/>
              </a:rPr>
              <a:t>#i-201</a:t>
            </a:r>
            <a:r>
              <a:rPr lang="en-US" altLang="ja-JP" sz="1400" dirty="0" smtClean="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#i-202</a:t>
            </a:r>
            <a:r>
              <a:rPr lang="en-US" altLang="ja-JP" sz="1400" dirty="0" smtClean="0">
                <a:solidFill>
                  <a:srgbClr val="000000"/>
                </a:solidFill>
                <a:latin typeface="Times New Roman" pitchFamily="18" charset="0"/>
                <a:ea typeface="ＭＳ Ｐゴシック" charset="-128"/>
                <a:cs typeface="Times New Roman" pitchFamily="18" charset="0"/>
              </a:rPr>
              <a:t>, and </a:t>
            </a:r>
            <a:r>
              <a:rPr lang="en-US" altLang="ja-JP" sz="1400" dirty="0">
                <a:solidFill>
                  <a:srgbClr val="000000"/>
                </a:solidFill>
                <a:latin typeface="Times New Roman" pitchFamily="18" charset="0"/>
                <a:ea typeface="ＭＳ Ｐゴシック" charset="-128"/>
                <a:cs typeface="Times New Roman" pitchFamily="18" charset="0"/>
              </a:rPr>
              <a:t>#i-203</a:t>
            </a:r>
            <a:r>
              <a:rPr lang="en-US" altLang="ja-JP" sz="1400" dirty="0" smtClean="0">
                <a:solidFill>
                  <a:srgbClr val="000000"/>
                </a:solidFill>
                <a:latin typeface="Times New Roman" pitchFamily="18" charset="0"/>
                <a:ea typeface="ＭＳ Ｐゴシック" charset="-128"/>
                <a:cs typeface="Times New Roman" pitchFamily="18" charset="0"/>
              </a:rPr>
              <a:t>, we propose to add a missing table and explain the function and the purpose of the primitive to resolve these comments.</a:t>
            </a:r>
          </a:p>
          <a:p>
            <a:r>
              <a:rPr lang="en-US" altLang="ja-JP" sz="1400" b="1" dirty="0" smtClean="0">
                <a:solidFill>
                  <a:srgbClr val="000000"/>
                </a:solidFill>
                <a:latin typeface="Times New Roman" pitchFamily="18" charset="0"/>
                <a:ea typeface="ＭＳ Ｐゴシック" charset="-128"/>
                <a:cs typeface="Times New Roman" pitchFamily="18" charset="0"/>
              </a:rPr>
              <a:t>Notice:</a:t>
            </a:r>
            <a:r>
              <a:rPr lang="en-US" altLang="ja-JP" sz="1400" dirty="0" smtClean="0">
                <a:solidFill>
                  <a:srgbClr val="000000"/>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smtClean="0">
                <a:solidFill>
                  <a:srgbClr val="000000"/>
                </a:solidFill>
                <a:latin typeface="Times New Roman" pitchFamily="18" charset="0"/>
                <a:ea typeface="ＭＳ Ｐゴシック" charset="-128"/>
                <a:cs typeface="Times New Roman" pitchFamily="18" charset="0"/>
              </a:rPr>
              <a:t>Release</a:t>
            </a:r>
            <a:r>
              <a:rPr lang="en-US" altLang="ja-JP" sz="1400" b="1" dirty="0">
                <a:solidFill>
                  <a:srgbClr val="000000"/>
                </a:solidFill>
                <a:latin typeface="Times New Roman" pitchFamily="18" charset="0"/>
                <a:ea typeface="ＭＳ Ｐゴシック" charset="-128"/>
                <a:cs typeface="Times New Roman" pitchFamily="18" charset="0"/>
              </a:rPr>
              <a:t>:</a:t>
            </a:r>
            <a:r>
              <a:rPr lang="en-US" altLang="ja-JP" sz="1400" dirty="0">
                <a:solidFill>
                  <a:srgbClr val="000000"/>
                </a:solidFill>
                <a:latin typeface="Times New Roman" pitchFamily="18" charset="0"/>
                <a:ea typeface="ＭＳ Ｐゴシック" charset="-128"/>
                <a:cs typeface="Times New Roman" pitchFamily="18" charset="0"/>
              </a:rPr>
              <a:t>	The contributors acknowledge and accept that this contribution becomes the property of IEEE and may be made publicly available by P802.15.</a:t>
            </a:r>
          </a:p>
        </p:txBody>
      </p:sp>
    </p:spTree>
    <p:extLst>
      <p:ext uri="{BB962C8B-B14F-4D97-AF65-F5344CB8AC3E}">
        <p14:creationId xmlns:p14="http://schemas.microsoft.com/office/powerpoint/2010/main" val="1192638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650631" y="692696"/>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a:defRPr/>
            </a:pPr>
            <a:r>
              <a:rPr lang="en-US" altLang="ja-JP" sz="2400" b="1" kern="0" dirty="0" smtClean="0">
                <a:solidFill>
                  <a:srgbClr val="000000"/>
                </a:solidFill>
                <a:latin typeface="Arial"/>
                <a:ea typeface="ＭＳ Ｐゴシック"/>
              </a:rPr>
              <a:t>Contributors</a:t>
            </a:r>
            <a:endParaRPr lang="ja-JP" altLang="en-US" sz="2400" b="1" kern="0" dirty="0">
              <a:solidFill>
                <a:srgbClr val="000000"/>
              </a:solidFill>
              <a:latin typeface="Arial"/>
              <a:ea typeface="ＭＳ Ｐゴシック"/>
            </a:endParaRPr>
          </a:p>
        </p:txBody>
      </p:sp>
      <p:graphicFrame>
        <p:nvGraphicFramePr>
          <p:cNvPr id="9" name="コンテンツ プレースホルダー 4"/>
          <p:cNvGraphicFramePr>
            <a:graphicFrameLocks/>
          </p:cNvGraphicFramePr>
          <p:nvPr>
            <p:extLst>
              <p:ext uri="{D42A27DB-BD31-4B8C-83A1-F6EECF244321}">
                <p14:modId xmlns:p14="http://schemas.microsoft.com/office/powerpoint/2010/main" val="3300071775"/>
              </p:ext>
            </p:extLst>
          </p:nvPr>
        </p:nvGraphicFramePr>
        <p:xfrm>
          <a:off x="784700" y="1484784"/>
          <a:ext cx="7694761" cy="4175184"/>
        </p:xfrm>
        <a:graphic>
          <a:graphicData uri="http://schemas.openxmlformats.org/drawingml/2006/table">
            <a:tbl>
              <a:tblPr firstRow="1" bandRow="1"/>
              <a:tblGrid>
                <a:gridCol w="1981173"/>
                <a:gridCol w="3008983"/>
                <a:gridCol w="2704605"/>
              </a:tblGrid>
              <a:tr h="34793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Name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Affiliation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Email</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jasonlee@etri.re.kr</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ko-KR" sz="1200" dirty="0" err="1" smtClean="0">
                          <a:latin typeface="+mn-lt"/>
                        </a:rPr>
                        <a:t>moonsiklee@etri.re.kr</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Japan Radio Co., Ltd.</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maekawa.itaru@jrc.co.jp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latin typeface="Arial"/>
                          <a:ea typeface="ＭＳ Ｐゴシック"/>
                          <a:cs typeface="+mn-cs"/>
                        </a:rPr>
                        <a:t>Doohwan</a:t>
                      </a:r>
                      <a:r>
                        <a:rPr kumimoji="1" lang="ja-JP" altLang="en-US" sz="1200" kern="1200" baseline="0" dirty="0" smtClean="0">
                          <a:solidFill>
                            <a:schemeClr val="dk1"/>
                          </a:solidFill>
                          <a:latin typeface="Arial"/>
                          <a:ea typeface="ＭＳ Ｐゴシック"/>
                          <a:cs typeface="+mn-cs"/>
                        </a:rPr>
                        <a:t> </a:t>
                      </a:r>
                      <a:r>
                        <a:rPr kumimoji="1" lang="en-US" altLang="ja-JP" sz="1200" dirty="0" smtClean="0">
                          <a:latin typeface="+mn-lt"/>
                        </a:rPr>
                        <a:t>Lee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lee.doohwan@lab.ntt.co.jp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Ken Hiraga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hiraga.ken@lab.ntt.co.jp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Keitarou Kondou</a:t>
                      </a:r>
                      <a:endParaRPr kumimoji="1" lang="ja-JP" altLang="en-US" sz="1200" dirty="0">
                        <a:latin typeface="+mn-lt"/>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Keitarou.Kondou@jp.sony.com</a:t>
                      </a:r>
                      <a:endParaRPr kumimoji="1" lang="ja-JP" altLang="en-US" sz="1200" dirty="0">
                        <a:latin typeface="+mn-lt"/>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Hiroyuki.Matsumura@jp.sony.com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Makoto Noda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Shinagawa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Masashi.Shinagawa@jp.sony.com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Ko Togashi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ko.togashi@toshiba.co.jp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Kiyoshi Toshimitsu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val="611759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Comments to be resolved</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654221135"/>
              </p:ext>
            </p:extLst>
          </p:nvPr>
        </p:nvGraphicFramePr>
        <p:xfrm>
          <a:off x="179512" y="2132856"/>
          <a:ext cx="8712968" cy="3741023"/>
        </p:xfrm>
        <a:graphic>
          <a:graphicData uri="http://schemas.openxmlformats.org/drawingml/2006/table">
            <a:tbl>
              <a:tblPr>
                <a:tableStyleId>{5C22544A-7EE6-4342-B048-85BDC9FD1C3A}</a:tableStyleId>
              </a:tblPr>
              <a:tblGrid>
                <a:gridCol w="401364"/>
                <a:gridCol w="417804"/>
                <a:gridCol w="521289"/>
                <a:gridCol w="283995"/>
                <a:gridCol w="3236923"/>
                <a:gridCol w="1728192"/>
                <a:gridCol w="323201"/>
                <a:gridCol w="828927"/>
                <a:gridCol w="971273"/>
              </a:tblGrid>
              <a:tr h="661031">
                <a:tc>
                  <a:txBody>
                    <a:bodyPr/>
                    <a:lstStyle/>
                    <a:p>
                      <a:pPr algn="l" fontAlgn="b"/>
                      <a:r>
                        <a:rPr lang="en-US" sz="1200" b="1" i="0" u="none" strike="noStrike" dirty="0">
                          <a:effectLst/>
                          <a:latin typeface="Arial" panose="020B0604020202020204" pitchFamily="34" charset="0"/>
                          <a:cs typeface="Arial" panose="020B0604020202020204" pitchFamily="34" charset="0"/>
                        </a:rPr>
                        <a:t>CID</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a:effectLst/>
                          <a:latin typeface="Arial" panose="020B0604020202020204" pitchFamily="34" charset="0"/>
                          <a:cs typeface="Arial" panose="020B0604020202020204" pitchFamily="34" charset="0"/>
                        </a:rPr>
                        <a:t>Page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Sub-clause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Line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Comment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Proposed Change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E/T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a:effectLst/>
                          <a:latin typeface="Arial" panose="020B0604020202020204" pitchFamily="34" charset="0"/>
                          <a:cs typeface="Arial" panose="020B0604020202020204" pitchFamily="34" charset="0"/>
                        </a:rPr>
                        <a:t>Must Be Satisfied?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ctr"/>
                      <a:r>
                        <a:rPr lang="en-US" sz="1200" b="0" i="0" u="none" strike="noStrike" dirty="0" smtClean="0">
                          <a:solidFill>
                            <a:srgbClr val="000000"/>
                          </a:solidFill>
                          <a:effectLst/>
                          <a:latin typeface="Arial" panose="020B0604020202020204" pitchFamily="34" charset="0"/>
                          <a:cs typeface="Arial" panose="020B0604020202020204" pitchFamily="34" charset="0"/>
                        </a:rPr>
                        <a:t>Proposed</a:t>
                      </a:r>
                      <a:r>
                        <a:rPr lang="en-US" sz="1200" b="0" i="0" u="none" strike="noStrike" baseline="0" dirty="0" smtClean="0">
                          <a:solidFill>
                            <a:srgbClr val="000000"/>
                          </a:solidFill>
                          <a:effectLst/>
                          <a:latin typeface="Arial" panose="020B0604020202020204" pitchFamily="34" charset="0"/>
                          <a:cs typeface="Arial" panose="020B0604020202020204" pitchFamily="34" charset="0"/>
                        </a:rPr>
                        <a:t> resolution</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91097">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i-201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5.3.19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dirty="0">
                          <a:solidFill>
                            <a:srgbClr val="000000"/>
                          </a:solidFill>
                          <a:effectLst/>
                          <a:latin typeface="Arial" panose="020B0604020202020204" pitchFamily="34" charset="0"/>
                          <a:cs typeface="Arial" panose="020B0604020202020204" pitchFamily="34" charset="0"/>
                        </a:rPr>
                        <a:t>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If the goal is to indicate the current MCS and channel, then this should be done with the MAC-HRCP-DATA primitives as these are associated with data frames.  However, it is not clear what the upper layer will do with the MCS as this is a PHY specific item.  Part of the MAC's purpose is to abstract the PHY to the upper layers.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Delete 5.3.19 and its associated </a:t>
                      </a:r>
                      <a:r>
                        <a:rPr lang="en-US" sz="1200" b="0" i="0" u="none" strike="noStrike" dirty="0" err="1">
                          <a:solidFill>
                            <a:srgbClr val="000000"/>
                          </a:solidFill>
                          <a:effectLst/>
                          <a:latin typeface="Arial" panose="020B0604020202020204" pitchFamily="34" charset="0"/>
                          <a:cs typeface="Arial" panose="020B0604020202020204" pitchFamily="34" charset="0"/>
                        </a:rPr>
                        <a:t>subclauses</a:t>
                      </a:r>
                      <a:r>
                        <a:rPr lang="en-US" sz="12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Yes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smtClean="0">
                          <a:solidFill>
                            <a:srgbClr val="000000"/>
                          </a:solidFill>
                          <a:effectLst/>
                          <a:latin typeface="Arial" panose="020B0604020202020204" pitchFamily="34" charset="0"/>
                          <a:cs typeface="Arial" panose="020B0604020202020204" pitchFamily="34" charset="0"/>
                        </a:rPr>
                        <a:t>Reject</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1097">
                <a:tc>
                  <a:txBody>
                    <a:bodyPr/>
                    <a:lstStyle/>
                    <a:p>
                      <a:pPr algn="l" fontAlgn="ctr"/>
                      <a:r>
                        <a:rPr lang="en-US" sz="1200" b="0" i="0" u="none" strike="noStrike">
                          <a:solidFill>
                            <a:srgbClr val="000000"/>
                          </a:solidFill>
                          <a:effectLst/>
                          <a:latin typeface="Arial" panose="020B0604020202020204" pitchFamily="34" charset="0"/>
                          <a:cs typeface="Arial" panose="020B0604020202020204" pitchFamily="34" charset="0"/>
                        </a:rPr>
                        <a:t>i-202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5.3.19.1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Arial" panose="020B0604020202020204" pitchFamily="34" charset="0"/>
                          <a:cs typeface="Arial" panose="020B0604020202020204" pitchFamily="34" charset="0"/>
                        </a:rPr>
                        <a:t>The semantics have one primitive, Timeout, which is not defined anywhere in the draft.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Arial" panose="020B0604020202020204" pitchFamily="34" charset="0"/>
                          <a:cs typeface="Arial" panose="020B0604020202020204" pitchFamily="34" charset="0"/>
                        </a:rPr>
                        <a:t>Delete 5.3.19 and its associated subclauses.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Arial" panose="020B0604020202020204" pitchFamily="34" charset="0"/>
                          <a:cs typeface="Arial" panose="020B0604020202020204" pitchFamily="34" charset="0"/>
                        </a:rPr>
                        <a:t>Yes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Revise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1097">
                <a:tc>
                  <a:txBody>
                    <a:bodyPr/>
                    <a:lstStyle/>
                    <a:p>
                      <a:pPr algn="l" fontAlgn="ctr"/>
                      <a:r>
                        <a:rPr lang="en-US" sz="1200" b="0" i="0" u="none" strike="noStrike">
                          <a:solidFill>
                            <a:srgbClr val="000000"/>
                          </a:solidFill>
                          <a:effectLst/>
                          <a:latin typeface="Arial" panose="020B0604020202020204" pitchFamily="34" charset="0"/>
                          <a:cs typeface="Arial" panose="020B0604020202020204" pitchFamily="34" charset="0"/>
                        </a:rPr>
                        <a:t>i-203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5.3.19.2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Arial" panose="020B0604020202020204" pitchFamily="34" charset="0"/>
                          <a:cs typeface="Arial" panose="020B0604020202020204" pitchFamily="34" charset="0"/>
                        </a:rPr>
                        <a:t>The text states that the primitive parameters are defined in Table 5-27a, but that table does not exist in the current draft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Delete 5.3.19 and its associated </a:t>
                      </a:r>
                      <a:r>
                        <a:rPr lang="en-US" sz="1200" b="0" i="0" u="none" strike="noStrike" dirty="0" err="1">
                          <a:solidFill>
                            <a:srgbClr val="000000"/>
                          </a:solidFill>
                          <a:effectLst/>
                          <a:latin typeface="Arial" panose="020B0604020202020204" pitchFamily="34" charset="0"/>
                          <a:cs typeface="Arial" panose="020B0604020202020204" pitchFamily="34" charset="0"/>
                        </a:rPr>
                        <a:t>subclauses</a:t>
                      </a:r>
                      <a:r>
                        <a:rPr lang="en-US" sz="12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Yes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Revise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1097">
                <a:tc>
                  <a:txBody>
                    <a:bodyPr/>
                    <a:lstStyle/>
                    <a:p>
                      <a:pPr algn="l" fontAlgn="b"/>
                      <a:r>
                        <a:rPr lang="en-US" altLang="ja-JP" sz="1200" b="0" i="0" u="none" strike="noStrike" dirty="0" smtClean="0">
                          <a:effectLst/>
                          <a:latin typeface="Arial" panose="020B0604020202020204" pitchFamily="34" charset="0"/>
                          <a:cs typeface="Arial" panose="020B0604020202020204" pitchFamily="34" charset="0"/>
                        </a:rPr>
                        <a:t>i-27</a:t>
                      </a:r>
                      <a:endParaRPr lang="en-US" altLang="ja-JP"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altLang="ja-JP"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smtClean="0">
                          <a:effectLst/>
                          <a:latin typeface="Arial" panose="020B0604020202020204" pitchFamily="34" charset="0"/>
                          <a:cs typeface="Arial" panose="020B0604020202020204" pitchFamily="34" charset="0"/>
                        </a:rPr>
                        <a:t>5.3.19.2</a:t>
                      </a:r>
                      <a:endParaRPr lang="en-US" sz="1200" b="0" i="0" u="none" strike="noStrike" dirty="0">
                        <a:effectLst/>
                        <a:latin typeface="Arial" panose="020B0604020202020204" pitchFamily="34" charset="0"/>
                        <a:cs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en-US" sz="1200" b="0" i="0" u="none" strike="noStrike" dirty="0">
                        <a:effectLst/>
                        <a:latin typeface="Arial" panose="020B0604020202020204" pitchFamily="34" charset="0"/>
                        <a:cs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smtClean="0">
                          <a:effectLst/>
                          <a:latin typeface="Arial" panose="020B0604020202020204" pitchFamily="34" charset="0"/>
                          <a:cs typeface="Arial" panose="020B0604020202020204" pitchFamily="34" charset="0"/>
                        </a:rPr>
                        <a:t>There is no Table 5-27a.</a:t>
                      </a:r>
                    </a:p>
                    <a:p>
                      <a:pPr algn="l" fontAlgn="b"/>
                      <a:r>
                        <a:rPr lang="en-US" sz="1200" b="0" i="0" u="none" strike="noStrike" dirty="0" smtClean="0">
                          <a:effectLst/>
                          <a:latin typeface="Arial" panose="020B0604020202020204" pitchFamily="34" charset="0"/>
                          <a:cs typeface="Arial" panose="020B0604020202020204" pitchFamily="34" charset="0"/>
                        </a:rPr>
                        <a:t>(only reference to this table)</a:t>
                      </a:r>
                      <a:endParaRPr lang="en-US"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smtClean="0">
                          <a:effectLst/>
                          <a:latin typeface="Arial" panose="020B0604020202020204" pitchFamily="34" charset="0"/>
                          <a:cs typeface="Arial" panose="020B0604020202020204" pitchFamily="34" charset="0"/>
                        </a:rPr>
                        <a:t>Create and insert table, presented in page 7 of 15-16-0326r01.</a:t>
                      </a:r>
                      <a:endParaRPr lang="en-US"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panose="020B0604020202020204" pitchFamily="34" charset="0"/>
                          <a:cs typeface="Arial" panose="020B0604020202020204" pitchFamily="34" charset="0"/>
                        </a:rPr>
                        <a:t>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panose="020B0604020202020204" pitchFamily="34" charset="0"/>
                          <a:cs typeface="Arial" panose="020B0604020202020204" pitchFamily="34" charset="0"/>
                        </a:rPr>
                        <a:t>Yes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smtClean="0">
                          <a:effectLst/>
                          <a:latin typeface="Arial" panose="020B0604020202020204" pitchFamily="34" charset="0"/>
                          <a:cs typeface="Arial" panose="020B0604020202020204" pitchFamily="34" charset="0"/>
                        </a:rPr>
                        <a:t>Accept</a:t>
                      </a:r>
                      <a:endParaRPr lang="en-US"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09209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 i-201</a:t>
            </a:r>
            <a:endParaRPr kumimoji="1" lang="ja-JP" altLang="en-US" dirty="0"/>
          </a:p>
        </p:txBody>
      </p:sp>
      <p:sp>
        <p:nvSpPr>
          <p:cNvPr id="3" name="コンテンツ プレースホルダー 2"/>
          <p:cNvSpPr>
            <a:spLocks noGrp="1"/>
          </p:cNvSpPr>
          <p:nvPr>
            <p:ph idx="1"/>
          </p:nvPr>
        </p:nvSpPr>
        <p:spPr>
          <a:xfrm>
            <a:off x="685800" y="1844824"/>
            <a:ext cx="7990656" cy="1598352"/>
          </a:xfrm>
        </p:spPr>
        <p:txBody>
          <a:bodyPr/>
          <a:lstStyle/>
          <a:p>
            <a:r>
              <a:rPr lang="en-US" altLang="ja-JP" sz="2000" dirty="0" smtClean="0"/>
              <a:t>The MCS information indicated by this primitive is used in the upper layer of the transmitter of the transmitted frame.</a:t>
            </a:r>
          </a:p>
          <a:p>
            <a:r>
              <a:rPr lang="en-US" altLang="ja-JP" sz="2000" dirty="0" smtClean="0"/>
              <a:t>So we think that this function cannot be provided by </a:t>
            </a:r>
            <a:r>
              <a:rPr lang="en-US" altLang="ja-JP" sz="2000" dirty="0">
                <a:solidFill>
                  <a:srgbClr val="000000"/>
                </a:solidFill>
                <a:latin typeface="Arial" panose="020B0604020202020204" pitchFamily="34" charset="0"/>
                <a:cs typeface="Arial" panose="020B0604020202020204" pitchFamily="34" charset="0"/>
              </a:rPr>
              <a:t>MAC-HRCP-DATA primitives </a:t>
            </a:r>
            <a:r>
              <a:rPr lang="en-US" altLang="ja-JP" sz="2000" dirty="0" smtClean="0">
                <a:solidFill>
                  <a:srgbClr val="000000"/>
                </a:solidFill>
                <a:latin typeface="Arial" panose="020B0604020202020204" pitchFamily="34" charset="0"/>
                <a:cs typeface="Arial" panose="020B0604020202020204" pitchFamily="34" charset="0"/>
              </a:rPr>
              <a:t>which reports at MAC SAP in the receiver.</a:t>
            </a:r>
            <a:endParaRPr lang="en-US" altLang="ja-JP" sz="2000" dirty="0" smtClean="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433" y="3995199"/>
            <a:ext cx="3617735" cy="26104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テキスト ボックス 4"/>
          <p:cNvSpPr txBox="1"/>
          <p:nvPr/>
        </p:nvSpPr>
        <p:spPr>
          <a:xfrm>
            <a:off x="3600342" y="4674526"/>
            <a:ext cx="1788153" cy="646331"/>
          </a:xfrm>
          <a:prstGeom prst="rect">
            <a:avLst/>
          </a:prstGeom>
          <a:noFill/>
        </p:spPr>
        <p:txBody>
          <a:bodyPr wrap="square" rtlCol="0">
            <a:spAutoFit/>
          </a:bodyPr>
          <a:lstStyle/>
          <a:p>
            <a:r>
              <a:rPr lang="en-US" altLang="ja-JP" sz="1200" dirty="0" smtClean="0">
                <a:solidFill>
                  <a:srgbClr val="00B050"/>
                </a:solidFill>
              </a:rPr>
              <a:t>MLME-</a:t>
            </a:r>
            <a:r>
              <a:rPr lang="en-US" altLang="ja-JP" sz="1200" dirty="0" err="1" smtClean="0">
                <a:solidFill>
                  <a:srgbClr val="00B050"/>
                </a:solidFill>
              </a:rPr>
              <a:t>MCS.confirm</a:t>
            </a:r>
            <a:endParaRPr kumimoji="1" lang="en-US" altLang="ja-JP" sz="1200" dirty="0" smtClean="0">
              <a:solidFill>
                <a:srgbClr val="00B050"/>
              </a:solidFill>
              <a:latin typeface="Times New Roman" panose="02020603050405020304" pitchFamily="18" charset="0"/>
              <a:cs typeface="Times New Roman" panose="02020603050405020304" pitchFamily="18" charset="0"/>
            </a:endParaRPr>
          </a:p>
          <a:p>
            <a:r>
              <a:rPr kumimoji="1" lang="en-US" altLang="ja-JP" sz="1200" dirty="0" smtClean="0">
                <a:solidFill>
                  <a:srgbClr val="00B050"/>
                </a:solidFill>
                <a:latin typeface="Times New Roman" panose="02020603050405020304" pitchFamily="18" charset="0"/>
                <a:cs typeface="Times New Roman" panose="02020603050405020304" pitchFamily="18" charset="0"/>
              </a:rPr>
              <a:t>Information of the MCS identifier of </a:t>
            </a:r>
            <a:r>
              <a:rPr kumimoji="1" lang="en-US" altLang="ja-JP" sz="1200" b="1" dirty="0" smtClean="0">
                <a:solidFill>
                  <a:srgbClr val="00B050"/>
                </a:solidFill>
                <a:latin typeface="Times New Roman" panose="02020603050405020304" pitchFamily="18" charset="0"/>
                <a:cs typeface="Times New Roman" panose="02020603050405020304" pitchFamily="18" charset="0"/>
              </a:rPr>
              <a:t>this</a:t>
            </a:r>
            <a:r>
              <a:rPr kumimoji="1" lang="en-US" altLang="ja-JP" sz="1200" dirty="0" smtClean="0">
                <a:solidFill>
                  <a:srgbClr val="00B050"/>
                </a:solidFill>
                <a:latin typeface="Times New Roman" panose="02020603050405020304" pitchFamily="18" charset="0"/>
                <a:cs typeface="Times New Roman" panose="02020603050405020304" pitchFamily="18" charset="0"/>
              </a:rPr>
              <a:t> frame</a:t>
            </a:r>
          </a:p>
        </p:txBody>
      </p:sp>
      <p:sp>
        <p:nvSpPr>
          <p:cNvPr id="6" name="上矢印 5"/>
          <p:cNvSpPr/>
          <p:nvPr/>
        </p:nvSpPr>
        <p:spPr bwMode="auto">
          <a:xfrm>
            <a:off x="3271976" y="4603418"/>
            <a:ext cx="144016" cy="360040"/>
          </a:xfrm>
          <a:prstGeom prst="upArrow">
            <a:avLst/>
          </a:prstGeom>
          <a:solidFill>
            <a:srgbClr val="00B050"/>
          </a:solidFill>
          <a:ln w="12700" cap="flat" cmpd="sng" algn="ctr">
            <a:solidFill>
              <a:srgbClr val="00B05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44208" y="4593443"/>
            <a:ext cx="2352976" cy="1697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5940152" y="4005064"/>
            <a:ext cx="2857032" cy="584775"/>
          </a:xfrm>
          <a:prstGeom prst="rect">
            <a:avLst/>
          </a:prstGeom>
          <a:noFill/>
        </p:spPr>
        <p:txBody>
          <a:bodyPr wrap="square" rtlCol="0">
            <a:spAutoFit/>
          </a:bodyPr>
          <a:lstStyle/>
          <a:p>
            <a:r>
              <a:rPr kumimoji="1" lang="en-US" altLang="ja-JP" sz="1600" b="1" dirty="0" smtClean="0"/>
              <a:t>HRCP-DEV #2</a:t>
            </a:r>
          </a:p>
          <a:p>
            <a:r>
              <a:rPr lang="en-US" altLang="ja-JP" sz="1600" b="1" dirty="0" smtClean="0"/>
              <a:t>Receiver of the frame</a:t>
            </a:r>
            <a:endParaRPr kumimoji="1" lang="ja-JP" altLang="en-US" sz="1600" b="1" dirty="0"/>
          </a:p>
        </p:txBody>
      </p:sp>
      <p:sp>
        <p:nvSpPr>
          <p:cNvPr id="9" name="テキスト ボックス 8"/>
          <p:cNvSpPr txBox="1"/>
          <p:nvPr/>
        </p:nvSpPr>
        <p:spPr>
          <a:xfrm>
            <a:off x="424633" y="3509216"/>
            <a:ext cx="2692815" cy="584775"/>
          </a:xfrm>
          <a:prstGeom prst="rect">
            <a:avLst/>
          </a:prstGeom>
          <a:noFill/>
        </p:spPr>
        <p:txBody>
          <a:bodyPr wrap="square" rtlCol="0">
            <a:spAutoFit/>
          </a:bodyPr>
          <a:lstStyle/>
          <a:p>
            <a:r>
              <a:rPr kumimoji="1" lang="en-US" altLang="ja-JP" sz="1600" b="1" dirty="0" smtClean="0"/>
              <a:t>HRCP-DEV #1</a:t>
            </a:r>
          </a:p>
          <a:p>
            <a:r>
              <a:rPr lang="en-US" altLang="ja-JP" sz="1600" b="1" dirty="0" smtClean="0"/>
              <a:t>Transmitter of the frame</a:t>
            </a:r>
            <a:endParaRPr kumimoji="1" lang="ja-JP" altLang="en-US" sz="1600" b="1" dirty="0"/>
          </a:p>
        </p:txBody>
      </p:sp>
      <p:sp>
        <p:nvSpPr>
          <p:cNvPr id="10" name="右矢印 9"/>
          <p:cNvSpPr/>
          <p:nvPr/>
        </p:nvSpPr>
        <p:spPr bwMode="auto">
          <a:xfrm>
            <a:off x="3682227" y="5661248"/>
            <a:ext cx="2473950" cy="576064"/>
          </a:xfrm>
          <a:prstGeom prst="rightArrow">
            <a:avLst>
              <a:gd name="adj1" fmla="val 70817"/>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cs typeface="Times New Roman" panose="02020603050405020304" pitchFamily="18" charset="0"/>
              </a:rPr>
              <a:t>PHY</a:t>
            </a:r>
            <a:r>
              <a:rPr kumimoji="0" lang="en-US" altLang="ja-JP" sz="1200" b="0" i="0" u="none" strike="noStrike" cap="none" normalizeH="0" dirty="0" smtClean="0">
                <a:ln>
                  <a:noFill/>
                </a:ln>
                <a:solidFill>
                  <a:schemeClr val="tx1"/>
                </a:solidFill>
                <a:effectLst/>
                <a:latin typeface="Times New Roman" pitchFamily="18" charset="0"/>
                <a:cs typeface="Times New Roman" panose="02020603050405020304" pitchFamily="18" charset="0"/>
              </a:rPr>
              <a:t> frame</a:t>
            </a:r>
            <a:endParaRPr kumimoji="0" lang="ja-JP" altLang="en-US" sz="1200" b="0" i="1" u="none" strike="noStrike" cap="none" normalizeH="0" baseline="0" dirty="0" smtClean="0">
              <a:ln>
                <a:noFill/>
              </a:ln>
              <a:solidFill>
                <a:schemeClr val="tx1"/>
              </a:solidFill>
              <a:effectLst/>
              <a:latin typeface="Times New Roman" pitchFamily="18" charset="0"/>
              <a:cs typeface="Times New Roman" panose="02020603050405020304" pitchFamily="18" charset="0"/>
            </a:endParaRPr>
          </a:p>
        </p:txBody>
      </p:sp>
      <p:sp>
        <p:nvSpPr>
          <p:cNvPr id="11" name="上矢印 10"/>
          <p:cNvSpPr/>
          <p:nvPr/>
        </p:nvSpPr>
        <p:spPr bwMode="auto">
          <a:xfrm rot="10800000">
            <a:off x="3011508" y="4528100"/>
            <a:ext cx="144016" cy="360040"/>
          </a:xfrm>
          <a:prstGeom prst="upArrow">
            <a:avLst/>
          </a:prstGeom>
          <a:solidFill>
            <a:srgbClr val="FF0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2788150" y="3861048"/>
            <a:ext cx="1788153" cy="646331"/>
          </a:xfrm>
          <a:prstGeom prst="rect">
            <a:avLst/>
          </a:prstGeom>
          <a:noFill/>
        </p:spPr>
        <p:txBody>
          <a:bodyPr wrap="square" rtlCol="0">
            <a:spAutoFit/>
          </a:bodyPr>
          <a:lstStyle/>
          <a:p>
            <a:r>
              <a:rPr lang="en-US" altLang="ja-JP" sz="1200" dirty="0" smtClean="0">
                <a:solidFill>
                  <a:srgbClr val="FF0000"/>
                </a:solidFill>
              </a:rPr>
              <a:t>MLME-</a:t>
            </a:r>
            <a:r>
              <a:rPr lang="en-US" altLang="ja-JP" sz="1200" dirty="0" err="1" smtClean="0">
                <a:solidFill>
                  <a:srgbClr val="FF0000"/>
                </a:solidFill>
              </a:rPr>
              <a:t>MCS.request</a:t>
            </a:r>
            <a:endParaRPr kumimoji="1" lang="en-US" altLang="ja-JP" sz="1200" dirty="0" smtClean="0">
              <a:solidFill>
                <a:srgbClr val="FF0000"/>
              </a:solidFill>
              <a:latin typeface="Times New Roman" panose="02020603050405020304" pitchFamily="18" charset="0"/>
              <a:cs typeface="Times New Roman" panose="02020603050405020304" pitchFamily="18" charset="0"/>
            </a:endParaRPr>
          </a:p>
          <a:p>
            <a:r>
              <a:rPr lang="en-US" altLang="ja-JP" sz="1200" dirty="0" smtClean="0">
                <a:solidFill>
                  <a:srgbClr val="FF0000"/>
                </a:solidFill>
                <a:latin typeface="Times New Roman" panose="02020603050405020304" pitchFamily="18" charset="0"/>
                <a:cs typeface="Times New Roman" panose="02020603050405020304" pitchFamily="18" charset="0"/>
              </a:rPr>
              <a:t>Ask the current</a:t>
            </a:r>
            <a:r>
              <a:rPr kumimoji="1" lang="en-US" altLang="ja-JP" sz="1200" dirty="0" smtClean="0">
                <a:solidFill>
                  <a:srgbClr val="FF0000"/>
                </a:solidFill>
                <a:latin typeface="Times New Roman" panose="02020603050405020304" pitchFamily="18" charset="0"/>
                <a:cs typeface="Times New Roman" panose="02020603050405020304" pitchFamily="18" charset="0"/>
              </a:rPr>
              <a:t> MCS</a:t>
            </a:r>
            <a:r>
              <a:rPr lang="ja-JP" altLang="en-US" sz="1200" dirty="0">
                <a:solidFill>
                  <a:srgbClr val="FF0000"/>
                </a:solidFill>
                <a:latin typeface="Times New Roman" panose="02020603050405020304" pitchFamily="18" charset="0"/>
                <a:cs typeface="Times New Roman" panose="02020603050405020304" pitchFamily="18" charset="0"/>
              </a:rPr>
              <a:t> </a:t>
            </a:r>
            <a:r>
              <a:rPr lang="en-US" altLang="ja-JP" sz="1200" dirty="0" smtClean="0">
                <a:solidFill>
                  <a:srgbClr val="FF0000"/>
                </a:solidFill>
                <a:latin typeface="Times New Roman" panose="02020603050405020304" pitchFamily="18" charset="0"/>
                <a:cs typeface="Times New Roman" panose="02020603050405020304" pitchFamily="18" charset="0"/>
              </a:rPr>
              <a:t>and frequency channel</a:t>
            </a:r>
            <a:endParaRPr kumimoji="1" lang="ja-JP" altLang="en-US" sz="1200" dirty="0">
              <a:solidFill>
                <a:srgbClr val="FF0000"/>
              </a:solidFill>
              <a:latin typeface="Times New Roman" panose="02020603050405020304" pitchFamily="18" charset="0"/>
              <a:cs typeface="Times New Roman" panose="02020603050405020304" pitchFamily="18" charset="0"/>
            </a:endParaRPr>
          </a:p>
        </p:txBody>
      </p:sp>
      <p:cxnSp>
        <p:nvCxnSpPr>
          <p:cNvPr id="14" name="直線矢印コネクタ 13"/>
          <p:cNvCxnSpPr/>
          <p:nvPr/>
        </p:nvCxnSpPr>
        <p:spPr bwMode="auto">
          <a:xfrm flipH="1">
            <a:off x="4494419" y="5265420"/>
            <a:ext cx="54721" cy="467836"/>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p:cNvSpPr/>
          <p:nvPr/>
        </p:nvSpPr>
        <p:spPr>
          <a:xfrm>
            <a:off x="7764712" y="4889553"/>
            <a:ext cx="1199776" cy="461666"/>
          </a:xfrm>
          <a:prstGeom prst="rect">
            <a:avLst/>
          </a:prstGeom>
          <a:solidFill>
            <a:schemeClr val="bg1"/>
          </a:solidFill>
        </p:spPr>
        <p:txBody>
          <a:bodyPr wrap="square">
            <a:spAutoFit/>
          </a:bodyPr>
          <a:lstStyle/>
          <a:p>
            <a:r>
              <a:rPr lang="en-US" altLang="ja-JP" sz="1200" dirty="0">
                <a:solidFill>
                  <a:srgbClr val="7030A0"/>
                </a:solidFill>
              </a:rPr>
              <a:t>MAC-HRCP-</a:t>
            </a:r>
            <a:r>
              <a:rPr lang="en-US" altLang="ja-JP" sz="1200" dirty="0" err="1">
                <a:solidFill>
                  <a:srgbClr val="7030A0"/>
                </a:solidFill>
              </a:rPr>
              <a:t>DATA.confirm</a:t>
            </a:r>
            <a:endParaRPr lang="ja-JP" altLang="en-US" sz="1200" dirty="0">
              <a:solidFill>
                <a:srgbClr val="7030A0"/>
              </a:solidFill>
            </a:endParaRPr>
          </a:p>
        </p:txBody>
      </p:sp>
      <p:sp>
        <p:nvSpPr>
          <p:cNvPr id="17" name="上矢印 16"/>
          <p:cNvSpPr/>
          <p:nvPr/>
        </p:nvSpPr>
        <p:spPr bwMode="auto">
          <a:xfrm>
            <a:off x="7620696" y="4940366"/>
            <a:ext cx="144016" cy="360040"/>
          </a:xfrm>
          <a:prstGeom prst="upArrow">
            <a:avLst/>
          </a:prstGeom>
          <a:solidFill>
            <a:srgbClr val="7030A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3915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 </a:t>
            </a:r>
            <a:r>
              <a:rPr lang="en-US" altLang="ja-JP" dirty="0"/>
              <a:t># i-201</a:t>
            </a:r>
            <a:endParaRPr kumimoji="1" lang="ja-JP" altLang="en-US" dirty="0">
              <a:solidFill>
                <a:schemeClr val="tx1"/>
              </a:solidFill>
            </a:endParaRPr>
          </a:p>
        </p:txBody>
      </p:sp>
      <p:sp>
        <p:nvSpPr>
          <p:cNvPr id="15" name="コンテンツ プレースホルダー 2"/>
          <p:cNvSpPr txBox="1">
            <a:spLocks/>
          </p:cNvSpPr>
          <p:nvPr/>
        </p:nvSpPr>
        <p:spPr bwMode="auto">
          <a:xfrm>
            <a:off x="685800" y="2842592"/>
            <a:ext cx="7772400" cy="3466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smtClean="0"/>
              <a:t>Usage </a:t>
            </a:r>
            <a:r>
              <a:rPr lang="en-US" altLang="ja-JP" sz="2400" kern="0" smtClean="0"/>
              <a:t>examples:</a:t>
            </a:r>
            <a:endParaRPr lang="en-US" altLang="ja-JP" sz="2400" kern="0" dirty="0" smtClean="0"/>
          </a:p>
          <a:p>
            <a:pPr marL="914400" lvl="1" indent="-457200">
              <a:buFont typeface="+mj-lt"/>
              <a:buAutoNum type="arabicPeriod"/>
            </a:pPr>
            <a:r>
              <a:rPr lang="en-US" altLang="ja-JP" sz="2000" kern="0" dirty="0" smtClean="0"/>
              <a:t>Along with MCS used for frame transmission, the downloading kiosk can choose the compression size of movie file which will be provided to user.</a:t>
            </a:r>
          </a:p>
          <a:p>
            <a:pPr marL="914400" lvl="1" indent="-457200">
              <a:buFont typeface="+mj-lt"/>
              <a:buAutoNum type="arabicPeriod"/>
            </a:pPr>
            <a:r>
              <a:rPr lang="en-US" altLang="ja-JP" sz="2000" kern="0" dirty="0" smtClean="0"/>
              <a:t>In order to limit communication area, the kiosk uses another antenna and transmits interference signals to limit communication range. The power level of the interfering signal will be set along with MCS of the transmitted frame.</a:t>
            </a:r>
            <a:endParaRPr lang="ja-JP" altLang="en-US" sz="2000" kern="0" dirty="0"/>
          </a:p>
        </p:txBody>
      </p:sp>
      <p:sp>
        <p:nvSpPr>
          <p:cNvPr id="4" name="コンテンツ プレースホルダー 3"/>
          <p:cNvSpPr>
            <a:spLocks noGrp="1"/>
          </p:cNvSpPr>
          <p:nvPr>
            <p:ph idx="1"/>
          </p:nvPr>
        </p:nvSpPr>
        <p:spPr>
          <a:xfrm>
            <a:off x="685800" y="1981200"/>
            <a:ext cx="7772400" cy="727720"/>
          </a:xfrm>
        </p:spPr>
        <p:txBody>
          <a:bodyPr/>
          <a:lstStyle/>
          <a:p>
            <a:r>
              <a:rPr kumimoji="1" lang="en-US" altLang="ja-JP" sz="2400" dirty="0" smtClean="0"/>
              <a:t>What will the upper layer will do?</a:t>
            </a:r>
            <a:endParaRPr kumimoji="1" lang="ja-JP" altLang="en-US" sz="2400" dirty="0"/>
          </a:p>
        </p:txBody>
      </p:sp>
    </p:spTree>
    <p:extLst>
      <p:ext uri="{BB962C8B-B14F-4D97-AF65-F5344CB8AC3E}">
        <p14:creationId xmlns:p14="http://schemas.microsoft.com/office/powerpoint/2010/main" val="2494031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#i-202</a:t>
            </a:r>
            <a:endParaRPr kumimoji="1" lang="ja-JP" altLang="en-US" dirty="0"/>
          </a:p>
        </p:txBody>
      </p:sp>
      <p:sp>
        <p:nvSpPr>
          <p:cNvPr id="4" name="正方形/長方形 3"/>
          <p:cNvSpPr/>
          <p:nvPr/>
        </p:nvSpPr>
        <p:spPr>
          <a:xfrm>
            <a:off x="1254490" y="3545284"/>
            <a:ext cx="6845902" cy="2585323"/>
          </a:xfrm>
          <a:prstGeom prst="rect">
            <a:avLst/>
          </a:prstGeom>
        </p:spPr>
        <p:txBody>
          <a:bodyPr wrap="square">
            <a:spAutoFit/>
          </a:bodyPr>
          <a:lstStyle/>
          <a:p>
            <a:r>
              <a:rPr lang="en-US" altLang="ja-JP" b="1" dirty="0"/>
              <a:t>5.3.19.1 </a:t>
            </a:r>
            <a:r>
              <a:rPr lang="en-US" altLang="ja-JP" b="1" dirty="0" smtClean="0"/>
              <a:t>MLME-</a:t>
            </a:r>
            <a:r>
              <a:rPr lang="en-US" altLang="ja-JP" b="1" dirty="0" err="1" smtClean="0"/>
              <a:t>MCS.request</a:t>
            </a:r>
            <a:endParaRPr lang="en-US" altLang="ja-JP" b="1" dirty="0" smtClean="0"/>
          </a:p>
          <a:p>
            <a:endParaRPr lang="en-US" altLang="ja-JP" dirty="0">
              <a:latin typeface="Times New Roman" panose="02020603050405020304" pitchFamily="18" charset="0"/>
              <a:cs typeface="Times New Roman" panose="02020603050405020304" pitchFamily="18" charset="0"/>
            </a:endParaRPr>
          </a:p>
          <a:p>
            <a:r>
              <a:rPr lang="en-US" altLang="ja-JP" dirty="0">
                <a:latin typeface="Times New Roman" panose="02020603050405020304" pitchFamily="18" charset="0"/>
                <a:cs typeface="Times New Roman" panose="02020603050405020304" pitchFamily="18" charset="0"/>
              </a:rPr>
              <a:t>This primitive requests reports of MCS identifier to MLME.</a:t>
            </a:r>
          </a:p>
          <a:p>
            <a:r>
              <a:rPr lang="en-US" altLang="ja-JP" dirty="0">
                <a:latin typeface="Times New Roman" panose="02020603050405020304" pitchFamily="18" charset="0"/>
                <a:cs typeface="Times New Roman" panose="02020603050405020304" pitchFamily="18" charset="0"/>
              </a:rPr>
              <a:t>The semantics of this primitive are as follows:</a:t>
            </a:r>
          </a:p>
          <a:p>
            <a:pPr marL="449263"/>
            <a:r>
              <a:rPr lang="en-US" altLang="ja-JP" dirty="0"/>
              <a:t>MLME-</a:t>
            </a:r>
            <a:r>
              <a:rPr lang="en-US" altLang="ja-JP" dirty="0" err="1"/>
              <a:t>MCS.request</a:t>
            </a:r>
            <a:r>
              <a:rPr lang="en-US" altLang="ja-JP" dirty="0"/>
              <a:t> </a:t>
            </a:r>
            <a:r>
              <a:rPr lang="en-US" altLang="ja-JP" dirty="0" smtClean="0"/>
              <a:t>	(</a:t>
            </a:r>
            <a:endParaRPr lang="en-US" altLang="ja-JP" dirty="0"/>
          </a:p>
          <a:p>
            <a:pPr marL="449263"/>
            <a:r>
              <a:rPr lang="en-US" altLang="ja-JP" dirty="0" smtClean="0"/>
              <a:t>			Timeout</a:t>
            </a:r>
            <a:endParaRPr lang="en-US" altLang="ja-JP" dirty="0"/>
          </a:p>
          <a:p>
            <a:pPr marL="449263"/>
            <a:r>
              <a:rPr lang="en-US" altLang="ja-JP" dirty="0" smtClean="0"/>
              <a:t>			)</a:t>
            </a:r>
            <a:endParaRPr lang="en-US" altLang="ja-JP" strike="sngStrike" dirty="0" smtClean="0">
              <a:latin typeface="Times New Roman" panose="02020603050405020304" pitchFamily="18" charset="0"/>
              <a:cs typeface="Times New Roman" panose="02020603050405020304" pitchFamily="18" charset="0"/>
            </a:endParaRPr>
          </a:p>
          <a:p>
            <a:r>
              <a:rPr lang="en-US" altLang="ja-JP" u="sng" dirty="0">
                <a:solidFill>
                  <a:srgbClr val="FF0000"/>
                </a:solidFill>
                <a:latin typeface="Times New Roman" panose="02020603050405020304" pitchFamily="18" charset="0"/>
                <a:cs typeface="Times New Roman" panose="02020603050405020304" pitchFamily="18" charset="0"/>
              </a:rPr>
              <a:t>The primitive parameter is defined </a:t>
            </a:r>
            <a:r>
              <a:rPr lang="en-US" altLang="ja-JP" u="sng" dirty="0" smtClean="0">
                <a:solidFill>
                  <a:srgbClr val="FF0000"/>
                </a:solidFill>
                <a:latin typeface="Times New Roman" panose="02020603050405020304" pitchFamily="18" charset="0"/>
                <a:cs typeface="Times New Roman" panose="02020603050405020304" pitchFamily="18" charset="0"/>
              </a:rPr>
              <a:t>same as in Table 5-27.</a:t>
            </a:r>
            <a:r>
              <a:rPr lang="en-US" altLang="ja-JP" dirty="0">
                <a:solidFill>
                  <a:srgbClr val="FF0000"/>
                </a:solidFill>
                <a:latin typeface="Times New Roman" panose="02020603050405020304" pitchFamily="18" charset="0"/>
                <a:cs typeface="Times New Roman" panose="02020603050405020304" pitchFamily="18" charset="0"/>
              </a:rPr>
              <a:t> </a:t>
            </a:r>
            <a:r>
              <a:rPr lang="en-US" altLang="ja-JP" strike="sngStrike" dirty="0" smtClean="0">
                <a:solidFill>
                  <a:srgbClr val="FF0000"/>
                </a:solidFill>
                <a:latin typeface="Times New Roman" panose="02020603050405020304" pitchFamily="18" charset="0"/>
                <a:cs typeface="Times New Roman" panose="02020603050405020304" pitchFamily="18" charset="0"/>
              </a:rPr>
              <a:t>The </a:t>
            </a:r>
            <a:r>
              <a:rPr lang="en-US" altLang="ja-JP" strike="sngStrike" dirty="0">
                <a:solidFill>
                  <a:srgbClr val="FF0000"/>
                </a:solidFill>
                <a:latin typeface="Times New Roman" panose="02020603050405020304" pitchFamily="18" charset="0"/>
                <a:cs typeface="Times New Roman" panose="02020603050405020304" pitchFamily="18" charset="0"/>
              </a:rPr>
              <a:t>primitive has no </a:t>
            </a:r>
            <a:r>
              <a:rPr lang="en-US" altLang="ja-JP" strike="sngStrike" dirty="0" smtClean="0">
                <a:solidFill>
                  <a:srgbClr val="FF0000"/>
                </a:solidFill>
                <a:latin typeface="Times New Roman" panose="02020603050405020304" pitchFamily="18" charset="0"/>
                <a:cs typeface="Times New Roman" panose="02020603050405020304" pitchFamily="18" charset="0"/>
              </a:rPr>
              <a:t>parameters. </a:t>
            </a:r>
            <a:endParaRPr lang="ja-JP" altLang="en-US" dirty="0">
              <a:solidFill>
                <a:srgbClr val="FF0000"/>
              </a:solidFill>
              <a:latin typeface="Times New Roman" panose="02020603050405020304" pitchFamily="18" charset="0"/>
              <a:cs typeface="Times New Roman" panose="02020603050405020304" pitchFamily="18" charset="0"/>
            </a:endParaRPr>
          </a:p>
        </p:txBody>
      </p:sp>
      <p:sp>
        <p:nvSpPr>
          <p:cNvPr id="5" name="正方形/長方形 4"/>
          <p:cNvSpPr/>
          <p:nvPr/>
        </p:nvSpPr>
        <p:spPr bwMode="auto">
          <a:xfrm>
            <a:off x="899592" y="3397229"/>
            <a:ext cx="7555698" cy="288032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コンテンツ プレースホルダー 7"/>
          <p:cNvSpPr>
            <a:spLocks noGrp="1"/>
          </p:cNvSpPr>
          <p:nvPr>
            <p:ph idx="1"/>
          </p:nvPr>
        </p:nvSpPr>
        <p:spPr>
          <a:xfrm>
            <a:off x="685800" y="1772816"/>
            <a:ext cx="7769490" cy="1368152"/>
          </a:xfrm>
        </p:spPr>
        <p:txBody>
          <a:bodyPr/>
          <a:lstStyle/>
          <a:p>
            <a:pPr marL="0" indent="0">
              <a:buNone/>
            </a:pPr>
            <a:r>
              <a:rPr lang="en-US" altLang="ja-JP" sz="2400" dirty="0">
                <a:latin typeface="Arial" panose="020B0604020202020204" pitchFamily="34" charset="0"/>
                <a:cs typeface="Arial" panose="020B0604020202020204" pitchFamily="34" charset="0"/>
              </a:rPr>
              <a:t>Proposed </a:t>
            </a:r>
            <a:r>
              <a:rPr lang="en-US" altLang="ja-JP" sz="2400" dirty="0" smtClean="0">
                <a:latin typeface="Arial" panose="020B0604020202020204" pitchFamily="34" charset="0"/>
                <a:cs typeface="Arial" panose="020B0604020202020204" pitchFamily="34" charset="0"/>
              </a:rPr>
              <a:t>change from D04:</a:t>
            </a:r>
          </a:p>
          <a:p>
            <a:pPr marL="0" indent="0">
              <a:buNone/>
            </a:pPr>
            <a:r>
              <a:rPr lang="en-US" altLang="ja-JP" sz="2400" dirty="0">
                <a:latin typeface="Arial" panose="020B0604020202020204" pitchFamily="34" charset="0"/>
                <a:cs typeface="Arial" panose="020B0604020202020204" pitchFamily="34" charset="0"/>
              </a:rPr>
              <a:t>In </a:t>
            </a:r>
            <a:r>
              <a:rPr lang="en-US" altLang="ja-JP" sz="2400" b="1" dirty="0">
                <a:latin typeface="Arial" panose="020B0604020202020204" pitchFamily="34" charset="0"/>
                <a:cs typeface="Arial" panose="020B0604020202020204" pitchFamily="34" charset="0"/>
              </a:rPr>
              <a:t>5.3.19.1,</a:t>
            </a:r>
            <a:r>
              <a:rPr lang="en-US" altLang="ja-JP" sz="2400" dirty="0">
                <a:latin typeface="Arial" panose="020B0604020202020204" pitchFamily="34" charset="0"/>
                <a:cs typeface="Arial" panose="020B0604020202020204" pitchFamily="34" charset="0"/>
              </a:rPr>
              <a:t> Change </a:t>
            </a:r>
            <a:r>
              <a:rPr lang="en-US" altLang="ja-JP" sz="2400" dirty="0" smtClean="0">
                <a:latin typeface="Arial" panose="020B0604020202020204" pitchFamily="34" charset="0"/>
                <a:cs typeface="Arial" panose="020B0604020202020204" pitchFamily="34" charset="0"/>
              </a:rPr>
              <a:t>sentence as shown below in </a:t>
            </a:r>
            <a:r>
              <a:rPr lang="en-US" altLang="ja-JP" sz="2400" dirty="0" smtClean="0">
                <a:solidFill>
                  <a:srgbClr val="FF0000"/>
                </a:solidFill>
                <a:latin typeface="Arial" panose="020B0604020202020204" pitchFamily="34" charset="0"/>
                <a:cs typeface="Arial" panose="020B0604020202020204" pitchFamily="34" charset="0"/>
              </a:rPr>
              <a:t>red</a:t>
            </a:r>
            <a:r>
              <a:rPr lang="en-US" altLang="ja-JP" sz="2400" dirty="0" smtClean="0">
                <a:latin typeface="Arial" panose="020B0604020202020204" pitchFamily="34" charset="0"/>
                <a:cs typeface="Arial" panose="020B0604020202020204" pitchFamily="34" charset="0"/>
              </a:rPr>
              <a:t>.</a:t>
            </a:r>
            <a:endParaRPr lang="en-US" altLang="ja-JP" sz="2400" dirty="0">
              <a:latin typeface="Arial" panose="020B0604020202020204" pitchFamily="34" charset="0"/>
              <a:cs typeface="Arial" panose="020B0604020202020204" pitchFamily="34" charset="0"/>
            </a:endParaRPr>
          </a:p>
          <a:p>
            <a:endParaRPr kumimoji="1" lang="ja-JP" altLang="en-US" sz="2400" dirty="0"/>
          </a:p>
        </p:txBody>
      </p:sp>
    </p:spTree>
    <p:extLst>
      <p:ext uri="{BB962C8B-B14F-4D97-AF65-F5344CB8AC3E}">
        <p14:creationId xmlns:p14="http://schemas.microsoft.com/office/powerpoint/2010/main" val="1802241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CID #i-203 and #i-27</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118149244"/>
              </p:ext>
            </p:extLst>
          </p:nvPr>
        </p:nvGraphicFramePr>
        <p:xfrm>
          <a:off x="1187624" y="3213044"/>
          <a:ext cx="6768752" cy="2736303"/>
        </p:xfrm>
        <a:graphic>
          <a:graphicData uri="http://schemas.openxmlformats.org/drawingml/2006/table">
            <a:tbl>
              <a:tblPr firstRow="1" bandRow="1">
                <a:tableStyleId>{5940675A-B579-460E-94D1-54222C63F5DA}</a:tableStyleId>
              </a:tblPr>
              <a:tblGrid>
                <a:gridCol w="1296144"/>
                <a:gridCol w="1080120"/>
                <a:gridCol w="2700300"/>
                <a:gridCol w="1692188"/>
              </a:tblGrid>
              <a:tr h="432048">
                <a:tc>
                  <a:txBody>
                    <a:bodyPr/>
                    <a:lstStyle/>
                    <a:p>
                      <a:r>
                        <a:rPr kumimoji="1" lang="en-US" altLang="ja-JP" sz="1200" b="1" dirty="0" smtClean="0">
                          <a:latin typeface="Times New Roman" panose="02020603050405020304" pitchFamily="18" charset="0"/>
                          <a:cs typeface="Times New Roman" panose="02020603050405020304" pitchFamily="18" charset="0"/>
                        </a:rPr>
                        <a:t>Name</a:t>
                      </a:r>
                      <a:endParaRPr kumimoji="1" lang="ja-JP" altLang="en-US" sz="1200" b="1" dirty="0">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b="1" dirty="0" smtClean="0">
                          <a:latin typeface="Times New Roman" panose="02020603050405020304" pitchFamily="18" charset="0"/>
                          <a:cs typeface="Times New Roman" panose="02020603050405020304" pitchFamily="18" charset="0"/>
                        </a:rPr>
                        <a:t>Type</a:t>
                      </a:r>
                      <a:endParaRPr kumimoji="1" lang="ja-JP" altLang="en-US" sz="1200" b="1"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b="1" dirty="0" smtClean="0">
                          <a:latin typeface="Times New Roman" panose="02020603050405020304" pitchFamily="18" charset="0"/>
                          <a:cs typeface="Times New Roman" panose="02020603050405020304" pitchFamily="18" charset="0"/>
                        </a:rPr>
                        <a:t>Valid range</a:t>
                      </a:r>
                      <a:endParaRPr kumimoji="1" lang="ja-JP" altLang="en-US" sz="1200" b="1"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b="1" dirty="0" smtClean="0">
                          <a:latin typeface="Times New Roman" panose="02020603050405020304" pitchFamily="18" charset="0"/>
                          <a:cs typeface="Times New Roman" panose="02020603050405020304" pitchFamily="18" charset="0"/>
                        </a:rPr>
                        <a:t>Description</a:t>
                      </a:r>
                      <a:endParaRPr kumimoji="1" lang="ja-JP" altLang="en-US" sz="1200" b="1"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768085">
                <a:tc>
                  <a:txBody>
                    <a:bodyPr/>
                    <a:lstStyle/>
                    <a:p>
                      <a:r>
                        <a:rPr kumimoji="1" lang="en-US" altLang="ja-JP" sz="1200" dirty="0" err="1" smtClean="0">
                          <a:latin typeface="Times New Roman" panose="02020603050405020304" pitchFamily="18" charset="0"/>
                          <a:cs typeface="Times New Roman" panose="02020603050405020304" pitchFamily="18" charset="0"/>
                        </a:rPr>
                        <a:t>MCSIdentifier</a:t>
                      </a:r>
                      <a:endParaRPr kumimoji="1" lang="ja-JP" altLang="en-US" sz="1200" dirty="0">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en-US" altLang="ja-JP" sz="1200" dirty="0" smtClean="0">
                          <a:latin typeface="Times New Roman" panose="02020603050405020304" pitchFamily="18" charset="0"/>
                          <a:cs typeface="Times New Roman" panose="02020603050405020304" pitchFamily="18" charset="0"/>
                        </a:rPr>
                        <a:t>Enumeration</a:t>
                      </a:r>
                      <a:endParaRPr kumimoji="1" lang="ja-JP" altLang="en-US" sz="1200"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en-US" altLang="ja-JP" sz="1200" dirty="0" smtClean="0">
                          <a:latin typeface="Times New Roman" panose="02020603050405020304" pitchFamily="18" charset="0"/>
                          <a:cs typeface="Times New Roman" panose="02020603050405020304" pitchFamily="18" charset="0"/>
                        </a:rPr>
                        <a:t>Any</a:t>
                      </a:r>
                      <a:r>
                        <a:rPr kumimoji="1" lang="en-US" altLang="ja-JP" sz="1200" baseline="0" dirty="0" smtClean="0">
                          <a:latin typeface="Times New Roman" panose="02020603050405020304" pitchFamily="18" charset="0"/>
                          <a:cs typeface="Times New Roman" panose="02020603050405020304" pitchFamily="18" charset="0"/>
                        </a:rPr>
                        <a:t> valid MCS identifier, as defined in Table 11a-6.</a:t>
                      </a:r>
                      <a:endParaRPr kumimoji="1" lang="ja-JP" altLang="en-US" sz="1200"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en-US" altLang="ja-JP" sz="1200" dirty="0" smtClean="0">
                          <a:latin typeface="Times New Roman" panose="02020603050405020304" pitchFamily="18" charset="0"/>
                          <a:cs typeface="Times New Roman" panose="02020603050405020304" pitchFamily="18" charset="0"/>
                        </a:rPr>
                        <a:t>MCS</a:t>
                      </a:r>
                      <a:r>
                        <a:rPr kumimoji="1" lang="en-US" altLang="ja-JP" sz="1200" baseline="0" dirty="0" smtClean="0">
                          <a:latin typeface="Times New Roman" panose="02020603050405020304" pitchFamily="18" charset="0"/>
                          <a:cs typeface="Times New Roman" panose="02020603050405020304" pitchFamily="18" charset="0"/>
                        </a:rPr>
                        <a:t> used in the transmitted PHY frame.</a:t>
                      </a:r>
                      <a:endParaRPr kumimoji="1" lang="ja-JP" altLang="en-US" sz="1200"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768085">
                <a:tc>
                  <a:txBody>
                    <a:bodyPr/>
                    <a:lstStyle/>
                    <a:p>
                      <a:r>
                        <a:rPr kumimoji="1" lang="en-US" altLang="ja-JP" sz="1200" dirty="0" err="1" smtClean="0">
                          <a:latin typeface="Times New Roman" panose="02020603050405020304" pitchFamily="18" charset="0"/>
                          <a:cs typeface="Times New Roman" panose="02020603050405020304" pitchFamily="18" charset="0"/>
                        </a:rPr>
                        <a:t>ChIdentifier</a:t>
                      </a:r>
                      <a:endParaRPr kumimoji="1" lang="ja-JP" altLang="en-US" sz="1200" dirty="0">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en-US" altLang="ja-JP" sz="1200" dirty="0" smtClean="0">
                          <a:latin typeface="Times New Roman" panose="02020603050405020304" pitchFamily="18" charset="0"/>
                          <a:cs typeface="Times New Roman" panose="02020603050405020304" pitchFamily="18" charset="0"/>
                        </a:rPr>
                        <a:t>Enumeration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Times New Roman" panose="02020603050405020304" pitchFamily="18" charset="0"/>
                          <a:cs typeface="Times New Roman" panose="02020603050405020304" pitchFamily="18" charset="0"/>
                        </a:rPr>
                        <a:t>Any</a:t>
                      </a:r>
                      <a:r>
                        <a:rPr kumimoji="1" lang="en-US" altLang="ja-JP" sz="1200" baseline="0" dirty="0" smtClean="0">
                          <a:latin typeface="Times New Roman" panose="02020603050405020304" pitchFamily="18" charset="0"/>
                          <a:cs typeface="Times New Roman" panose="02020603050405020304" pitchFamily="18" charset="0"/>
                        </a:rPr>
                        <a:t> valid combinations of channel, as defined in figure 6-88c</a:t>
                      </a:r>
                      <a:endParaRPr kumimoji="1" lang="ja-JP" altLang="en-US" sz="1200" dirty="0" smtClean="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en-US" altLang="ja-JP" sz="1200" dirty="0" smtClean="0">
                          <a:latin typeface="Times New Roman" panose="02020603050405020304" pitchFamily="18" charset="0"/>
                          <a:cs typeface="Times New Roman" panose="02020603050405020304" pitchFamily="18" charset="0"/>
                        </a:rPr>
                        <a:t>The frequency</a:t>
                      </a:r>
                      <a:r>
                        <a:rPr kumimoji="1" lang="en-US" altLang="ja-JP" sz="1200" baseline="0" dirty="0" smtClean="0">
                          <a:latin typeface="Times New Roman" panose="02020603050405020304" pitchFamily="18" charset="0"/>
                          <a:cs typeface="Times New Roman" panose="02020603050405020304" pitchFamily="18" charset="0"/>
                        </a:rPr>
                        <a:t> channel</a:t>
                      </a:r>
                      <a:r>
                        <a:rPr kumimoji="1" lang="en-US" altLang="ja-JP" sz="1200" dirty="0" smtClean="0">
                          <a:latin typeface="Times New Roman" panose="02020603050405020304" pitchFamily="18" charset="0"/>
                          <a:cs typeface="Times New Roman" panose="02020603050405020304" pitchFamily="18" charset="0"/>
                        </a:rPr>
                        <a:t> used in</a:t>
                      </a:r>
                      <a:r>
                        <a:rPr kumimoji="1" lang="en-US" altLang="ja-JP" sz="1200" baseline="0" dirty="0" smtClean="0">
                          <a:latin typeface="Times New Roman" panose="02020603050405020304" pitchFamily="18" charset="0"/>
                          <a:cs typeface="Times New Roman" panose="02020603050405020304" pitchFamily="18" charset="0"/>
                        </a:rPr>
                        <a:t> the transmitted PHY frame.</a:t>
                      </a:r>
                      <a:endParaRPr kumimoji="1" lang="ja-JP" altLang="en-US" sz="1200"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768085">
                <a:tc>
                  <a:txBody>
                    <a:bodyPr/>
                    <a:lstStyle/>
                    <a:p>
                      <a:r>
                        <a:rPr kumimoji="1" lang="en-US" altLang="ja-JP" sz="1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Result Code</a:t>
                      </a:r>
                      <a:endParaRPr kumimoji="1" lang="ja-JP" altLang="en-US" sz="1200" dirty="0">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Enumeration</a:t>
                      </a:r>
                      <a:endParaRPr kumimoji="1" lang="ja-JP" altLang="en-US" sz="1200" dirty="0" smtClean="0">
                        <a:latin typeface="Times New Roman" panose="02020603050405020304" pitchFamily="18" charset="0"/>
                        <a:cs typeface="Times New Roman" panose="02020603050405020304" pitchFamily="18" charset="0"/>
                      </a:endParaRPr>
                    </a:p>
                    <a:p>
                      <a:endParaRPr kumimoji="1" lang="en-US" altLang="ja-JP" sz="1200" dirty="0" smtClean="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SUCCESS, FAILURE</a:t>
                      </a:r>
                      <a:endParaRPr kumimoji="1" lang="ja-JP" altLang="en-US" sz="1200" dirty="0" smtClean="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Indicates the result of the MLME</a:t>
                      </a:r>
                    </a:p>
                    <a:p>
                      <a:r>
                        <a:rPr kumimoji="1" lang="en-US" altLang="ja-JP" sz="1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request.</a:t>
                      </a:r>
                      <a:endParaRPr kumimoji="1" lang="ja-JP" altLang="en-US" sz="1200"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6" name="正方形/長方形 5"/>
          <p:cNvSpPr/>
          <p:nvPr/>
        </p:nvSpPr>
        <p:spPr>
          <a:xfrm>
            <a:off x="3059832" y="2780928"/>
            <a:ext cx="3496278" cy="276999"/>
          </a:xfrm>
          <a:prstGeom prst="rect">
            <a:avLst/>
          </a:prstGeom>
        </p:spPr>
        <p:txBody>
          <a:bodyPr wrap="none">
            <a:spAutoFit/>
          </a:bodyPr>
          <a:lstStyle/>
          <a:p>
            <a:r>
              <a:rPr lang="en-US" altLang="ja-JP" sz="1200" b="1" dirty="0">
                <a:latin typeface="Arial" panose="020B0604020202020204" pitchFamily="34" charset="0"/>
                <a:cs typeface="Arial" panose="020B0604020202020204" pitchFamily="34" charset="0"/>
              </a:rPr>
              <a:t>Table 5-27a</a:t>
            </a:r>
            <a:r>
              <a:rPr lang="en-US" altLang="ja-JP" sz="1200" b="1" dirty="0" smtClean="0">
                <a:latin typeface="Arial" panose="020B0604020202020204" pitchFamily="34" charset="0"/>
                <a:cs typeface="Arial" panose="020B0604020202020204" pitchFamily="34" charset="0"/>
              </a:rPr>
              <a:t>.</a:t>
            </a:r>
            <a:r>
              <a:rPr lang="en-US" altLang="ja-JP" sz="1200" b="1" dirty="0">
                <a:latin typeface="Arial" panose="020B0604020202020204" pitchFamily="34" charset="0"/>
                <a:cs typeface="Arial" panose="020B0604020202020204" pitchFamily="34" charset="0"/>
              </a:rPr>
              <a:t> </a:t>
            </a:r>
            <a:r>
              <a:rPr lang="en-US" altLang="ja-JP" sz="1200" b="1" dirty="0" smtClean="0">
                <a:latin typeface="Arial" panose="020B0604020202020204" pitchFamily="34" charset="0"/>
                <a:cs typeface="Arial" panose="020B0604020202020204" pitchFamily="34" charset="0"/>
              </a:rPr>
              <a:t>MLME-MCS primitive parameters</a:t>
            </a:r>
            <a:endParaRPr lang="en-US" altLang="ja-JP" sz="1200" b="1" dirty="0">
              <a:latin typeface="Arial" panose="020B0604020202020204" pitchFamily="34" charset="0"/>
              <a:cs typeface="Arial" panose="020B0604020202020204" pitchFamily="34" charset="0"/>
            </a:endParaRPr>
          </a:p>
        </p:txBody>
      </p:sp>
      <p:sp>
        <p:nvSpPr>
          <p:cNvPr id="3" name="テキスト ボックス 2"/>
          <p:cNvSpPr txBox="1"/>
          <p:nvPr/>
        </p:nvSpPr>
        <p:spPr>
          <a:xfrm>
            <a:off x="699435" y="2204864"/>
            <a:ext cx="3980577" cy="369332"/>
          </a:xfrm>
          <a:prstGeom prst="rect">
            <a:avLst/>
          </a:prstGeom>
          <a:noFill/>
        </p:spPr>
        <p:txBody>
          <a:bodyPr wrap="none" rtlCol="0">
            <a:spAutoFit/>
          </a:bodyPr>
          <a:lstStyle/>
          <a:p>
            <a:r>
              <a:rPr kumimoji="1" lang="en-US" altLang="ja-JP" dirty="0" smtClean="0"/>
              <a:t>Insert the missing table after 5.3.19.2</a:t>
            </a:r>
            <a:endParaRPr kumimoji="1" lang="ja-JP" altLang="en-US" dirty="0"/>
          </a:p>
        </p:txBody>
      </p:sp>
      <p:sp>
        <p:nvSpPr>
          <p:cNvPr id="7" name="正方形/長方形 6"/>
          <p:cNvSpPr/>
          <p:nvPr/>
        </p:nvSpPr>
        <p:spPr bwMode="auto">
          <a:xfrm>
            <a:off x="755576" y="2636912"/>
            <a:ext cx="7848872" cy="36004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28053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TotalTime>
  <Words>656</Words>
  <Application>Microsoft Office PowerPoint</Application>
  <PresentationFormat>画面に合わせる (4:3)</PresentationFormat>
  <Paragraphs>141</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PowerPoint プレゼンテーション</vt:lpstr>
      <vt:lpstr>PowerPoint プレゼンテーション</vt:lpstr>
      <vt:lpstr>Comments to be resolved</vt:lpstr>
      <vt:lpstr>Comment # i-201</vt:lpstr>
      <vt:lpstr>Comment # i-201</vt:lpstr>
      <vt:lpstr>Comment #i-202</vt:lpstr>
      <vt:lpstr>CID #i-203 and #i-27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c:creator>
  <cp:lastModifiedBy>wsho</cp:lastModifiedBy>
  <cp:revision>42</cp:revision>
  <dcterms:created xsi:type="dcterms:W3CDTF">2015-11-10T09:42:33Z</dcterms:created>
  <dcterms:modified xsi:type="dcterms:W3CDTF">2016-09-13T14:11:15Z</dcterms:modified>
</cp:coreProperties>
</file>