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59" r:id="rId2"/>
    <p:sldId id="261" r:id="rId3"/>
    <p:sldId id="263" r:id="rId4"/>
    <p:sldId id="267" r:id="rId5"/>
    <p:sldId id="264" r:id="rId6"/>
    <p:sldId id="265" r:id="rId7"/>
    <p:sldId id="266" r:id="rId8"/>
    <p:sldId id="268" r:id="rId9"/>
    <p:sldId id="283" r:id="rId10"/>
    <p:sldId id="269" r:id="rId11"/>
    <p:sldId id="284" r:id="rId12"/>
    <p:sldId id="275" r:id="rId13"/>
    <p:sldId id="276" r:id="rId14"/>
    <p:sldId id="279" r:id="rId15"/>
    <p:sldId id="302" r:id="rId16"/>
    <p:sldId id="315" r:id="rId17"/>
    <p:sldId id="292" r:id="rId18"/>
    <p:sldId id="306" r:id="rId19"/>
    <p:sldId id="307" r:id="rId20"/>
    <p:sldId id="277" r:id="rId21"/>
    <p:sldId id="278" r:id="rId22"/>
    <p:sldId id="294" r:id="rId23"/>
    <p:sldId id="316" r:id="rId24"/>
    <p:sldId id="317" r:id="rId25"/>
    <p:sldId id="318" r:id="rId26"/>
    <p:sldId id="285" r:id="rId27"/>
    <p:sldId id="286" r:id="rId28"/>
    <p:sldId id="319" r:id="rId29"/>
    <p:sldId id="308" r:id="rId30"/>
    <p:sldId id="300" r:id="rId31"/>
    <p:sldId id="304" r:id="rId32"/>
    <p:sldId id="309" r:id="rId33"/>
    <p:sldId id="320" r:id="rId34"/>
    <p:sldId id="311" r:id="rId35"/>
    <p:sldId id="322" r:id="rId36"/>
    <p:sldId id="326" r:id="rId37"/>
    <p:sldId id="330" r:id="rId38"/>
    <p:sldId id="312" r:id="rId39"/>
    <p:sldId id="323" r:id="rId40"/>
    <p:sldId id="327" r:id="rId41"/>
    <p:sldId id="329" r:id="rId42"/>
    <p:sldId id="324" r:id="rId43"/>
    <p:sldId id="325" r:id="rId44"/>
  </p:sldIdLst>
  <p:sldSz cx="9144000" cy="6858000" type="screen4x3"/>
  <p:notesSz cx="7099300" cy="102346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ebastian Rey" initials="sr"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unkle Formatvorlage 2 - Akzent 3/Akz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9021" autoAdjust="0"/>
    <p:restoredTop sz="94691" autoAdjust="0"/>
  </p:normalViewPr>
  <p:slideViewPr>
    <p:cSldViewPr snapToGrid="0">
      <p:cViewPr>
        <p:scale>
          <a:sx n="70" d="100"/>
          <a:sy n="70" d="100"/>
        </p:scale>
        <p:origin x="-917" y="-250"/>
      </p:cViewPr>
      <p:guideLst>
        <p:guide orient="horz" pos="2160"/>
        <p:guide pos="2880"/>
      </p:guideLst>
    </p:cSldViewPr>
  </p:slideViewPr>
  <p:notesTextViewPr>
    <p:cViewPr>
      <p:scale>
        <a:sx n="100" d="100"/>
        <a:sy n="100" d="100"/>
      </p:scale>
      <p:origin x="0" y="0"/>
    </p:cViewPr>
  </p:notesTextViewPr>
  <p:notesViewPr>
    <p:cSldViewPr snapToGrid="0">
      <p:cViewPr varScale="1">
        <p:scale>
          <a:sx n="73" d="100"/>
          <a:sy n="73" d="100"/>
        </p:scale>
        <p:origin x="3504" y="18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629290" y="196079"/>
            <a:ext cx="2758130"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3075" name="Rectangle 3"/>
          <p:cNvSpPr>
            <a:spLocks noGrp="1" noChangeArrowheads="1"/>
          </p:cNvSpPr>
          <p:nvPr>
            <p:ph type="dt" sz="quarter" idx="1"/>
          </p:nvPr>
        </p:nvSpPr>
        <p:spPr bwMode="auto">
          <a:xfrm>
            <a:off x="711881" y="196079"/>
            <a:ext cx="2364809"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dirty="0" smtClean="0"/>
              <a:t>March 2016</a:t>
            </a:r>
            <a:endParaRPr lang="en-US" dirty="0"/>
          </a:p>
        </p:txBody>
      </p:sp>
      <p:sp>
        <p:nvSpPr>
          <p:cNvPr id="3076" name="Rectangle 4"/>
          <p:cNvSpPr>
            <a:spLocks noGrp="1" noChangeArrowheads="1"/>
          </p:cNvSpPr>
          <p:nvPr>
            <p:ph type="ftr" sz="quarter" idx="2"/>
          </p:nvPr>
        </p:nvSpPr>
        <p:spPr bwMode="auto">
          <a:xfrm>
            <a:off x="4259906" y="9905481"/>
            <a:ext cx="2208779"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sz="1100"/>
            </a:lvl1pPr>
          </a:lstStyle>
          <a:p>
            <a:r>
              <a:rPr lang="en-US" dirty="0"/>
              <a:t>&lt;</a:t>
            </a:r>
            <a:r>
              <a:rPr lang="en-US"/>
              <a:t>author</a:t>
            </a:r>
            <a:r>
              <a:rPr lang="en-US" smtClean="0"/>
              <a:t>&gt;, </a:t>
            </a:r>
            <a:r>
              <a:rPr lang="en-US" dirty="0"/>
              <a:t>&lt;company&gt;</a:t>
            </a:r>
          </a:p>
        </p:txBody>
      </p:sp>
      <p:sp>
        <p:nvSpPr>
          <p:cNvPr id="3077" name="Rectangle 5"/>
          <p:cNvSpPr>
            <a:spLocks noGrp="1" noChangeArrowheads="1"/>
          </p:cNvSpPr>
          <p:nvPr>
            <p:ph type="sldNum" sz="quarter" idx="3"/>
          </p:nvPr>
        </p:nvSpPr>
        <p:spPr bwMode="auto">
          <a:xfrm>
            <a:off x="2761382" y="9905481"/>
            <a:ext cx="1418884" cy="168068"/>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97858">
              <a:defRPr sz="1100"/>
            </a:lvl1pPr>
          </a:lstStyle>
          <a:p>
            <a:r>
              <a:rPr lang="en-US"/>
              <a:t>Page </a:t>
            </a:r>
            <a:fld id="{3BAC553E-1632-46BB-AD87-87036F0A01ED}" type="slidenum">
              <a:rPr lang="en-US"/>
              <a:pPr/>
              <a:t>‹Nr.›</a:t>
            </a:fld>
            <a:endParaRPr lang="en-US"/>
          </a:p>
        </p:txBody>
      </p:sp>
      <p:sp>
        <p:nvSpPr>
          <p:cNvPr id="3078" name="Line 6"/>
          <p:cNvSpPr>
            <a:spLocks noChangeShapeType="1"/>
          </p:cNvSpPr>
          <p:nvPr/>
        </p:nvSpPr>
        <p:spPr bwMode="auto">
          <a:xfrm>
            <a:off x="710256" y="427172"/>
            <a:ext cx="5678790"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3079" name="Rectangle 7"/>
          <p:cNvSpPr>
            <a:spLocks noChangeArrowheads="1"/>
          </p:cNvSpPr>
          <p:nvPr/>
        </p:nvSpPr>
        <p:spPr bwMode="auto">
          <a:xfrm>
            <a:off x="710256" y="9905482"/>
            <a:ext cx="728133" cy="184666"/>
          </a:xfrm>
          <a:prstGeom prst="rect">
            <a:avLst/>
          </a:prstGeom>
          <a:noFill/>
          <a:ln w="9525">
            <a:noFill/>
            <a:miter lim="800000"/>
            <a:headEnd/>
            <a:tailEnd/>
          </a:ln>
          <a:effectLst/>
        </p:spPr>
        <p:txBody>
          <a:bodyPr lIns="0" tIns="0" rIns="0" bIns="0">
            <a:spAutoFit/>
          </a:bodyPr>
          <a:lstStyle/>
          <a:p>
            <a:pPr defTabSz="997858"/>
            <a:r>
              <a:rPr lang="en-US" dirty="0"/>
              <a:t>Submission</a:t>
            </a:r>
          </a:p>
        </p:txBody>
      </p:sp>
      <p:sp>
        <p:nvSpPr>
          <p:cNvPr id="3080" name="Line 8"/>
          <p:cNvSpPr>
            <a:spLocks noChangeShapeType="1"/>
          </p:cNvSpPr>
          <p:nvPr/>
        </p:nvSpPr>
        <p:spPr bwMode="auto">
          <a:xfrm>
            <a:off x="710256" y="9893226"/>
            <a:ext cx="5836443"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p14="http://schemas.microsoft.com/office/powerpoint/2010/main" xmlns="" val="762324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549650" y="108544"/>
            <a:ext cx="288165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97858">
              <a:defRPr sz="1500" b="1"/>
            </a:lvl1pPr>
          </a:lstStyle>
          <a:p>
            <a:r>
              <a:rPr lang="en-US"/>
              <a:t>doc.: IEEE 802.15-&lt;doc#&gt;</a:t>
            </a:r>
          </a:p>
        </p:txBody>
      </p:sp>
      <p:sp>
        <p:nvSpPr>
          <p:cNvPr id="2051" name="Rectangle 3"/>
          <p:cNvSpPr>
            <a:spLocks noGrp="1" noChangeArrowheads="1"/>
          </p:cNvSpPr>
          <p:nvPr>
            <p:ph type="dt" idx="1"/>
          </p:nvPr>
        </p:nvSpPr>
        <p:spPr bwMode="auto">
          <a:xfrm>
            <a:off x="669623" y="108544"/>
            <a:ext cx="2802013" cy="23459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97858">
              <a:defRPr sz="1500" b="1"/>
            </a:lvl1pPr>
          </a:lstStyle>
          <a:p>
            <a:r>
              <a:rPr lang="en-US" dirty="0" smtClean="0"/>
              <a:t>March 2016</a:t>
            </a:r>
            <a:endParaRPr lang="en-US" dirty="0"/>
          </a:p>
        </p:txBody>
      </p:sp>
      <p:sp>
        <p:nvSpPr>
          <p:cNvPr id="2052" name="Rectangle 4"/>
          <p:cNvSpPr>
            <a:spLocks noGrp="1" noRot="1" noChangeAspect="1" noChangeArrowheads="1" noTextEdit="1"/>
          </p:cNvSpPr>
          <p:nvPr>
            <p:ph type="sldImg" idx="2"/>
          </p:nvPr>
        </p:nvSpPr>
        <p:spPr bwMode="auto">
          <a:xfrm>
            <a:off x="1000125" y="773113"/>
            <a:ext cx="5099050" cy="3825875"/>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45923" y="4861704"/>
            <a:ext cx="5207454" cy="4606101"/>
          </a:xfrm>
          <a:prstGeom prst="rect">
            <a:avLst/>
          </a:prstGeom>
          <a:noFill/>
          <a:ln w="9525">
            <a:noFill/>
            <a:miter lim="800000"/>
            <a:headEnd/>
            <a:tailEnd/>
          </a:ln>
          <a:effectLst/>
        </p:spPr>
        <p:txBody>
          <a:bodyPr vert="horz" wrap="square" lIns="100125" tIns="49215" rIns="100125" bIns="492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3861707" y="9908983"/>
            <a:ext cx="256959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88747" lvl="4" algn="r" defTabSz="997858">
              <a:defRPr/>
            </a:lvl5pPr>
          </a:lstStyle>
          <a:p>
            <a:pPr lvl="4"/>
            <a:r>
              <a:rPr lang="en-US" dirty="0"/>
              <a:t>&lt;</a:t>
            </a:r>
            <a:r>
              <a:rPr lang="en-US"/>
              <a:t>author</a:t>
            </a:r>
            <a:r>
              <a:rPr lang="en-US" smtClean="0"/>
              <a:t>&gt;, </a:t>
            </a:r>
            <a:r>
              <a:rPr lang="en-US" dirty="0"/>
              <a:t>&lt;company&gt;</a:t>
            </a:r>
          </a:p>
        </p:txBody>
      </p:sp>
      <p:sp>
        <p:nvSpPr>
          <p:cNvPr id="2055" name="Rectangle 7"/>
          <p:cNvSpPr>
            <a:spLocks noGrp="1" noChangeArrowheads="1"/>
          </p:cNvSpPr>
          <p:nvPr>
            <p:ph type="sldNum" sz="quarter" idx="5"/>
          </p:nvPr>
        </p:nvSpPr>
        <p:spPr bwMode="auto">
          <a:xfrm>
            <a:off x="3003550" y="9908983"/>
            <a:ext cx="820776"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97858">
              <a:defRPr/>
            </a:lvl1pPr>
          </a:lstStyle>
          <a:p>
            <a:r>
              <a:rPr lang="en-US"/>
              <a:t>Page </a:t>
            </a:r>
            <a:fld id="{1E6C07B4-BB24-438D-87A0-B79A0C0B63CB}" type="slidenum">
              <a:rPr lang="en-US"/>
              <a:pPr/>
              <a:t>‹Nr.›</a:t>
            </a:fld>
            <a:endParaRPr lang="en-US"/>
          </a:p>
        </p:txBody>
      </p:sp>
      <p:sp>
        <p:nvSpPr>
          <p:cNvPr id="2056" name="Rectangle 8"/>
          <p:cNvSpPr>
            <a:spLocks noChangeArrowheads="1"/>
          </p:cNvSpPr>
          <p:nvPr/>
        </p:nvSpPr>
        <p:spPr bwMode="auto">
          <a:xfrm>
            <a:off x="741136" y="9908983"/>
            <a:ext cx="728133" cy="184666"/>
          </a:xfrm>
          <a:prstGeom prst="rect">
            <a:avLst/>
          </a:prstGeom>
          <a:noFill/>
          <a:ln w="9525">
            <a:noFill/>
            <a:miter lim="800000"/>
            <a:headEnd/>
            <a:tailEnd/>
          </a:ln>
          <a:effectLst/>
        </p:spPr>
        <p:txBody>
          <a:bodyPr lIns="0" tIns="0" rIns="0" bIns="0">
            <a:spAutoFit/>
          </a:bodyPr>
          <a:lstStyle/>
          <a:p>
            <a:r>
              <a:rPr lang="en-US"/>
              <a:t>Submission</a:t>
            </a:r>
          </a:p>
        </p:txBody>
      </p:sp>
      <p:sp>
        <p:nvSpPr>
          <p:cNvPr id="2057" name="Line 9"/>
          <p:cNvSpPr>
            <a:spLocks noChangeShapeType="1"/>
          </p:cNvSpPr>
          <p:nvPr/>
        </p:nvSpPr>
        <p:spPr bwMode="auto">
          <a:xfrm>
            <a:off x="741136" y="9907232"/>
            <a:ext cx="5617029"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
        <p:nvSpPr>
          <p:cNvPr id="2058" name="Line 10"/>
          <p:cNvSpPr>
            <a:spLocks noChangeShapeType="1"/>
          </p:cNvSpPr>
          <p:nvPr/>
        </p:nvSpPr>
        <p:spPr bwMode="auto">
          <a:xfrm>
            <a:off x="663122" y="327382"/>
            <a:ext cx="5773057" cy="0"/>
          </a:xfrm>
          <a:prstGeom prst="line">
            <a:avLst/>
          </a:prstGeom>
          <a:noFill/>
          <a:ln w="12700">
            <a:solidFill>
              <a:schemeClr val="tx1"/>
            </a:solidFill>
            <a:round/>
            <a:headEnd type="none" w="sm" len="sm"/>
            <a:tailEnd type="none" w="sm" len="sm"/>
          </a:ln>
          <a:effectLst/>
        </p:spPr>
        <p:txBody>
          <a:bodyPr wrap="none" lIns="97749" tIns="48875" rIns="97749" bIns="48875" anchor="ctr"/>
          <a:lstStyle/>
          <a:p>
            <a:endParaRPr lang="de-DE"/>
          </a:p>
        </p:txBody>
      </p:sp>
    </p:spTree>
    <p:extLst>
      <p:ext uri="{BB962C8B-B14F-4D97-AF65-F5344CB8AC3E}">
        <p14:creationId xmlns:p14="http://schemas.microsoft.com/office/powerpoint/2010/main" xmlns="" val="4269378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r>
              <a:rPr lang="en-US" dirty="0" smtClean="0"/>
              <a:t>July 2016</a:t>
            </a:r>
            <a:endParaRPr lang="en-US" dirty="0"/>
          </a:p>
        </p:txBody>
      </p:sp>
      <p:sp>
        <p:nvSpPr>
          <p:cNvPr id="5" name="Fußzeilenplatzhalter 4"/>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525C387A-8238-4D3E-A084-5428CD54B8D5}"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smtClean="0"/>
              <a:t>March 2016</a:t>
            </a:r>
            <a:endParaRPr lang="en-US" dirty="0"/>
          </a:p>
        </p:txBody>
      </p:sp>
      <p:sp>
        <p:nvSpPr>
          <p:cNvPr id="5" name="Fußzeilenplatzhalter 4"/>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C3EDA6DA-8C19-40E2-816F-1AE6A4528EF9}" type="slidenum">
              <a:rPr lang="en-US"/>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85800"/>
            <a:ext cx="1943100" cy="5410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85800"/>
            <a:ext cx="5676900" cy="5410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r>
              <a:rPr lang="en-US" dirty="0" smtClean="0"/>
              <a:t>March 2016</a:t>
            </a:r>
            <a:endParaRPr lang="en-US" dirty="0"/>
          </a:p>
        </p:txBody>
      </p:sp>
      <p:sp>
        <p:nvSpPr>
          <p:cNvPr id="5" name="Fußzeilenplatzhalter 4"/>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9CA51FD3-D219-4F15-BBEC-19406F037D66}" type="slidenum">
              <a:rPr lang="en-US"/>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685800" y="378281"/>
            <a:ext cx="1600200" cy="215444"/>
          </a:xfrm>
        </p:spPr>
        <p:txBody>
          <a:bodyPr/>
          <a:lstStyle>
            <a:lvl1pPr>
              <a:defRPr/>
            </a:lvl1pPr>
          </a:lstStyle>
          <a:p>
            <a:r>
              <a:rPr lang="en-US" dirty="0" smtClean="0"/>
              <a:t>July 2016</a:t>
            </a:r>
          </a:p>
        </p:txBody>
      </p:sp>
      <p:sp>
        <p:nvSpPr>
          <p:cNvPr id="5" name="Fußzeilenplatzhalter 4"/>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D8E7F6C2-DF2F-4116-8D71-DCDEFB590920}" type="slidenum">
              <a:rPr lang="en-US"/>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r>
              <a:rPr lang="en-US" dirty="0" smtClean="0"/>
              <a:t>July 2016</a:t>
            </a:r>
            <a:endParaRPr lang="en-US" dirty="0"/>
          </a:p>
        </p:txBody>
      </p:sp>
      <p:sp>
        <p:nvSpPr>
          <p:cNvPr id="5" name="Fußzeilenplatzhalter 4"/>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6" name="Foliennummernplatzhalter 5"/>
          <p:cNvSpPr>
            <a:spLocks noGrp="1"/>
          </p:cNvSpPr>
          <p:nvPr>
            <p:ph type="sldNum" sz="quarter" idx="12"/>
          </p:nvPr>
        </p:nvSpPr>
        <p:spPr/>
        <p:txBody>
          <a:bodyPr/>
          <a:lstStyle>
            <a:lvl1pPr>
              <a:defRPr/>
            </a:lvl1pPr>
          </a:lstStyle>
          <a:p>
            <a:r>
              <a:rPr lang="en-US"/>
              <a:t>Slide </a:t>
            </a:r>
            <a:fld id="{6AD22946-1A4B-488C-8C44-CAE0A6B61614}" type="slidenum">
              <a:rPr lang="en-US"/>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r>
              <a:rPr lang="en-US" dirty="0" smtClean="0"/>
              <a:t>July 2016</a:t>
            </a:r>
            <a:endParaRPr lang="en-US" dirty="0"/>
          </a:p>
        </p:txBody>
      </p:sp>
      <p:sp>
        <p:nvSpPr>
          <p:cNvPr id="6" name="Fußzeilenplatzhalter 5"/>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49F8486E-9C3F-4121-AED1-677A3F6C0F73}" type="slidenum">
              <a:rPr lang="en-US"/>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r>
              <a:rPr lang="en-US" dirty="0" smtClean="0"/>
              <a:t>July 2016</a:t>
            </a:r>
            <a:endParaRPr lang="en-US" dirty="0"/>
          </a:p>
        </p:txBody>
      </p:sp>
      <p:sp>
        <p:nvSpPr>
          <p:cNvPr id="8" name="Fußzeilenplatzhalter 7"/>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9" name="Foliennummernplatzhalter 8"/>
          <p:cNvSpPr>
            <a:spLocks noGrp="1"/>
          </p:cNvSpPr>
          <p:nvPr>
            <p:ph type="sldNum" sz="quarter" idx="12"/>
          </p:nvPr>
        </p:nvSpPr>
        <p:spPr/>
        <p:txBody>
          <a:bodyPr/>
          <a:lstStyle>
            <a:lvl1pPr>
              <a:defRPr/>
            </a:lvl1pPr>
          </a:lstStyle>
          <a:p>
            <a:r>
              <a:rPr lang="en-US"/>
              <a:t>Slide </a:t>
            </a:r>
            <a:fld id="{414EE501-66D6-4ED8-A98B-DBE3F1441DC4}" type="slidenum">
              <a:rPr lang="en-US"/>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smtClean="0"/>
              <a:t>March 2013</a:t>
            </a:r>
            <a:endParaRPr lang="en-US" dirty="0"/>
          </a:p>
        </p:txBody>
      </p:sp>
      <p:sp>
        <p:nvSpPr>
          <p:cNvPr id="3" name="Fußzeilenplatzhalter 2"/>
          <p:cNvSpPr>
            <a:spLocks noGrp="1"/>
          </p:cNvSpPr>
          <p:nvPr>
            <p:ph type="ftr" sz="quarter" idx="11"/>
          </p:nvPr>
        </p:nvSpPr>
        <p:spPr/>
        <p:txBody>
          <a:bodyPr/>
          <a:lstStyle>
            <a:lvl1pPr>
              <a:defRPr/>
            </a:lvl1pPr>
          </a:lstStyle>
          <a:p>
            <a:r>
              <a:rPr lang="en-US" smtClean="0"/>
              <a:t>Thomas Kürner, </a:t>
            </a:r>
            <a:r>
              <a:rPr lang="en-US" dirty="0" smtClean="0"/>
              <a:t>TU Braunschweig</a:t>
            </a:r>
            <a:endParaRPr lang="en-US" dirty="0"/>
          </a:p>
        </p:txBody>
      </p:sp>
      <p:sp>
        <p:nvSpPr>
          <p:cNvPr id="4" name="Foliennummernplatzhalter 3"/>
          <p:cNvSpPr>
            <a:spLocks noGrp="1"/>
          </p:cNvSpPr>
          <p:nvPr>
            <p:ph type="sldNum" sz="quarter" idx="12"/>
          </p:nvPr>
        </p:nvSpPr>
        <p:spPr/>
        <p:txBody>
          <a:bodyPr/>
          <a:lstStyle>
            <a:lvl1pPr>
              <a:defRPr/>
            </a:lvl1pPr>
          </a:lstStyle>
          <a:p>
            <a:r>
              <a:rPr lang="en-US"/>
              <a:t>Slide </a:t>
            </a:r>
            <a:fld id="{D0FF068C-9A81-4A5F-8F84-6EE3A290DD00}" type="slidenum">
              <a:rPr lang="en-US"/>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r>
              <a:rPr lang="en-US" smtClean="0"/>
              <a:t>July 2016</a:t>
            </a:r>
            <a:endParaRPr lang="en-US" dirty="0" smtClean="0"/>
          </a:p>
        </p:txBody>
      </p:sp>
      <p:sp>
        <p:nvSpPr>
          <p:cNvPr id="4" name="Fußzeilenplatzhalter 3"/>
          <p:cNvSpPr>
            <a:spLocks noGrp="1"/>
          </p:cNvSpPr>
          <p:nvPr>
            <p:ph type="ftr" sz="quarter" idx="11"/>
          </p:nvPr>
        </p:nvSpPr>
        <p:spPr/>
        <p:txBody>
          <a:bodyPr/>
          <a:lstStyle/>
          <a:p>
            <a:r>
              <a:rPr lang="en-US" smtClean="0"/>
              <a:t>Thomas Kürner (TU Braunschweig) et. al.</a:t>
            </a:r>
            <a:endParaRPr lang="en-US" dirty="0"/>
          </a:p>
        </p:txBody>
      </p:sp>
      <p:sp>
        <p:nvSpPr>
          <p:cNvPr id="5" name="Foliennummernplatzhalter 4"/>
          <p:cNvSpPr>
            <a:spLocks noGrp="1"/>
          </p:cNvSpPr>
          <p:nvPr>
            <p:ph type="sldNum" sz="quarter" idx="12"/>
          </p:nvPr>
        </p:nvSpPr>
        <p:spPr/>
        <p:txBody>
          <a:bodyPr/>
          <a:lstStyle/>
          <a:p>
            <a:r>
              <a:rPr lang="en-US" smtClean="0"/>
              <a:t>Slide </a:t>
            </a:r>
            <a:fld id="{0CA028F1-D738-48FE-BE50-E58F6D2C58CF}"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dirty="0" smtClean="0"/>
              <a:t>March 2016</a:t>
            </a:r>
            <a:endParaRPr lang="en-US" dirty="0"/>
          </a:p>
        </p:txBody>
      </p:sp>
      <p:sp>
        <p:nvSpPr>
          <p:cNvPr id="6" name="Fußzeilenplatzhalter 5"/>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76F72D51-5D33-46E4-A0A2-5F21FB7F9123}" type="slidenum">
              <a:rPr lang="en-US"/>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r>
              <a:rPr lang="en-US" dirty="0" smtClean="0"/>
              <a:t>March 2016</a:t>
            </a:r>
            <a:endParaRPr lang="en-US" dirty="0"/>
          </a:p>
        </p:txBody>
      </p:sp>
      <p:sp>
        <p:nvSpPr>
          <p:cNvPr id="6" name="Fußzeilenplatzhalter 5"/>
          <p:cNvSpPr>
            <a:spLocks noGrp="1"/>
          </p:cNvSpPr>
          <p:nvPr>
            <p:ph type="ftr" sz="quarter" idx="11"/>
          </p:nvPr>
        </p:nvSpPr>
        <p:spPr/>
        <p:txBody>
          <a:bodyPr/>
          <a:lstStyle>
            <a:lvl1pPr>
              <a:defRPr/>
            </a:lvl1pPr>
          </a:lstStyle>
          <a:p>
            <a:r>
              <a:rPr lang="en-US" dirty="0"/>
              <a:t>&lt;</a:t>
            </a:r>
            <a:r>
              <a:rPr lang="en-US"/>
              <a:t>author</a:t>
            </a:r>
            <a:r>
              <a:rPr lang="en-US" smtClean="0"/>
              <a:t>&gt;, </a:t>
            </a:r>
            <a:r>
              <a:rPr lang="en-US" dirty="0"/>
              <a:t>&lt;company&gt;</a:t>
            </a:r>
          </a:p>
        </p:txBody>
      </p:sp>
      <p:sp>
        <p:nvSpPr>
          <p:cNvPr id="7" name="Foliennummernplatzhalter 6"/>
          <p:cNvSpPr>
            <a:spLocks noGrp="1"/>
          </p:cNvSpPr>
          <p:nvPr>
            <p:ph type="sldNum" sz="quarter" idx="12"/>
          </p:nvPr>
        </p:nvSpPr>
        <p:spPr/>
        <p:txBody>
          <a:bodyPr/>
          <a:lstStyle>
            <a:lvl1pPr>
              <a:defRPr/>
            </a:lvl1pPr>
          </a:lstStyle>
          <a:p>
            <a:r>
              <a:rPr lang="en-US"/>
              <a:t>Slide </a:t>
            </a:r>
            <a:fld id="{9CF003C6-0785-4060-85F0-A5AFF34B04DD}" type="slidenum">
              <a:rPr lang="en-US"/>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smtClean="0"/>
              <a:t>Titelmasterformat durch Klicken bearbeiten</a:t>
            </a:r>
            <a:endParaRPr 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n-US" dirty="0" smtClean="0"/>
              <a:t>July 2016</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Thomas Kürner (TU Braunschweig) et. al.</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a:t>Slide </a:t>
            </a:r>
            <a:fld id="{0CA028F1-D738-48FE-BE50-E58F6D2C58CF}" type="slidenum">
              <a:rPr lang="en-US"/>
              <a:pPr/>
              <a:t>‹Nr.›</a:t>
            </a:fld>
            <a:endParaRPr lang="en-US"/>
          </a:p>
        </p:txBody>
      </p:sp>
      <p:sp>
        <p:nvSpPr>
          <p:cNvPr id="1031" name="Rectangle 7"/>
          <p:cNvSpPr>
            <a:spLocks noChangeArrowheads="1"/>
          </p:cNvSpPr>
          <p:nvPr/>
        </p:nvSpPr>
        <p:spPr bwMode="auto">
          <a:xfrm>
            <a:off x="362608" y="394156"/>
            <a:ext cx="8095594" cy="215444"/>
          </a:xfrm>
          <a:prstGeom prst="rect">
            <a:avLst/>
          </a:prstGeom>
          <a:noFill/>
          <a:ln w="9525">
            <a:noFill/>
            <a:miter lim="800000"/>
            <a:headEnd/>
            <a:tailEnd/>
          </a:ln>
          <a:effectLst/>
        </p:spPr>
        <p:txBody>
          <a:bodyPr wrap="square" lIns="0" tIns="0" rIns="0" bIns="0" anchor="b">
            <a:spAutoFit/>
          </a:bodyPr>
          <a:lstStyle/>
          <a:p>
            <a:pPr marL="982663" lvl="4" indent="0" algn="r"/>
            <a:r>
              <a:rPr lang="en-US" sz="1400" b="1" dirty="0">
                <a:solidFill>
                  <a:schemeClr val="tx1"/>
                </a:solidFill>
              </a:rPr>
              <a:t>doc.: IEEE </a:t>
            </a:r>
            <a:r>
              <a:rPr lang="en-US" sz="1400" b="1" dirty="0" smtClean="0">
                <a:solidFill>
                  <a:schemeClr val="tx1"/>
                </a:solidFill>
              </a:rPr>
              <a:t>802.15-16-0610-00-003d_Final</a:t>
            </a:r>
            <a:r>
              <a:rPr lang="en-US" sz="1400" b="1" baseline="0" dirty="0" smtClean="0">
                <a:solidFill>
                  <a:schemeClr val="tx1"/>
                </a:solidFill>
              </a:rPr>
              <a:t>_Proposal_3d_Explanations</a:t>
            </a:r>
            <a:endParaRPr lang="en-US" sz="1400" b="1" dirty="0">
              <a:solidFill>
                <a:schemeClr val="tx1"/>
              </a:solidFill>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endParaRPr lang="de-DE"/>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60"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brow-project.eu/"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667544" y="378281"/>
            <a:ext cx="1600200" cy="215444"/>
          </a:xfrm>
        </p:spPr>
        <p:txBody>
          <a:bodyPr/>
          <a:lstStyle/>
          <a:p>
            <a:r>
              <a:rPr lang="en-US" dirty="0" smtClean="0"/>
              <a:t>September 2016</a:t>
            </a:r>
          </a:p>
        </p:txBody>
      </p:sp>
      <p:sp>
        <p:nvSpPr>
          <p:cNvPr id="6" name="Foliennummernplatzhalter 3"/>
          <p:cNvSpPr>
            <a:spLocks noGrp="1"/>
          </p:cNvSpPr>
          <p:nvPr>
            <p:ph type="sldNum" sz="quarter" idx="12"/>
          </p:nvPr>
        </p:nvSpPr>
        <p:spPr/>
        <p:txBody>
          <a:bodyPr/>
          <a:lstStyle/>
          <a:p>
            <a:r>
              <a:rPr lang="en-US" dirty="0"/>
              <a:t>Slide </a:t>
            </a:r>
            <a:fld id="{81095783-45F1-4BC3-AE2A-29FF2428E513}" type="slidenum">
              <a:rPr lang="en-US"/>
              <a:pPr/>
              <a:t>1</a:t>
            </a:fld>
            <a:endParaRPr lang="en-US" dirty="0"/>
          </a:p>
        </p:txBody>
      </p:sp>
      <p:sp>
        <p:nvSpPr>
          <p:cNvPr id="27651" name="Rectangle 3"/>
          <p:cNvSpPr>
            <a:spLocks noChangeArrowheads="1"/>
          </p:cNvSpPr>
          <p:nvPr/>
        </p:nvSpPr>
        <p:spPr bwMode="auto">
          <a:xfrm>
            <a:off x="152400" y="609600"/>
            <a:ext cx="8629291" cy="4985980"/>
          </a:xfrm>
          <a:prstGeom prst="rect">
            <a:avLst/>
          </a:prstGeom>
          <a:noFill/>
          <a:ln w="12700">
            <a:noFill/>
            <a:miter lim="800000"/>
            <a:headEnd type="none" w="sm" len="sm"/>
            <a:tailEnd type="none" w="sm" len="sm"/>
          </a:ln>
          <a:effectLst/>
        </p:spPr>
        <p:txBody>
          <a:bodyPr wrap="square">
            <a:spAutoFit/>
          </a:bodyPr>
          <a:lstStyle/>
          <a:p>
            <a:pPr algn="ct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endParaRPr lang="en-US" sz="1600" dirty="0">
              <a:solidFill>
                <a:schemeClr val="tx2"/>
              </a:solidFill>
            </a:endParaRPr>
          </a:p>
          <a:p>
            <a:r>
              <a:rPr lang="en-US" sz="1600" b="1" dirty="0">
                <a:solidFill>
                  <a:schemeClr val="tx2"/>
                </a:solidFill>
              </a:rPr>
              <a:t>Submission Title:</a:t>
            </a:r>
            <a:r>
              <a:rPr lang="en-US" sz="1600" dirty="0">
                <a:solidFill>
                  <a:schemeClr val="tx2"/>
                </a:solidFill>
              </a:rPr>
              <a:t> </a:t>
            </a:r>
            <a:r>
              <a:rPr lang="en-US" altLang="zh-CN" sz="1600" dirty="0" smtClean="0"/>
              <a:t>Final Proposal for THz PHY in IEEE 802.15.3 - Explanations</a:t>
            </a:r>
            <a:endParaRPr lang="en-US" sz="1600" dirty="0">
              <a:solidFill>
                <a:schemeClr val="tx2"/>
              </a:solidFill>
            </a:endParaRPr>
          </a:p>
          <a:p>
            <a:r>
              <a:rPr lang="en-US" sz="1600" b="1" dirty="0">
                <a:solidFill>
                  <a:schemeClr val="tx2"/>
                </a:solidFill>
              </a:rPr>
              <a:t>Date Submitted: </a:t>
            </a:r>
            <a:r>
              <a:rPr lang="en-US" sz="1600" dirty="0" smtClean="0">
                <a:solidFill>
                  <a:schemeClr val="tx2"/>
                </a:solidFill>
              </a:rPr>
              <a:t>11 September  2016</a:t>
            </a:r>
            <a:endParaRPr lang="en-US" sz="1600" dirty="0">
              <a:solidFill>
                <a:schemeClr val="tx2"/>
              </a:solidFill>
            </a:endParaRPr>
          </a:p>
          <a:p>
            <a:r>
              <a:rPr lang="en-US" sz="1600" b="1" dirty="0">
                <a:solidFill>
                  <a:schemeClr val="tx2"/>
                </a:solidFill>
              </a:rPr>
              <a:t>Source:</a:t>
            </a:r>
            <a:r>
              <a:rPr lang="en-US" sz="1600" dirty="0">
                <a:solidFill>
                  <a:schemeClr val="tx2"/>
                </a:solidFill>
              </a:rPr>
              <a:t> </a:t>
            </a:r>
            <a:r>
              <a:rPr lang="en-US" sz="1600" dirty="0" smtClean="0">
                <a:solidFill>
                  <a:schemeClr val="tx2"/>
                </a:solidFill>
              </a:rPr>
              <a:t>Thomas Kürner (TU Braunschweig) on behalf of TU Braunschweig, NICT, University of Hiroshima, University of Glasgow</a:t>
            </a:r>
            <a:endParaRPr lang="en-US" sz="1600" dirty="0">
              <a:solidFill>
                <a:schemeClr val="tx2"/>
              </a:solidFill>
            </a:endParaRPr>
          </a:p>
          <a:p>
            <a:r>
              <a:rPr lang="en-US" sz="1600" dirty="0">
                <a:solidFill>
                  <a:schemeClr val="tx2"/>
                </a:solidFill>
              </a:rPr>
              <a:t>Address </a:t>
            </a:r>
            <a:r>
              <a:rPr lang="en-US" sz="1600" dirty="0" err="1" smtClean="0">
                <a:solidFill>
                  <a:schemeClr val="tx2"/>
                </a:solidFill>
              </a:rPr>
              <a:t>Schleinitzstr</a:t>
            </a:r>
            <a:r>
              <a:rPr lang="en-US" sz="1600" dirty="0" smtClean="0">
                <a:solidFill>
                  <a:schemeClr val="tx2"/>
                </a:solidFill>
              </a:rPr>
              <a:t>. 22, D-38092 Braunschweig, Germany</a:t>
            </a:r>
            <a:endParaRPr lang="en-US" sz="1600" dirty="0">
              <a:solidFill>
                <a:schemeClr val="tx2"/>
              </a:solidFill>
            </a:endParaRPr>
          </a:p>
          <a:p>
            <a:r>
              <a:rPr lang="en-US" sz="1600" dirty="0">
                <a:solidFill>
                  <a:schemeClr val="tx2"/>
                </a:solidFill>
              </a:rPr>
              <a:t>Voice</a:t>
            </a:r>
            <a:r>
              <a:rPr lang="en-US" sz="1600" dirty="0" smtClean="0">
                <a:solidFill>
                  <a:schemeClr val="tx2"/>
                </a:solidFill>
              </a:rPr>
              <a:t>:+495313912416, </a:t>
            </a:r>
            <a:r>
              <a:rPr lang="en-US" sz="1600" dirty="0">
                <a:solidFill>
                  <a:schemeClr val="tx2"/>
                </a:solidFill>
              </a:rPr>
              <a:t>FAX: </a:t>
            </a:r>
            <a:r>
              <a:rPr lang="en-US" sz="1600" dirty="0" smtClean="0">
                <a:solidFill>
                  <a:schemeClr val="tx2"/>
                </a:solidFill>
              </a:rPr>
              <a:t>+495313915192, E-Mail: kuerner@ifn.ing.tu-bs.de</a:t>
            </a:r>
            <a:r>
              <a:rPr lang="en-US" sz="1600" dirty="0">
                <a:solidFill>
                  <a:schemeClr val="tx2"/>
                </a:solidFill>
              </a:rPr>
              <a:t>	</a:t>
            </a:r>
          </a:p>
          <a:p>
            <a:pPr>
              <a:spcBef>
                <a:spcPts val="600"/>
              </a:spcBef>
              <a:spcAft>
                <a:spcPts val="600"/>
              </a:spcAft>
            </a:pPr>
            <a:r>
              <a:rPr lang="en-US" sz="1600" b="1" dirty="0" smtClean="0">
                <a:solidFill>
                  <a:schemeClr val="tx2"/>
                </a:solidFill>
              </a:rPr>
              <a:t>Re: </a:t>
            </a:r>
            <a:r>
              <a:rPr lang="en-US" sz="1600" dirty="0" smtClean="0">
                <a:solidFill>
                  <a:schemeClr val="tx2"/>
                </a:solidFill>
              </a:rPr>
              <a:t>15-16-0595-00-003d-proposal-for-ieee802-15-3d-thz-phy</a:t>
            </a:r>
            <a:endParaRPr lang="en-US" dirty="0" smtClean="0">
              <a:solidFill>
                <a:schemeClr val="tx2"/>
              </a:solidFill>
            </a:endParaRPr>
          </a:p>
          <a:p>
            <a:r>
              <a:rPr lang="en-US" sz="1600" b="1" dirty="0" smtClean="0">
                <a:solidFill>
                  <a:schemeClr val="tx2"/>
                </a:solidFill>
              </a:rPr>
              <a:t>Abstract:</a:t>
            </a:r>
            <a:r>
              <a:rPr lang="en-US" sz="1600" dirty="0" smtClean="0">
                <a:solidFill>
                  <a:schemeClr val="tx2"/>
                </a:solidFill>
              </a:rPr>
              <a:t>	</a:t>
            </a:r>
            <a:r>
              <a:rPr lang="en-US" sz="1600" dirty="0" smtClean="0">
                <a:solidFill>
                  <a:schemeClr val="tx2"/>
                </a:solidFill>
                <a:ea typeface="굴림" charset="-127"/>
              </a:rPr>
              <a:t>Explanations</a:t>
            </a:r>
            <a:r>
              <a:rPr lang="en-US" altLang="ko-KR" sz="1600" dirty="0" smtClean="0">
                <a:solidFill>
                  <a:schemeClr val="tx2"/>
                </a:solidFill>
                <a:ea typeface="굴림" charset="-127"/>
              </a:rPr>
              <a:t> on the final  TG3d proposal from TU Braunschweig, </a:t>
            </a:r>
            <a:r>
              <a:rPr lang="en-US" sz="1600" dirty="0" smtClean="0">
                <a:solidFill>
                  <a:schemeClr val="tx2"/>
                </a:solidFill>
              </a:rPr>
              <a:t>NICT, University of Hiroshima, University of Glasgow</a:t>
            </a:r>
            <a:endParaRPr lang="en-US" sz="1600" dirty="0">
              <a:solidFill>
                <a:srgbClr val="FF0000"/>
              </a:solidFill>
            </a:endParaRPr>
          </a:p>
          <a:p>
            <a:r>
              <a:rPr lang="en-US" sz="1600" b="1" dirty="0" smtClean="0">
                <a:solidFill>
                  <a:schemeClr val="tx2"/>
                </a:solidFill>
              </a:rPr>
              <a:t>Purpose: </a:t>
            </a:r>
            <a:r>
              <a:rPr lang="en-US" altLang="ko-KR" sz="1600" dirty="0" smtClean="0">
                <a:solidFill>
                  <a:schemeClr val="tx2"/>
                </a:solidFill>
                <a:ea typeface="굴림" charset="-127"/>
              </a:rPr>
              <a:t>To be considered in TG3d baseline document</a:t>
            </a:r>
            <a:endParaRPr lang="en-US" sz="1600" dirty="0">
              <a:solidFill>
                <a:srgbClr val="FF0000"/>
              </a:solidFill>
            </a:endParaRPr>
          </a:p>
          <a:p>
            <a:r>
              <a:rPr lang="en-US" sz="1600" b="1" dirty="0">
                <a:solidFill>
                  <a:schemeClr val="tx2"/>
                </a:solidFill>
              </a:rPr>
              <a:t>Notice:</a:t>
            </a:r>
            <a:r>
              <a:rPr lang="en-US" sz="1600" dirty="0">
                <a:solidFill>
                  <a:schemeClr val="tx2"/>
                </a:solidFill>
              </a:rPr>
              <a:t>	This document has been </a:t>
            </a:r>
            <a:r>
              <a:rPr lang="en-US" sz="1600" dirty="0" smtClean="0">
                <a:solidFill>
                  <a:schemeClr val="tx2"/>
                </a:solidFill>
              </a:rPr>
              <a:t> prepared </a:t>
            </a:r>
            <a:r>
              <a:rPr lang="en-US" sz="1600" dirty="0">
                <a:solidFill>
                  <a:schemeClr val="tx2"/>
                </a:solidFill>
              </a:rPr>
              <a:t>to assist the IEEE P802.15.  It is offered as a basis for discussion and is not binding on the contributing individual(s) or organization(s). The material in this document is subject to change in form and content after further study. The contributor(s) reserve(s) the right to </a:t>
            </a:r>
            <a:r>
              <a:rPr lang="en-US" sz="1600" dirty="0" smtClean="0">
                <a:solidFill>
                  <a:schemeClr val="tx2"/>
                </a:solidFill>
              </a:rPr>
              <a:t>add, </a:t>
            </a:r>
            <a:r>
              <a:rPr lang="en-US" sz="1600" dirty="0">
                <a:solidFill>
                  <a:schemeClr val="tx2"/>
                </a:solidFill>
              </a:rPr>
              <a:t>amend or withdraw material contained herein.</a:t>
            </a:r>
          </a:p>
          <a:p>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Features </a:t>
            </a:r>
            <a:r>
              <a:rPr lang="de-DE" dirty="0" err="1" smtClean="0"/>
              <a:t>defined</a:t>
            </a:r>
            <a:r>
              <a:rPr lang="de-DE" dirty="0" smtClean="0"/>
              <a:t> in IEEE P802.15.3e (HRCP)</a:t>
            </a:r>
            <a:endParaRPr lang="de-DE" dirty="0"/>
          </a:p>
        </p:txBody>
      </p:sp>
      <p:sp>
        <p:nvSpPr>
          <p:cNvPr id="12" name="Inhaltsplatzhalter 11"/>
          <p:cNvSpPr>
            <a:spLocks noGrp="1"/>
          </p:cNvSpPr>
          <p:nvPr>
            <p:ph idx="1"/>
          </p:nvPr>
        </p:nvSpPr>
        <p:spPr/>
        <p:txBody>
          <a:bodyPr/>
          <a:lstStyle/>
          <a:p>
            <a:r>
              <a:rPr lang="de-DE" sz="2400" dirty="0" smtClean="0"/>
              <a:t>The </a:t>
            </a:r>
            <a:r>
              <a:rPr lang="de-DE" sz="2400" dirty="0" err="1" smtClean="0"/>
              <a:t>applications</a:t>
            </a:r>
            <a:r>
              <a:rPr lang="de-DE" sz="2400" dirty="0" smtClean="0"/>
              <a:t> Kiosk Downloading and </a:t>
            </a:r>
            <a:r>
              <a:rPr lang="de-DE" sz="2400" dirty="0" err="1" smtClean="0"/>
              <a:t>Intra</a:t>
            </a:r>
            <a:r>
              <a:rPr lang="de-DE" sz="2400" dirty="0" smtClean="0"/>
              <a:t>-Device Communications </a:t>
            </a:r>
            <a:r>
              <a:rPr lang="de-DE" sz="2400" dirty="0" err="1" smtClean="0"/>
              <a:t>have</a:t>
            </a:r>
            <a:r>
              <a:rPr lang="de-DE" sz="2400" dirty="0" smtClean="0"/>
              <a:t> </a:t>
            </a:r>
            <a:r>
              <a:rPr lang="de-DE" sz="2400" dirty="0" err="1" smtClean="0"/>
              <a:t>some</a:t>
            </a:r>
            <a:r>
              <a:rPr lang="de-DE" sz="2400" dirty="0" smtClean="0"/>
              <a:t> </a:t>
            </a:r>
            <a:r>
              <a:rPr lang="de-DE" sz="2400" dirty="0" err="1" smtClean="0"/>
              <a:t>similarities</a:t>
            </a:r>
            <a:r>
              <a:rPr lang="de-DE" sz="2400" dirty="0" smtClean="0"/>
              <a:t> </a:t>
            </a:r>
            <a:r>
              <a:rPr lang="de-DE" sz="2400" dirty="0" err="1" smtClean="0"/>
              <a:t>to</a:t>
            </a:r>
            <a:r>
              <a:rPr lang="de-DE" sz="2400" dirty="0" smtClean="0"/>
              <a:t> </a:t>
            </a:r>
            <a:r>
              <a:rPr lang="de-DE" sz="2400" dirty="0" err="1" smtClean="0"/>
              <a:t>the</a:t>
            </a:r>
            <a:r>
              <a:rPr lang="de-DE" sz="2400" dirty="0" smtClean="0"/>
              <a:t> </a:t>
            </a:r>
            <a:r>
              <a:rPr lang="de-DE" sz="2400" dirty="0" err="1" smtClean="0"/>
              <a:t>applications</a:t>
            </a:r>
            <a:r>
              <a:rPr lang="de-DE" sz="2400" dirty="0" smtClean="0"/>
              <a:t> </a:t>
            </a:r>
            <a:r>
              <a:rPr lang="de-DE" sz="2400" dirty="0" err="1" smtClean="0"/>
              <a:t>currently</a:t>
            </a:r>
            <a:r>
              <a:rPr lang="de-DE" sz="2400" dirty="0" smtClean="0"/>
              <a:t> </a:t>
            </a:r>
            <a:r>
              <a:rPr lang="de-DE" sz="2400" dirty="0" err="1" smtClean="0"/>
              <a:t>considered</a:t>
            </a:r>
            <a:r>
              <a:rPr lang="de-DE" sz="2400" dirty="0" smtClean="0"/>
              <a:t> in IEEE P802.15.3e</a:t>
            </a:r>
          </a:p>
          <a:p>
            <a:r>
              <a:rPr lang="de-DE" sz="2400" dirty="0" err="1" smtClean="0"/>
              <a:t>Some</a:t>
            </a:r>
            <a:r>
              <a:rPr lang="de-DE" sz="2400" dirty="0" smtClean="0"/>
              <a:t> </a:t>
            </a:r>
            <a:r>
              <a:rPr lang="de-DE" sz="2400" dirty="0" err="1" smtClean="0"/>
              <a:t>features</a:t>
            </a:r>
            <a:r>
              <a:rPr lang="de-DE" sz="2400" dirty="0" smtClean="0"/>
              <a:t> </a:t>
            </a:r>
            <a:r>
              <a:rPr lang="de-DE" sz="2400" dirty="0" err="1" smtClean="0"/>
              <a:t>developed</a:t>
            </a:r>
            <a:r>
              <a:rPr lang="de-DE" sz="2400" dirty="0" smtClean="0"/>
              <a:t> in IEEE P802.15.3e </a:t>
            </a:r>
            <a:r>
              <a:rPr lang="de-DE" sz="2400" dirty="0" err="1" smtClean="0"/>
              <a:t>may</a:t>
            </a:r>
            <a:r>
              <a:rPr lang="de-DE" sz="2400" dirty="0" smtClean="0"/>
              <a:t> also </a:t>
            </a:r>
            <a:r>
              <a:rPr lang="de-DE" sz="2400" dirty="0" err="1" smtClean="0"/>
              <a:t>be</a:t>
            </a:r>
            <a:r>
              <a:rPr lang="de-DE" sz="2400" dirty="0" smtClean="0"/>
              <a:t> </a:t>
            </a:r>
            <a:r>
              <a:rPr lang="de-DE" sz="2400" dirty="0" err="1" smtClean="0"/>
              <a:t>applied</a:t>
            </a:r>
            <a:r>
              <a:rPr lang="de-DE" sz="2400" dirty="0" smtClean="0"/>
              <a:t> in </a:t>
            </a:r>
            <a:r>
              <a:rPr lang="de-DE" sz="2400" dirty="0" err="1" smtClean="0"/>
              <a:t>conjunction</a:t>
            </a:r>
            <a:r>
              <a:rPr lang="de-DE" sz="2400" dirty="0" smtClean="0"/>
              <a:t> </a:t>
            </a:r>
            <a:r>
              <a:rPr lang="de-DE" sz="2400" dirty="0" err="1" smtClean="0"/>
              <a:t>with</a:t>
            </a:r>
            <a:r>
              <a:rPr lang="de-DE" sz="2400" dirty="0" smtClean="0"/>
              <a:t> </a:t>
            </a:r>
            <a:r>
              <a:rPr lang="de-DE" sz="2400" dirty="0" err="1" smtClean="0"/>
              <a:t>the</a:t>
            </a:r>
            <a:r>
              <a:rPr lang="de-DE" sz="2400" dirty="0" smtClean="0"/>
              <a:t> </a:t>
            </a:r>
            <a:r>
              <a:rPr lang="de-DE" sz="2400" b="1" i="1" dirty="0" err="1" smtClean="0"/>
              <a:t>THz</a:t>
            </a:r>
            <a:r>
              <a:rPr lang="de-DE" sz="2400" b="1" i="1" dirty="0" smtClean="0"/>
              <a:t> PHY</a:t>
            </a:r>
            <a:r>
              <a:rPr lang="de-DE" sz="2400" dirty="0" smtClean="0"/>
              <a:t>.</a:t>
            </a:r>
          </a:p>
          <a:p>
            <a:r>
              <a:rPr lang="de-DE" sz="2400" dirty="0" smtClean="0"/>
              <a:t>The </a:t>
            </a:r>
            <a:r>
              <a:rPr lang="de-DE" sz="2400" dirty="0" err="1" smtClean="0"/>
              <a:t>corresponding</a:t>
            </a:r>
            <a:r>
              <a:rPr lang="de-DE" sz="2400" dirty="0" smtClean="0"/>
              <a:t> links will </a:t>
            </a:r>
            <a:r>
              <a:rPr lang="de-DE" sz="2400" dirty="0" err="1" smtClean="0"/>
              <a:t>be</a:t>
            </a:r>
            <a:r>
              <a:rPr lang="de-DE" sz="2400" dirty="0" smtClean="0"/>
              <a:t> </a:t>
            </a:r>
            <a:r>
              <a:rPr lang="de-DE" sz="2400" dirty="0" err="1" smtClean="0"/>
              <a:t>called</a:t>
            </a:r>
            <a:r>
              <a:rPr lang="de-DE" sz="2400" dirty="0" smtClean="0"/>
              <a:t> </a:t>
            </a:r>
            <a:r>
              <a:rPr lang="de-DE" sz="2400" b="1" i="1" dirty="0" err="1" smtClean="0"/>
              <a:t>THz</a:t>
            </a:r>
            <a:r>
              <a:rPr lang="de-DE" sz="2400" b="1" i="1" dirty="0" smtClean="0"/>
              <a:t> HRCP</a:t>
            </a:r>
          </a:p>
          <a:p>
            <a:r>
              <a:rPr lang="de-DE" sz="2400" dirty="0" err="1" smtClean="0"/>
              <a:t>This</a:t>
            </a:r>
            <a:r>
              <a:rPr lang="de-DE" sz="2400" dirty="0" smtClean="0"/>
              <a:t> </a:t>
            </a:r>
            <a:r>
              <a:rPr lang="de-DE" sz="2400" dirty="0" err="1" smtClean="0"/>
              <a:t>proposal</a:t>
            </a:r>
            <a:r>
              <a:rPr lang="de-DE" sz="2400" dirty="0" smtClean="0"/>
              <a:t> also </a:t>
            </a:r>
            <a:r>
              <a:rPr lang="de-DE" sz="2400" dirty="0" err="1" smtClean="0"/>
              <a:t>inherits</a:t>
            </a:r>
            <a:r>
              <a:rPr lang="de-DE" sz="2400" dirty="0" smtClean="0"/>
              <a:t> </a:t>
            </a:r>
            <a:r>
              <a:rPr lang="de-DE" sz="2400" dirty="0" err="1" smtClean="0"/>
              <a:t>the</a:t>
            </a:r>
            <a:r>
              <a:rPr lang="de-DE" sz="2400" dirty="0" smtClean="0"/>
              <a:t> </a:t>
            </a:r>
            <a:r>
              <a:rPr lang="de-DE" sz="2400" dirty="0" err="1" smtClean="0"/>
              <a:t>concept</a:t>
            </a:r>
            <a:r>
              <a:rPr lang="de-DE" sz="2400" dirty="0" smtClean="0"/>
              <a:t> of </a:t>
            </a:r>
            <a:r>
              <a:rPr lang="de-DE" sz="2400" b="1" i="1" dirty="0" err="1" smtClean="0"/>
              <a:t>pairnet</a:t>
            </a:r>
            <a:r>
              <a:rPr lang="de-DE" sz="2400" dirty="0" smtClean="0"/>
              <a:t> </a:t>
            </a:r>
            <a:r>
              <a:rPr lang="de-DE" sz="2400" dirty="0" err="1" smtClean="0"/>
              <a:t>as</a:t>
            </a:r>
            <a:r>
              <a:rPr lang="de-DE" sz="2400" dirty="0" smtClean="0"/>
              <a:t> </a:t>
            </a:r>
            <a:r>
              <a:rPr lang="de-DE" sz="2400" dirty="0" err="1" smtClean="0"/>
              <a:t>defined</a:t>
            </a:r>
            <a:r>
              <a:rPr lang="de-DE" sz="2400" dirty="0" smtClean="0"/>
              <a:t> in IEEE P802.15.3e.</a:t>
            </a:r>
          </a:p>
          <a:p>
            <a:r>
              <a:rPr lang="de-DE" sz="2400" dirty="0" err="1" smtClean="0"/>
              <a:t>For</a:t>
            </a:r>
            <a:r>
              <a:rPr lang="de-DE" sz="2400" dirty="0" smtClean="0"/>
              <a:t> </a:t>
            </a:r>
            <a:r>
              <a:rPr lang="de-DE" sz="2400" b="1" i="1" dirty="0" smtClean="0"/>
              <a:t>non-HRCP</a:t>
            </a:r>
            <a:r>
              <a:rPr lang="de-DE" sz="2400" dirty="0" smtClean="0"/>
              <a:t> </a:t>
            </a:r>
            <a:r>
              <a:rPr lang="de-DE" sz="2400" b="1" i="1" dirty="0" err="1" smtClean="0"/>
              <a:t>THz</a:t>
            </a:r>
            <a:r>
              <a:rPr lang="de-DE" sz="2400" b="1" i="1" dirty="0" smtClean="0"/>
              <a:t> links</a:t>
            </a:r>
            <a:r>
              <a:rPr lang="de-DE" sz="2400" dirty="0" smtClean="0"/>
              <a:t> </a:t>
            </a:r>
            <a:r>
              <a:rPr lang="de-DE" sz="2400" dirty="0" err="1" smtClean="0"/>
              <a:t>the</a:t>
            </a:r>
            <a:r>
              <a:rPr lang="de-DE" sz="2400" dirty="0" smtClean="0"/>
              <a:t> </a:t>
            </a:r>
            <a:r>
              <a:rPr lang="de-DE" sz="2400" dirty="0" err="1" smtClean="0"/>
              <a:t>beacon</a:t>
            </a:r>
            <a:r>
              <a:rPr lang="de-DE" sz="2400" dirty="0" smtClean="0"/>
              <a:t> </a:t>
            </a:r>
            <a:r>
              <a:rPr lang="de-DE" sz="2400" dirty="0" err="1" smtClean="0"/>
              <a:t>may</a:t>
            </a:r>
            <a:r>
              <a:rPr lang="de-DE" sz="2400" dirty="0" smtClean="0"/>
              <a:t> </a:t>
            </a:r>
            <a:r>
              <a:rPr lang="de-DE" sz="2400" dirty="0" err="1" smtClean="0"/>
              <a:t>be</a:t>
            </a:r>
            <a:r>
              <a:rPr lang="de-DE" sz="2400" dirty="0" smtClean="0"/>
              <a:t> not </a:t>
            </a:r>
            <a:r>
              <a:rPr lang="de-DE" sz="2400" dirty="0" err="1" smtClean="0"/>
              <a:t>switched</a:t>
            </a:r>
            <a:r>
              <a:rPr lang="de-DE" sz="2400" dirty="0" smtClean="0"/>
              <a:t> off after </a:t>
            </a:r>
            <a:r>
              <a:rPr lang="de-DE" sz="2400" dirty="0" err="1" smtClean="0"/>
              <a:t>establishing</a:t>
            </a:r>
            <a:r>
              <a:rPr lang="de-DE" sz="2400" dirty="0" smtClean="0"/>
              <a:t> </a:t>
            </a:r>
            <a:r>
              <a:rPr lang="de-DE" sz="2400" dirty="0" err="1" smtClean="0"/>
              <a:t>the</a:t>
            </a:r>
            <a:r>
              <a:rPr lang="de-DE" sz="2400" dirty="0" smtClean="0"/>
              <a:t> </a:t>
            </a:r>
            <a:r>
              <a:rPr lang="de-DE" sz="2400" dirty="0" err="1" smtClean="0"/>
              <a:t>connection</a:t>
            </a:r>
            <a:r>
              <a:rPr lang="de-DE" sz="2400" dirty="0" smtClean="0"/>
              <a:t>.</a:t>
            </a:r>
            <a:endParaRPr lang="de-DE" sz="2400" b="1" i="1" dirty="0" smtClean="0"/>
          </a:p>
          <a:p>
            <a:pPr>
              <a:buNone/>
            </a:pPr>
            <a:endParaRPr lang="de-DE"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10</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Modulation and </a:t>
            </a:r>
            <a:r>
              <a:rPr lang="de-DE" dirty="0" err="1" smtClean="0"/>
              <a:t>Coding</a:t>
            </a:r>
            <a:r>
              <a:rPr lang="de-DE" dirty="0" smtClean="0"/>
              <a:t> </a:t>
            </a:r>
            <a:r>
              <a:rPr lang="de-DE" dirty="0" err="1" smtClean="0"/>
              <a:t>Schemes</a:t>
            </a:r>
            <a:endParaRPr lang="de-DE" dirty="0"/>
          </a:p>
        </p:txBody>
      </p:sp>
      <p:sp>
        <p:nvSpPr>
          <p:cNvPr id="12" name="Inhaltsplatzhalter 11"/>
          <p:cNvSpPr>
            <a:spLocks noGrp="1"/>
          </p:cNvSpPr>
          <p:nvPr>
            <p:ph idx="1"/>
          </p:nvPr>
        </p:nvSpPr>
        <p:spPr/>
        <p:txBody>
          <a:bodyPr/>
          <a:lstStyle/>
          <a:p>
            <a:r>
              <a:rPr lang="de-DE" sz="2400" dirty="0" smtClean="0"/>
              <a:t>In order </a:t>
            </a:r>
            <a:r>
              <a:rPr lang="de-DE" sz="2400" dirty="0" err="1" smtClean="0"/>
              <a:t>to</a:t>
            </a:r>
            <a:r>
              <a:rPr lang="de-DE" sz="2400" dirty="0" smtClean="0"/>
              <a:t> </a:t>
            </a:r>
            <a:r>
              <a:rPr lang="de-DE" sz="2400" dirty="0" err="1" smtClean="0"/>
              <a:t>enable</a:t>
            </a:r>
            <a:r>
              <a:rPr lang="de-DE" sz="2400" dirty="0" smtClean="0"/>
              <a:t> </a:t>
            </a:r>
            <a:r>
              <a:rPr lang="de-DE" sz="2400" dirty="0" err="1" smtClean="0"/>
              <a:t>the</a:t>
            </a:r>
            <a:r>
              <a:rPr lang="de-DE" sz="2400" dirty="0" smtClean="0"/>
              <a:t> </a:t>
            </a:r>
            <a:r>
              <a:rPr lang="de-DE" sz="2400" dirty="0" err="1" smtClean="0"/>
              <a:t>reuse</a:t>
            </a:r>
            <a:r>
              <a:rPr lang="de-DE" sz="2400" dirty="0" smtClean="0"/>
              <a:t> of </a:t>
            </a:r>
            <a:r>
              <a:rPr lang="de-DE" sz="2400" dirty="0" err="1" smtClean="0"/>
              <a:t>implementations</a:t>
            </a:r>
            <a:r>
              <a:rPr lang="de-DE" sz="2400" dirty="0" smtClean="0"/>
              <a:t> </a:t>
            </a:r>
            <a:r>
              <a:rPr lang="de-DE" sz="2400" dirty="0" err="1" smtClean="0"/>
              <a:t>based</a:t>
            </a:r>
            <a:r>
              <a:rPr lang="de-DE" sz="2400" dirty="0" smtClean="0"/>
              <a:t> on IEEE P802.15.3RevA and IEEE P802.15.3e </a:t>
            </a:r>
            <a:r>
              <a:rPr lang="de-DE" sz="2400" dirty="0" err="1" smtClean="0"/>
              <a:t>the</a:t>
            </a:r>
            <a:r>
              <a:rPr lang="de-DE" sz="2400" dirty="0" smtClean="0"/>
              <a:t> </a:t>
            </a:r>
            <a:r>
              <a:rPr lang="de-DE" sz="2400" dirty="0" err="1" smtClean="0"/>
              <a:t>modulation</a:t>
            </a:r>
            <a:r>
              <a:rPr lang="de-DE" sz="2400" dirty="0" smtClean="0"/>
              <a:t> and </a:t>
            </a:r>
            <a:r>
              <a:rPr lang="de-DE" sz="2400" dirty="0" err="1" smtClean="0"/>
              <a:t>coding</a:t>
            </a:r>
            <a:r>
              <a:rPr lang="de-DE" sz="2400" dirty="0" smtClean="0"/>
              <a:t> </a:t>
            </a:r>
            <a:r>
              <a:rPr lang="de-DE" sz="2400" dirty="0" err="1" smtClean="0"/>
              <a:t>schemes</a:t>
            </a:r>
            <a:r>
              <a:rPr lang="de-DE" sz="2400" dirty="0" smtClean="0"/>
              <a:t> </a:t>
            </a:r>
            <a:r>
              <a:rPr lang="de-DE" sz="2400" dirty="0" err="1" smtClean="0"/>
              <a:t>defined</a:t>
            </a:r>
            <a:r>
              <a:rPr lang="de-DE" sz="2400" dirty="0" smtClean="0"/>
              <a:t> in </a:t>
            </a:r>
            <a:r>
              <a:rPr lang="de-DE" sz="2400" dirty="0" err="1" smtClean="0"/>
              <a:t>the</a:t>
            </a:r>
            <a:r>
              <a:rPr lang="de-DE" sz="2400" dirty="0" smtClean="0"/>
              <a:t> </a:t>
            </a:r>
            <a:r>
              <a:rPr lang="de-DE" sz="2400" dirty="0" err="1" smtClean="0"/>
              <a:t>corresponding</a:t>
            </a:r>
            <a:r>
              <a:rPr lang="de-DE" sz="2400" dirty="0" smtClean="0"/>
              <a:t> </a:t>
            </a:r>
            <a:r>
              <a:rPr lang="de-DE" sz="2400" dirty="0" err="1" smtClean="0"/>
              <a:t>standards</a:t>
            </a:r>
            <a:r>
              <a:rPr lang="de-DE" sz="2400" dirty="0" smtClean="0"/>
              <a:t> </a:t>
            </a:r>
            <a:r>
              <a:rPr lang="de-DE" sz="2400" dirty="0" err="1" smtClean="0"/>
              <a:t>should</a:t>
            </a:r>
            <a:r>
              <a:rPr lang="de-DE" sz="2400" dirty="0" smtClean="0"/>
              <a:t> </a:t>
            </a:r>
            <a:r>
              <a:rPr lang="de-DE" sz="2400" dirty="0" err="1" smtClean="0"/>
              <a:t>be</a:t>
            </a:r>
            <a:r>
              <a:rPr lang="de-DE" sz="2400" dirty="0" smtClean="0"/>
              <a:t> </a:t>
            </a:r>
            <a:r>
              <a:rPr lang="de-DE" sz="2400" dirty="0" err="1" smtClean="0"/>
              <a:t>adopted</a:t>
            </a:r>
            <a:r>
              <a:rPr lang="de-DE" sz="2400" dirty="0" smtClean="0"/>
              <a:t> </a:t>
            </a:r>
            <a:r>
              <a:rPr lang="de-DE" sz="2400" dirty="0" err="1" smtClean="0"/>
              <a:t>as</a:t>
            </a:r>
            <a:r>
              <a:rPr lang="de-DE" sz="2400" dirty="0" smtClean="0"/>
              <a:t> </a:t>
            </a:r>
            <a:r>
              <a:rPr lang="de-DE" sz="2400" dirty="0" err="1" smtClean="0"/>
              <a:t>much</a:t>
            </a:r>
            <a:r>
              <a:rPr lang="de-DE" sz="2400" dirty="0" smtClean="0"/>
              <a:t> </a:t>
            </a:r>
            <a:r>
              <a:rPr lang="de-DE" sz="2400" dirty="0" err="1" smtClean="0"/>
              <a:t>as</a:t>
            </a:r>
            <a:r>
              <a:rPr lang="de-DE" sz="2400" dirty="0" smtClean="0"/>
              <a:t> </a:t>
            </a:r>
            <a:r>
              <a:rPr lang="de-DE" sz="2400" dirty="0" err="1" smtClean="0"/>
              <a:t>possible</a:t>
            </a:r>
            <a:r>
              <a:rPr lang="de-DE" sz="2400" dirty="0" smtClean="0"/>
              <a:t>.</a:t>
            </a:r>
          </a:p>
          <a:p>
            <a:r>
              <a:rPr lang="de-DE" sz="2400" dirty="0" err="1" smtClean="0"/>
              <a:t>However</a:t>
            </a:r>
            <a:r>
              <a:rPr lang="de-DE" sz="2400" dirty="0" smtClean="0"/>
              <a:t>, </a:t>
            </a:r>
            <a:r>
              <a:rPr lang="de-DE" sz="2400" dirty="0" err="1" smtClean="0"/>
              <a:t>other</a:t>
            </a:r>
            <a:r>
              <a:rPr lang="de-DE" sz="2400" dirty="0" smtClean="0"/>
              <a:t> – </a:t>
            </a:r>
            <a:r>
              <a:rPr lang="de-DE" sz="2400" dirty="0" err="1" smtClean="0"/>
              <a:t>more</a:t>
            </a:r>
            <a:r>
              <a:rPr lang="de-DE" sz="2400" dirty="0" smtClean="0"/>
              <a:t> simple – </a:t>
            </a:r>
            <a:r>
              <a:rPr lang="de-DE" sz="2400" dirty="0" err="1" smtClean="0"/>
              <a:t>coding</a:t>
            </a:r>
            <a:r>
              <a:rPr lang="de-DE" sz="2400" dirty="0" smtClean="0"/>
              <a:t> </a:t>
            </a:r>
            <a:r>
              <a:rPr lang="de-DE" sz="2400" dirty="0" err="1" smtClean="0"/>
              <a:t>schemes</a:t>
            </a:r>
            <a:r>
              <a:rPr lang="de-DE" sz="2400" dirty="0" smtClean="0"/>
              <a:t> </a:t>
            </a:r>
            <a:r>
              <a:rPr lang="de-DE" sz="2400" dirty="0" err="1" smtClean="0"/>
              <a:t>are</a:t>
            </a:r>
            <a:r>
              <a:rPr lang="de-DE" sz="2400" dirty="0" smtClean="0"/>
              <a:t> </a:t>
            </a:r>
            <a:r>
              <a:rPr lang="de-DE" sz="2400" dirty="0" err="1" smtClean="0"/>
              <a:t>defined</a:t>
            </a:r>
            <a:r>
              <a:rPr lang="de-DE" sz="2400" dirty="0" smtClean="0"/>
              <a:t> in </a:t>
            </a:r>
            <a:r>
              <a:rPr lang="de-DE" sz="2400" dirty="0" err="1" smtClean="0"/>
              <a:t>this</a:t>
            </a:r>
            <a:r>
              <a:rPr lang="de-DE" sz="2400" dirty="0" smtClean="0"/>
              <a:t> </a:t>
            </a:r>
            <a:r>
              <a:rPr lang="de-DE" sz="2400" dirty="0" err="1" smtClean="0"/>
              <a:t>proposal</a:t>
            </a:r>
            <a:r>
              <a:rPr lang="de-DE" sz="2400" dirty="0" smtClean="0"/>
              <a:t> </a:t>
            </a:r>
            <a:r>
              <a:rPr lang="de-DE" sz="2400" dirty="0" err="1" smtClean="0"/>
              <a:t>as</a:t>
            </a:r>
            <a:r>
              <a:rPr lang="de-DE" sz="2400" dirty="0" smtClean="0"/>
              <a:t> well. </a:t>
            </a:r>
            <a:r>
              <a:rPr lang="de-DE" sz="2400" dirty="0" err="1" smtClean="0"/>
              <a:t>This</a:t>
            </a:r>
            <a:r>
              <a:rPr lang="de-DE" sz="2400" dirty="0" smtClean="0"/>
              <a:t> will </a:t>
            </a:r>
            <a:r>
              <a:rPr lang="de-DE" sz="2400" dirty="0" err="1" smtClean="0"/>
              <a:t>be</a:t>
            </a:r>
            <a:r>
              <a:rPr lang="de-DE" sz="2400" dirty="0" smtClean="0"/>
              <a:t> </a:t>
            </a:r>
            <a:r>
              <a:rPr lang="de-DE" sz="2400" dirty="0" err="1" smtClean="0"/>
              <a:t>possible</a:t>
            </a:r>
            <a:r>
              <a:rPr lang="de-DE" sz="2400" dirty="0" smtClean="0"/>
              <a:t> due </a:t>
            </a:r>
            <a:r>
              <a:rPr lang="de-DE" sz="2400" dirty="0" err="1" smtClean="0"/>
              <a:t>to</a:t>
            </a:r>
            <a:r>
              <a:rPr lang="de-DE" sz="2400" dirty="0" smtClean="0"/>
              <a:t> </a:t>
            </a:r>
            <a:r>
              <a:rPr lang="de-DE" sz="2400" dirty="0" err="1" smtClean="0"/>
              <a:t>the</a:t>
            </a:r>
            <a:r>
              <a:rPr lang="de-DE" sz="2400" dirty="0" smtClean="0"/>
              <a:t> </a:t>
            </a:r>
            <a:r>
              <a:rPr lang="de-DE" sz="2400" dirty="0" err="1" smtClean="0"/>
              <a:t>less</a:t>
            </a:r>
            <a:r>
              <a:rPr lang="de-DE" sz="2400" dirty="0" smtClean="0"/>
              <a:t> </a:t>
            </a:r>
            <a:r>
              <a:rPr lang="de-DE" sz="2400" dirty="0" err="1" smtClean="0"/>
              <a:t>complex</a:t>
            </a:r>
            <a:r>
              <a:rPr lang="de-DE" sz="2400" dirty="0" smtClean="0"/>
              <a:t> </a:t>
            </a:r>
            <a:r>
              <a:rPr lang="de-DE" sz="2400" dirty="0" err="1" smtClean="0"/>
              <a:t>situation</a:t>
            </a:r>
            <a:r>
              <a:rPr lang="de-DE" sz="2400" dirty="0" smtClean="0"/>
              <a:t> </a:t>
            </a:r>
            <a:r>
              <a:rPr lang="de-DE" sz="2400" dirty="0" err="1" smtClean="0"/>
              <a:t>wrt</a:t>
            </a:r>
            <a:r>
              <a:rPr lang="de-DE" sz="2400" dirty="0" smtClean="0"/>
              <a:t> </a:t>
            </a:r>
            <a:r>
              <a:rPr lang="de-DE" sz="2400" dirty="0" err="1" smtClean="0"/>
              <a:t>channel</a:t>
            </a:r>
            <a:r>
              <a:rPr lang="de-DE" sz="2400" dirty="0" smtClean="0"/>
              <a:t> </a:t>
            </a:r>
            <a:r>
              <a:rPr lang="de-DE" sz="2400" dirty="0" err="1" smtClean="0"/>
              <a:t>properties</a:t>
            </a:r>
            <a:r>
              <a:rPr lang="de-DE" sz="2400" dirty="0" smtClean="0"/>
              <a:t> and </a:t>
            </a:r>
            <a:r>
              <a:rPr lang="de-DE" sz="2400" dirty="0" err="1" smtClean="0"/>
              <a:t>interference</a:t>
            </a:r>
            <a:r>
              <a:rPr lang="de-DE" sz="2400" dirty="0" smtClean="0"/>
              <a:t> and will </a:t>
            </a:r>
            <a:r>
              <a:rPr lang="de-DE" sz="2400" dirty="0" err="1" smtClean="0"/>
              <a:t>reduce</a:t>
            </a:r>
            <a:r>
              <a:rPr lang="de-DE" sz="2400" dirty="0" smtClean="0"/>
              <a:t> </a:t>
            </a:r>
            <a:r>
              <a:rPr lang="de-DE" sz="2400" dirty="0" err="1" smtClean="0"/>
              <a:t>complexity</a:t>
            </a:r>
            <a:endParaRPr lang="de-DE" sz="2400" dirty="0" smtClean="0"/>
          </a:p>
          <a:p>
            <a:pPr>
              <a:buNone/>
            </a:pPr>
            <a:endParaRPr lang="de-DE" sz="24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11</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MODULATION SCHEMES</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12</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PHY Modes</a:t>
            </a:r>
            <a:endParaRPr lang="de-DE" dirty="0"/>
          </a:p>
        </p:txBody>
      </p:sp>
      <p:sp>
        <p:nvSpPr>
          <p:cNvPr id="12" name="Inhaltsplatzhalter 11"/>
          <p:cNvSpPr>
            <a:spLocks noGrp="1"/>
          </p:cNvSpPr>
          <p:nvPr>
            <p:ph idx="1"/>
          </p:nvPr>
        </p:nvSpPr>
        <p:spPr/>
        <p:txBody>
          <a:bodyPr/>
          <a:lstStyle/>
          <a:p>
            <a:r>
              <a:rPr lang="de-DE" sz="2000" dirty="0" smtClean="0"/>
              <a:t>A </a:t>
            </a:r>
            <a:r>
              <a:rPr lang="de-DE" sz="2000" dirty="0" err="1" smtClean="0"/>
              <a:t>compliant</a:t>
            </a:r>
            <a:r>
              <a:rPr lang="de-DE" sz="2000" dirty="0" smtClean="0"/>
              <a:t> </a:t>
            </a:r>
            <a:r>
              <a:rPr lang="de-DE" sz="2000" dirty="0" err="1" smtClean="0"/>
              <a:t>THz</a:t>
            </a:r>
            <a:r>
              <a:rPr lang="de-DE" sz="2000" dirty="0" smtClean="0"/>
              <a:t> PHY </a:t>
            </a:r>
            <a:r>
              <a:rPr lang="de-DE" sz="2000" dirty="0" err="1" smtClean="0"/>
              <a:t>shall</a:t>
            </a:r>
            <a:r>
              <a:rPr lang="de-DE" sz="2000" dirty="0" smtClean="0"/>
              <a:t> </a:t>
            </a:r>
            <a:r>
              <a:rPr lang="de-DE" sz="2000" dirty="0" err="1" smtClean="0"/>
              <a:t>implement</a:t>
            </a:r>
            <a:r>
              <a:rPr lang="de-DE" sz="2000" dirty="0" smtClean="0"/>
              <a:t> </a:t>
            </a:r>
            <a:r>
              <a:rPr lang="de-DE" sz="2000" dirty="0" err="1" smtClean="0"/>
              <a:t>at</a:t>
            </a:r>
            <a:r>
              <a:rPr lang="de-DE" sz="2000" dirty="0" smtClean="0"/>
              <a:t> least </a:t>
            </a:r>
            <a:r>
              <a:rPr lang="de-DE" sz="2000" dirty="0" err="1" smtClean="0"/>
              <a:t>one</a:t>
            </a:r>
            <a:r>
              <a:rPr lang="de-DE" sz="2000" dirty="0" smtClean="0"/>
              <a:t> of </a:t>
            </a:r>
            <a:r>
              <a:rPr lang="de-DE" sz="2000" dirty="0" err="1" smtClean="0"/>
              <a:t>the</a:t>
            </a:r>
            <a:r>
              <a:rPr lang="de-DE" sz="2000" dirty="0" smtClean="0"/>
              <a:t> </a:t>
            </a:r>
            <a:r>
              <a:rPr lang="de-DE" sz="2000" dirty="0" err="1" smtClean="0"/>
              <a:t>following</a:t>
            </a:r>
            <a:r>
              <a:rPr lang="de-DE" sz="2000" dirty="0" smtClean="0"/>
              <a:t> PHY </a:t>
            </a:r>
            <a:r>
              <a:rPr lang="de-DE" sz="2000" dirty="0" err="1" smtClean="0"/>
              <a:t>modes</a:t>
            </a:r>
            <a:r>
              <a:rPr lang="de-DE" sz="2000" dirty="0" smtClean="0"/>
              <a:t>:</a:t>
            </a:r>
          </a:p>
          <a:p>
            <a:pPr marL="914400" lvl="1" indent="-457200">
              <a:buAutoNum type="alphaLcParenR"/>
            </a:pPr>
            <a:r>
              <a:rPr lang="de-DE" sz="2000" dirty="0" smtClean="0"/>
              <a:t>Single </a:t>
            </a:r>
            <a:r>
              <a:rPr lang="de-DE" sz="2000" dirty="0" err="1" smtClean="0"/>
              <a:t>carrier</a:t>
            </a:r>
            <a:r>
              <a:rPr lang="de-DE" sz="2000" dirty="0" smtClean="0"/>
              <a:t> </a:t>
            </a:r>
            <a:r>
              <a:rPr lang="de-DE" sz="2000" dirty="0" err="1" smtClean="0"/>
              <a:t>mode</a:t>
            </a:r>
            <a:r>
              <a:rPr lang="de-DE" sz="2000" dirty="0" smtClean="0"/>
              <a:t> PHY</a:t>
            </a:r>
          </a:p>
          <a:p>
            <a:pPr marL="1257300" lvl="2" indent="-457200">
              <a:buFont typeface="Symbol" pitchFamily="18" charset="2"/>
              <a:buChar char="-"/>
            </a:pPr>
            <a:r>
              <a:rPr lang="de-DE" sz="1600" dirty="0" smtClean="0">
                <a:latin typeface="Symbol" pitchFamily="18" charset="2"/>
              </a:rPr>
              <a:t>p</a:t>
            </a:r>
            <a:r>
              <a:rPr lang="de-DE" sz="1600" dirty="0" smtClean="0"/>
              <a:t>/2-shift BPSK	 </a:t>
            </a:r>
          </a:p>
          <a:p>
            <a:pPr marL="1257300" lvl="2" indent="-457200">
              <a:buFont typeface="Symbol" pitchFamily="18" charset="2"/>
              <a:buChar char="-"/>
            </a:pPr>
            <a:r>
              <a:rPr lang="de-DE" sz="1600" dirty="0" smtClean="0">
                <a:latin typeface="Symbol" pitchFamily="18" charset="2"/>
              </a:rPr>
              <a:t>p</a:t>
            </a:r>
            <a:r>
              <a:rPr lang="de-DE" sz="1600" dirty="0" smtClean="0"/>
              <a:t>/2-shift QPSK </a:t>
            </a:r>
          </a:p>
          <a:p>
            <a:pPr marL="1257300" lvl="2" indent="-457200">
              <a:buFont typeface="Symbol" pitchFamily="18" charset="2"/>
              <a:buChar char="-"/>
            </a:pPr>
            <a:r>
              <a:rPr lang="de-DE" sz="1600" dirty="0" smtClean="0">
                <a:latin typeface="Symbol" pitchFamily="18" charset="2"/>
              </a:rPr>
              <a:t>p</a:t>
            </a:r>
            <a:r>
              <a:rPr lang="de-DE" sz="1600" dirty="0" smtClean="0"/>
              <a:t>/2-PSK </a:t>
            </a:r>
          </a:p>
          <a:p>
            <a:pPr marL="1257300" lvl="2" indent="-457200">
              <a:buFont typeface="Symbol" pitchFamily="18" charset="2"/>
              <a:buChar char="-"/>
            </a:pPr>
            <a:r>
              <a:rPr lang="de-DE" sz="1600" dirty="0" smtClean="0">
                <a:latin typeface="Symbol" pitchFamily="18" charset="2"/>
              </a:rPr>
              <a:t>p</a:t>
            </a:r>
            <a:r>
              <a:rPr lang="de-DE" sz="1600" dirty="0" smtClean="0"/>
              <a:t>/2-APSK </a:t>
            </a:r>
          </a:p>
          <a:p>
            <a:pPr marL="1257300" lvl="2" indent="-457200">
              <a:buFont typeface="Symbol" pitchFamily="18" charset="2"/>
              <a:buChar char="-"/>
            </a:pPr>
            <a:r>
              <a:rPr lang="de-DE" sz="1600" dirty="0"/>
              <a:t>16-QAM </a:t>
            </a:r>
            <a:endParaRPr lang="de-DE" sz="1600" dirty="0" smtClean="0"/>
          </a:p>
          <a:p>
            <a:pPr marL="1257300" lvl="2" indent="-457200">
              <a:buFont typeface="Symbol" pitchFamily="18" charset="2"/>
              <a:buChar char="-"/>
            </a:pPr>
            <a:r>
              <a:rPr lang="de-DE" sz="1600" dirty="0" smtClean="0"/>
              <a:t>64-QAM </a:t>
            </a:r>
          </a:p>
          <a:p>
            <a:pPr marL="811213" lvl="2" indent="-11113">
              <a:buNone/>
            </a:pPr>
            <a:r>
              <a:rPr lang="de-DE" sz="1600" dirty="0" smtClean="0"/>
              <a:t>A final </a:t>
            </a:r>
            <a:r>
              <a:rPr lang="de-DE" sz="1600" dirty="0" err="1" smtClean="0"/>
              <a:t>decision</a:t>
            </a:r>
            <a:r>
              <a:rPr lang="de-DE" sz="1600" dirty="0" smtClean="0"/>
              <a:t>, </a:t>
            </a:r>
            <a:r>
              <a:rPr lang="de-DE" sz="1600" dirty="0" err="1" smtClean="0"/>
              <a:t>which</a:t>
            </a:r>
            <a:r>
              <a:rPr lang="de-DE" sz="1600" dirty="0" smtClean="0"/>
              <a:t> </a:t>
            </a:r>
            <a:r>
              <a:rPr lang="de-DE" sz="1600" dirty="0" err="1" smtClean="0"/>
              <a:t>modulation</a:t>
            </a:r>
            <a:r>
              <a:rPr lang="de-DE" sz="1600" dirty="0" smtClean="0"/>
              <a:t> </a:t>
            </a:r>
            <a:r>
              <a:rPr lang="de-DE" sz="1600" dirty="0" err="1" smtClean="0"/>
              <a:t>schemes</a:t>
            </a:r>
            <a:r>
              <a:rPr lang="de-DE" sz="1600" dirty="0" smtClean="0"/>
              <a:t> </a:t>
            </a:r>
            <a:r>
              <a:rPr lang="de-DE" sz="1600" dirty="0" err="1" smtClean="0"/>
              <a:t>are</a:t>
            </a:r>
            <a:r>
              <a:rPr lang="de-DE" sz="1600" dirty="0" smtClean="0"/>
              <a:t> optional/</a:t>
            </a:r>
            <a:r>
              <a:rPr lang="de-DE" sz="1600" dirty="0" err="1" smtClean="0"/>
              <a:t>required</a:t>
            </a:r>
            <a:r>
              <a:rPr lang="de-DE" sz="1600" dirty="0" smtClean="0"/>
              <a:t> </a:t>
            </a:r>
            <a:r>
              <a:rPr lang="de-DE" sz="1600" dirty="0" err="1" smtClean="0"/>
              <a:t>is</a:t>
            </a:r>
            <a:r>
              <a:rPr lang="de-DE" sz="1600" dirty="0" smtClean="0"/>
              <a:t> </a:t>
            </a:r>
            <a:r>
              <a:rPr lang="de-DE" sz="1600" dirty="0" err="1" smtClean="0"/>
              <a:t>for</a:t>
            </a:r>
            <a:r>
              <a:rPr lang="de-DE" sz="1600" dirty="0" smtClean="0"/>
              <a:t> </a:t>
            </a:r>
            <a:r>
              <a:rPr lang="de-DE" sz="1600" dirty="0" err="1" smtClean="0"/>
              <a:t>furthr</a:t>
            </a:r>
            <a:r>
              <a:rPr lang="de-DE" sz="1600" dirty="0" smtClean="0"/>
              <a:t> </a:t>
            </a:r>
            <a:r>
              <a:rPr lang="de-DE" sz="1600" dirty="0" err="1" smtClean="0"/>
              <a:t>discussion</a:t>
            </a:r>
            <a:endParaRPr lang="de-DE" sz="1600" dirty="0" smtClean="0"/>
          </a:p>
          <a:p>
            <a:pPr lvl="1">
              <a:buNone/>
            </a:pPr>
            <a:r>
              <a:rPr lang="de-DE" sz="2000" dirty="0" smtClean="0"/>
              <a:t>b) On-off </a:t>
            </a:r>
            <a:r>
              <a:rPr lang="de-DE" sz="2000" dirty="0" err="1" smtClean="0"/>
              <a:t>keying</a:t>
            </a:r>
            <a:r>
              <a:rPr lang="de-DE" sz="2000" dirty="0" smtClean="0"/>
              <a:t> </a:t>
            </a:r>
            <a:r>
              <a:rPr lang="de-DE" sz="2000" dirty="0" err="1" smtClean="0"/>
              <a:t>mode</a:t>
            </a:r>
            <a:r>
              <a:rPr lang="de-DE" sz="2000" dirty="0" smtClean="0"/>
              <a:t> PHY</a:t>
            </a:r>
          </a:p>
          <a:p>
            <a:pPr marL="361950" lvl="1" indent="-361950">
              <a:buFont typeface="Arial" pitchFamily="34" charset="0"/>
              <a:buChar char="•"/>
            </a:pPr>
            <a:r>
              <a:rPr kumimoji="1" lang="en-US" altLang="ja-JP" sz="2000" dirty="0" smtClean="0"/>
              <a:t>Clarification: OOK </a:t>
            </a:r>
            <a:r>
              <a:rPr kumimoji="1" lang="en-US" altLang="ja-JP" sz="2000" dirty="0" err="1" smtClean="0"/>
              <a:t>Phy</a:t>
            </a:r>
            <a:r>
              <a:rPr kumimoji="1" lang="en-US" altLang="ja-JP" sz="2000" dirty="0" smtClean="0"/>
              <a:t> and SC </a:t>
            </a:r>
            <a:r>
              <a:rPr kumimoji="1" lang="en-US" altLang="ja-JP" sz="2000" dirty="0" err="1" smtClean="0"/>
              <a:t>Phy</a:t>
            </a:r>
            <a:r>
              <a:rPr kumimoji="1" lang="en-US" altLang="ja-JP" sz="2000" dirty="0" smtClean="0"/>
              <a:t> are two alternatives. A device has to support only one of these.</a:t>
            </a:r>
          </a:p>
          <a:p>
            <a:pPr lvl="1">
              <a:buNone/>
            </a:pPr>
            <a:endParaRPr lang="de-DE" sz="2000" dirty="0" smtClean="0"/>
          </a:p>
          <a:p>
            <a:pPr>
              <a:buNone/>
            </a:pPr>
            <a:endParaRPr lang="de-DE" sz="20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13</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Reasoning</a:t>
            </a:r>
            <a:r>
              <a:rPr lang="de-DE" dirty="0" smtClean="0"/>
              <a:t> </a:t>
            </a:r>
            <a:r>
              <a:rPr lang="de-DE" dirty="0" err="1" smtClean="0"/>
              <a:t>for</a:t>
            </a:r>
            <a:r>
              <a:rPr lang="de-DE" dirty="0" smtClean="0"/>
              <a:t> Modulation </a:t>
            </a:r>
            <a:r>
              <a:rPr lang="de-DE" dirty="0" err="1" smtClean="0"/>
              <a:t>Schemes</a:t>
            </a:r>
            <a:r>
              <a:rPr lang="de-DE" dirty="0" smtClean="0"/>
              <a:t> </a:t>
            </a:r>
            <a:r>
              <a:rPr lang="de-DE" dirty="0" err="1" smtClean="0"/>
              <a:t>of</a:t>
            </a:r>
            <a:r>
              <a:rPr lang="de-DE" dirty="0" smtClean="0"/>
              <a:t> </a:t>
            </a:r>
            <a:r>
              <a:rPr lang="de-DE" dirty="0" err="1" smtClean="0"/>
              <a:t>the</a:t>
            </a:r>
            <a:r>
              <a:rPr lang="de-DE" dirty="0" smtClean="0"/>
              <a:t> SC </a:t>
            </a:r>
            <a:r>
              <a:rPr lang="de-DE" dirty="0" err="1" smtClean="0"/>
              <a:t>mode</a:t>
            </a:r>
            <a:r>
              <a:rPr lang="de-DE" dirty="0" smtClean="0"/>
              <a:t> PHY – 1 –</a:t>
            </a:r>
            <a:endParaRPr lang="de-DE" dirty="0"/>
          </a:p>
        </p:txBody>
      </p:sp>
      <p:sp>
        <p:nvSpPr>
          <p:cNvPr id="3" name="Inhaltsplatzhalter 2"/>
          <p:cNvSpPr>
            <a:spLocks noGrp="1"/>
          </p:cNvSpPr>
          <p:nvPr>
            <p:ph idx="1"/>
          </p:nvPr>
        </p:nvSpPr>
        <p:spPr/>
        <p:txBody>
          <a:bodyPr/>
          <a:lstStyle/>
          <a:p>
            <a:r>
              <a:rPr lang="en-US" sz="2400" dirty="0" smtClean="0"/>
              <a:t> </a:t>
            </a:r>
            <a:r>
              <a:rPr lang="en-US" sz="2400" dirty="0" smtClean="0">
                <a:latin typeface="Symbol" pitchFamily="18" charset="2"/>
              </a:rPr>
              <a:t>p</a:t>
            </a:r>
            <a:r>
              <a:rPr lang="en-US" sz="2400" dirty="0" smtClean="0"/>
              <a:t>/2-shift BPSK</a:t>
            </a:r>
          </a:p>
          <a:p>
            <a:pPr lvl="1"/>
            <a:r>
              <a:rPr lang="en-US" sz="1800" dirty="0" smtClean="0"/>
              <a:t>Compatible to existing standard</a:t>
            </a:r>
          </a:p>
          <a:p>
            <a:r>
              <a:rPr lang="en-US" sz="2800" dirty="0" smtClean="0"/>
              <a:t> </a:t>
            </a:r>
            <a:r>
              <a:rPr lang="en-US" sz="2400" dirty="0" smtClean="0">
                <a:latin typeface="Symbol" pitchFamily="18" charset="2"/>
              </a:rPr>
              <a:t>p</a:t>
            </a:r>
            <a:r>
              <a:rPr lang="en-US" sz="2400" dirty="0" smtClean="0"/>
              <a:t>/2-shift QPSK</a:t>
            </a:r>
          </a:p>
          <a:p>
            <a:pPr lvl="1"/>
            <a:r>
              <a:rPr lang="en-US" sz="1800" dirty="0" smtClean="0"/>
              <a:t>Reasonable data rate</a:t>
            </a:r>
          </a:p>
          <a:p>
            <a:pPr lvl="1"/>
            <a:r>
              <a:rPr lang="en-US" sz="1800" dirty="0" smtClean="0"/>
              <a:t>Compatible to existing standard</a:t>
            </a:r>
          </a:p>
          <a:p>
            <a:pPr lvl="1"/>
            <a:r>
              <a:rPr lang="en-US" sz="1800" dirty="0" smtClean="0"/>
              <a:t>64 Gbit/s demonstrated e.g. in TERAPAN project (I. Kallfass</a:t>
            </a:r>
            <a:r>
              <a:rPr lang="en-US" sz="1800" i="1" dirty="0" smtClean="0"/>
              <a:t> et al, </a:t>
            </a:r>
            <a:r>
              <a:rPr lang="en-US" sz="1800" dirty="0" smtClean="0"/>
              <a:t>“Towards MMIC-Based 300GHz Indoor Wireless Communication Systems,” </a:t>
            </a:r>
            <a:r>
              <a:rPr lang="en-US" sz="1800" i="1" dirty="0" smtClean="0"/>
              <a:t>IEICE Trans. Electron,</a:t>
            </a:r>
            <a:r>
              <a:rPr lang="en-US" sz="1800" dirty="0" smtClean="0"/>
              <a:t> vol. E98.C, no. 12, pp. 1081–1090, 2015.)</a:t>
            </a:r>
          </a:p>
          <a:p>
            <a:endParaRPr lang="en-US" sz="2200" dirty="0" smtClean="0">
              <a:solidFill>
                <a:srgbClr val="FF0000"/>
              </a:solidFill>
            </a:endParaRPr>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14</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Reasoning</a:t>
            </a:r>
            <a:r>
              <a:rPr lang="de-DE" dirty="0" smtClean="0"/>
              <a:t> </a:t>
            </a:r>
            <a:r>
              <a:rPr lang="de-DE" dirty="0" err="1" smtClean="0"/>
              <a:t>for</a:t>
            </a:r>
            <a:r>
              <a:rPr lang="de-DE" dirty="0" smtClean="0"/>
              <a:t> Modulation </a:t>
            </a:r>
            <a:r>
              <a:rPr lang="de-DE" dirty="0" err="1" smtClean="0"/>
              <a:t>Schemes</a:t>
            </a:r>
            <a:r>
              <a:rPr lang="de-DE" dirty="0" smtClean="0"/>
              <a:t> </a:t>
            </a:r>
            <a:r>
              <a:rPr lang="de-DE" dirty="0" err="1" smtClean="0"/>
              <a:t>of</a:t>
            </a:r>
            <a:r>
              <a:rPr lang="de-DE" dirty="0" smtClean="0"/>
              <a:t> </a:t>
            </a:r>
            <a:r>
              <a:rPr lang="de-DE" dirty="0" err="1" smtClean="0"/>
              <a:t>the</a:t>
            </a:r>
            <a:r>
              <a:rPr lang="de-DE" dirty="0" smtClean="0"/>
              <a:t> SC </a:t>
            </a:r>
            <a:r>
              <a:rPr lang="de-DE" dirty="0" err="1" smtClean="0"/>
              <a:t>mode</a:t>
            </a:r>
            <a:r>
              <a:rPr lang="de-DE" dirty="0"/>
              <a:t> PHY  – </a:t>
            </a:r>
            <a:r>
              <a:rPr lang="de-DE" dirty="0" smtClean="0"/>
              <a:t>2 </a:t>
            </a:r>
            <a:r>
              <a:rPr lang="de-DE" dirty="0"/>
              <a:t>–</a:t>
            </a:r>
          </a:p>
        </p:txBody>
      </p:sp>
      <p:sp>
        <p:nvSpPr>
          <p:cNvPr id="3" name="Inhaltsplatzhalter 2"/>
          <p:cNvSpPr>
            <a:spLocks noGrp="1"/>
          </p:cNvSpPr>
          <p:nvPr>
            <p:ph idx="1"/>
          </p:nvPr>
        </p:nvSpPr>
        <p:spPr>
          <a:xfrm>
            <a:off x="685800" y="1981200"/>
            <a:ext cx="7772400" cy="2124075"/>
          </a:xfrm>
        </p:spPr>
        <p:txBody>
          <a:bodyPr/>
          <a:lstStyle/>
          <a:p>
            <a:r>
              <a:rPr lang="en-US" sz="2400" dirty="0" smtClean="0">
                <a:latin typeface="Times New Roman" pitchFamily="18" charset="0"/>
                <a:cs typeface="Times New Roman" pitchFamily="18" charset="0"/>
              </a:rPr>
              <a:t> </a:t>
            </a:r>
            <a:r>
              <a:rPr lang="en-US" sz="2400" dirty="0" smtClean="0">
                <a:latin typeface="Symbol" pitchFamily="18" charset="2"/>
              </a:rPr>
              <a:t>p</a:t>
            </a:r>
            <a:r>
              <a:rPr lang="en-US" sz="2400" dirty="0" smtClean="0"/>
              <a:t>/2-8-PSK</a:t>
            </a:r>
            <a:endParaRPr lang="en-US" sz="2400" dirty="0"/>
          </a:p>
          <a:p>
            <a:pPr lvl="1"/>
            <a:r>
              <a:rPr lang="en-US" sz="1800" dirty="0"/>
              <a:t>Works for systems with limited linearity.</a:t>
            </a:r>
          </a:p>
          <a:p>
            <a:pPr lvl="1"/>
            <a:r>
              <a:rPr lang="de-DE" sz="1800" dirty="0"/>
              <a:t>30 Gbit/s </a:t>
            </a:r>
            <a:r>
              <a:rPr lang="de-DE" sz="1800" dirty="0" err="1"/>
              <a:t>demonstrated</a:t>
            </a:r>
            <a:r>
              <a:rPr lang="de-DE" sz="1800" dirty="0"/>
              <a:t> in </a:t>
            </a:r>
            <a:r>
              <a:rPr lang="de-DE" sz="1800" dirty="0" err="1"/>
              <a:t>Millilink</a:t>
            </a:r>
            <a:r>
              <a:rPr lang="de-DE" sz="1800" dirty="0"/>
              <a:t> </a:t>
            </a:r>
            <a:r>
              <a:rPr lang="de-DE" sz="1800" dirty="0" err="1"/>
              <a:t>project</a:t>
            </a:r>
            <a:r>
              <a:rPr lang="de-DE" sz="1800" dirty="0"/>
              <a:t> at 240 GHz (</a:t>
            </a:r>
            <a:r>
              <a:rPr lang="en-US" sz="1800" dirty="0"/>
              <a:t>J. Antes</a:t>
            </a:r>
            <a:r>
              <a:rPr lang="en-US" sz="1800" i="1" dirty="0"/>
              <a:t> et al, Transmission of an 8-PSK modulated 30 Gbit/s signal using an MMIC-based 240 GHz wireless link</a:t>
            </a:r>
            <a:r>
              <a:rPr lang="en-US" sz="1800" dirty="0"/>
              <a:t>. IEEE MTT-S International Microwave Symposium Digest (IMS), 2013.</a:t>
            </a:r>
            <a:r>
              <a:rPr lang="de-DE" sz="1800" dirty="0" smtClean="0"/>
              <a:t>)</a:t>
            </a:r>
          </a:p>
          <a:p>
            <a:pPr lvl="1">
              <a:buNone/>
            </a:pPr>
            <a:endParaRPr lang="en-US" sz="2400" dirty="0" smtClean="0"/>
          </a:p>
          <a:p>
            <a:endParaRPr lang="de-DE" sz="1600" dirty="0"/>
          </a:p>
          <a:p>
            <a:endParaRPr lang="de-DE" sz="2200" dirty="0" smtClean="0">
              <a:solidFill>
                <a:srgbClr val="FF0000"/>
              </a:solidFill>
            </a:endParaRPr>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15</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pic>
        <p:nvPicPr>
          <p:cNvPr id="7" name="Grafik 6"/>
          <p:cNvPicPr/>
          <p:nvPr/>
        </p:nvPicPr>
        <p:blipFill>
          <a:blip r:embed="rId2" cstate="print"/>
          <a:srcRect/>
          <a:stretch>
            <a:fillRect/>
          </a:stretch>
        </p:blipFill>
        <p:spPr bwMode="auto">
          <a:xfrm>
            <a:off x="5965989" y="3743007"/>
            <a:ext cx="2722715" cy="2638744"/>
          </a:xfrm>
          <a:prstGeom prst="rect">
            <a:avLst/>
          </a:prstGeom>
          <a:noFill/>
        </p:spPr>
      </p:pic>
      <p:sp>
        <p:nvSpPr>
          <p:cNvPr id="9" name="Inhaltsplatzhalter 2"/>
          <p:cNvSpPr txBox="1">
            <a:spLocks/>
          </p:cNvSpPr>
          <p:nvPr/>
        </p:nvSpPr>
        <p:spPr bwMode="auto">
          <a:xfrm>
            <a:off x="619125" y="4048125"/>
            <a:ext cx="5273675" cy="18319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400" b="0" i="0" u="none" strike="noStrike" kern="0" cap="none" spc="0" normalizeH="0" baseline="0" noProof="0" smtClean="0">
                <a:ln>
                  <a:noFill/>
                </a:ln>
                <a:solidFill>
                  <a:schemeClr val="tx1"/>
                </a:solidFill>
                <a:effectLst/>
                <a:uLnTx/>
                <a:uFillTx/>
                <a:latin typeface="Times New Roman" pitchFamily="18" charset="0"/>
                <a:ea typeface="+mn-ea"/>
                <a:cs typeface="Times New Roman" pitchFamily="18" charset="0"/>
              </a:rPr>
              <a:t> </a:t>
            </a:r>
            <a:r>
              <a:rPr kumimoji="0" lang="en-US" sz="2400" b="0" i="0" u="none" strike="noStrike" kern="0" cap="none" spc="0" normalizeH="0" baseline="0" noProof="0" smtClean="0">
                <a:ln>
                  <a:noFill/>
                </a:ln>
                <a:solidFill>
                  <a:schemeClr val="tx1"/>
                </a:solidFill>
                <a:effectLst/>
                <a:uLnTx/>
                <a:uFillTx/>
                <a:latin typeface="Symbol" pitchFamily="18" charset="2"/>
                <a:ea typeface="+mn-ea"/>
                <a:cs typeface="+mn-cs"/>
              </a:rPr>
              <a:t>p</a:t>
            </a:r>
            <a:r>
              <a:rPr kumimoji="0" lang="en-US" sz="2400" b="0" i="0" u="none" strike="noStrike" kern="0" cap="none" spc="0" normalizeH="0" baseline="0" noProof="0" smtClean="0">
                <a:ln>
                  <a:noFill/>
                </a:ln>
                <a:solidFill>
                  <a:schemeClr val="tx1"/>
                </a:solidFill>
                <a:effectLst/>
                <a:uLnTx/>
                <a:uFillTx/>
                <a:latin typeface="+mn-lt"/>
                <a:ea typeface="+mn-ea"/>
                <a:cs typeface="+mn-cs"/>
              </a:rPr>
              <a:t>/2-8-APSK</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sz="1800" b="0" i="0" u="none" strike="noStrike" kern="0" cap="none" spc="0" normalizeH="0" baseline="0" noProof="0" smtClean="0">
                <a:ln>
                  <a:noFill/>
                </a:ln>
                <a:solidFill>
                  <a:schemeClr val="tx1"/>
                </a:solidFill>
                <a:effectLst/>
                <a:uLnTx/>
                <a:uFillTx/>
                <a:latin typeface="+mn-lt"/>
              </a:rPr>
              <a:t>Works for systems with limited linearity but in comparison is more robust to phase noise than 8-PSK.</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endParaRPr kumimoji="0" lang="de-DE" sz="1600" b="0" i="0" u="none" strike="noStrike" kern="0" cap="none" spc="0" normalizeH="0" baseline="0" noProof="0" smtClean="0">
              <a:ln>
                <a:noFill/>
              </a:ln>
              <a:solidFill>
                <a:schemeClr val="tx1"/>
              </a:solidFill>
              <a:effectLst/>
              <a:uLnTx/>
              <a:uFillTx/>
              <a:latin typeface="+mn-lt"/>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de-DE" sz="2200" b="0" i="0" u="none" strike="noStrike" kern="0" cap="none" spc="0" normalizeH="0" baseline="0" noProof="0" dirty="0" smtClean="0">
              <a:ln>
                <a:noFill/>
              </a:ln>
              <a:solidFill>
                <a:srgbClr val="FF0000"/>
              </a:solidFill>
              <a:effectLst/>
              <a:uLnTx/>
              <a:uFillTx/>
              <a:latin typeface="+mn-lt"/>
              <a:ea typeface="+mn-ea"/>
              <a:cs typeface="+mn-cs"/>
            </a:endParaRPr>
          </a:p>
        </p:txBody>
      </p:sp>
    </p:spTree>
    <p:extLst>
      <p:ext uri="{BB962C8B-B14F-4D97-AF65-F5344CB8AC3E}">
        <p14:creationId xmlns:p14="http://schemas.microsoft.com/office/powerpoint/2010/main" xmlns="" val="3510560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Reasoning</a:t>
            </a:r>
            <a:r>
              <a:rPr lang="de-DE" dirty="0" smtClean="0"/>
              <a:t> </a:t>
            </a:r>
            <a:r>
              <a:rPr lang="de-DE" dirty="0" err="1" smtClean="0"/>
              <a:t>for</a:t>
            </a:r>
            <a:r>
              <a:rPr lang="de-DE" dirty="0" smtClean="0"/>
              <a:t> Modulation </a:t>
            </a:r>
            <a:r>
              <a:rPr lang="de-DE" dirty="0" err="1" smtClean="0"/>
              <a:t>Schemes</a:t>
            </a:r>
            <a:r>
              <a:rPr lang="de-DE" dirty="0" smtClean="0"/>
              <a:t> of </a:t>
            </a:r>
            <a:r>
              <a:rPr lang="de-DE" dirty="0" err="1" smtClean="0"/>
              <a:t>the</a:t>
            </a:r>
            <a:r>
              <a:rPr lang="de-DE" dirty="0" smtClean="0"/>
              <a:t> SC </a:t>
            </a:r>
            <a:r>
              <a:rPr lang="de-DE" dirty="0" err="1" smtClean="0"/>
              <a:t>mode</a:t>
            </a:r>
            <a:r>
              <a:rPr lang="de-DE" dirty="0"/>
              <a:t> PHY  – </a:t>
            </a:r>
            <a:r>
              <a:rPr lang="de-DE" dirty="0" smtClean="0"/>
              <a:t>3 </a:t>
            </a:r>
            <a:r>
              <a:rPr lang="de-DE" dirty="0"/>
              <a:t>–</a:t>
            </a:r>
          </a:p>
        </p:txBody>
      </p:sp>
      <p:sp>
        <p:nvSpPr>
          <p:cNvPr id="3" name="Inhaltsplatzhalter 2"/>
          <p:cNvSpPr>
            <a:spLocks noGrp="1"/>
          </p:cNvSpPr>
          <p:nvPr>
            <p:ph idx="1"/>
          </p:nvPr>
        </p:nvSpPr>
        <p:spPr/>
        <p:txBody>
          <a:bodyPr/>
          <a:lstStyle/>
          <a:p>
            <a:r>
              <a:rPr lang="de-DE" sz="2400" dirty="0" smtClean="0"/>
              <a:t>16 QAM</a:t>
            </a:r>
          </a:p>
          <a:p>
            <a:pPr lvl="1"/>
            <a:r>
              <a:rPr lang="de-DE" sz="1800" dirty="0" smtClean="0"/>
              <a:t>100 Gbit/s </a:t>
            </a:r>
            <a:r>
              <a:rPr lang="de-DE" sz="1800" dirty="0" err="1" smtClean="0"/>
              <a:t>demonstrated</a:t>
            </a:r>
            <a:r>
              <a:rPr lang="de-DE" sz="1800" dirty="0" smtClean="0"/>
              <a:t> at 240 GHz </a:t>
            </a:r>
            <a:r>
              <a:rPr lang="de-DE" sz="1800" dirty="0" err="1" smtClean="0"/>
              <a:t>with</a:t>
            </a:r>
            <a:r>
              <a:rPr lang="de-DE" sz="1800" dirty="0" smtClean="0"/>
              <a:t> an </a:t>
            </a:r>
            <a:r>
              <a:rPr lang="de-DE" sz="1800" dirty="0" err="1" smtClean="0"/>
              <a:t>optical</a:t>
            </a:r>
            <a:r>
              <a:rPr lang="de-DE" sz="1800" dirty="0" smtClean="0"/>
              <a:t> </a:t>
            </a:r>
            <a:r>
              <a:rPr lang="de-DE" sz="1800" dirty="0" err="1" smtClean="0"/>
              <a:t>transmitter</a:t>
            </a:r>
            <a:r>
              <a:rPr lang="de-DE" sz="1800" dirty="0" smtClean="0"/>
              <a:t> </a:t>
            </a:r>
            <a:r>
              <a:rPr lang="de-DE" sz="1800" dirty="0" err="1" smtClean="0"/>
              <a:t>and</a:t>
            </a:r>
            <a:r>
              <a:rPr lang="de-DE" sz="1800" dirty="0" smtClean="0"/>
              <a:t> an electronic </a:t>
            </a:r>
            <a:r>
              <a:rPr lang="de-DE" sz="1800" dirty="0" err="1" smtClean="0"/>
              <a:t>receiver</a:t>
            </a:r>
            <a:r>
              <a:rPr lang="de-DE" sz="1800" dirty="0" smtClean="0"/>
              <a:t> (</a:t>
            </a:r>
            <a:r>
              <a:rPr lang="en-US" sz="1800" dirty="0" smtClean="0"/>
              <a:t>S</a:t>
            </a:r>
            <a:r>
              <a:rPr lang="en-US" sz="1800" dirty="0"/>
              <a:t>. Koenig</a:t>
            </a:r>
            <a:r>
              <a:rPr lang="en-US" sz="1800" i="1" dirty="0"/>
              <a:t> et </a:t>
            </a:r>
            <a:r>
              <a:rPr lang="en-US" sz="1800" i="1" dirty="0" smtClean="0"/>
              <a:t>al, </a:t>
            </a:r>
            <a:r>
              <a:rPr lang="en-US" sz="1800" i="1" dirty="0"/>
              <a:t>100 Gbit/s Wireless Link with mm-Wave Photonics</a:t>
            </a:r>
            <a:r>
              <a:rPr lang="en-US" sz="1800" dirty="0"/>
              <a:t>. Anaheim, California: Optical Society of America, 2013</a:t>
            </a:r>
            <a:r>
              <a:rPr lang="en-US" sz="1800" dirty="0" smtClean="0"/>
              <a:t>.)</a:t>
            </a:r>
          </a:p>
          <a:p>
            <a:pPr lvl="1"/>
            <a:endParaRPr lang="en-US" sz="1800" dirty="0" smtClean="0"/>
          </a:p>
          <a:p>
            <a:r>
              <a:rPr lang="en-US" sz="2200" dirty="0" smtClean="0"/>
              <a:t>64 QAM </a:t>
            </a:r>
          </a:p>
          <a:p>
            <a:pPr lvl="1"/>
            <a:r>
              <a:rPr lang="de-DE" sz="1800" dirty="0" err="1" smtClean="0"/>
              <a:t>Example</a:t>
            </a:r>
            <a:r>
              <a:rPr lang="de-DE" sz="1800" dirty="0" smtClean="0"/>
              <a:t> of QAM in 300 GHz band </a:t>
            </a:r>
            <a:r>
              <a:rPr lang="de-DE" sz="1800" dirty="0" err="1" smtClean="0"/>
              <a:t>with</a:t>
            </a:r>
            <a:r>
              <a:rPr lang="de-DE" sz="1800" dirty="0" smtClean="0"/>
              <a:t> Si-CMOS </a:t>
            </a:r>
            <a:r>
              <a:rPr lang="de-DE" sz="1800" dirty="0" err="1" smtClean="0"/>
              <a:t>devices</a:t>
            </a:r>
            <a:r>
              <a:rPr lang="de-DE" sz="1800" dirty="0" smtClean="0"/>
              <a:t>] - 32 QAM: 17.5 </a:t>
            </a:r>
            <a:r>
              <a:rPr lang="de-DE" sz="1800" dirty="0" err="1" smtClean="0"/>
              <a:t>Gbit</a:t>
            </a:r>
            <a:r>
              <a:rPr lang="de-DE" sz="1800" dirty="0" smtClean="0"/>
              <a:t>/s/</a:t>
            </a:r>
            <a:r>
              <a:rPr lang="de-DE" sz="1800" dirty="0" err="1" smtClean="0"/>
              <a:t>ch</a:t>
            </a:r>
            <a:r>
              <a:rPr lang="de-DE" sz="1800" dirty="0" smtClean="0"/>
              <a:t> (@ </a:t>
            </a:r>
            <a:r>
              <a:rPr lang="de-DE" sz="1800" dirty="0" err="1" smtClean="0"/>
              <a:t>channel</a:t>
            </a:r>
            <a:r>
              <a:rPr lang="de-DE" sz="1800" dirty="0" smtClean="0"/>
              <a:t> </a:t>
            </a:r>
            <a:r>
              <a:rPr lang="de-DE" sz="1800" dirty="0" err="1" smtClean="0"/>
              <a:t>width</a:t>
            </a:r>
            <a:r>
              <a:rPr lang="de-DE" sz="1800" dirty="0" smtClean="0"/>
              <a:t> = 5 GHz, 6 </a:t>
            </a:r>
            <a:r>
              <a:rPr lang="de-DE" sz="1800" dirty="0" err="1" smtClean="0"/>
              <a:t>channels</a:t>
            </a:r>
            <a:r>
              <a:rPr lang="de-DE" sz="1800" dirty="0" smtClean="0"/>
              <a:t>) </a:t>
            </a:r>
            <a:r>
              <a:rPr lang="de-DE" sz="1800" dirty="0" err="1" smtClean="0"/>
              <a:t>ref</a:t>
            </a:r>
            <a:r>
              <a:rPr lang="de-DE" sz="1800" dirty="0" smtClean="0"/>
              <a:t>. IEEE ISSCC2016, Digest pp. 342-343</a:t>
            </a:r>
          </a:p>
          <a:p>
            <a:pPr lvl="1"/>
            <a:endParaRPr lang="de-DE" sz="1800" dirty="0" smtClean="0"/>
          </a:p>
          <a:p>
            <a:r>
              <a:rPr lang="en-US" sz="2200" dirty="0" smtClean="0"/>
              <a:t>If a higher order QAM (64 QAM) is supported than the 16 QAM (not 8-PSK or 8-APSK) has to be supported.</a:t>
            </a:r>
          </a:p>
          <a:p>
            <a:endParaRPr lang="en-US" sz="2200" dirty="0" smtClean="0"/>
          </a:p>
          <a:p>
            <a:pPr lvl="1"/>
            <a:endParaRPr lang="de-DE" sz="1600" dirty="0"/>
          </a:p>
          <a:p>
            <a:endParaRPr lang="de-DE" sz="2200" dirty="0" smtClean="0">
              <a:solidFill>
                <a:srgbClr val="FF0000"/>
              </a:solidFill>
            </a:endParaRPr>
          </a:p>
        </p:txBody>
      </p:sp>
      <p:sp>
        <p:nvSpPr>
          <p:cNvPr id="4" name="Datumsplatzhalter 3"/>
          <p:cNvSpPr>
            <a:spLocks noGrp="1"/>
          </p:cNvSpPr>
          <p:nvPr>
            <p:ph type="dt" sz="half" idx="10"/>
          </p:nvPr>
        </p:nvSpPr>
        <p:spPr/>
        <p:txBody>
          <a:bodyPr/>
          <a:lstStyle/>
          <a:p>
            <a:r>
              <a:rPr lang="en-US" dirty="0" err="1" smtClean="0"/>
              <a:t>Septenber</a:t>
            </a:r>
            <a:r>
              <a:rPr lang="en-US" dirty="0" smtClean="0"/>
              <a:t>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16</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extLst>
      <p:ext uri="{BB962C8B-B14F-4D97-AF65-F5344CB8AC3E}">
        <p14:creationId xmlns:p14="http://schemas.microsoft.com/office/powerpoint/2010/main" xmlns="" val="3510560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Reasoning</a:t>
            </a:r>
            <a:r>
              <a:rPr lang="de-DE" dirty="0" smtClean="0"/>
              <a:t> </a:t>
            </a:r>
            <a:r>
              <a:rPr lang="de-DE" dirty="0" err="1" smtClean="0"/>
              <a:t>for</a:t>
            </a:r>
            <a:r>
              <a:rPr lang="de-DE" dirty="0" smtClean="0"/>
              <a:t> OOK </a:t>
            </a:r>
            <a:r>
              <a:rPr lang="de-DE" dirty="0" err="1" smtClean="0"/>
              <a:t>Phy</a:t>
            </a:r>
            <a:endParaRPr lang="de-DE" dirty="0"/>
          </a:p>
        </p:txBody>
      </p:sp>
      <p:sp>
        <p:nvSpPr>
          <p:cNvPr id="3" name="Inhaltsplatzhalter 2"/>
          <p:cNvSpPr>
            <a:spLocks noGrp="1"/>
          </p:cNvSpPr>
          <p:nvPr>
            <p:ph idx="1"/>
          </p:nvPr>
        </p:nvSpPr>
        <p:spPr/>
        <p:txBody>
          <a:bodyPr/>
          <a:lstStyle/>
          <a:p>
            <a:r>
              <a:rPr lang="de-DE" sz="2800" dirty="0" err="1" smtClean="0"/>
              <a:t>Enables</a:t>
            </a:r>
            <a:r>
              <a:rPr lang="de-DE" sz="2800" dirty="0" smtClean="0"/>
              <a:t> an </a:t>
            </a:r>
            <a:r>
              <a:rPr lang="de-DE" sz="2800" dirty="0" err="1" smtClean="0"/>
              <a:t>easier</a:t>
            </a:r>
            <a:r>
              <a:rPr lang="de-DE" sz="2800" dirty="0" smtClean="0"/>
              <a:t> </a:t>
            </a:r>
            <a:r>
              <a:rPr lang="de-DE" sz="2800" dirty="0" err="1" smtClean="0"/>
              <a:t>receiver</a:t>
            </a:r>
            <a:r>
              <a:rPr lang="de-DE" sz="2800" dirty="0" smtClean="0"/>
              <a:t> </a:t>
            </a:r>
            <a:r>
              <a:rPr lang="de-DE" sz="2800" dirty="0" err="1" smtClean="0"/>
              <a:t>architecture</a:t>
            </a:r>
            <a:r>
              <a:rPr lang="de-DE" sz="2800" dirty="0" smtClean="0"/>
              <a:t> </a:t>
            </a:r>
            <a:r>
              <a:rPr lang="de-DE" sz="2800" dirty="0" err="1" smtClean="0"/>
              <a:t>because</a:t>
            </a:r>
            <a:r>
              <a:rPr lang="de-DE" sz="2800" dirty="0" smtClean="0"/>
              <a:t> </a:t>
            </a:r>
            <a:r>
              <a:rPr lang="de-DE" sz="2800" dirty="0" err="1" smtClean="0"/>
              <a:t>no</a:t>
            </a:r>
            <a:r>
              <a:rPr lang="de-DE" sz="2800" dirty="0" smtClean="0"/>
              <a:t> </a:t>
            </a:r>
            <a:r>
              <a:rPr lang="de-DE" sz="2800" dirty="0" err="1" smtClean="0"/>
              <a:t>coherent</a:t>
            </a:r>
            <a:r>
              <a:rPr lang="de-DE" sz="2800" dirty="0" smtClean="0"/>
              <a:t> </a:t>
            </a:r>
            <a:r>
              <a:rPr lang="de-DE" sz="2800" dirty="0" err="1" smtClean="0"/>
              <a:t>modulation</a:t>
            </a:r>
            <a:r>
              <a:rPr lang="de-DE" sz="2800" dirty="0" smtClean="0"/>
              <a:t> </a:t>
            </a:r>
            <a:r>
              <a:rPr lang="de-DE" sz="2800" dirty="0" err="1" smtClean="0"/>
              <a:t>is</a:t>
            </a:r>
            <a:r>
              <a:rPr lang="de-DE" sz="2800" dirty="0" smtClean="0"/>
              <a:t> </a:t>
            </a:r>
            <a:r>
              <a:rPr lang="de-DE" sz="2800" dirty="0" err="1" smtClean="0"/>
              <a:t>used</a:t>
            </a:r>
            <a:r>
              <a:rPr lang="de-DE" sz="2800" dirty="0" smtClean="0"/>
              <a:t>.</a:t>
            </a:r>
            <a:r>
              <a:rPr lang="de-DE" sz="2800" dirty="0" smtClean="0">
                <a:solidFill>
                  <a:srgbClr val="FF0000"/>
                </a:solidFill>
              </a:rPr>
              <a:t> </a:t>
            </a:r>
          </a:p>
          <a:p>
            <a:r>
              <a:rPr lang="de-DE" sz="2800" dirty="0" smtClean="0"/>
              <a:t>All-electronic </a:t>
            </a:r>
            <a:r>
              <a:rPr lang="de-DE" sz="2800" dirty="0" err="1" smtClean="0"/>
              <a:t>solutions</a:t>
            </a:r>
            <a:r>
              <a:rPr lang="de-DE" sz="2800" dirty="0" smtClean="0"/>
              <a:t> </a:t>
            </a:r>
            <a:r>
              <a:rPr lang="de-DE" sz="2800" dirty="0" err="1" smtClean="0"/>
              <a:t>at</a:t>
            </a:r>
            <a:r>
              <a:rPr lang="de-DE" sz="2800" dirty="0" smtClean="0"/>
              <a:t> 300 GHz </a:t>
            </a:r>
            <a:r>
              <a:rPr lang="de-DE" sz="2800" dirty="0" err="1" smtClean="0"/>
              <a:t>with</a:t>
            </a:r>
            <a:r>
              <a:rPr lang="de-DE" sz="2800" dirty="0" smtClean="0"/>
              <a:t> OOK </a:t>
            </a:r>
            <a:r>
              <a:rPr lang="de-DE" sz="2800" dirty="0" err="1" smtClean="0"/>
              <a:t>are</a:t>
            </a:r>
            <a:r>
              <a:rPr lang="de-DE" sz="2800" dirty="0" smtClean="0"/>
              <a:t> </a:t>
            </a:r>
            <a:r>
              <a:rPr lang="de-DE" sz="2800" dirty="0" err="1" smtClean="0"/>
              <a:t>currently</a:t>
            </a:r>
            <a:r>
              <a:rPr lang="de-DE" sz="2800" dirty="0" smtClean="0"/>
              <a:t> </a:t>
            </a:r>
            <a:r>
              <a:rPr lang="de-DE" sz="2800" dirty="0" err="1" smtClean="0"/>
              <a:t>developed</a:t>
            </a:r>
            <a:r>
              <a:rPr lang="de-DE" sz="2800" dirty="0" smtClean="0"/>
              <a:t> </a:t>
            </a:r>
            <a:r>
              <a:rPr lang="de-DE" sz="2800" dirty="0" err="1" smtClean="0"/>
              <a:t>within</a:t>
            </a:r>
            <a:r>
              <a:rPr lang="de-DE" sz="2800" dirty="0" smtClean="0"/>
              <a:t> </a:t>
            </a:r>
            <a:r>
              <a:rPr lang="de-DE" sz="2800" dirty="0" err="1" smtClean="0"/>
              <a:t>the</a:t>
            </a:r>
            <a:r>
              <a:rPr lang="de-DE" sz="2800" dirty="0" smtClean="0"/>
              <a:t> </a:t>
            </a:r>
            <a:r>
              <a:rPr lang="de-DE" sz="2800" dirty="0" err="1" smtClean="0"/>
              <a:t>iBROW</a:t>
            </a:r>
            <a:r>
              <a:rPr lang="de-DE" sz="2800" dirty="0" smtClean="0"/>
              <a:t> </a:t>
            </a:r>
            <a:r>
              <a:rPr lang="de-DE" sz="2800" dirty="0" err="1" smtClean="0"/>
              <a:t>project</a:t>
            </a:r>
            <a:r>
              <a:rPr lang="de-DE" sz="2800" dirty="0" smtClean="0"/>
              <a:t> (</a:t>
            </a:r>
            <a:r>
              <a:rPr lang="de-DE" sz="2800" dirty="0" smtClean="0">
                <a:hlinkClick r:id="rId2"/>
              </a:rPr>
              <a:t>www.ibrow-project.eu</a:t>
            </a:r>
            <a:r>
              <a:rPr lang="de-DE" sz="2800" dirty="0" smtClean="0"/>
              <a:t>) </a:t>
            </a:r>
            <a:r>
              <a:rPr lang="de-DE" sz="2800" dirty="0" err="1" smtClean="0"/>
              <a:t>based</a:t>
            </a:r>
            <a:r>
              <a:rPr lang="de-DE" sz="2800" dirty="0" smtClean="0"/>
              <a:t> on Resonant Tunnelling Diode (RTD) </a:t>
            </a:r>
            <a:r>
              <a:rPr lang="de-DE" sz="2800" dirty="0" err="1" smtClean="0"/>
              <a:t>technology</a:t>
            </a:r>
            <a:endParaRPr lang="de-DE" sz="2800" dirty="0" smtClean="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17</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Reasoning</a:t>
            </a:r>
            <a:r>
              <a:rPr lang="de-DE" dirty="0" smtClean="0"/>
              <a:t> </a:t>
            </a:r>
            <a:r>
              <a:rPr lang="de-DE" dirty="0" err="1" smtClean="0"/>
              <a:t>for</a:t>
            </a:r>
            <a:r>
              <a:rPr lang="de-DE" dirty="0" smtClean="0"/>
              <a:t> OOK </a:t>
            </a:r>
            <a:r>
              <a:rPr lang="de-DE" dirty="0" err="1" smtClean="0"/>
              <a:t>Phy</a:t>
            </a:r>
            <a:endParaRPr lang="de-DE" dirty="0"/>
          </a:p>
        </p:txBody>
      </p:sp>
      <p:sp>
        <p:nvSpPr>
          <p:cNvPr id="3" name="Inhaltsplatzhalter 2"/>
          <p:cNvSpPr>
            <a:spLocks noGrp="1"/>
          </p:cNvSpPr>
          <p:nvPr>
            <p:ph idx="1"/>
          </p:nvPr>
        </p:nvSpPr>
        <p:spPr>
          <a:xfrm>
            <a:off x="685800" y="1981199"/>
            <a:ext cx="7772400" cy="4447735"/>
          </a:xfrm>
        </p:spPr>
        <p:txBody>
          <a:bodyPr/>
          <a:lstStyle/>
          <a:p>
            <a:pPr algn="just"/>
            <a:r>
              <a:rPr lang="de-DE" sz="2800" dirty="0" smtClean="0"/>
              <a:t>Simple modulation scheme trades spectral efficiency for simplicity and therefore cost</a:t>
            </a:r>
            <a:endParaRPr lang="de-DE" sz="2800" dirty="0" smtClean="0">
              <a:solidFill>
                <a:srgbClr val="FF0000"/>
              </a:solidFill>
            </a:endParaRPr>
          </a:p>
          <a:p>
            <a:pPr algn="just"/>
            <a:r>
              <a:rPr lang="de-DE" sz="2800" dirty="0" smtClean="0"/>
              <a:t>RTD based devices with </a:t>
            </a:r>
            <a:r>
              <a:rPr lang="de-DE" sz="2800" dirty="0" err="1" smtClean="0"/>
              <a:t>integrated</a:t>
            </a:r>
            <a:r>
              <a:rPr lang="de-DE" sz="2800" dirty="0" smtClean="0"/>
              <a:t> </a:t>
            </a:r>
            <a:r>
              <a:rPr lang="de-DE" sz="2800" dirty="0" err="1" smtClean="0"/>
              <a:t>antennas</a:t>
            </a:r>
            <a:r>
              <a:rPr lang="de-DE" sz="2800" dirty="0" smtClean="0"/>
              <a:t> </a:t>
            </a:r>
            <a:r>
              <a:rPr lang="de-DE" sz="2800" dirty="0" smtClean="0"/>
              <a:t>are being developed in Japan, several European groups and in particular the I-BROW project</a:t>
            </a:r>
          </a:p>
          <a:p>
            <a:pPr algn="just"/>
            <a:r>
              <a:rPr lang="de-DE" sz="2800" dirty="0" smtClean="0"/>
              <a:t>Systems demonstrated up to and beyond 300GHz</a:t>
            </a:r>
          </a:p>
          <a:p>
            <a:pPr algn="just"/>
            <a:r>
              <a:rPr lang="de-DE" sz="2800" dirty="0" smtClean="0"/>
              <a:t>Potentially very low cost technology</a:t>
            </a:r>
          </a:p>
          <a:p>
            <a:pPr algn="just"/>
            <a:endParaRPr lang="de-DE" sz="2800" dirty="0" smtClean="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18</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OOK based RTD communications</a:t>
            </a:r>
            <a:endParaRPr lang="en-GB" dirty="0"/>
          </a:p>
        </p:txBody>
      </p:sp>
      <p:sp>
        <p:nvSpPr>
          <p:cNvPr id="3" name="Content Placeholder 2"/>
          <p:cNvSpPr>
            <a:spLocks noGrp="1"/>
          </p:cNvSpPr>
          <p:nvPr>
            <p:ph sz="half" idx="1"/>
          </p:nvPr>
        </p:nvSpPr>
        <p:spPr>
          <a:xfrm>
            <a:off x="685800" y="1981200"/>
            <a:ext cx="7909560" cy="4114800"/>
          </a:xfrm>
        </p:spPr>
        <p:txBody>
          <a:bodyPr/>
          <a:lstStyle/>
          <a:p>
            <a:pPr algn="just"/>
            <a:r>
              <a:rPr lang="de-DE" sz="2400" dirty="0"/>
              <a:t>Oscillators up to 1.92 THz have been demonstrated. </a:t>
            </a:r>
            <a:r>
              <a:rPr lang="de-DE" sz="1400" dirty="0" smtClean="0"/>
              <a:t>[</a:t>
            </a:r>
            <a:r>
              <a:rPr lang="en-GB" sz="1400" dirty="0"/>
              <a:t>T. </a:t>
            </a:r>
            <a:r>
              <a:rPr lang="en-GB" sz="1400" dirty="0" err="1"/>
              <a:t>Maekawa</a:t>
            </a:r>
            <a:r>
              <a:rPr lang="en-GB" sz="1400" dirty="0"/>
              <a:t>, H. </a:t>
            </a:r>
            <a:r>
              <a:rPr lang="en-GB" sz="1400" dirty="0" err="1"/>
              <a:t>Kanaya</a:t>
            </a:r>
            <a:r>
              <a:rPr lang="en-GB" sz="1400" dirty="0"/>
              <a:t>, S. Suzuki, and M. Asada, Appl. Phys. Express, 9, 024101 (2016).]</a:t>
            </a:r>
            <a:endParaRPr lang="de-DE" dirty="0"/>
          </a:p>
          <a:p>
            <a:pPr algn="just"/>
            <a:r>
              <a:rPr lang="en-GB" sz="2400" dirty="0"/>
              <a:t>W</a:t>
            </a:r>
            <a:r>
              <a:rPr lang="en-GB" sz="2400" dirty="0" smtClean="0"/>
              <a:t>ireless </a:t>
            </a:r>
            <a:r>
              <a:rPr lang="en-GB" sz="2400" dirty="0"/>
              <a:t>data transmission </a:t>
            </a:r>
            <a:r>
              <a:rPr lang="en-GB" sz="2400" dirty="0" smtClean="0"/>
              <a:t>of 30 Gb/s at 490 </a:t>
            </a:r>
            <a:r>
              <a:rPr lang="en-GB" sz="2400" dirty="0"/>
              <a:t>GHz.  </a:t>
            </a:r>
            <a:r>
              <a:rPr lang="en-GB" sz="1400" dirty="0" smtClean="0"/>
              <a:t>[</a:t>
            </a:r>
            <a:r>
              <a:rPr lang="en-GB" sz="1400" dirty="0"/>
              <a:t>N. </a:t>
            </a:r>
            <a:r>
              <a:rPr lang="en-GB" sz="1400" dirty="0" err="1"/>
              <a:t>Oshima</a:t>
            </a:r>
            <a:r>
              <a:rPr lang="en-GB" sz="1400" dirty="0"/>
              <a:t>, H. Hashimoto, D. </a:t>
            </a:r>
            <a:r>
              <a:rPr lang="en-GB" sz="1400" dirty="0" err="1"/>
              <a:t>Horikawa</a:t>
            </a:r>
            <a:r>
              <a:rPr lang="en-GB" sz="1400" dirty="0"/>
              <a:t>, S. Suzuki, and M. Asada, IEEE International Microwave </a:t>
            </a:r>
            <a:r>
              <a:rPr lang="en-GB" sz="1400" dirty="0" err="1"/>
              <a:t>Symposium,San</a:t>
            </a:r>
            <a:r>
              <a:rPr lang="en-GB" sz="1400" dirty="0"/>
              <a:t> Francisco, THIF2, May 2016.]</a:t>
            </a:r>
            <a:r>
              <a:rPr lang="en-GB" dirty="0"/>
              <a:t> </a:t>
            </a:r>
            <a:endParaRPr lang="en-GB" dirty="0" smtClean="0"/>
          </a:p>
          <a:p>
            <a:pPr algn="just"/>
            <a:r>
              <a:rPr lang="de-DE" sz="2400" dirty="0" smtClean="0"/>
              <a:t>Receiver functionality has been demonstrated at 300GHz. </a:t>
            </a:r>
            <a:r>
              <a:rPr lang="de-DE" sz="1200" dirty="0" smtClean="0"/>
              <a:t>[</a:t>
            </a:r>
            <a:r>
              <a:rPr lang="en-GB" sz="1400" dirty="0"/>
              <a:t>T. </a:t>
            </a:r>
            <a:r>
              <a:rPr lang="en-GB" sz="1400" dirty="0" err="1"/>
              <a:t>Shiode</a:t>
            </a:r>
            <a:r>
              <a:rPr lang="en-GB" sz="1400" dirty="0"/>
              <a:t>, T. Mukai, M. Kawamura, and T. </a:t>
            </a:r>
            <a:r>
              <a:rPr lang="en-GB" sz="1400" dirty="0" err="1"/>
              <a:t>Nagatsuma</a:t>
            </a:r>
            <a:r>
              <a:rPr lang="en-GB" sz="1400" dirty="0"/>
              <a:t>, “Giga-bit wireless communication at 300 GHz using resonant </a:t>
            </a:r>
            <a:r>
              <a:rPr lang="en-GB" sz="1400" dirty="0" err="1"/>
              <a:t>tunneling</a:t>
            </a:r>
            <a:r>
              <a:rPr lang="en-GB" sz="1400" dirty="0"/>
              <a:t> diode detector,” in Proc. Asia-Pacific </a:t>
            </a:r>
            <a:r>
              <a:rPr lang="en-GB" sz="1400" dirty="0" err="1"/>
              <a:t>Microw</a:t>
            </a:r>
            <a:r>
              <a:rPr lang="en-GB" sz="1400" dirty="0"/>
              <a:t>. Conf. (APMC2011), pp. 1122-1125, Dec. 2011. </a:t>
            </a:r>
            <a:r>
              <a:rPr lang="en-GB" sz="1400" dirty="0" smtClean="0"/>
              <a:t>]</a:t>
            </a:r>
          </a:p>
          <a:p>
            <a:pPr algn="just"/>
            <a:endParaRPr lang="en-GB" sz="1400" dirty="0" smtClean="0"/>
          </a:p>
          <a:p>
            <a:pPr algn="just"/>
            <a:r>
              <a:rPr lang="de-DE" sz="2400" dirty="0" smtClean="0"/>
              <a:t>iBROW is developing systems for 10Gbit/s at 300GHz</a:t>
            </a:r>
            <a:endParaRPr lang="de-DE" sz="2400" dirty="0"/>
          </a:p>
          <a:p>
            <a:endParaRPr lang="en-GB" sz="1400" dirty="0"/>
          </a:p>
        </p:txBody>
      </p:sp>
      <p:sp>
        <p:nvSpPr>
          <p:cNvPr id="5" name="Date Placeholder 4"/>
          <p:cNvSpPr>
            <a:spLocks noGrp="1"/>
          </p:cNvSpPr>
          <p:nvPr>
            <p:ph type="dt" sz="half" idx="10"/>
          </p:nvPr>
        </p:nvSpPr>
        <p:spPr/>
        <p:txBody>
          <a:bodyPr/>
          <a:lstStyle/>
          <a:p>
            <a:r>
              <a:rPr lang="en-US" dirty="0" smtClean="0"/>
              <a:t>September 2016</a:t>
            </a:r>
            <a:endParaRPr lang="en-US" dirty="0"/>
          </a:p>
        </p:txBody>
      </p:sp>
      <p:sp>
        <p:nvSpPr>
          <p:cNvPr id="7" name="Slide Number Placeholder 6"/>
          <p:cNvSpPr>
            <a:spLocks noGrp="1"/>
          </p:cNvSpPr>
          <p:nvPr>
            <p:ph type="sldNum" sz="quarter" idx="12"/>
          </p:nvPr>
        </p:nvSpPr>
        <p:spPr/>
        <p:txBody>
          <a:bodyPr/>
          <a:lstStyle/>
          <a:p>
            <a:r>
              <a:rPr lang="en-US" smtClean="0"/>
              <a:t>Slide </a:t>
            </a:r>
            <a:fld id="{49F8486E-9C3F-4121-AED1-677A3F6C0F73}" type="slidenum">
              <a:rPr lang="en-US" smtClean="0"/>
              <a:pPr/>
              <a:t>19</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extLst>
      <p:ext uri="{BB962C8B-B14F-4D97-AF65-F5344CB8AC3E}">
        <p14:creationId xmlns="" xmlns:p14="http://schemas.microsoft.com/office/powerpoint/2010/main" val="2654822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685800" y="1353185"/>
            <a:ext cx="7772400" cy="1470025"/>
          </a:xfrm>
        </p:spPr>
        <p:txBody>
          <a:bodyPr/>
          <a:lstStyle/>
          <a:p>
            <a:r>
              <a:rPr lang="en-US" altLang="zh-CN" dirty="0" smtClean="0"/>
              <a:t>Final Proposal for a THz PHY in IEEE 802.15.3 - Explanations</a:t>
            </a:r>
            <a:endParaRPr lang="de-DE" dirty="0"/>
          </a:p>
        </p:txBody>
      </p:sp>
      <p:sp>
        <p:nvSpPr>
          <p:cNvPr id="6" name="Untertitel 5"/>
          <p:cNvSpPr>
            <a:spLocks noGrp="1"/>
          </p:cNvSpPr>
          <p:nvPr>
            <p:ph type="subTitle" idx="1"/>
          </p:nvPr>
        </p:nvSpPr>
        <p:spPr>
          <a:xfrm>
            <a:off x="1143000" y="3074670"/>
            <a:ext cx="6960870" cy="1752600"/>
          </a:xfrm>
        </p:spPr>
        <p:txBody>
          <a:bodyPr/>
          <a:lstStyle/>
          <a:p>
            <a:pPr marL="182563" indent="-182563" algn="l">
              <a:buFont typeface="Wingdings" pitchFamily="2" charset="2"/>
              <a:buChar char="§"/>
            </a:pPr>
            <a:r>
              <a:rPr lang="de-DE" sz="2000" dirty="0" err="1" smtClean="0"/>
              <a:t>This</a:t>
            </a:r>
            <a:r>
              <a:rPr lang="de-DE" sz="2000" dirty="0" smtClean="0"/>
              <a:t> </a:t>
            </a:r>
            <a:r>
              <a:rPr lang="de-DE" sz="2000" dirty="0" err="1" smtClean="0"/>
              <a:t>document</a:t>
            </a:r>
            <a:r>
              <a:rPr lang="de-DE" sz="2000" dirty="0" smtClean="0"/>
              <a:t> </a:t>
            </a:r>
            <a:r>
              <a:rPr lang="de-DE" sz="2000" dirty="0" err="1" smtClean="0"/>
              <a:t>provides</a:t>
            </a:r>
            <a:r>
              <a:rPr lang="de-DE" sz="2000" dirty="0" smtClean="0"/>
              <a:t> </a:t>
            </a:r>
            <a:r>
              <a:rPr lang="de-DE" sz="2000" dirty="0" err="1" smtClean="0"/>
              <a:t>some</a:t>
            </a:r>
            <a:r>
              <a:rPr lang="de-DE" sz="2000" dirty="0" smtClean="0"/>
              <a:t> </a:t>
            </a:r>
            <a:r>
              <a:rPr lang="de-DE" sz="2000" dirty="0" err="1" smtClean="0"/>
              <a:t>further</a:t>
            </a:r>
            <a:r>
              <a:rPr lang="de-DE" sz="2000" dirty="0" smtClean="0"/>
              <a:t> </a:t>
            </a:r>
            <a:r>
              <a:rPr lang="de-DE" sz="2000" dirty="0" err="1" smtClean="0"/>
              <a:t>explanations</a:t>
            </a:r>
            <a:r>
              <a:rPr lang="de-DE" sz="2000" dirty="0" smtClean="0"/>
              <a:t> </a:t>
            </a:r>
            <a:r>
              <a:rPr lang="de-DE" sz="2000" dirty="0" err="1" smtClean="0"/>
              <a:t>to</a:t>
            </a:r>
            <a:r>
              <a:rPr lang="de-DE" sz="2000" dirty="0" smtClean="0"/>
              <a:t>    </a:t>
            </a:r>
            <a:r>
              <a:rPr lang="en-US" sz="2000" dirty="0" smtClean="0">
                <a:solidFill>
                  <a:schemeClr val="tx2"/>
                </a:solidFill>
              </a:rPr>
              <a:t>15-16- 0595-00-003d-proposal-for-ieee802-15-3d-thz-phy</a:t>
            </a:r>
          </a:p>
          <a:p>
            <a:pPr marL="182563" indent="-182563" algn="l">
              <a:buFont typeface="Wingdings" pitchFamily="2" charset="2"/>
              <a:buChar char="§"/>
            </a:pPr>
            <a:r>
              <a:rPr lang="en-US" sz="2000" dirty="0" smtClean="0">
                <a:solidFill>
                  <a:schemeClr val="tx2"/>
                </a:solidFill>
              </a:rPr>
              <a:t> The document  is an evolution of the preliminary proposals presented in</a:t>
            </a:r>
          </a:p>
          <a:p>
            <a:pPr marL="182563" lvl="1" indent="-182563" algn="l">
              <a:buFont typeface="Wingdings" pitchFamily="2" charset="2"/>
              <a:buChar char="§"/>
            </a:pPr>
            <a:r>
              <a:rPr lang="en-US" sz="1600" dirty="0" smtClean="0">
                <a:solidFill>
                  <a:schemeClr val="tx2"/>
                </a:solidFill>
              </a:rPr>
              <a:t> 15-16-0481-01-003d_preliminray_proposal_3d</a:t>
            </a:r>
          </a:p>
          <a:p>
            <a:pPr marL="182563" lvl="1" indent="-182563" algn="l">
              <a:buFont typeface="Wingdings" pitchFamily="2" charset="2"/>
              <a:buChar char="§"/>
            </a:pPr>
            <a:r>
              <a:rPr lang="en-US" sz="1600" dirty="0" smtClean="0">
                <a:solidFill>
                  <a:schemeClr val="tx2"/>
                </a:solidFill>
              </a:rPr>
              <a:t> 15-16-0482-01-003d-preliminary-proposal-for-tg3d-cfp</a:t>
            </a:r>
          </a:p>
          <a:p>
            <a:pPr marL="182563" lvl="1" indent="-182563" algn="l">
              <a:buFont typeface="Wingdings" pitchFamily="2" charset="2"/>
              <a:buChar char="§"/>
            </a:pPr>
            <a:r>
              <a:rPr lang="en-US" sz="1600" dirty="0" smtClean="0">
                <a:solidFill>
                  <a:schemeClr val="tx2"/>
                </a:solidFill>
              </a:rPr>
              <a:t> 15-16-0510-00-003d-Thoughts_towards_a_baseline_3d</a:t>
            </a:r>
          </a:p>
          <a:p>
            <a:pPr marL="182563" indent="-182563" algn="l">
              <a:buFont typeface="Wingdings" pitchFamily="2" charset="2"/>
              <a:buChar char="§"/>
            </a:pPr>
            <a:r>
              <a:rPr lang="en-US" sz="2000" dirty="0" smtClean="0">
                <a:solidFill>
                  <a:schemeClr val="tx2"/>
                </a:solidFill>
              </a:rPr>
              <a:t>The explanations </a:t>
            </a:r>
            <a:r>
              <a:rPr lang="en-US" sz="2000" dirty="0" err="1" smtClean="0">
                <a:solidFill>
                  <a:schemeClr val="tx2"/>
                </a:solidFill>
              </a:rPr>
              <a:t>wrt</a:t>
            </a:r>
            <a:r>
              <a:rPr lang="en-US" sz="2000" dirty="0" smtClean="0">
                <a:solidFill>
                  <a:schemeClr val="tx2"/>
                </a:solidFill>
              </a:rPr>
              <a:t> RF channelization are presented in 15-16-0592-00-003d-proposal-for-ieee802-15-3d-channel-assignment-plans  </a:t>
            </a:r>
            <a:endParaRPr lang="de-DE" sz="20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a:t>
            </a:fld>
            <a:endParaRPr lang="en-US"/>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Forward </a:t>
            </a:r>
            <a:r>
              <a:rPr lang="de-DE" dirty="0" err="1" smtClean="0"/>
              <a:t>error</a:t>
            </a:r>
            <a:r>
              <a:rPr lang="de-DE" dirty="0" smtClean="0"/>
              <a:t> </a:t>
            </a:r>
            <a:r>
              <a:rPr lang="de-DE" dirty="0" err="1" smtClean="0"/>
              <a:t>correction</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20</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a:xfrm>
            <a:off x="685800" y="685800"/>
            <a:ext cx="8077200" cy="1066800"/>
          </a:xfrm>
        </p:spPr>
        <p:txBody>
          <a:bodyPr/>
          <a:lstStyle/>
          <a:p>
            <a:r>
              <a:rPr lang="de-DE" sz="3200" dirty="0" smtClean="0"/>
              <a:t>A </a:t>
            </a:r>
            <a:r>
              <a:rPr lang="de-DE" sz="3200" dirty="0" err="1" smtClean="0"/>
              <a:t>couple</a:t>
            </a:r>
            <a:r>
              <a:rPr lang="de-DE" sz="3200" dirty="0" smtClean="0"/>
              <a:t> of FEC </a:t>
            </a:r>
            <a:r>
              <a:rPr lang="de-DE" sz="3200" dirty="0" err="1" smtClean="0"/>
              <a:t>defined</a:t>
            </a:r>
            <a:r>
              <a:rPr lang="de-DE" sz="3200" dirty="0" smtClean="0"/>
              <a:t> in IEEE P802.15.3-2016 and IEEE P802.15.3e – D04</a:t>
            </a:r>
            <a:endParaRPr lang="de-DE" sz="3200" dirty="0"/>
          </a:p>
        </p:txBody>
      </p:sp>
      <p:sp>
        <p:nvSpPr>
          <p:cNvPr id="12" name="Inhaltsplatzhalter 11"/>
          <p:cNvSpPr>
            <a:spLocks noGrp="1"/>
          </p:cNvSpPr>
          <p:nvPr>
            <p:ph idx="1"/>
          </p:nvPr>
        </p:nvSpPr>
        <p:spPr>
          <a:xfrm>
            <a:off x="685800" y="1981200"/>
            <a:ext cx="7772400" cy="2032000"/>
          </a:xfrm>
        </p:spPr>
        <p:txBody>
          <a:bodyPr/>
          <a:lstStyle/>
          <a:p>
            <a:r>
              <a:rPr lang="de-DE" sz="2800" dirty="0" smtClean="0"/>
              <a:t>The </a:t>
            </a:r>
            <a:r>
              <a:rPr lang="de-DE" sz="2800" dirty="0" err="1" smtClean="0"/>
              <a:t>following</a:t>
            </a:r>
            <a:r>
              <a:rPr lang="de-DE" sz="2800" dirty="0" smtClean="0"/>
              <a:t> FEC </a:t>
            </a:r>
            <a:r>
              <a:rPr lang="de-DE" sz="2800" dirty="0" err="1" smtClean="0"/>
              <a:t>shall</a:t>
            </a:r>
            <a:r>
              <a:rPr lang="de-DE" sz="2800" dirty="0" smtClean="0"/>
              <a:t> </a:t>
            </a:r>
            <a:r>
              <a:rPr lang="de-DE" sz="2800" dirty="0" err="1" smtClean="0"/>
              <a:t>be</a:t>
            </a:r>
            <a:r>
              <a:rPr lang="de-DE" sz="2800" dirty="0" smtClean="0"/>
              <a:t> </a:t>
            </a:r>
            <a:r>
              <a:rPr lang="de-DE" sz="2800" dirty="0" err="1" smtClean="0"/>
              <a:t>reused</a:t>
            </a:r>
            <a:r>
              <a:rPr lang="de-DE" sz="2800" dirty="0" smtClean="0"/>
              <a:t>:</a:t>
            </a:r>
          </a:p>
          <a:p>
            <a:pPr lvl="1"/>
            <a:r>
              <a:rPr lang="de-DE" sz="2400" dirty="0" smtClean="0"/>
              <a:t>Rate 14/15 LDPC (1440,1344)</a:t>
            </a:r>
          </a:p>
          <a:p>
            <a:pPr lvl="1"/>
            <a:r>
              <a:rPr lang="de-DE" sz="2400" dirty="0" smtClean="0"/>
              <a:t>Rate 11/15 LDPC (1440,1056)</a:t>
            </a:r>
          </a:p>
          <a:p>
            <a:pPr lvl="1"/>
            <a:r>
              <a:rPr lang="de-DE" sz="2400" dirty="0" smtClean="0"/>
              <a:t>RS (255,239) in GF(2</a:t>
            </a:r>
            <a:r>
              <a:rPr lang="de-DE" sz="2400" baseline="30000" dirty="0" smtClean="0"/>
              <a:t>8</a:t>
            </a:r>
            <a:r>
              <a:rPr lang="de-DE" sz="2400" dirty="0" smtClean="0"/>
              <a:t>) </a:t>
            </a:r>
            <a:endParaRPr lang="de-DE" dirty="0" smtClean="0"/>
          </a:p>
          <a:p>
            <a:r>
              <a:rPr lang="de-DE" sz="2800" dirty="0" smtClean="0"/>
              <a:t>In </a:t>
            </a:r>
            <a:r>
              <a:rPr lang="de-DE" sz="2800" dirty="0" err="1" smtClean="0"/>
              <a:t>addition</a:t>
            </a:r>
            <a:r>
              <a:rPr lang="de-DE" sz="2800" dirty="0" smtClean="0"/>
              <a:t> also  </a:t>
            </a:r>
            <a:r>
              <a:rPr lang="de-DE" sz="2800" dirty="0" err="1" smtClean="0"/>
              <a:t>more</a:t>
            </a:r>
            <a:r>
              <a:rPr lang="de-DE" sz="2800" dirty="0" smtClean="0"/>
              <a:t> simple </a:t>
            </a:r>
            <a:r>
              <a:rPr lang="de-DE" sz="2800" dirty="0" err="1" smtClean="0"/>
              <a:t>Haming</a:t>
            </a:r>
            <a:r>
              <a:rPr lang="de-DE" sz="2800" dirty="0" smtClean="0"/>
              <a:t>-Code </a:t>
            </a:r>
            <a:r>
              <a:rPr lang="de-DE" sz="2800" dirty="0" err="1" smtClean="0"/>
              <a:t>may</a:t>
            </a:r>
            <a:r>
              <a:rPr lang="de-DE" sz="2800" dirty="0" smtClean="0"/>
              <a:t> </a:t>
            </a:r>
            <a:r>
              <a:rPr lang="de-DE" sz="2800" dirty="0" err="1" smtClean="0"/>
              <a:t>be</a:t>
            </a:r>
            <a:r>
              <a:rPr lang="de-DE" sz="2800" dirty="0" smtClean="0"/>
              <a:t> </a:t>
            </a:r>
            <a:r>
              <a:rPr lang="de-DE" sz="2800" dirty="0" err="1" smtClean="0"/>
              <a:t>considered</a:t>
            </a:r>
            <a:endParaRPr lang="de-DE" sz="2800" dirty="0" smtClean="0"/>
          </a:p>
          <a:p>
            <a:r>
              <a:rPr lang="de-DE" sz="2800" dirty="0" err="1" smtClean="0"/>
              <a:t>Current</a:t>
            </a:r>
            <a:r>
              <a:rPr lang="de-DE" sz="2800" dirty="0" smtClean="0"/>
              <a:t> </a:t>
            </a:r>
            <a:r>
              <a:rPr lang="de-DE" sz="2800" dirty="0" err="1" smtClean="0"/>
              <a:t>working</a:t>
            </a:r>
            <a:r>
              <a:rPr lang="de-DE" sz="2800" dirty="0" smtClean="0"/>
              <a:t> </a:t>
            </a:r>
            <a:r>
              <a:rPr lang="de-DE" sz="2800" dirty="0" err="1" smtClean="0"/>
              <a:t>assumption</a:t>
            </a:r>
            <a:r>
              <a:rPr lang="de-DE" sz="2800" dirty="0" smtClean="0"/>
              <a:t> </a:t>
            </a:r>
            <a:r>
              <a:rPr lang="de-DE" sz="2800" dirty="0" err="1" smtClean="0"/>
              <a:t>is</a:t>
            </a:r>
            <a:r>
              <a:rPr lang="de-DE" sz="2800" dirty="0" smtClean="0"/>
              <a:t> </a:t>
            </a:r>
            <a:r>
              <a:rPr lang="de-DE" sz="2800" dirty="0" err="1" smtClean="0"/>
              <a:t>that</a:t>
            </a:r>
            <a:r>
              <a:rPr lang="de-DE" sz="2800" dirty="0" smtClean="0"/>
              <a:t> </a:t>
            </a:r>
            <a:r>
              <a:rPr lang="de-DE" sz="2800" dirty="0" err="1" smtClean="0"/>
              <a:t>the</a:t>
            </a:r>
            <a:r>
              <a:rPr lang="de-DE" sz="2800" dirty="0" smtClean="0"/>
              <a:t> LDPC </a:t>
            </a:r>
            <a:r>
              <a:rPr lang="de-DE" sz="2800" dirty="0" err="1" smtClean="0"/>
              <a:t>codes</a:t>
            </a:r>
            <a:r>
              <a:rPr lang="de-DE" sz="2800" dirty="0" smtClean="0"/>
              <a:t> </a:t>
            </a:r>
            <a:r>
              <a:rPr lang="de-DE" sz="2800" dirty="0" err="1" smtClean="0"/>
              <a:t>are</a:t>
            </a:r>
            <a:r>
              <a:rPr lang="de-DE" sz="2800" dirty="0" smtClean="0"/>
              <a:t> </a:t>
            </a:r>
            <a:r>
              <a:rPr lang="de-DE" sz="2800" dirty="0" err="1" smtClean="0"/>
              <a:t>used</a:t>
            </a:r>
            <a:r>
              <a:rPr lang="de-DE" sz="2800" dirty="0" smtClean="0"/>
              <a:t> </a:t>
            </a:r>
            <a:r>
              <a:rPr lang="de-DE" sz="2800" dirty="0" err="1" smtClean="0"/>
              <a:t>for</a:t>
            </a:r>
            <a:r>
              <a:rPr lang="de-DE" sz="2800" dirty="0" smtClean="0"/>
              <a:t> SC-PHY and RS-Codes </a:t>
            </a:r>
            <a:r>
              <a:rPr lang="de-DE" sz="2800" dirty="0" err="1" smtClean="0"/>
              <a:t>are</a:t>
            </a:r>
            <a:r>
              <a:rPr lang="de-DE" sz="2800" dirty="0" smtClean="0"/>
              <a:t> </a:t>
            </a:r>
            <a:r>
              <a:rPr lang="de-DE" sz="2800" dirty="0" err="1" smtClean="0"/>
              <a:t>used</a:t>
            </a:r>
            <a:r>
              <a:rPr lang="de-DE" sz="2800" dirty="0" smtClean="0"/>
              <a:t> </a:t>
            </a:r>
            <a:r>
              <a:rPr lang="de-DE" sz="2800" dirty="0" err="1" smtClean="0"/>
              <a:t>for</a:t>
            </a:r>
            <a:r>
              <a:rPr lang="de-DE" sz="2800" dirty="0" smtClean="0"/>
              <a:t> </a:t>
            </a:r>
            <a:r>
              <a:rPr lang="de-DE" sz="2800" dirty="0" err="1" smtClean="0"/>
              <a:t>the</a:t>
            </a:r>
            <a:r>
              <a:rPr lang="de-DE" sz="2800" dirty="0" smtClean="0"/>
              <a:t> OOK-PHY</a:t>
            </a:r>
          </a:p>
          <a:p>
            <a:pPr>
              <a:buNone/>
            </a:pPr>
            <a:endParaRPr lang="de-DE" sz="28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21</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p:cNvGraphicFramePr>
            <a:graphicFrameLocks noChangeAspect="1"/>
          </p:cNvGraphicFramePr>
          <p:nvPr/>
        </p:nvGraphicFramePr>
        <p:xfrm>
          <a:off x="4125026" y="1926453"/>
          <a:ext cx="4965716" cy="3775065"/>
        </p:xfrm>
        <a:graphic>
          <a:graphicData uri="http://schemas.openxmlformats.org/presentationml/2006/ole">
            <p:oleObj spid="_x0000_s1028" name="Acrobat Document" r:id="rId3" imgW="5402443" imgH="4107024" progId="AcroExch.Document.DC">
              <p:embed/>
            </p:oleObj>
          </a:graphicData>
        </a:graphic>
      </p:graphicFrame>
      <p:sp>
        <p:nvSpPr>
          <p:cNvPr id="2" name="Titel 1"/>
          <p:cNvSpPr>
            <a:spLocks noGrp="1"/>
          </p:cNvSpPr>
          <p:nvPr>
            <p:ph type="title"/>
          </p:nvPr>
        </p:nvSpPr>
        <p:spPr/>
        <p:txBody>
          <a:bodyPr/>
          <a:lstStyle/>
          <a:p>
            <a:r>
              <a:rPr lang="de-DE" dirty="0" smtClean="0"/>
              <a:t>Simpler FEC </a:t>
            </a:r>
            <a:r>
              <a:rPr lang="de-DE" dirty="0" err="1" smtClean="0"/>
              <a:t>schemes</a:t>
            </a:r>
            <a:endParaRPr lang="de-DE" dirty="0"/>
          </a:p>
        </p:txBody>
      </p:sp>
      <p:sp>
        <p:nvSpPr>
          <p:cNvPr id="3" name="Inhaltsplatzhalter 2"/>
          <p:cNvSpPr>
            <a:spLocks noGrp="1"/>
          </p:cNvSpPr>
          <p:nvPr>
            <p:ph idx="1"/>
          </p:nvPr>
        </p:nvSpPr>
        <p:spPr>
          <a:xfrm>
            <a:off x="685801" y="1879600"/>
            <a:ext cx="3619869" cy="4216400"/>
          </a:xfrm>
        </p:spPr>
        <p:txBody>
          <a:bodyPr/>
          <a:lstStyle/>
          <a:p>
            <a:r>
              <a:rPr lang="de-DE" sz="2000" dirty="0" smtClean="0"/>
              <a:t>Due </a:t>
            </a:r>
            <a:r>
              <a:rPr lang="de-DE" sz="2000" dirty="0" err="1" smtClean="0"/>
              <a:t>to</a:t>
            </a:r>
            <a:r>
              <a:rPr lang="de-DE" sz="2000" dirty="0" smtClean="0"/>
              <a:t> </a:t>
            </a:r>
            <a:r>
              <a:rPr lang="de-DE" sz="2000" dirty="0" err="1" smtClean="0"/>
              <a:t>the</a:t>
            </a:r>
            <a:r>
              <a:rPr lang="de-DE" sz="2000" dirty="0" smtClean="0"/>
              <a:t> </a:t>
            </a:r>
            <a:r>
              <a:rPr lang="de-DE" sz="2000" dirty="0" err="1" smtClean="0"/>
              <a:t>extremely</a:t>
            </a:r>
            <a:r>
              <a:rPr lang="de-DE" sz="2000" dirty="0" smtClean="0"/>
              <a:t> </a:t>
            </a:r>
            <a:r>
              <a:rPr lang="de-DE" sz="2000" dirty="0" err="1" smtClean="0"/>
              <a:t>high</a:t>
            </a:r>
            <a:r>
              <a:rPr lang="de-DE" sz="2000" dirty="0" smtClean="0"/>
              <a:t> </a:t>
            </a:r>
            <a:r>
              <a:rPr lang="de-DE" sz="2000" dirty="0" err="1" smtClean="0"/>
              <a:t>data</a:t>
            </a:r>
            <a:r>
              <a:rPr lang="de-DE" sz="2000" dirty="0" smtClean="0"/>
              <a:t> rate, a simpler FEC </a:t>
            </a:r>
            <a:r>
              <a:rPr lang="de-DE" sz="2000" dirty="0" err="1" smtClean="0"/>
              <a:t>with</a:t>
            </a:r>
            <a:r>
              <a:rPr lang="de-DE" sz="2000" dirty="0" smtClean="0"/>
              <a:t> </a:t>
            </a:r>
            <a:r>
              <a:rPr lang="de-DE" sz="2000" dirty="0" err="1" smtClean="0"/>
              <a:t>less</a:t>
            </a:r>
            <a:r>
              <a:rPr lang="de-DE" sz="2000" dirty="0" smtClean="0"/>
              <a:t> </a:t>
            </a:r>
            <a:r>
              <a:rPr lang="de-DE" sz="2000" dirty="0" err="1" smtClean="0"/>
              <a:t>decoding</a:t>
            </a:r>
            <a:r>
              <a:rPr lang="de-DE" sz="2000" dirty="0" smtClean="0"/>
              <a:t> </a:t>
            </a:r>
            <a:r>
              <a:rPr lang="de-DE" sz="2000" dirty="0" err="1" smtClean="0"/>
              <a:t>complexity</a:t>
            </a:r>
            <a:r>
              <a:rPr lang="de-DE" sz="2000" dirty="0" smtClean="0"/>
              <a:t> </a:t>
            </a:r>
            <a:r>
              <a:rPr lang="de-DE" sz="2000" dirty="0" err="1" smtClean="0"/>
              <a:t>is</a:t>
            </a:r>
            <a:r>
              <a:rPr lang="de-DE" sz="2000" dirty="0" smtClean="0"/>
              <a:t> </a:t>
            </a:r>
            <a:r>
              <a:rPr lang="de-DE" sz="2000" dirty="0" err="1" smtClean="0"/>
              <a:t>of</a:t>
            </a:r>
            <a:r>
              <a:rPr lang="de-DE" sz="2000" dirty="0" smtClean="0"/>
              <a:t> </a:t>
            </a:r>
            <a:r>
              <a:rPr lang="de-DE" sz="2000" dirty="0" err="1" smtClean="0"/>
              <a:t>great</a:t>
            </a:r>
            <a:r>
              <a:rPr lang="de-DE" sz="2000" dirty="0" smtClean="0"/>
              <a:t> </a:t>
            </a:r>
            <a:r>
              <a:rPr lang="de-DE" sz="2000" dirty="0" err="1" smtClean="0"/>
              <a:t>advantage</a:t>
            </a:r>
            <a:r>
              <a:rPr lang="de-DE" sz="2000" dirty="0" smtClean="0"/>
              <a:t> in </a:t>
            </a:r>
            <a:r>
              <a:rPr lang="de-DE" sz="2000" dirty="0" err="1" smtClean="0"/>
              <a:t>hardware</a:t>
            </a:r>
            <a:r>
              <a:rPr lang="de-DE" sz="2000" dirty="0" smtClean="0"/>
              <a:t> </a:t>
            </a:r>
            <a:r>
              <a:rPr lang="de-DE" sz="2000" dirty="0" err="1" smtClean="0"/>
              <a:t>realization</a:t>
            </a:r>
            <a:r>
              <a:rPr lang="de-DE" sz="2000" dirty="0" smtClean="0"/>
              <a:t>.</a:t>
            </a:r>
          </a:p>
          <a:p>
            <a:endParaRPr lang="de-DE" sz="1050" dirty="0" smtClean="0"/>
          </a:p>
          <a:p>
            <a:r>
              <a:rPr lang="de-DE" sz="2000" dirty="0" smtClean="0"/>
              <a:t>The </a:t>
            </a:r>
            <a:r>
              <a:rPr lang="de-DE" sz="2000" dirty="0" err="1" smtClean="0"/>
              <a:t>performance</a:t>
            </a:r>
            <a:r>
              <a:rPr lang="de-DE" sz="2000" dirty="0" smtClean="0"/>
              <a:t> </a:t>
            </a:r>
            <a:r>
              <a:rPr lang="de-DE" sz="2000" dirty="0" err="1" smtClean="0"/>
              <a:t>of</a:t>
            </a:r>
            <a:r>
              <a:rPr lang="de-DE" sz="2000" dirty="0" smtClean="0"/>
              <a:t> a (7,4) </a:t>
            </a:r>
            <a:r>
              <a:rPr lang="de-DE" sz="2000" dirty="0" err="1" smtClean="0"/>
              <a:t>Hamming</a:t>
            </a:r>
            <a:r>
              <a:rPr lang="de-DE" sz="2000" dirty="0" smtClean="0"/>
              <a:t> </a:t>
            </a:r>
            <a:r>
              <a:rPr lang="de-DE" sz="2000" dirty="0" err="1" smtClean="0"/>
              <a:t>code</a:t>
            </a:r>
            <a:r>
              <a:rPr lang="de-DE" sz="2000" dirty="0" smtClean="0"/>
              <a:t> in an AWGN-</a:t>
            </a:r>
            <a:r>
              <a:rPr lang="de-DE" sz="2000" dirty="0" err="1" smtClean="0"/>
              <a:t>channel</a:t>
            </a:r>
            <a:r>
              <a:rPr lang="de-DE" sz="2000" dirty="0" smtClean="0"/>
              <a:t> </a:t>
            </a:r>
            <a:r>
              <a:rPr lang="de-DE" sz="2000" dirty="0" err="1" smtClean="0"/>
              <a:t>is</a:t>
            </a:r>
            <a:r>
              <a:rPr lang="de-DE" sz="2000" dirty="0" smtClean="0"/>
              <a:t> </a:t>
            </a:r>
            <a:r>
              <a:rPr lang="de-DE" sz="2000" dirty="0" err="1" smtClean="0"/>
              <a:t>depicted</a:t>
            </a:r>
            <a:r>
              <a:rPr lang="de-DE" sz="2000" dirty="0" smtClean="0"/>
              <a:t> in </a:t>
            </a:r>
            <a:r>
              <a:rPr lang="de-DE" sz="2000" dirty="0" err="1" smtClean="0"/>
              <a:t>the</a:t>
            </a:r>
            <a:r>
              <a:rPr lang="de-DE" sz="2000" dirty="0" smtClean="0"/>
              <a:t> </a:t>
            </a:r>
            <a:r>
              <a:rPr lang="de-DE" sz="2000" dirty="0" err="1" smtClean="0"/>
              <a:t>figure</a:t>
            </a:r>
            <a:r>
              <a:rPr lang="de-DE" sz="2000" dirty="0" smtClean="0"/>
              <a:t> on </a:t>
            </a:r>
            <a:r>
              <a:rPr lang="de-DE" sz="2000" dirty="0" err="1" smtClean="0"/>
              <a:t>the</a:t>
            </a:r>
            <a:r>
              <a:rPr lang="de-DE" sz="2000" dirty="0" smtClean="0"/>
              <a:t> </a:t>
            </a:r>
            <a:r>
              <a:rPr lang="de-DE" sz="2000" dirty="0" err="1" smtClean="0"/>
              <a:t>right</a:t>
            </a:r>
            <a:r>
              <a:rPr lang="de-DE" sz="2400" dirty="0" smtClean="0"/>
              <a:t>.</a:t>
            </a:r>
          </a:p>
          <a:p>
            <a:endParaRPr lang="de-DE" sz="1050" dirty="0" smtClean="0"/>
          </a:p>
          <a:p>
            <a:r>
              <a:rPr lang="de-DE" sz="2000" dirty="0" smtClean="0"/>
              <a:t>See also: Doc. IEEE 802.15-13-0406-00</a:t>
            </a:r>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22</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Status of Evaluation</a:t>
            </a:r>
            <a:endParaRPr lang="de-DE" dirty="0"/>
          </a:p>
        </p:txBody>
      </p:sp>
      <p:sp>
        <p:nvSpPr>
          <p:cNvPr id="3" name="Inhaltsplatzhalter 2"/>
          <p:cNvSpPr>
            <a:spLocks noGrp="1"/>
          </p:cNvSpPr>
          <p:nvPr>
            <p:ph idx="1"/>
          </p:nvPr>
        </p:nvSpPr>
        <p:spPr/>
        <p:txBody>
          <a:bodyPr/>
          <a:lstStyle/>
          <a:p>
            <a:r>
              <a:rPr lang="de-DE" dirty="0" err="1" smtClean="0"/>
              <a:t>Perfomance</a:t>
            </a:r>
            <a:r>
              <a:rPr lang="de-DE" dirty="0" smtClean="0"/>
              <a:t> </a:t>
            </a:r>
            <a:r>
              <a:rPr lang="de-DE" dirty="0" err="1" smtClean="0"/>
              <a:t>evaulations</a:t>
            </a:r>
            <a:r>
              <a:rPr lang="de-DE" dirty="0" smtClean="0"/>
              <a:t> </a:t>
            </a:r>
            <a:r>
              <a:rPr lang="de-DE" dirty="0" err="1" smtClean="0"/>
              <a:t>for</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modulation</a:t>
            </a:r>
            <a:r>
              <a:rPr lang="de-DE" dirty="0" smtClean="0"/>
              <a:t> and </a:t>
            </a:r>
            <a:r>
              <a:rPr lang="de-DE" dirty="0" err="1" smtClean="0"/>
              <a:t>coding</a:t>
            </a:r>
            <a:r>
              <a:rPr lang="de-DE" dirty="0" smtClean="0"/>
              <a:t> </a:t>
            </a:r>
            <a:r>
              <a:rPr lang="de-DE" dirty="0" err="1" smtClean="0"/>
              <a:t>schemes</a:t>
            </a:r>
            <a:r>
              <a:rPr lang="de-DE" dirty="0" smtClean="0"/>
              <a:t> </a:t>
            </a:r>
            <a:r>
              <a:rPr lang="de-DE" dirty="0" err="1" smtClean="0"/>
              <a:t>are</a:t>
            </a:r>
            <a:r>
              <a:rPr lang="de-DE" dirty="0" smtClean="0"/>
              <a:t> </a:t>
            </a:r>
            <a:r>
              <a:rPr lang="de-DE" dirty="0" err="1" smtClean="0"/>
              <a:t>currently</a:t>
            </a:r>
            <a:r>
              <a:rPr lang="de-DE" dirty="0" smtClean="0"/>
              <a:t> </a:t>
            </a:r>
            <a:r>
              <a:rPr lang="de-DE" dirty="0" err="1" smtClean="0"/>
              <a:t>being</a:t>
            </a:r>
            <a:r>
              <a:rPr lang="de-DE" dirty="0" smtClean="0"/>
              <a:t> </a:t>
            </a:r>
            <a:r>
              <a:rPr lang="de-DE" dirty="0" err="1" smtClean="0"/>
              <a:t>done</a:t>
            </a:r>
            <a:r>
              <a:rPr lang="de-DE" dirty="0" smtClean="0"/>
              <a:t> </a:t>
            </a:r>
            <a:r>
              <a:rPr lang="de-DE" dirty="0" err="1" smtClean="0"/>
              <a:t>using</a:t>
            </a:r>
            <a:r>
              <a:rPr lang="de-DE" dirty="0" smtClean="0"/>
              <a:t> </a:t>
            </a:r>
            <a:r>
              <a:rPr lang="de-DE" dirty="0" err="1" smtClean="0"/>
              <a:t>the</a:t>
            </a:r>
            <a:r>
              <a:rPr lang="de-DE" dirty="0" smtClean="0"/>
              <a:t> </a:t>
            </a:r>
            <a:r>
              <a:rPr lang="de-DE" dirty="0" err="1" smtClean="0"/>
              <a:t>channel</a:t>
            </a:r>
            <a:r>
              <a:rPr lang="de-DE" dirty="0" smtClean="0"/>
              <a:t> </a:t>
            </a:r>
            <a:r>
              <a:rPr lang="de-DE" dirty="0" err="1" smtClean="0"/>
              <a:t>models</a:t>
            </a:r>
            <a:r>
              <a:rPr lang="de-DE" dirty="0" smtClean="0"/>
              <a:t> </a:t>
            </a:r>
            <a:r>
              <a:rPr lang="de-DE" dirty="0" err="1" smtClean="0"/>
              <a:t>defined</a:t>
            </a:r>
            <a:r>
              <a:rPr lang="de-DE" dirty="0" smtClean="0"/>
              <a:t> in </a:t>
            </a:r>
            <a:r>
              <a:rPr lang="de-DE" dirty="0" err="1" smtClean="0"/>
              <a:t>the</a:t>
            </a:r>
            <a:r>
              <a:rPr lang="de-DE" dirty="0" smtClean="0"/>
              <a:t> CMD.</a:t>
            </a:r>
          </a:p>
          <a:p>
            <a:r>
              <a:rPr lang="de-DE" dirty="0" err="1" smtClean="0"/>
              <a:t>Some</a:t>
            </a:r>
            <a:r>
              <a:rPr lang="de-DE" dirty="0" smtClean="0"/>
              <a:t> </a:t>
            </a:r>
            <a:r>
              <a:rPr lang="de-DE" dirty="0" err="1" smtClean="0"/>
              <a:t>first</a:t>
            </a:r>
            <a:r>
              <a:rPr lang="de-DE" dirty="0" smtClean="0"/>
              <a:t> </a:t>
            </a:r>
            <a:r>
              <a:rPr lang="de-DE" dirty="0" err="1" smtClean="0"/>
              <a:t>results</a:t>
            </a:r>
            <a:r>
              <a:rPr lang="de-DE" dirty="0" smtClean="0"/>
              <a:t> </a:t>
            </a:r>
            <a:r>
              <a:rPr lang="de-DE" dirty="0" err="1" smtClean="0"/>
              <a:t>are</a:t>
            </a:r>
            <a:r>
              <a:rPr lang="de-DE" dirty="0" smtClean="0"/>
              <a:t> </a:t>
            </a:r>
            <a:r>
              <a:rPr lang="de-DE" dirty="0" err="1" smtClean="0"/>
              <a:t>presented</a:t>
            </a:r>
            <a:r>
              <a:rPr lang="de-DE" dirty="0" smtClean="0"/>
              <a:t> in </a:t>
            </a:r>
            <a:r>
              <a:rPr lang="de-DE" dirty="0" err="1" smtClean="0"/>
              <a:t>the</a:t>
            </a:r>
            <a:r>
              <a:rPr lang="de-DE" dirty="0" smtClean="0"/>
              <a:t> </a:t>
            </a:r>
            <a:r>
              <a:rPr lang="de-DE" dirty="0" err="1" smtClean="0"/>
              <a:t>following</a:t>
            </a:r>
            <a:r>
              <a:rPr lang="de-DE" dirty="0" smtClean="0"/>
              <a:t>. More </a:t>
            </a:r>
            <a:r>
              <a:rPr lang="de-DE" dirty="0" err="1" smtClean="0"/>
              <a:t>complete</a:t>
            </a:r>
            <a:r>
              <a:rPr lang="de-DE" dirty="0" smtClean="0"/>
              <a:t> </a:t>
            </a:r>
            <a:r>
              <a:rPr lang="de-DE" dirty="0" err="1" smtClean="0"/>
              <a:t>results</a:t>
            </a:r>
            <a:r>
              <a:rPr lang="de-DE" dirty="0" smtClean="0"/>
              <a:t> </a:t>
            </a:r>
            <a:r>
              <a:rPr lang="de-DE" dirty="0" err="1" smtClean="0"/>
              <a:t>should</a:t>
            </a:r>
            <a:r>
              <a:rPr lang="de-DE" dirty="0" smtClean="0"/>
              <a:t> </a:t>
            </a:r>
            <a:r>
              <a:rPr lang="de-DE" dirty="0" err="1" smtClean="0"/>
              <a:t>be</a:t>
            </a:r>
            <a:r>
              <a:rPr lang="de-DE" dirty="0" smtClean="0"/>
              <a:t> </a:t>
            </a:r>
            <a:r>
              <a:rPr lang="de-DE" dirty="0" err="1" smtClean="0"/>
              <a:t>available</a:t>
            </a:r>
            <a:r>
              <a:rPr lang="de-DE" dirty="0" smtClean="0"/>
              <a:t> </a:t>
            </a:r>
            <a:r>
              <a:rPr lang="de-DE" dirty="0" err="1" smtClean="0"/>
              <a:t>for</a:t>
            </a:r>
            <a:r>
              <a:rPr lang="de-DE" dirty="0" smtClean="0"/>
              <a:t> </a:t>
            </a:r>
            <a:r>
              <a:rPr lang="de-DE" dirty="0" err="1" smtClean="0"/>
              <a:t>the</a:t>
            </a:r>
            <a:r>
              <a:rPr lang="de-DE" dirty="0" smtClean="0"/>
              <a:t> November 2015 </a:t>
            </a:r>
            <a:r>
              <a:rPr lang="de-DE" dirty="0" err="1" smtClean="0"/>
              <a:t>meeting</a:t>
            </a:r>
            <a:r>
              <a:rPr lang="de-DE" dirty="0" smtClean="0"/>
              <a:t>.</a:t>
            </a:r>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23</a:t>
            </a:fld>
            <a:endParaRPr lang="en-US"/>
          </a:p>
        </p:txBody>
      </p:sp>
      <p:sp>
        <p:nvSpPr>
          <p:cNvPr id="7" name="Fußzeilenplatzhalter 4"/>
          <p:cNvSpPr>
            <a:spLocks noGrp="1"/>
          </p:cNvSpPr>
          <p:nvPr>
            <p:ph type="ftr" sz="quarter" idx="11"/>
          </p:nvPr>
        </p:nvSpPr>
        <p:spPr>
          <a:xfrm>
            <a:off x="5486400" y="65389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AWGN Channel and (7,4) Hamming Code</a:t>
            </a:r>
            <a:endParaRPr lang="de-DE" dirty="0"/>
          </a:p>
        </p:txBody>
      </p:sp>
      <p:sp>
        <p:nvSpPr>
          <p:cNvPr id="4" name="Datumsplatzhalter 3"/>
          <p:cNvSpPr>
            <a:spLocks noGrp="1"/>
          </p:cNvSpPr>
          <p:nvPr>
            <p:ph type="dt" sz="half" idx="10"/>
          </p:nvPr>
        </p:nvSpPr>
        <p:spPr/>
        <p:txBody>
          <a:bodyPr/>
          <a:lstStyle/>
          <a:p>
            <a:r>
              <a:rPr lang="en-US" smtClean="0"/>
              <a:t>July 2016</a:t>
            </a:r>
            <a:endParaRPr lang="en-US" dirty="0" smtClean="0"/>
          </a:p>
        </p:txBody>
      </p:sp>
      <p:sp>
        <p:nvSpPr>
          <p:cNvPr id="5" name="Fußzeilenplatzhalter 4"/>
          <p:cNvSpPr>
            <a:spLocks noGrp="1"/>
          </p:cNvSpPr>
          <p:nvPr>
            <p:ph type="ftr" sz="quarter" idx="11"/>
          </p:nvPr>
        </p:nvSpPr>
        <p:spPr/>
        <p:txBody>
          <a:bodyPr/>
          <a:lstStyle/>
          <a:p>
            <a:r>
              <a:rPr lang="en-US" smtClean="0"/>
              <a:t>&lt;author&gt;, &lt;company&gt;</a:t>
            </a:r>
            <a:endParaRPr lang="en-US" dirty="0"/>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24</a:t>
            </a:fld>
            <a:endParaRPr lang="en-US"/>
          </a:p>
        </p:txBody>
      </p:sp>
      <p:pic>
        <p:nvPicPr>
          <p:cNvPr id="7"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64895" y="1981200"/>
            <a:ext cx="5414210" cy="4114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Simulation Results with AWGN Channel and (240,224) Reed-Solomon Code</a:t>
            </a:r>
            <a:endParaRPr lang="de-DE" dirty="0"/>
          </a:p>
        </p:txBody>
      </p:sp>
      <p:sp>
        <p:nvSpPr>
          <p:cNvPr id="4" name="Datumsplatzhalter 3"/>
          <p:cNvSpPr>
            <a:spLocks noGrp="1"/>
          </p:cNvSpPr>
          <p:nvPr>
            <p:ph type="dt" sz="half" idx="10"/>
          </p:nvPr>
        </p:nvSpPr>
        <p:spPr/>
        <p:txBody>
          <a:bodyPr/>
          <a:lstStyle/>
          <a:p>
            <a:r>
              <a:rPr lang="en-US" smtClean="0"/>
              <a:t>July 2016</a:t>
            </a:r>
            <a:endParaRPr lang="en-US" dirty="0" smtClean="0"/>
          </a:p>
        </p:txBody>
      </p:sp>
      <p:sp>
        <p:nvSpPr>
          <p:cNvPr id="5" name="Fußzeilenplatzhalter 4"/>
          <p:cNvSpPr>
            <a:spLocks noGrp="1"/>
          </p:cNvSpPr>
          <p:nvPr>
            <p:ph type="ftr" sz="quarter" idx="11"/>
          </p:nvPr>
        </p:nvSpPr>
        <p:spPr/>
        <p:txBody>
          <a:bodyPr/>
          <a:lstStyle/>
          <a:p>
            <a:r>
              <a:rPr lang="en-US" smtClean="0"/>
              <a:t>&lt;author&gt;, &lt;company&gt;</a:t>
            </a:r>
            <a:endParaRPr lang="en-US" dirty="0"/>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25</a:t>
            </a:fld>
            <a:endParaRPr lang="en-US"/>
          </a:p>
        </p:txBody>
      </p:sp>
      <p:pic>
        <p:nvPicPr>
          <p:cNvPr id="9"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78988" y="1782664"/>
            <a:ext cx="6281274" cy="4772024"/>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Data Rates</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26</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smtClean="0"/>
              <a:t>Excerpt</a:t>
            </a:r>
            <a:r>
              <a:rPr lang="de-DE" dirty="0" smtClean="0"/>
              <a:t> of Data Rates </a:t>
            </a:r>
            <a:r>
              <a:rPr lang="de-DE" dirty="0" err="1" smtClean="0"/>
              <a:t>for</a:t>
            </a:r>
            <a:r>
              <a:rPr lang="de-DE" dirty="0" smtClean="0"/>
              <a:t> SC-PHY</a:t>
            </a:r>
            <a:br>
              <a:rPr lang="de-DE" dirty="0" smtClean="0"/>
            </a:br>
            <a:r>
              <a:rPr lang="de-DE" dirty="0" err="1" smtClean="0"/>
              <a:t>at</a:t>
            </a:r>
            <a:r>
              <a:rPr lang="de-DE" dirty="0" smtClean="0"/>
              <a:t> </a:t>
            </a:r>
            <a:r>
              <a:rPr lang="de-DE" dirty="0" err="1" smtClean="0"/>
              <a:t>the</a:t>
            </a:r>
            <a:r>
              <a:rPr lang="de-DE" dirty="0" smtClean="0"/>
              <a:t> </a:t>
            </a:r>
            <a:r>
              <a:rPr lang="de-DE" dirty="0" err="1" smtClean="0"/>
              <a:t>higher</a:t>
            </a:r>
            <a:r>
              <a:rPr lang="de-DE" dirty="0" smtClean="0"/>
              <a:t> end of </a:t>
            </a:r>
            <a:r>
              <a:rPr lang="de-DE" dirty="0" err="1" smtClean="0"/>
              <a:t>the</a:t>
            </a:r>
            <a:r>
              <a:rPr lang="de-DE" dirty="0" smtClean="0"/>
              <a:t> </a:t>
            </a:r>
            <a:r>
              <a:rPr lang="de-DE" dirty="0" err="1" smtClean="0"/>
              <a:t>Bandwidth</a:t>
            </a:r>
            <a:endParaRPr lang="de-DE"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7" name="Fußzeilenplatzhalter 4"/>
          <p:cNvSpPr>
            <a:spLocks noGrp="1"/>
          </p:cNvSpPr>
          <p:nvPr>
            <p:ph type="ftr" sz="quarter" idx="11"/>
          </p:nvPr>
        </p:nvSpPr>
        <p:spPr/>
        <p:txBody>
          <a:bodyPr/>
          <a:lstStyle/>
          <a:p>
            <a:r>
              <a:rPr lang="en-US" dirty="0" smtClean="0"/>
              <a:t>TU Braunschweig, NICT et. al.</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27</a:t>
            </a:fld>
            <a:endParaRPr lang="en-US"/>
          </a:p>
        </p:txBody>
      </p:sp>
      <p:graphicFrame>
        <p:nvGraphicFramePr>
          <p:cNvPr id="10" name="Tabelle 9"/>
          <p:cNvGraphicFramePr>
            <a:graphicFrameLocks noGrp="1"/>
          </p:cNvGraphicFramePr>
          <p:nvPr/>
        </p:nvGraphicFramePr>
        <p:xfrm>
          <a:off x="490220" y="2426017"/>
          <a:ext cx="7814134" cy="2882583"/>
        </p:xfrm>
        <a:graphic>
          <a:graphicData uri="http://schemas.openxmlformats.org/drawingml/2006/table">
            <a:tbl>
              <a:tblPr/>
              <a:tblGrid>
                <a:gridCol w="1327652"/>
                <a:gridCol w="1227283"/>
                <a:gridCol w="1352132"/>
                <a:gridCol w="1286035"/>
                <a:gridCol w="1310516"/>
                <a:gridCol w="1310516"/>
              </a:tblGrid>
              <a:tr h="198291">
                <a:tc>
                  <a:txBody>
                    <a:bodyPr/>
                    <a:lstStyle/>
                    <a:p>
                      <a:pPr algn="ctr">
                        <a:spcAft>
                          <a:spcPts val="0"/>
                        </a:spcAft>
                      </a:pPr>
                      <a:r>
                        <a:rPr lang="en-US" sz="1000" b="1" kern="1200" dirty="0">
                          <a:latin typeface="Times New Roman"/>
                          <a:ea typeface="MS Mincho"/>
                          <a:cs typeface="Times New Roman"/>
                        </a:rPr>
                        <a:t>MCS identifier</a:t>
                      </a:r>
                      <a:endParaRPr lang="de-DE" sz="1100" dirty="0">
                        <a:latin typeface="Calibri"/>
                        <a:cs typeface="Times New Roman"/>
                      </a:endParaRPr>
                    </a:p>
                  </a:txBody>
                  <a:tcPr marL="68580" marR="6858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Times New Roman"/>
                          <a:cs typeface="Times New Roman"/>
                        </a:rPr>
                        <a:t>bandwidth (GHz)</a:t>
                      </a:r>
                      <a:endParaRPr lang="de-DE"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Times New Roman"/>
                          <a:cs typeface="Times New Roman"/>
                        </a:rPr>
                        <a:t>modulation</a:t>
                      </a:r>
                      <a:endParaRPr lang="de-DE"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a:latin typeface="Times New Roman"/>
                          <a:ea typeface="Times New Roman"/>
                          <a:cs typeface="Times New Roman"/>
                        </a:rPr>
                        <a:t>FEC rate</a:t>
                      </a:r>
                      <a:endParaRPr lang="de-DE"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200">
                          <a:latin typeface="Times New Roman"/>
                          <a:ea typeface="MS Mincho"/>
                          <a:cs typeface="Times New Roman"/>
                        </a:rPr>
                        <a:t>data rate (Gb/s)</a:t>
                      </a:r>
                      <a:endParaRPr lang="de-DE" sz="1100">
                        <a:latin typeface="Calibri"/>
                        <a:cs typeface="Times New Roman"/>
                      </a:endParaRPr>
                    </a:p>
                    <a:p>
                      <a:pPr algn="ctr">
                        <a:spcAft>
                          <a:spcPts val="0"/>
                        </a:spcAft>
                      </a:pPr>
                      <a:r>
                        <a:rPr lang="en-US" sz="1000" b="1">
                          <a:latin typeface="Times New Roman"/>
                          <a:ea typeface="Times New Roman"/>
                          <a:cs typeface="Times New Roman"/>
                        </a:rPr>
                        <a:t>w/ PW</a:t>
                      </a:r>
                      <a:endParaRPr lang="de-DE"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000" b="1" kern="1200" dirty="0">
                          <a:latin typeface="Times New Roman"/>
                          <a:ea typeface="MS Mincho"/>
                          <a:cs typeface="Times New Roman"/>
                        </a:rPr>
                        <a:t>data rate (</a:t>
                      </a:r>
                      <a:r>
                        <a:rPr lang="en-US" sz="1000" b="1" kern="1200" dirty="0" err="1">
                          <a:latin typeface="Times New Roman"/>
                          <a:ea typeface="MS Mincho"/>
                          <a:cs typeface="Times New Roman"/>
                        </a:rPr>
                        <a:t>Gb</a:t>
                      </a:r>
                      <a:r>
                        <a:rPr lang="en-US" sz="1000" b="1" kern="1200" dirty="0">
                          <a:latin typeface="Times New Roman"/>
                          <a:ea typeface="MS Mincho"/>
                          <a:cs typeface="Times New Roman"/>
                        </a:rPr>
                        <a:t>/s)</a:t>
                      </a:r>
                      <a:endParaRPr lang="de-DE" sz="1100" dirty="0">
                        <a:latin typeface="Calibri"/>
                        <a:cs typeface="Times New Roman"/>
                      </a:endParaRPr>
                    </a:p>
                    <a:p>
                      <a:pPr algn="ctr">
                        <a:spcAft>
                          <a:spcPts val="0"/>
                        </a:spcAft>
                      </a:pPr>
                      <a:r>
                        <a:rPr lang="en-US" sz="1000" b="1" dirty="0">
                          <a:latin typeface="Times New Roman"/>
                          <a:ea typeface="Times New Roman"/>
                          <a:cs typeface="Times New Roman"/>
                        </a:rPr>
                        <a:t>w/o PW</a:t>
                      </a:r>
                      <a:endParaRPr lang="de-DE"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dirty="0">
                          <a:solidFill>
                            <a:srgbClr val="000000"/>
                          </a:solidFill>
                          <a:latin typeface="Times New Roman"/>
                          <a:ea typeface="Times New Roman"/>
                          <a:cs typeface="Times New Roman"/>
                        </a:rPr>
                        <a:t>71</a:t>
                      </a:r>
                      <a:endParaRPr lang="de-DE" sz="1300" dirty="0">
                        <a:latin typeface="Times New Roman"/>
                        <a:ea typeface="Times New Roman"/>
                        <a:cs typeface="Times New Roman"/>
                      </a:endParaRPr>
                    </a:p>
                  </a:txBody>
                  <a:tcPr marL="68580" marR="68580"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25,92</a:t>
                      </a:r>
                      <a:endParaRPr lang="de-DE" sz="13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64-QAM</a:t>
                      </a:r>
                      <a:endParaRPr lang="de-DE" sz="1300"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3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123,6480</a:t>
                      </a:r>
                      <a:endParaRPr lang="de-DE"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108,1920</a:t>
                      </a:r>
                      <a:endParaRPr lang="de-DE" sz="1300" b="1" dirty="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dirty="0">
                          <a:solidFill>
                            <a:srgbClr val="000000"/>
                          </a:solidFill>
                          <a:latin typeface="Times New Roman"/>
                          <a:ea typeface="Times New Roman"/>
                          <a:cs typeface="Times New Roman"/>
                        </a:rPr>
                        <a:t>72</a:t>
                      </a:r>
                      <a:endParaRPr lang="de-DE" sz="1500" dirty="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51,84</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BPSK</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11/15</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32,3840</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28,3360</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73</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BPSK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14/15</a:t>
                      </a:r>
                      <a:endParaRPr lang="de-DE" sz="1500"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41,2160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36,0640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74</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QPSK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64,7680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56,6720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75</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QPSK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82,4320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72,1280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76</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97,1520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85,0080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77</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123,6480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108,1920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78</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8-APSK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97,1520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85,0080</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79</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8-APSK</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123,6480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108,1920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80</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16QAM</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129,5360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113,3440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81</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16-QAM</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164,8640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144,2560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82</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64-QAM</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194,3040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170,0160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291">
                <a:tc>
                  <a:txBody>
                    <a:bodyPr/>
                    <a:lstStyle/>
                    <a:p>
                      <a:pPr algn="ctr">
                        <a:spcAft>
                          <a:spcPts val="0"/>
                        </a:spcAft>
                      </a:pPr>
                      <a:r>
                        <a:rPr lang="en-US" sz="1300">
                          <a:solidFill>
                            <a:srgbClr val="000000"/>
                          </a:solidFill>
                          <a:latin typeface="Times New Roman"/>
                          <a:ea typeface="Times New Roman"/>
                          <a:cs typeface="Times New Roman"/>
                        </a:rPr>
                        <a:t>83</a:t>
                      </a:r>
                      <a:endParaRPr lang="de-DE" sz="1500">
                        <a:latin typeface="Times New Roman"/>
                        <a:ea typeface="Times New Roman"/>
                        <a:cs typeface="Times New Roman"/>
                      </a:endParaRPr>
                    </a:p>
                  </a:txBody>
                  <a:tcPr marL="88129" marR="88129"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64-QAM</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14/15</a:t>
                      </a:r>
                      <a:endParaRPr lang="de-DE" sz="150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247,2960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dirty="0">
                          <a:solidFill>
                            <a:srgbClr val="000000"/>
                          </a:solidFill>
                          <a:latin typeface="Times New Roman"/>
                          <a:ea typeface="Times New Roman"/>
                          <a:cs typeface="Times New Roman"/>
                        </a:rPr>
                        <a:t>216,3840</a:t>
                      </a:r>
                      <a:endParaRPr lang="de-DE" sz="1500" b="1" dirty="0">
                        <a:latin typeface="Times New Roman"/>
                        <a:ea typeface="Times New Roman"/>
                        <a:cs typeface="Times New Roman"/>
                      </a:endParaRPr>
                    </a:p>
                  </a:txBody>
                  <a:tcPr marL="88129" marR="88129"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491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Data Rates </a:t>
            </a:r>
            <a:r>
              <a:rPr lang="de-DE" dirty="0" err="1" smtClean="0"/>
              <a:t>for</a:t>
            </a:r>
            <a:r>
              <a:rPr lang="de-DE" dirty="0" smtClean="0"/>
              <a:t> OOK-PHY</a:t>
            </a:r>
            <a:br>
              <a:rPr lang="de-DE" dirty="0" smtClean="0"/>
            </a:br>
            <a:r>
              <a:rPr lang="de-DE" dirty="0" smtClean="0"/>
              <a:t>(</a:t>
            </a:r>
            <a:r>
              <a:rPr lang="de-DE" dirty="0" err="1" smtClean="0"/>
              <a:t>complete</a:t>
            </a:r>
            <a:r>
              <a:rPr lang="de-DE" dirty="0" smtClean="0"/>
              <a:t> </a:t>
            </a:r>
            <a:r>
              <a:rPr lang="de-DE" dirty="0" err="1" smtClean="0"/>
              <a:t>table</a:t>
            </a:r>
            <a:r>
              <a:rPr lang="de-DE" dirty="0" smtClean="0"/>
              <a:t>)</a:t>
            </a:r>
            <a:endParaRPr lang="de-DE"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7" name="Fußzeilenplatzhalter 4"/>
          <p:cNvSpPr>
            <a:spLocks noGrp="1"/>
          </p:cNvSpPr>
          <p:nvPr>
            <p:ph type="ftr" sz="quarter" idx="11"/>
          </p:nvPr>
        </p:nvSpPr>
        <p:spPr/>
        <p:txBody>
          <a:bodyPr/>
          <a:lstStyle/>
          <a:p>
            <a:r>
              <a:rPr lang="en-US" dirty="0" smtClean="0"/>
              <a:t>TU Braunschweig, NICT et. al.</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28</a:t>
            </a:fld>
            <a:endParaRPr lang="en-US"/>
          </a:p>
        </p:txBody>
      </p:sp>
      <p:sp>
        <p:nvSpPr>
          <p:cNvPr id="4915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elle 7"/>
          <p:cNvGraphicFramePr>
            <a:graphicFrameLocks noGrp="1"/>
          </p:cNvGraphicFramePr>
          <p:nvPr/>
        </p:nvGraphicFramePr>
        <p:xfrm>
          <a:off x="794772" y="2577570"/>
          <a:ext cx="7605370" cy="1985490"/>
        </p:xfrm>
        <a:graphic>
          <a:graphicData uri="http://schemas.openxmlformats.org/drawingml/2006/table">
            <a:tbl>
              <a:tblPr/>
              <a:tblGrid>
                <a:gridCol w="1297040"/>
                <a:gridCol w="1210243"/>
                <a:gridCol w="1329793"/>
                <a:gridCol w="1234808"/>
                <a:gridCol w="1266743"/>
                <a:gridCol w="1266743"/>
              </a:tblGrid>
              <a:tr h="589564">
                <a:tc>
                  <a:txBody>
                    <a:bodyPr/>
                    <a:lstStyle/>
                    <a:p>
                      <a:pPr algn="ctr">
                        <a:spcAft>
                          <a:spcPts val="0"/>
                        </a:spcAft>
                      </a:pPr>
                      <a:r>
                        <a:rPr lang="en-US" sz="1300" b="1" kern="1200">
                          <a:latin typeface="Times New Roman"/>
                          <a:ea typeface="MS Mincho"/>
                          <a:cs typeface="Times New Roman"/>
                        </a:rPr>
                        <a:t>MCS identifier</a:t>
                      </a:r>
                      <a:endParaRPr lang="de-DE" sz="1400">
                        <a:latin typeface="Calibri"/>
                        <a:cs typeface="Times New Roman"/>
                      </a:endParaRPr>
                    </a:p>
                  </a:txBody>
                  <a:tcPr marL="88435" marR="88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a:latin typeface="Times New Roman"/>
                          <a:ea typeface="Times New Roman"/>
                          <a:cs typeface="Times New Roman"/>
                        </a:rPr>
                        <a:t>bandwidth (GHz)</a:t>
                      </a:r>
                      <a:endParaRPr lang="de-DE" sz="1600">
                        <a:latin typeface="Times New Roman"/>
                        <a:ea typeface="Times New Roman"/>
                        <a:cs typeface="Times New Roman"/>
                      </a:endParaRPr>
                    </a:p>
                  </a:txBody>
                  <a:tcPr marL="88435" marR="8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de-DE" sz="1300" b="1">
                          <a:latin typeface="Times New Roman"/>
                          <a:ea typeface="Times New Roman"/>
                          <a:cs typeface="Times New Roman"/>
                        </a:rPr>
                        <a:t>Spreading</a:t>
                      </a:r>
                      <a:endParaRPr lang="de-DE" sz="1600">
                        <a:latin typeface="Times New Roman"/>
                        <a:ea typeface="Times New Roman"/>
                        <a:cs typeface="Times New Roman"/>
                      </a:endParaRPr>
                    </a:p>
                    <a:p>
                      <a:pPr algn="ctr">
                        <a:spcAft>
                          <a:spcPts val="0"/>
                        </a:spcAft>
                      </a:pPr>
                      <a:r>
                        <a:rPr lang="de-DE" sz="1300" b="1">
                          <a:latin typeface="Times New Roman"/>
                          <a:ea typeface="Times New Roman"/>
                          <a:cs typeface="Times New Roman"/>
                        </a:rPr>
                        <a:t>Factor</a:t>
                      </a:r>
                      <a:endParaRPr lang="de-DE" sz="1600">
                        <a:latin typeface="Times New Roman"/>
                        <a:ea typeface="Times New Roman"/>
                        <a:cs typeface="Times New Roman"/>
                      </a:endParaRPr>
                    </a:p>
                    <a:p>
                      <a:pPr algn="ctr">
                        <a:spcAft>
                          <a:spcPts val="0"/>
                        </a:spcAft>
                      </a:pPr>
                      <a:r>
                        <a:rPr lang="de-DE" sz="1300" b="1">
                          <a:latin typeface="Times New Roman"/>
                          <a:ea typeface="Times New Roman"/>
                          <a:cs typeface="Times New Roman"/>
                        </a:rPr>
                        <a:t>L</a:t>
                      </a:r>
                      <a:r>
                        <a:rPr lang="de-DE" sz="1300" b="1" baseline="-25000">
                          <a:latin typeface="Times New Roman"/>
                          <a:ea typeface="Times New Roman"/>
                          <a:cs typeface="Times New Roman"/>
                        </a:rPr>
                        <a:t>SF</a:t>
                      </a:r>
                      <a:endParaRPr lang="de-DE" sz="1600">
                        <a:latin typeface="Times New Roman"/>
                        <a:ea typeface="Times New Roman"/>
                        <a:cs typeface="Times New Roman"/>
                      </a:endParaRPr>
                    </a:p>
                  </a:txBody>
                  <a:tcPr marL="88435" marR="8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a:latin typeface="Times New Roman"/>
                          <a:ea typeface="Times New Roman"/>
                          <a:cs typeface="Times New Roman"/>
                        </a:rPr>
                        <a:t>FEC rate</a:t>
                      </a:r>
                      <a:endParaRPr lang="de-DE" sz="1600">
                        <a:latin typeface="Times New Roman"/>
                        <a:ea typeface="Times New Roman"/>
                        <a:cs typeface="Times New Roman"/>
                      </a:endParaRPr>
                    </a:p>
                  </a:txBody>
                  <a:tcPr marL="88435" marR="8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kern="1200">
                          <a:latin typeface="Times New Roman"/>
                          <a:ea typeface="MS Mincho"/>
                          <a:cs typeface="Times New Roman"/>
                        </a:rPr>
                        <a:t>data rate (Gb/s)</a:t>
                      </a:r>
                      <a:endParaRPr lang="de-DE" sz="1400">
                        <a:latin typeface="Calibri"/>
                        <a:cs typeface="Times New Roman"/>
                      </a:endParaRPr>
                    </a:p>
                    <a:p>
                      <a:pPr algn="ctr">
                        <a:spcAft>
                          <a:spcPts val="0"/>
                        </a:spcAft>
                      </a:pPr>
                      <a:r>
                        <a:rPr lang="en-US" sz="1300" b="1">
                          <a:latin typeface="Times New Roman"/>
                          <a:ea typeface="Times New Roman"/>
                          <a:cs typeface="Times New Roman"/>
                        </a:rPr>
                        <a:t>w/ PW</a:t>
                      </a:r>
                      <a:endParaRPr lang="de-DE" sz="1600">
                        <a:latin typeface="Times New Roman"/>
                        <a:ea typeface="Times New Roman"/>
                        <a:cs typeface="Times New Roman"/>
                      </a:endParaRPr>
                    </a:p>
                  </a:txBody>
                  <a:tcPr marL="88435" marR="88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b="1" kern="1200">
                          <a:latin typeface="Times New Roman"/>
                          <a:ea typeface="MS Mincho"/>
                          <a:cs typeface="Times New Roman"/>
                        </a:rPr>
                        <a:t>data rate (Gb/s)</a:t>
                      </a:r>
                      <a:endParaRPr lang="de-DE" sz="1400">
                        <a:latin typeface="Calibri"/>
                        <a:cs typeface="Times New Roman"/>
                      </a:endParaRPr>
                    </a:p>
                    <a:p>
                      <a:pPr algn="ctr">
                        <a:spcAft>
                          <a:spcPts val="0"/>
                        </a:spcAft>
                      </a:pPr>
                      <a:r>
                        <a:rPr lang="en-US" sz="1300" b="1">
                          <a:latin typeface="Times New Roman"/>
                          <a:ea typeface="Times New Roman"/>
                          <a:cs typeface="Times New Roman"/>
                        </a:rPr>
                        <a:t>w/o PW</a:t>
                      </a:r>
                      <a:endParaRPr lang="de-DE" sz="1600">
                        <a:latin typeface="Times New Roman"/>
                        <a:ea typeface="Times New Roman"/>
                        <a:cs typeface="Times New Roman"/>
                      </a:endParaRPr>
                    </a:p>
                  </a:txBody>
                  <a:tcPr marL="88435" marR="88435"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96522">
                <a:tc>
                  <a:txBody>
                    <a:bodyPr/>
                    <a:lstStyle/>
                    <a:p>
                      <a:pPr algn="ctr">
                        <a:spcAft>
                          <a:spcPts val="0"/>
                        </a:spcAft>
                      </a:pPr>
                      <a:r>
                        <a:rPr lang="en-US" sz="1300">
                          <a:solidFill>
                            <a:srgbClr val="000000"/>
                          </a:solidFill>
                          <a:latin typeface="Times New Roman"/>
                          <a:ea typeface="Times New Roman"/>
                          <a:cs typeface="Times New Roman"/>
                        </a:rPr>
                        <a:t>0</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2.16</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1,64266667</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1,43733333</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8">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4.32</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3,28533333</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2,87466667</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522">
                <a:tc>
                  <a:txBody>
                    <a:bodyPr/>
                    <a:lstStyle/>
                    <a:p>
                      <a:pPr algn="ctr">
                        <a:spcAft>
                          <a:spcPts val="0"/>
                        </a:spcAft>
                      </a:pPr>
                      <a:r>
                        <a:rPr lang="en-US" sz="1300">
                          <a:solidFill>
                            <a:srgbClr val="000000"/>
                          </a:solidFill>
                          <a:latin typeface="Times New Roman"/>
                          <a:ea typeface="Times New Roman"/>
                          <a:cs typeface="Times New Roman"/>
                        </a:rPr>
                        <a:t>2</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8.64</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6,57066667</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5,74933333</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8">
                <a:tc>
                  <a:txBody>
                    <a:bodyPr/>
                    <a:lstStyle/>
                    <a:p>
                      <a:pPr algn="ctr">
                        <a:spcAft>
                          <a:spcPts val="0"/>
                        </a:spcAft>
                      </a:pPr>
                      <a:r>
                        <a:rPr lang="en-US" sz="1300">
                          <a:solidFill>
                            <a:srgbClr val="000000"/>
                          </a:solidFill>
                          <a:latin typeface="Times New Roman"/>
                          <a:ea typeface="Times New Roman"/>
                          <a:cs typeface="Times New Roman"/>
                        </a:rPr>
                        <a:t>3</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12.96</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9,856</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8,624</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8">
                <a:tc>
                  <a:txBody>
                    <a:bodyPr/>
                    <a:lstStyle/>
                    <a:p>
                      <a:pPr algn="ctr">
                        <a:spcAft>
                          <a:spcPts val="0"/>
                        </a:spcAft>
                      </a:pPr>
                      <a:r>
                        <a:rPr lang="en-US" sz="1300">
                          <a:solidFill>
                            <a:srgbClr val="000000"/>
                          </a:solidFill>
                          <a:latin typeface="Times New Roman"/>
                          <a:ea typeface="Times New Roman"/>
                          <a:cs typeface="Times New Roman"/>
                        </a:rPr>
                        <a:t>4</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17.28</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13,1413333</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11,4986667</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8">
                <a:tc>
                  <a:txBody>
                    <a:bodyPr/>
                    <a:lstStyle/>
                    <a:p>
                      <a:pPr algn="ctr">
                        <a:spcAft>
                          <a:spcPts val="0"/>
                        </a:spcAft>
                      </a:pPr>
                      <a:r>
                        <a:rPr lang="en-US" sz="1300">
                          <a:solidFill>
                            <a:srgbClr val="000000"/>
                          </a:solidFill>
                          <a:latin typeface="Times New Roman"/>
                          <a:ea typeface="Times New Roman"/>
                          <a:cs typeface="Times New Roman"/>
                        </a:rPr>
                        <a:t>5</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25.92</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19,712</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17,248</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978">
                <a:tc>
                  <a:txBody>
                    <a:bodyPr/>
                    <a:lstStyle/>
                    <a:p>
                      <a:pPr algn="ctr">
                        <a:spcAft>
                          <a:spcPts val="0"/>
                        </a:spcAft>
                      </a:pPr>
                      <a:r>
                        <a:rPr lang="en-US" sz="1300">
                          <a:solidFill>
                            <a:srgbClr val="000000"/>
                          </a:solidFill>
                          <a:latin typeface="Times New Roman"/>
                          <a:ea typeface="Times New Roman"/>
                          <a:cs typeface="Times New Roman"/>
                        </a:rPr>
                        <a:t>6</a:t>
                      </a:r>
                      <a:endParaRPr lang="de-DE" sz="1600">
                        <a:latin typeface="Times New Roman"/>
                        <a:ea typeface="Times New Roman"/>
                        <a:cs typeface="Times New Roman"/>
                      </a:endParaRPr>
                    </a:p>
                  </a:txBody>
                  <a:tcPr marL="88435" marR="88435" marT="0"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51.84</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1</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224/240</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a:solidFill>
                            <a:srgbClr val="000000"/>
                          </a:solidFill>
                          <a:latin typeface="Times New Roman"/>
                          <a:ea typeface="Times New Roman"/>
                          <a:cs typeface="Times New Roman"/>
                        </a:rPr>
                        <a:t>39,424</a:t>
                      </a:r>
                      <a:endParaRPr lang="de-DE" sz="160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300" dirty="0">
                          <a:solidFill>
                            <a:srgbClr val="000000"/>
                          </a:solidFill>
                          <a:latin typeface="Times New Roman"/>
                          <a:ea typeface="Times New Roman"/>
                          <a:cs typeface="Times New Roman"/>
                        </a:rPr>
                        <a:t>34,496</a:t>
                      </a:r>
                      <a:endParaRPr lang="de-DE" sz="1600" dirty="0">
                        <a:latin typeface="Times New Roman"/>
                        <a:ea typeface="Times New Roman"/>
                        <a:cs typeface="Times New Roman"/>
                      </a:endParaRPr>
                    </a:p>
                  </a:txBody>
                  <a:tcPr marL="88435" marR="88435" marT="0"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1201"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Link Budget</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29</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List of </a:t>
            </a:r>
            <a:r>
              <a:rPr lang="de-DE" dirty="0" err="1" smtClean="0"/>
              <a:t>Contributors</a:t>
            </a:r>
            <a:endParaRPr lang="de-DE" dirty="0"/>
          </a:p>
        </p:txBody>
      </p:sp>
      <p:sp>
        <p:nvSpPr>
          <p:cNvPr id="12" name="Inhaltsplatzhalter 11"/>
          <p:cNvSpPr>
            <a:spLocks noGrp="1"/>
          </p:cNvSpPr>
          <p:nvPr>
            <p:ph idx="1"/>
          </p:nvPr>
        </p:nvSpPr>
        <p:spPr/>
        <p:txBody>
          <a:bodyPr/>
          <a:lstStyle/>
          <a:p>
            <a:r>
              <a:rPr lang="de-DE" sz="1600" dirty="0" smtClean="0"/>
              <a:t>Thomas Kürner (TU Braunschweig)</a:t>
            </a:r>
          </a:p>
          <a:p>
            <a:r>
              <a:rPr lang="de-DE" sz="1600" dirty="0" smtClean="0"/>
              <a:t>Iwao Hosako (NICT)</a:t>
            </a:r>
          </a:p>
          <a:p>
            <a:r>
              <a:rPr lang="de-DE" sz="1600" dirty="0" smtClean="0"/>
              <a:t>Sebastian Rey (TU Braunschweig)</a:t>
            </a:r>
          </a:p>
          <a:p>
            <a:r>
              <a:rPr lang="de-DE" sz="1600" dirty="0" smtClean="0"/>
              <a:t>Bile Peng (TU Braunschweig)</a:t>
            </a:r>
          </a:p>
          <a:p>
            <a:r>
              <a:rPr lang="de-DE" sz="1600" dirty="0" smtClean="0"/>
              <a:t>Alexander Fricke (TU Braunschweig)</a:t>
            </a:r>
          </a:p>
          <a:p>
            <a:r>
              <a:rPr lang="de-DE" sz="1600" dirty="0" smtClean="0"/>
              <a:t>Akifumi Kasamatsu (NICT)</a:t>
            </a:r>
          </a:p>
          <a:p>
            <a:r>
              <a:rPr lang="de-DE" sz="1600" dirty="0" err="1" smtClean="0"/>
              <a:t>Norihiko</a:t>
            </a:r>
            <a:r>
              <a:rPr lang="de-DE" sz="1600" dirty="0" smtClean="0"/>
              <a:t> </a:t>
            </a:r>
            <a:r>
              <a:rPr lang="de-DE" sz="1600" dirty="0" err="1" smtClean="0"/>
              <a:t>Sekine</a:t>
            </a:r>
            <a:r>
              <a:rPr lang="de-DE" sz="1600" dirty="0" smtClean="0"/>
              <a:t> (NICT)</a:t>
            </a:r>
          </a:p>
          <a:p>
            <a:r>
              <a:rPr lang="de-DE" sz="1600" dirty="0" smtClean="0"/>
              <a:t>Hiroyo Ogawa (NICT)</a:t>
            </a:r>
          </a:p>
          <a:p>
            <a:r>
              <a:rPr lang="de-DE" sz="1600" dirty="0" err="1" smtClean="0"/>
              <a:t>Minoru</a:t>
            </a:r>
            <a:r>
              <a:rPr lang="de-DE" sz="1600" dirty="0" smtClean="0"/>
              <a:t> </a:t>
            </a:r>
            <a:r>
              <a:rPr lang="de-DE" sz="1600" dirty="0" err="1" smtClean="0"/>
              <a:t>Fujishima</a:t>
            </a:r>
            <a:r>
              <a:rPr lang="de-DE" sz="1600" dirty="0" smtClean="0"/>
              <a:t> (Hiroshima University)</a:t>
            </a:r>
          </a:p>
          <a:p>
            <a:r>
              <a:rPr lang="de-DE" sz="1600" dirty="0" smtClean="0"/>
              <a:t>Anthony Kelly (University of Glasgow)</a:t>
            </a:r>
          </a:p>
          <a:p>
            <a:endParaRPr lang="de-DE" sz="1600" dirty="0" smtClean="0">
              <a:solidFill>
                <a:srgbClr val="FF0000"/>
              </a:solidFill>
            </a:endParaRPr>
          </a:p>
          <a:p>
            <a:endParaRPr lang="de-DE" sz="1600" dirty="0" smtClean="0">
              <a:solidFill>
                <a:srgbClr val="FF0000"/>
              </a:solidFill>
            </a:endParaRPr>
          </a:p>
          <a:p>
            <a:endParaRPr lang="de-DE" sz="1600" dirty="0" smtClean="0">
              <a:solidFill>
                <a:srgbClr val="FF0000"/>
              </a:solidFill>
            </a:endParaRPr>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3</a:t>
            </a:fld>
            <a:endParaRPr lang="en-US"/>
          </a:p>
        </p:txBody>
      </p:sp>
      <p:sp>
        <p:nvSpPr>
          <p:cNvPr id="7"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
        <p:nvSpPr>
          <p:cNvPr id="8" name="Rechteck 7"/>
          <p:cNvSpPr/>
          <p:nvPr/>
        </p:nvSpPr>
        <p:spPr>
          <a:xfrm>
            <a:off x="800100" y="5427018"/>
            <a:ext cx="7749540" cy="307777"/>
          </a:xfrm>
          <a:prstGeom prst="rect">
            <a:avLst/>
          </a:prstGeom>
        </p:spPr>
        <p:txBody>
          <a:bodyPr wrap="square">
            <a:spAutoFit/>
          </a:bodyPr>
          <a:lstStyle/>
          <a:p>
            <a:pPr indent="14288">
              <a:buNone/>
            </a:pPr>
            <a:r>
              <a:rPr lang="de-DE" sz="1400" dirty="0" err="1" smtClean="0"/>
              <a:t>This</a:t>
            </a:r>
            <a:r>
              <a:rPr lang="de-DE" sz="1400" dirty="0" smtClean="0"/>
              <a:t> </a:t>
            </a:r>
            <a:r>
              <a:rPr lang="de-DE" sz="1400" dirty="0" err="1" smtClean="0"/>
              <a:t>preliminary</a:t>
            </a:r>
            <a:r>
              <a:rPr lang="de-DE" sz="1400" dirty="0" smtClean="0"/>
              <a:t> </a:t>
            </a:r>
            <a:r>
              <a:rPr lang="de-DE" sz="1400" dirty="0" err="1" smtClean="0"/>
              <a:t>proposal</a:t>
            </a:r>
            <a:r>
              <a:rPr lang="de-DE" sz="1400" dirty="0" smtClean="0"/>
              <a:t> </a:t>
            </a:r>
            <a:r>
              <a:rPr lang="de-DE" sz="1400" dirty="0" err="1" smtClean="0"/>
              <a:t>is</a:t>
            </a:r>
            <a:r>
              <a:rPr lang="de-DE" sz="1400" dirty="0" smtClean="0"/>
              <a:t> </a:t>
            </a:r>
            <a:r>
              <a:rPr lang="de-DE" sz="1400" dirty="0" err="1" smtClean="0"/>
              <a:t>partially</a:t>
            </a:r>
            <a:r>
              <a:rPr lang="de-DE" sz="1400" dirty="0" smtClean="0"/>
              <a:t> </a:t>
            </a:r>
            <a:r>
              <a:rPr lang="de-DE" sz="1400" dirty="0" err="1" smtClean="0"/>
              <a:t>originating</a:t>
            </a:r>
            <a:r>
              <a:rPr lang="de-DE" sz="1400" dirty="0" smtClean="0"/>
              <a:t> </a:t>
            </a:r>
            <a:r>
              <a:rPr lang="de-DE" sz="1400" dirty="0" err="1" smtClean="0"/>
              <a:t>from</a:t>
            </a:r>
            <a:r>
              <a:rPr lang="de-DE" sz="1400" dirty="0" smtClean="0"/>
              <a:t> </a:t>
            </a:r>
            <a:r>
              <a:rPr lang="de-DE" sz="1400" dirty="0" err="1" smtClean="0"/>
              <a:t>the</a:t>
            </a:r>
            <a:r>
              <a:rPr lang="de-DE" sz="1400" dirty="0" smtClean="0"/>
              <a:t> H2020-iBrow-project (www.ibrow-project.eu)</a:t>
            </a:r>
            <a:endParaRPr lang="de-DE"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Link Budget – 1 –</a:t>
            </a:r>
            <a:endParaRPr lang="de-DE" dirty="0"/>
          </a:p>
        </p:txBody>
      </p:sp>
      <p:sp>
        <p:nvSpPr>
          <p:cNvPr id="3" name="Inhaltsplatzhalter 2"/>
          <p:cNvSpPr>
            <a:spLocks noGrp="1"/>
          </p:cNvSpPr>
          <p:nvPr>
            <p:ph idx="1"/>
          </p:nvPr>
        </p:nvSpPr>
        <p:spPr/>
        <p:txBody>
          <a:bodyPr/>
          <a:lstStyle/>
          <a:p>
            <a:r>
              <a:rPr lang="de-DE" sz="2400" dirty="0" err="1" smtClean="0"/>
              <a:t>Based</a:t>
            </a:r>
            <a:r>
              <a:rPr lang="de-DE" sz="2400" dirty="0" smtClean="0"/>
              <a:t> on:</a:t>
            </a:r>
            <a:br>
              <a:rPr lang="de-DE" sz="2400" dirty="0" smtClean="0"/>
            </a:br>
            <a:r>
              <a:rPr lang="en-US" sz="2000" dirty="0" smtClean="0"/>
              <a:t>I</a:t>
            </a:r>
            <a:r>
              <a:rPr lang="en-US" sz="2000" dirty="0"/>
              <a:t>. Kallfass</a:t>
            </a:r>
            <a:r>
              <a:rPr lang="en-US" sz="2000" i="1" dirty="0"/>
              <a:t> et al, </a:t>
            </a:r>
            <a:r>
              <a:rPr lang="en-US" sz="2000" dirty="0"/>
              <a:t>“Towards MMIC-Based 300GHz Indoor Wireless Communication Systems,” </a:t>
            </a:r>
            <a:r>
              <a:rPr lang="en-US" sz="2000" i="1" dirty="0"/>
              <a:t>IEICE Trans. Electron,</a:t>
            </a:r>
            <a:r>
              <a:rPr lang="en-US" sz="2000" dirty="0"/>
              <a:t> vol. E98.C, no. 12, pp. 1081–1090, 2015</a:t>
            </a:r>
            <a:r>
              <a:rPr lang="en-US" sz="2000" dirty="0" smtClean="0"/>
              <a:t>.</a:t>
            </a:r>
          </a:p>
          <a:p>
            <a:r>
              <a:rPr lang="de-DE" sz="2400" dirty="0" smtClean="0"/>
              <a:t>Tx Power: -4.0 dBm</a:t>
            </a:r>
          </a:p>
          <a:p>
            <a:r>
              <a:rPr lang="de-DE" sz="2400" dirty="0" smtClean="0"/>
              <a:t>(</a:t>
            </a:r>
            <a:r>
              <a:rPr lang="de-DE" sz="2400" dirty="0" err="1" smtClean="0"/>
              <a:t>Bandwidth</a:t>
            </a:r>
            <a:r>
              <a:rPr lang="de-DE" sz="2400" dirty="0" smtClean="0"/>
              <a:t> 64 GHz)</a:t>
            </a:r>
          </a:p>
          <a:p>
            <a:r>
              <a:rPr lang="de-DE" sz="2400" dirty="0" err="1" smtClean="0"/>
              <a:t>Rx</a:t>
            </a:r>
            <a:r>
              <a:rPr lang="de-DE" sz="2400" dirty="0" smtClean="0"/>
              <a:t> </a:t>
            </a:r>
            <a:r>
              <a:rPr lang="de-DE" sz="2400" dirty="0" err="1" smtClean="0"/>
              <a:t>noise</a:t>
            </a:r>
            <a:r>
              <a:rPr lang="de-DE" sz="2400" dirty="0" smtClean="0"/>
              <a:t> </a:t>
            </a:r>
            <a:r>
              <a:rPr lang="de-DE" sz="2400" dirty="0" err="1" smtClean="0"/>
              <a:t>figure</a:t>
            </a:r>
            <a:r>
              <a:rPr lang="de-DE" sz="2400" dirty="0" smtClean="0"/>
              <a:t> 6.7 dB</a:t>
            </a:r>
          </a:p>
          <a:p>
            <a:endParaRPr lang="de-DE" sz="2400" dirty="0"/>
          </a:p>
          <a:p>
            <a:r>
              <a:rPr lang="de-DE" sz="2400" dirty="0" smtClean="0"/>
              <a:t>Thermal </a:t>
            </a:r>
            <a:r>
              <a:rPr lang="de-DE" sz="2400" dirty="0" err="1" smtClean="0"/>
              <a:t>noise</a:t>
            </a:r>
            <a:r>
              <a:rPr lang="de-DE" sz="2400" dirty="0" smtClean="0"/>
              <a:t> </a:t>
            </a:r>
            <a:r>
              <a:rPr lang="de-DE" sz="2400" dirty="0" err="1" smtClean="0"/>
              <a:t>for</a:t>
            </a:r>
            <a:r>
              <a:rPr lang="de-DE" sz="2400" dirty="0" smtClean="0"/>
              <a:t> a </a:t>
            </a:r>
            <a:r>
              <a:rPr lang="de-DE" sz="2400" dirty="0" err="1" smtClean="0"/>
              <a:t>bandwidth</a:t>
            </a:r>
            <a:r>
              <a:rPr lang="de-DE" sz="2400" dirty="0" smtClean="0"/>
              <a:t> </a:t>
            </a:r>
            <a:r>
              <a:rPr lang="de-DE" sz="2400" dirty="0" err="1" smtClean="0"/>
              <a:t>of</a:t>
            </a:r>
            <a:r>
              <a:rPr lang="de-DE" sz="2400" dirty="0" smtClean="0"/>
              <a:t> 51.840 GHz:</a:t>
            </a:r>
            <a:br>
              <a:rPr lang="de-DE" sz="2400" dirty="0" smtClean="0"/>
            </a:br>
            <a:r>
              <a:rPr lang="de-DE" sz="2400" dirty="0" smtClean="0"/>
              <a:t>-66.9 dBm</a:t>
            </a:r>
            <a:endParaRPr lang="de-DE" sz="2800" dirty="0" smtClean="0"/>
          </a:p>
          <a:p>
            <a:endParaRPr lang="de-DE" sz="2800" dirty="0" smtClean="0"/>
          </a:p>
          <a:p>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30</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Link Budget – 2 –</a:t>
            </a:r>
            <a:endParaRPr lang="de-DE" dirty="0"/>
          </a:p>
        </p:txBody>
      </p:sp>
      <p:sp>
        <p:nvSpPr>
          <p:cNvPr id="3" name="Inhaltsplatzhalter 2"/>
          <p:cNvSpPr>
            <a:spLocks noGrp="1"/>
          </p:cNvSpPr>
          <p:nvPr>
            <p:ph idx="1"/>
          </p:nvPr>
        </p:nvSpPr>
        <p:spPr/>
        <p:txBody>
          <a:bodyPr/>
          <a:lstStyle/>
          <a:p>
            <a:r>
              <a:rPr lang="de-DE" sz="2400" dirty="0" err="1" smtClean="0"/>
              <a:t>Assuming</a:t>
            </a:r>
            <a:r>
              <a:rPr lang="de-DE" sz="2400" dirty="0" smtClean="0"/>
              <a:t>:</a:t>
            </a:r>
          </a:p>
          <a:p>
            <a:pPr lvl="1"/>
            <a:r>
              <a:rPr lang="de-DE" sz="2000" dirty="0" smtClean="0"/>
              <a:t>Tx Power: -4.0 dBm</a:t>
            </a:r>
          </a:p>
          <a:p>
            <a:pPr lvl="1"/>
            <a:r>
              <a:rPr lang="de-DE" sz="2000" dirty="0" err="1" smtClean="0"/>
              <a:t>Bandwidth</a:t>
            </a:r>
            <a:r>
              <a:rPr lang="de-DE" sz="2000" dirty="0" smtClean="0"/>
              <a:t> 50.84 GHz</a:t>
            </a:r>
          </a:p>
          <a:p>
            <a:pPr lvl="1"/>
            <a:r>
              <a:rPr lang="de-DE" sz="2000" dirty="0" smtClean="0"/>
              <a:t>Rx </a:t>
            </a:r>
            <a:r>
              <a:rPr lang="de-DE" sz="2000" dirty="0" err="1" smtClean="0"/>
              <a:t>noise</a:t>
            </a:r>
            <a:r>
              <a:rPr lang="de-DE" sz="2000" dirty="0" smtClean="0"/>
              <a:t> </a:t>
            </a:r>
            <a:r>
              <a:rPr lang="de-DE" sz="2000" dirty="0" err="1" smtClean="0"/>
              <a:t>figure</a:t>
            </a:r>
            <a:r>
              <a:rPr lang="de-DE" sz="2000" dirty="0" smtClean="0"/>
              <a:t> 6.7 dB</a:t>
            </a:r>
          </a:p>
          <a:p>
            <a:endParaRPr lang="de-DE" sz="1050" dirty="0" smtClean="0"/>
          </a:p>
          <a:p>
            <a:r>
              <a:rPr lang="de-DE" sz="2400" dirty="0" err="1" smtClean="0"/>
              <a:t>For</a:t>
            </a:r>
            <a:r>
              <a:rPr lang="de-DE" sz="2400" dirty="0" smtClean="0"/>
              <a:t> an SNR </a:t>
            </a:r>
            <a:r>
              <a:rPr lang="de-DE" sz="2400" dirty="0" err="1" smtClean="0"/>
              <a:t>of</a:t>
            </a:r>
            <a:r>
              <a:rPr lang="de-DE" sz="2400" dirty="0" smtClean="0"/>
              <a:t> 10 dB </a:t>
            </a:r>
            <a:r>
              <a:rPr lang="de-DE" sz="2400" dirty="0" err="1" smtClean="0"/>
              <a:t>with</a:t>
            </a:r>
            <a:r>
              <a:rPr lang="de-DE" sz="2400" dirty="0" smtClean="0"/>
              <a:t> </a:t>
            </a:r>
            <a:r>
              <a:rPr lang="de-DE" sz="2400" dirty="0" err="1" smtClean="0"/>
              <a:t>only</a:t>
            </a:r>
            <a:r>
              <a:rPr lang="de-DE" sz="2400" dirty="0" smtClean="0"/>
              <a:t> </a:t>
            </a:r>
            <a:r>
              <a:rPr lang="de-DE" sz="2400" dirty="0" err="1" smtClean="0"/>
              <a:t>free</a:t>
            </a:r>
            <a:r>
              <a:rPr lang="de-DE" sz="2400" dirty="0" smtClean="0"/>
              <a:t> </a:t>
            </a:r>
            <a:r>
              <a:rPr lang="de-DE" sz="2400" dirty="0" err="1" smtClean="0"/>
              <a:t>space</a:t>
            </a:r>
            <a:r>
              <a:rPr lang="de-DE" sz="2400" dirty="0" smtClean="0"/>
              <a:t> </a:t>
            </a:r>
            <a:r>
              <a:rPr lang="de-DE" sz="2400" dirty="0" err="1" smtClean="0"/>
              <a:t>path</a:t>
            </a:r>
            <a:r>
              <a:rPr lang="de-DE" sz="2400" dirty="0" smtClean="0"/>
              <a:t> </a:t>
            </a:r>
            <a:r>
              <a:rPr lang="de-DE" sz="2400" dirty="0" err="1" smtClean="0"/>
              <a:t>loss</a:t>
            </a:r>
            <a:r>
              <a:rPr lang="de-DE" sz="2400" dirty="0" smtClean="0"/>
              <a:t>:</a:t>
            </a:r>
          </a:p>
          <a:p>
            <a:endParaRPr lang="de-DE" sz="2400" dirty="0" smtClean="0"/>
          </a:p>
          <a:p>
            <a:endParaRPr lang="de-DE" sz="2400" dirty="0" smtClean="0"/>
          </a:p>
          <a:p>
            <a:endParaRPr lang="de-DE" sz="2400" dirty="0" smtClean="0"/>
          </a:p>
          <a:p>
            <a:r>
              <a:rPr lang="de-DE" sz="2400" dirty="0" smtClean="0"/>
              <a:t>Covers </a:t>
            </a:r>
            <a:r>
              <a:rPr lang="de-DE" sz="2400" dirty="0" err="1" smtClean="0"/>
              <a:t>the</a:t>
            </a:r>
            <a:r>
              <a:rPr lang="de-DE" sz="2400" dirty="0" smtClean="0"/>
              <a:t> </a:t>
            </a:r>
            <a:r>
              <a:rPr lang="de-DE" sz="2400" dirty="0" err="1" smtClean="0"/>
              <a:t>whole</a:t>
            </a:r>
            <a:r>
              <a:rPr lang="de-DE" sz="2400" dirty="0" smtClean="0"/>
              <a:t> </a:t>
            </a:r>
            <a:r>
              <a:rPr lang="de-DE" sz="2400" dirty="0" err="1" smtClean="0"/>
              <a:t>range</a:t>
            </a:r>
            <a:r>
              <a:rPr lang="de-DE" sz="2400" dirty="0" smtClean="0"/>
              <a:t> </a:t>
            </a:r>
            <a:r>
              <a:rPr lang="de-DE" sz="2400" dirty="0" err="1" smtClean="0"/>
              <a:t>of</a:t>
            </a:r>
            <a:r>
              <a:rPr lang="de-DE" sz="2400" dirty="0" smtClean="0"/>
              <a:t> </a:t>
            </a:r>
            <a:r>
              <a:rPr lang="de-DE" sz="2400" dirty="0" err="1" smtClean="0"/>
              <a:t>applications</a:t>
            </a:r>
            <a:r>
              <a:rPr lang="de-DE" sz="2400" dirty="0" smtClean="0"/>
              <a:t> </a:t>
            </a:r>
            <a:r>
              <a:rPr lang="de-DE" sz="2400" dirty="0" err="1" smtClean="0"/>
              <a:t>with</a:t>
            </a:r>
            <a:r>
              <a:rPr lang="de-DE" sz="2400" dirty="0" smtClean="0"/>
              <a:t> different </a:t>
            </a:r>
            <a:r>
              <a:rPr lang="de-DE" sz="2400" dirty="0" err="1" smtClean="0"/>
              <a:t>antennas</a:t>
            </a:r>
            <a:r>
              <a:rPr lang="de-DE" sz="2400" dirty="0" smtClean="0"/>
              <a:t>.</a:t>
            </a:r>
            <a:br>
              <a:rPr lang="de-DE" sz="2400" dirty="0" smtClean="0"/>
            </a:br>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31</a:t>
            </a:fld>
            <a:endParaRPr lang="en-US"/>
          </a:p>
        </p:txBody>
      </p:sp>
      <p:graphicFrame>
        <p:nvGraphicFramePr>
          <p:cNvPr id="7" name="Tabelle 6"/>
          <p:cNvGraphicFramePr>
            <a:graphicFrameLocks noGrp="1"/>
          </p:cNvGraphicFramePr>
          <p:nvPr/>
        </p:nvGraphicFramePr>
        <p:xfrm>
          <a:off x="1037698" y="4186304"/>
          <a:ext cx="7150099" cy="1010920"/>
        </p:xfrm>
        <a:graphic>
          <a:graphicData uri="http://schemas.openxmlformats.org/drawingml/2006/table">
            <a:tbl>
              <a:tblPr firstRow="1" bandRow="1">
                <a:tableStyleId>{5C22544A-7EE6-4342-B048-85BDC9FD1C3A}</a:tableStyleId>
              </a:tblPr>
              <a:tblGrid>
                <a:gridCol w="2025862"/>
                <a:gridCol w="878866"/>
                <a:gridCol w="670322"/>
                <a:gridCol w="1191683"/>
                <a:gridCol w="1191683"/>
                <a:gridCol w="1191683"/>
              </a:tblGrid>
              <a:tr h="370840">
                <a:tc>
                  <a:txBody>
                    <a:bodyPr/>
                    <a:lstStyle/>
                    <a:p>
                      <a:pPr algn="ctr"/>
                      <a:r>
                        <a:rPr lang="en-US" dirty="0" smtClean="0"/>
                        <a:t>Distance [m]</a:t>
                      </a:r>
                      <a:endParaRPr lang="en-US" dirty="0"/>
                    </a:p>
                  </a:txBody>
                  <a:tcPr anchor="ctr"/>
                </a:tc>
                <a:tc>
                  <a:txBody>
                    <a:bodyPr/>
                    <a:lstStyle/>
                    <a:p>
                      <a:pPr algn="ctr"/>
                      <a:r>
                        <a:rPr lang="en-US" dirty="0" smtClean="0"/>
                        <a:t>0.1</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100</a:t>
                      </a:r>
                      <a:endParaRPr lang="en-US" dirty="0"/>
                    </a:p>
                  </a:txBody>
                  <a:tcPr anchor="ctr"/>
                </a:tc>
                <a:tc>
                  <a:txBody>
                    <a:bodyPr/>
                    <a:lstStyle/>
                    <a:p>
                      <a:pPr algn="ctr"/>
                      <a:r>
                        <a:rPr lang="en-US" dirty="0" smtClean="0"/>
                        <a:t>1,000</a:t>
                      </a:r>
                      <a:endParaRPr lang="en-US" dirty="0"/>
                    </a:p>
                  </a:txBody>
                  <a:tcPr anchor="ctr"/>
                </a:tc>
              </a:tr>
              <a:tr h="370840">
                <a:tc>
                  <a:txBody>
                    <a:bodyPr/>
                    <a:lstStyle/>
                    <a:p>
                      <a:pPr algn="ctr"/>
                      <a:r>
                        <a:rPr lang="en-US" dirty="0" smtClean="0"/>
                        <a:t>Required Gain per Antenna [dBi]</a:t>
                      </a:r>
                      <a:endParaRPr lang="en-US" dirty="0"/>
                    </a:p>
                  </a:txBody>
                  <a:tcPr anchor="ctr"/>
                </a:tc>
                <a:tc>
                  <a:txBody>
                    <a:bodyPr/>
                    <a:lstStyle/>
                    <a:p>
                      <a:pPr algn="ctr"/>
                      <a:r>
                        <a:rPr lang="en-US" dirty="0" smtClean="0"/>
                        <a:t>6.9</a:t>
                      </a:r>
                      <a:endParaRPr lang="en-US" dirty="0"/>
                    </a:p>
                  </a:txBody>
                  <a:tcPr anchor="ctr"/>
                </a:tc>
                <a:tc>
                  <a:txBody>
                    <a:bodyPr/>
                    <a:lstStyle/>
                    <a:p>
                      <a:pPr algn="ctr"/>
                      <a:r>
                        <a:rPr lang="en-US" dirty="0" smtClean="0"/>
                        <a:t>16.9</a:t>
                      </a:r>
                      <a:endParaRPr lang="en-US" dirty="0"/>
                    </a:p>
                  </a:txBody>
                  <a:tcPr anchor="ctr"/>
                </a:tc>
                <a:tc>
                  <a:txBody>
                    <a:bodyPr/>
                    <a:lstStyle/>
                    <a:p>
                      <a:pPr algn="ctr"/>
                      <a:r>
                        <a:rPr lang="en-US" dirty="0" smtClean="0"/>
                        <a:t>26.9</a:t>
                      </a:r>
                      <a:endParaRPr lang="en-US" dirty="0"/>
                    </a:p>
                  </a:txBody>
                  <a:tcPr anchor="ctr"/>
                </a:tc>
                <a:tc>
                  <a:txBody>
                    <a:bodyPr/>
                    <a:lstStyle/>
                    <a:p>
                      <a:pPr algn="ctr"/>
                      <a:r>
                        <a:rPr lang="en-US" dirty="0" smtClean="0"/>
                        <a:t>36.9</a:t>
                      </a:r>
                      <a:endParaRPr lang="en-US" dirty="0"/>
                    </a:p>
                  </a:txBody>
                  <a:tcPr anchor="ctr"/>
                </a:tc>
                <a:tc>
                  <a:txBody>
                    <a:bodyPr/>
                    <a:lstStyle/>
                    <a:p>
                      <a:pPr algn="ctr"/>
                      <a:r>
                        <a:rPr lang="en-US" dirty="0" smtClean="0"/>
                        <a:t>48.9</a:t>
                      </a:r>
                      <a:endParaRPr lang="en-US" dirty="0"/>
                    </a:p>
                  </a:txBody>
                  <a:tcPr anchor="ctr"/>
                </a:tc>
              </a:tr>
            </a:tbl>
          </a:graphicData>
        </a:graphic>
      </p:graphicFrame>
      <p:sp>
        <p:nvSpPr>
          <p:cNvPr id="9"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TransMIt</a:t>
            </a:r>
            <a:r>
              <a:rPr lang="de-DE" dirty="0" smtClean="0"/>
              <a:t> PSD MASK</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32</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Definition of a </a:t>
            </a:r>
            <a:r>
              <a:rPr lang="de-DE" dirty="0" err="1" smtClean="0"/>
              <a:t>Generic</a:t>
            </a:r>
            <a:r>
              <a:rPr lang="de-DE" dirty="0" smtClean="0"/>
              <a:t> PSD </a:t>
            </a:r>
            <a:r>
              <a:rPr lang="de-DE" dirty="0" err="1" smtClean="0"/>
              <a:t>Mask</a:t>
            </a:r>
            <a:endParaRPr lang="de-DE" dirty="0"/>
          </a:p>
        </p:txBody>
      </p:sp>
      <p:sp>
        <p:nvSpPr>
          <p:cNvPr id="3" name="Inhaltsplatzhalter 2"/>
          <p:cNvSpPr>
            <a:spLocks noGrp="1"/>
          </p:cNvSpPr>
          <p:nvPr>
            <p:ph idx="1"/>
          </p:nvPr>
        </p:nvSpPr>
        <p:spPr/>
        <p:txBody>
          <a:bodyPr/>
          <a:lstStyle/>
          <a:p>
            <a:r>
              <a:rPr lang="de-DE" sz="1800" dirty="0" err="1" smtClean="0"/>
              <a:t>For</a:t>
            </a:r>
            <a:r>
              <a:rPr lang="de-DE" sz="1800" dirty="0" smtClean="0"/>
              <a:t> </a:t>
            </a:r>
            <a:r>
              <a:rPr lang="de-DE" sz="1800" dirty="0" err="1" smtClean="0"/>
              <a:t>each</a:t>
            </a:r>
            <a:r>
              <a:rPr lang="de-DE" sz="1800" dirty="0" smtClean="0"/>
              <a:t> of </a:t>
            </a:r>
            <a:r>
              <a:rPr lang="de-DE" sz="1800" dirty="0" err="1" smtClean="0"/>
              <a:t>the</a:t>
            </a:r>
            <a:r>
              <a:rPr lang="de-DE" sz="1800" dirty="0" smtClean="0"/>
              <a:t> </a:t>
            </a:r>
            <a:r>
              <a:rPr lang="de-DE" sz="1800" dirty="0" err="1" smtClean="0"/>
              <a:t>seven</a:t>
            </a:r>
            <a:r>
              <a:rPr lang="de-DE" sz="1800" dirty="0" smtClean="0"/>
              <a:t> </a:t>
            </a:r>
            <a:r>
              <a:rPr lang="de-DE" sz="1800" dirty="0" err="1" smtClean="0"/>
              <a:t>defined</a:t>
            </a:r>
            <a:r>
              <a:rPr lang="de-DE" sz="1800" dirty="0" smtClean="0"/>
              <a:t> </a:t>
            </a:r>
            <a:r>
              <a:rPr lang="de-DE" sz="1800" dirty="0" err="1" smtClean="0"/>
              <a:t>bandwidths</a:t>
            </a:r>
            <a:r>
              <a:rPr lang="de-DE" sz="1800" dirty="0" smtClean="0"/>
              <a:t> a separate PSD </a:t>
            </a:r>
            <a:r>
              <a:rPr lang="de-DE" sz="1800" dirty="0" err="1" smtClean="0"/>
              <a:t>mask</a:t>
            </a:r>
            <a:r>
              <a:rPr lang="de-DE" sz="1800" dirty="0" smtClean="0"/>
              <a:t> </a:t>
            </a:r>
            <a:r>
              <a:rPr lang="de-DE" sz="1800" dirty="0" err="1" smtClean="0"/>
              <a:t>is</a:t>
            </a:r>
            <a:r>
              <a:rPr lang="de-DE" sz="1800" dirty="0" smtClean="0"/>
              <a:t> </a:t>
            </a:r>
            <a:r>
              <a:rPr lang="de-DE" sz="1800" dirty="0" err="1" smtClean="0"/>
              <a:t>required</a:t>
            </a:r>
            <a:endParaRPr lang="de-DE" sz="1800" dirty="0" smtClean="0"/>
          </a:p>
          <a:p>
            <a:r>
              <a:rPr lang="de-DE" sz="1800" dirty="0" err="1" smtClean="0"/>
              <a:t>This</a:t>
            </a:r>
            <a:r>
              <a:rPr lang="de-DE" sz="1800" dirty="0" smtClean="0"/>
              <a:t> </a:t>
            </a:r>
            <a:r>
              <a:rPr lang="de-DE" sz="1800" dirty="0" err="1" smtClean="0"/>
              <a:t>proposal</a:t>
            </a:r>
            <a:r>
              <a:rPr lang="de-DE" sz="1800" dirty="0" smtClean="0"/>
              <a:t> </a:t>
            </a:r>
            <a:r>
              <a:rPr lang="de-DE" sz="1800" dirty="0" err="1" smtClean="0"/>
              <a:t>follows</a:t>
            </a:r>
            <a:r>
              <a:rPr lang="de-DE" sz="1800" dirty="0" smtClean="0"/>
              <a:t> </a:t>
            </a:r>
            <a:r>
              <a:rPr lang="de-DE" sz="1800" dirty="0" err="1" smtClean="0"/>
              <a:t>the</a:t>
            </a:r>
            <a:r>
              <a:rPr lang="de-DE" sz="1800" dirty="0" smtClean="0"/>
              <a:t> </a:t>
            </a:r>
            <a:r>
              <a:rPr lang="de-DE" sz="1800" dirty="0" err="1" smtClean="0"/>
              <a:t>concept</a:t>
            </a:r>
            <a:r>
              <a:rPr lang="de-DE" sz="1800" dirty="0" smtClean="0"/>
              <a:t> in TG3e </a:t>
            </a:r>
            <a:r>
              <a:rPr lang="de-DE" sz="1800" dirty="0" err="1" smtClean="0"/>
              <a:t>to</a:t>
            </a:r>
            <a:r>
              <a:rPr lang="de-DE" sz="1800" dirty="0" smtClean="0"/>
              <a:t> </a:t>
            </a:r>
            <a:r>
              <a:rPr lang="de-DE" sz="1800" dirty="0" err="1" smtClean="0"/>
              <a:t>define</a:t>
            </a:r>
            <a:r>
              <a:rPr lang="de-DE" sz="1800" dirty="0" smtClean="0"/>
              <a:t> a </a:t>
            </a:r>
            <a:r>
              <a:rPr lang="de-DE" sz="1800" dirty="0" err="1" smtClean="0"/>
              <a:t>generic</a:t>
            </a:r>
            <a:r>
              <a:rPr lang="de-DE" sz="1800" dirty="0" smtClean="0"/>
              <a:t> </a:t>
            </a:r>
            <a:r>
              <a:rPr lang="de-DE" sz="1800" dirty="0" err="1" smtClean="0"/>
              <a:t>mask</a:t>
            </a:r>
            <a:r>
              <a:rPr lang="de-DE" sz="1800" dirty="0" smtClean="0"/>
              <a:t> </a:t>
            </a:r>
            <a:r>
              <a:rPr lang="de-DE" sz="1800" dirty="0" err="1" smtClean="0"/>
              <a:t>with</a:t>
            </a:r>
            <a:r>
              <a:rPr lang="de-DE" sz="1800" dirty="0" smtClean="0"/>
              <a:t> </a:t>
            </a:r>
            <a:r>
              <a:rPr lang="de-DE" sz="1800" dirty="0" err="1" smtClean="0"/>
              <a:t>bandwidth-specific</a:t>
            </a:r>
            <a:r>
              <a:rPr lang="de-DE" sz="1800" dirty="0" smtClean="0"/>
              <a:t> </a:t>
            </a:r>
            <a:r>
              <a:rPr lang="de-DE" sz="1800" dirty="0" err="1" smtClean="0"/>
              <a:t>parameters</a:t>
            </a:r>
            <a:endParaRPr lang="de-DE" sz="1800" dirty="0" smtClean="0"/>
          </a:p>
          <a:p>
            <a:r>
              <a:rPr lang="de-DE" sz="1800" dirty="0" err="1" smtClean="0"/>
              <a:t>For</a:t>
            </a:r>
            <a:r>
              <a:rPr lang="de-DE" sz="1800" dirty="0" smtClean="0"/>
              <a:t> </a:t>
            </a:r>
            <a:r>
              <a:rPr lang="de-DE" sz="1800" dirty="0" err="1" smtClean="0"/>
              <a:t>the</a:t>
            </a:r>
            <a:r>
              <a:rPr lang="de-DE" sz="1800" dirty="0" smtClean="0"/>
              <a:t> </a:t>
            </a:r>
            <a:r>
              <a:rPr lang="de-DE" sz="1800" dirty="0" err="1" smtClean="0"/>
              <a:t>moment</a:t>
            </a:r>
            <a:r>
              <a:rPr lang="de-DE" sz="1800" dirty="0" smtClean="0"/>
              <a:t>, </a:t>
            </a:r>
            <a:r>
              <a:rPr lang="de-DE" sz="1800" dirty="0" err="1" smtClean="0"/>
              <a:t>the</a:t>
            </a:r>
            <a:r>
              <a:rPr lang="de-DE" sz="1800" dirty="0" smtClean="0"/>
              <a:t> </a:t>
            </a:r>
            <a:r>
              <a:rPr lang="de-DE" sz="1800" dirty="0" err="1" smtClean="0"/>
              <a:t>concrete</a:t>
            </a:r>
            <a:r>
              <a:rPr lang="de-DE" sz="1800" dirty="0" smtClean="0"/>
              <a:t> </a:t>
            </a:r>
            <a:r>
              <a:rPr lang="de-DE" sz="1800" dirty="0" err="1" smtClean="0"/>
              <a:t>values</a:t>
            </a:r>
            <a:r>
              <a:rPr lang="de-DE" sz="1800" dirty="0" smtClean="0"/>
              <a:t> </a:t>
            </a:r>
            <a:r>
              <a:rPr lang="de-DE" sz="1800" dirty="0" err="1" smtClean="0"/>
              <a:t>are</a:t>
            </a:r>
            <a:r>
              <a:rPr lang="de-DE" sz="1800" dirty="0" smtClean="0"/>
              <a:t> </a:t>
            </a:r>
            <a:r>
              <a:rPr lang="de-DE" sz="1800" dirty="0" err="1" smtClean="0"/>
              <a:t>for</a:t>
            </a:r>
            <a:r>
              <a:rPr lang="de-DE" sz="1800" dirty="0" smtClean="0"/>
              <a:t> </a:t>
            </a:r>
            <a:r>
              <a:rPr lang="de-DE" sz="1800" dirty="0" err="1" smtClean="0"/>
              <a:t>further</a:t>
            </a:r>
            <a:r>
              <a:rPr lang="de-DE" sz="1800" dirty="0" smtClean="0"/>
              <a:t> </a:t>
            </a:r>
            <a:r>
              <a:rPr lang="de-DE" sz="1800" dirty="0" err="1" smtClean="0"/>
              <a:t>studies</a:t>
            </a:r>
            <a:endParaRPr lang="de-DE" sz="2000" dirty="0" smtClean="0"/>
          </a:p>
          <a:p>
            <a:endParaRPr lang="de-DE" sz="2000" dirty="0" smtClean="0"/>
          </a:p>
          <a:p>
            <a:endParaRPr lang="de-DE" sz="2400"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33</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pic>
        <p:nvPicPr>
          <p:cNvPr id="7" name="Grafik 6"/>
          <p:cNvPicPr/>
          <p:nvPr/>
        </p:nvPicPr>
        <p:blipFill>
          <a:blip r:embed="rId2" cstate="print"/>
          <a:srcRect/>
          <a:stretch>
            <a:fillRect/>
          </a:stretch>
        </p:blipFill>
        <p:spPr bwMode="auto">
          <a:xfrm>
            <a:off x="1803401" y="3613785"/>
            <a:ext cx="5112914" cy="2570158"/>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Required</a:t>
            </a:r>
            <a:r>
              <a:rPr lang="de-DE" dirty="0" smtClean="0"/>
              <a:t> </a:t>
            </a:r>
            <a:r>
              <a:rPr lang="de-DE" dirty="0" err="1" smtClean="0"/>
              <a:t>Changes</a:t>
            </a:r>
            <a:r>
              <a:rPr lang="de-DE" dirty="0" smtClean="0"/>
              <a:t> </a:t>
            </a:r>
            <a:r>
              <a:rPr lang="de-DE" dirty="0" err="1" smtClean="0"/>
              <a:t>for</a:t>
            </a:r>
            <a:r>
              <a:rPr lang="de-DE" dirty="0" smtClean="0"/>
              <a:t> </a:t>
            </a:r>
            <a:r>
              <a:rPr lang="de-DE" dirty="0" err="1" smtClean="0"/>
              <a:t>the</a:t>
            </a:r>
            <a:r>
              <a:rPr lang="de-DE" dirty="0" smtClean="0"/>
              <a:t> MAC</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34</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Required</a:t>
            </a:r>
            <a:r>
              <a:rPr lang="de-DE" dirty="0" smtClean="0"/>
              <a:t> </a:t>
            </a:r>
            <a:r>
              <a:rPr lang="de-DE" dirty="0" err="1" smtClean="0"/>
              <a:t>Changes</a:t>
            </a:r>
            <a:r>
              <a:rPr lang="de-DE" dirty="0" smtClean="0"/>
              <a:t> </a:t>
            </a:r>
            <a:r>
              <a:rPr lang="de-DE" dirty="0" err="1" smtClean="0"/>
              <a:t>for</a:t>
            </a:r>
            <a:r>
              <a:rPr lang="de-DE" dirty="0" smtClean="0"/>
              <a:t> </a:t>
            </a:r>
            <a:r>
              <a:rPr lang="de-DE" dirty="0" err="1" smtClean="0"/>
              <a:t>the</a:t>
            </a:r>
            <a:r>
              <a:rPr lang="de-DE" dirty="0" smtClean="0"/>
              <a:t> MAC</a:t>
            </a:r>
            <a:endParaRPr lang="de-DE" dirty="0"/>
          </a:p>
        </p:txBody>
      </p:sp>
      <p:sp>
        <p:nvSpPr>
          <p:cNvPr id="3" name="Inhaltsplatzhalter 2"/>
          <p:cNvSpPr>
            <a:spLocks noGrp="1"/>
          </p:cNvSpPr>
          <p:nvPr>
            <p:ph idx="1"/>
          </p:nvPr>
        </p:nvSpPr>
        <p:spPr/>
        <p:txBody>
          <a:bodyPr/>
          <a:lstStyle/>
          <a:p>
            <a:r>
              <a:rPr lang="de-DE" sz="2400" dirty="0" smtClean="0"/>
              <a:t>The PAR </a:t>
            </a:r>
            <a:r>
              <a:rPr lang="de-DE" sz="2400" dirty="0" err="1" smtClean="0"/>
              <a:t>allows</a:t>
            </a:r>
            <a:r>
              <a:rPr lang="de-DE" sz="2400" dirty="0" smtClean="0"/>
              <a:t> </a:t>
            </a:r>
            <a:r>
              <a:rPr lang="de-DE" sz="2400" dirty="0" err="1" smtClean="0"/>
              <a:t>changes</a:t>
            </a:r>
            <a:r>
              <a:rPr lang="de-DE" sz="2400" dirty="0" smtClean="0"/>
              <a:t> of </a:t>
            </a:r>
            <a:r>
              <a:rPr lang="de-DE" sz="2400" dirty="0" err="1" smtClean="0"/>
              <a:t>the</a:t>
            </a:r>
            <a:r>
              <a:rPr lang="de-DE" sz="2400" dirty="0" smtClean="0"/>
              <a:t> MAC </a:t>
            </a:r>
            <a:r>
              <a:rPr lang="de-DE" sz="2400" dirty="0" err="1" smtClean="0"/>
              <a:t>only</a:t>
            </a:r>
            <a:r>
              <a:rPr lang="de-DE" sz="2400" dirty="0" smtClean="0"/>
              <a:t> </a:t>
            </a:r>
            <a:r>
              <a:rPr lang="de-DE" sz="2400" dirty="0" err="1" smtClean="0"/>
              <a:t>to</a:t>
            </a:r>
            <a:r>
              <a:rPr lang="de-DE" sz="2400" dirty="0" smtClean="0"/>
              <a:t> </a:t>
            </a:r>
            <a:r>
              <a:rPr lang="de-DE" sz="2400" dirty="0" err="1" smtClean="0"/>
              <a:t>the</a:t>
            </a:r>
            <a:r>
              <a:rPr lang="de-DE" sz="2400" dirty="0" smtClean="0"/>
              <a:t> </a:t>
            </a:r>
            <a:r>
              <a:rPr lang="de-DE" sz="2400" dirty="0" err="1" smtClean="0"/>
              <a:t>extent</a:t>
            </a:r>
            <a:r>
              <a:rPr lang="de-DE" sz="2400" dirty="0" smtClean="0"/>
              <a:t>, </a:t>
            </a:r>
            <a:r>
              <a:rPr lang="de-DE" sz="2400" dirty="0" err="1" smtClean="0"/>
              <a:t>that</a:t>
            </a:r>
            <a:r>
              <a:rPr lang="de-DE" sz="2400" dirty="0" smtClean="0"/>
              <a:t> </a:t>
            </a:r>
            <a:r>
              <a:rPr lang="de-DE" sz="2400" dirty="0" err="1" smtClean="0"/>
              <a:t>the</a:t>
            </a:r>
            <a:r>
              <a:rPr lang="de-DE" sz="2400" dirty="0" smtClean="0"/>
              <a:t> </a:t>
            </a:r>
            <a:r>
              <a:rPr lang="de-DE" sz="2400" dirty="0" err="1" smtClean="0"/>
              <a:t>new</a:t>
            </a:r>
            <a:r>
              <a:rPr lang="de-DE" sz="2400" dirty="0" smtClean="0"/>
              <a:t> PHY </a:t>
            </a:r>
            <a:r>
              <a:rPr lang="de-DE" sz="2400" dirty="0" err="1" smtClean="0"/>
              <a:t>can</a:t>
            </a:r>
            <a:r>
              <a:rPr lang="de-DE" sz="2400" dirty="0" smtClean="0"/>
              <a:t> </a:t>
            </a:r>
            <a:r>
              <a:rPr lang="de-DE" sz="2400" dirty="0" err="1" smtClean="0"/>
              <a:t>be</a:t>
            </a:r>
            <a:r>
              <a:rPr lang="de-DE" sz="2400" dirty="0" smtClean="0"/>
              <a:t> supported.</a:t>
            </a:r>
          </a:p>
          <a:p>
            <a:r>
              <a:rPr lang="de-DE" sz="2400" dirty="0" smtClean="0"/>
              <a:t>The </a:t>
            </a:r>
            <a:r>
              <a:rPr lang="de-DE" sz="2400" dirty="0" err="1" smtClean="0"/>
              <a:t>corresponding</a:t>
            </a:r>
            <a:r>
              <a:rPr lang="de-DE" sz="2400" dirty="0" smtClean="0"/>
              <a:t> </a:t>
            </a:r>
            <a:r>
              <a:rPr lang="de-DE" sz="2400" dirty="0" err="1" smtClean="0"/>
              <a:t>parts</a:t>
            </a:r>
            <a:r>
              <a:rPr lang="de-DE" sz="2400" dirty="0" smtClean="0"/>
              <a:t>, </a:t>
            </a:r>
            <a:r>
              <a:rPr lang="de-DE" sz="2400" dirty="0" err="1" smtClean="0"/>
              <a:t>that</a:t>
            </a:r>
            <a:r>
              <a:rPr lang="de-DE" sz="2400" dirty="0" smtClean="0"/>
              <a:t> </a:t>
            </a:r>
            <a:r>
              <a:rPr lang="de-DE" sz="2400" dirty="0" err="1" smtClean="0"/>
              <a:t>need</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changed</a:t>
            </a:r>
            <a:r>
              <a:rPr lang="de-DE" sz="2400" dirty="0" smtClean="0"/>
              <a:t> </a:t>
            </a:r>
            <a:r>
              <a:rPr lang="de-DE" sz="2400" dirty="0" err="1" smtClean="0"/>
              <a:t>are</a:t>
            </a:r>
            <a:r>
              <a:rPr lang="de-DE" sz="2400" dirty="0" smtClean="0"/>
              <a:t> in </a:t>
            </a:r>
            <a:r>
              <a:rPr lang="de-DE" sz="2400" dirty="0" err="1" smtClean="0"/>
              <a:t>chapter</a:t>
            </a:r>
            <a:r>
              <a:rPr lang="de-DE" sz="2400" dirty="0" smtClean="0"/>
              <a:t> 6.</a:t>
            </a:r>
          </a:p>
          <a:p>
            <a:r>
              <a:rPr lang="de-DE" sz="2400" dirty="0" smtClean="0"/>
              <a:t>Most of </a:t>
            </a:r>
            <a:r>
              <a:rPr lang="de-DE" sz="2400" dirty="0" err="1" smtClean="0"/>
              <a:t>the</a:t>
            </a:r>
            <a:r>
              <a:rPr lang="de-DE" sz="2400" dirty="0" smtClean="0"/>
              <a:t> </a:t>
            </a:r>
            <a:r>
              <a:rPr lang="de-DE" sz="2400" dirty="0" err="1" smtClean="0"/>
              <a:t>details</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changed</a:t>
            </a:r>
            <a:r>
              <a:rPr lang="de-DE" sz="2400" dirty="0" smtClean="0"/>
              <a:t> </a:t>
            </a:r>
            <a:r>
              <a:rPr lang="de-DE" sz="2400" dirty="0" err="1" smtClean="0"/>
              <a:t>are</a:t>
            </a:r>
            <a:r>
              <a:rPr lang="de-DE" sz="2400" dirty="0" smtClean="0"/>
              <a:t> </a:t>
            </a:r>
            <a:r>
              <a:rPr lang="de-DE" sz="2400" dirty="0" err="1" smtClean="0"/>
              <a:t>for</a:t>
            </a:r>
            <a:r>
              <a:rPr lang="de-DE" sz="2400" dirty="0" smtClean="0"/>
              <a:t> </a:t>
            </a:r>
            <a:r>
              <a:rPr lang="de-DE" sz="2400" dirty="0" err="1" smtClean="0"/>
              <a:t>further</a:t>
            </a:r>
            <a:r>
              <a:rPr lang="de-DE" sz="2400" dirty="0" smtClean="0"/>
              <a:t> </a:t>
            </a:r>
            <a:r>
              <a:rPr lang="de-DE" sz="2400" dirty="0" err="1" smtClean="0"/>
              <a:t>studies</a:t>
            </a:r>
            <a:endParaRPr lang="de-DE" sz="2400" dirty="0" smtClean="0"/>
          </a:p>
          <a:p>
            <a:r>
              <a:rPr lang="de-DE" sz="2400" dirty="0" smtClean="0"/>
              <a:t>On </a:t>
            </a:r>
            <a:r>
              <a:rPr lang="de-DE" sz="2400" dirty="0" err="1" smtClean="0"/>
              <a:t>the</a:t>
            </a:r>
            <a:r>
              <a:rPr lang="de-DE" sz="2400" dirty="0" smtClean="0"/>
              <a:t> </a:t>
            </a:r>
            <a:r>
              <a:rPr lang="de-DE" sz="2400" dirty="0" err="1" smtClean="0"/>
              <a:t>following</a:t>
            </a:r>
            <a:r>
              <a:rPr lang="de-DE" sz="2400" dirty="0" smtClean="0"/>
              <a:t> </a:t>
            </a:r>
            <a:r>
              <a:rPr lang="de-DE" sz="2400" dirty="0" err="1" smtClean="0"/>
              <a:t>slide</a:t>
            </a:r>
            <a:r>
              <a:rPr lang="de-DE" sz="2400" dirty="0" smtClean="0"/>
              <a:t> a </a:t>
            </a:r>
            <a:r>
              <a:rPr lang="de-DE" sz="2400" dirty="0" err="1" smtClean="0"/>
              <a:t>proposal</a:t>
            </a:r>
            <a:r>
              <a:rPr lang="de-DE" sz="2400" dirty="0" smtClean="0"/>
              <a:t> </a:t>
            </a:r>
            <a:r>
              <a:rPr lang="de-DE" sz="2400" dirty="0" err="1" smtClean="0"/>
              <a:t>for</a:t>
            </a:r>
            <a:r>
              <a:rPr lang="de-DE" sz="2400" dirty="0" smtClean="0"/>
              <a:t> </a:t>
            </a:r>
            <a:r>
              <a:rPr lang="de-DE" sz="2400" dirty="0" err="1" smtClean="0"/>
              <a:t>the</a:t>
            </a:r>
            <a:r>
              <a:rPr lang="de-DE" sz="2400" dirty="0" smtClean="0"/>
              <a:t> </a:t>
            </a:r>
            <a:r>
              <a:rPr lang="de-DE" sz="2400" dirty="0" err="1" smtClean="0"/>
              <a:t>THz</a:t>
            </a:r>
            <a:r>
              <a:rPr lang="de-DE" sz="2400" dirty="0" smtClean="0"/>
              <a:t> DEV </a:t>
            </a:r>
            <a:r>
              <a:rPr lang="de-DE" sz="2400" dirty="0" err="1" smtClean="0"/>
              <a:t>capability</a:t>
            </a:r>
            <a:r>
              <a:rPr lang="de-DE" sz="2400" dirty="0" smtClean="0"/>
              <a:t> </a:t>
            </a:r>
            <a:r>
              <a:rPr lang="de-DE" sz="2400" dirty="0" err="1" smtClean="0"/>
              <a:t>field</a:t>
            </a:r>
            <a:r>
              <a:rPr lang="de-DE" sz="2400" dirty="0" smtClean="0"/>
              <a:t> </a:t>
            </a:r>
            <a:r>
              <a:rPr lang="de-DE" sz="2400" dirty="0" err="1" smtClean="0"/>
              <a:t>is</a:t>
            </a:r>
            <a:r>
              <a:rPr lang="de-DE" sz="2400" dirty="0" smtClean="0"/>
              <a:t> </a:t>
            </a:r>
            <a:r>
              <a:rPr lang="de-DE" sz="2400" dirty="0" err="1" smtClean="0"/>
              <a:t>made</a:t>
            </a:r>
            <a:endParaRPr lang="de-DE" sz="2800" dirty="0" smtClean="0"/>
          </a:p>
          <a:p>
            <a:endParaRPr lang="de-DE" sz="2800" dirty="0" smtClean="0"/>
          </a:p>
          <a:p>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35</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DEV </a:t>
            </a:r>
            <a:r>
              <a:rPr lang="de-DE" dirty="0" err="1" smtClean="0"/>
              <a:t>Capability</a:t>
            </a:r>
            <a:r>
              <a:rPr lang="de-DE" dirty="0" smtClean="0"/>
              <a:t> Field (</a:t>
            </a:r>
            <a:r>
              <a:rPr lang="de-DE" dirty="0" err="1" smtClean="0"/>
              <a:t>equivalent</a:t>
            </a:r>
            <a:r>
              <a:rPr lang="de-DE" dirty="0" smtClean="0"/>
              <a:t> </a:t>
            </a:r>
            <a:r>
              <a:rPr lang="de-DE" dirty="0" err="1" smtClean="0"/>
              <a:t>to</a:t>
            </a:r>
            <a:r>
              <a:rPr lang="de-DE" dirty="0" smtClean="0"/>
              <a:t> </a:t>
            </a:r>
            <a:r>
              <a:rPr lang="de-DE" dirty="0" err="1" smtClean="0"/>
              <a:t>figure</a:t>
            </a:r>
            <a:r>
              <a:rPr lang="de-DE" dirty="0" smtClean="0"/>
              <a:t> 6-88b in </a:t>
            </a:r>
            <a:r>
              <a:rPr lang="de-DE" dirty="0" err="1" smtClean="0"/>
              <a:t>draft</a:t>
            </a:r>
            <a:r>
              <a:rPr lang="de-DE" dirty="0" smtClean="0"/>
              <a:t> 802.15.3e-D04</a:t>
            </a:r>
            <a:endParaRPr lang="de-DE" dirty="0"/>
          </a:p>
        </p:txBody>
      </p:sp>
      <p:sp>
        <p:nvSpPr>
          <p:cNvPr id="3" name="Inhaltsplatzhalter 2"/>
          <p:cNvSpPr>
            <a:spLocks noGrp="1"/>
          </p:cNvSpPr>
          <p:nvPr>
            <p:ph idx="1"/>
          </p:nvPr>
        </p:nvSpPr>
        <p:spPr/>
        <p:txBody>
          <a:bodyPr/>
          <a:lstStyle/>
          <a:p>
            <a:r>
              <a:rPr lang="de-DE" sz="1800" dirty="0" smtClean="0"/>
              <a:t>Bits b0-b23 </a:t>
            </a:r>
            <a:r>
              <a:rPr lang="de-DE" sz="1800" dirty="0" err="1" smtClean="0"/>
              <a:t>are</a:t>
            </a:r>
            <a:r>
              <a:rPr lang="de-DE" sz="1800" dirty="0" smtClean="0"/>
              <a:t> </a:t>
            </a:r>
            <a:r>
              <a:rPr lang="de-DE" sz="1800" dirty="0" err="1" smtClean="0"/>
              <a:t>identical</a:t>
            </a:r>
            <a:r>
              <a:rPr lang="de-DE" sz="1800" dirty="0" smtClean="0"/>
              <a:t> </a:t>
            </a:r>
            <a:r>
              <a:rPr lang="de-DE" sz="1800" dirty="0" err="1" smtClean="0"/>
              <a:t>to</a:t>
            </a:r>
            <a:r>
              <a:rPr lang="de-DE" sz="1800" dirty="0" smtClean="0"/>
              <a:t> </a:t>
            </a:r>
            <a:r>
              <a:rPr lang="de-DE" sz="1800" dirty="0" err="1" smtClean="0"/>
              <a:t>the</a:t>
            </a:r>
            <a:r>
              <a:rPr lang="de-DE" sz="1800" dirty="0" smtClean="0"/>
              <a:t> </a:t>
            </a:r>
            <a:r>
              <a:rPr lang="de-DE" sz="1800" dirty="0" err="1" smtClean="0"/>
              <a:t>draft</a:t>
            </a:r>
            <a:r>
              <a:rPr lang="de-DE" sz="1800" dirty="0" smtClean="0"/>
              <a:t> of 802.15.3e-D04</a:t>
            </a:r>
          </a:p>
          <a:p>
            <a:endParaRPr lang="de-DE" sz="2000"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36</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graphicFrame>
        <p:nvGraphicFramePr>
          <p:cNvPr id="7" name="Tabelle 6"/>
          <p:cNvGraphicFramePr>
            <a:graphicFrameLocks noGrp="1"/>
          </p:cNvGraphicFramePr>
          <p:nvPr/>
        </p:nvGraphicFramePr>
        <p:xfrm>
          <a:off x="1674282" y="2446867"/>
          <a:ext cx="6032500" cy="3962400"/>
        </p:xfrm>
        <a:graphic>
          <a:graphicData uri="http://schemas.openxmlformats.org/drawingml/2006/table">
            <a:tbl>
              <a:tblPr/>
              <a:tblGrid>
                <a:gridCol w="1689100"/>
                <a:gridCol w="1979930"/>
                <a:gridCol w="2363470"/>
              </a:tblGrid>
              <a:tr h="0">
                <a:tc>
                  <a:txBody>
                    <a:bodyPr/>
                    <a:lstStyle/>
                    <a:p>
                      <a:pPr>
                        <a:spcAft>
                          <a:spcPts val="0"/>
                        </a:spcAft>
                      </a:pPr>
                      <a:r>
                        <a:rPr lang="en-US" sz="1000" kern="100" dirty="0">
                          <a:latin typeface="Times New Roman"/>
                          <a:ea typeface="Times New Roman"/>
                        </a:rPr>
                        <a:t>Bits</a:t>
                      </a:r>
                      <a:endParaRPr lang="de-DE" sz="1200" kern="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dirty="0">
                          <a:latin typeface="Times New Roman"/>
                          <a:ea typeface="Times New Roman"/>
                        </a:rPr>
                        <a:t>Capability</a:t>
                      </a:r>
                      <a:endParaRPr lang="de-DE" sz="1200" kern="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meaning</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b24-b29</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SC supported MCS</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b24: SC </a:t>
                      </a:r>
                      <a:r>
                        <a:rPr lang="en-US" sz="1000" kern="100">
                          <a:solidFill>
                            <a:srgbClr val="000000"/>
                          </a:solidFill>
                          <a:latin typeface="Times New Roman"/>
                          <a:ea typeface="Times New Roman"/>
                        </a:rPr>
                        <a:t>π</a:t>
                      </a:r>
                      <a:r>
                        <a:rPr lang="en-US" sz="1000" kern="100">
                          <a:solidFill>
                            <a:srgbClr val="000000"/>
                          </a:solidFill>
                          <a:latin typeface="TimesNewRoman"/>
                          <a:ea typeface="Times New Roman"/>
                          <a:cs typeface="TimesNewRoman"/>
                        </a:rPr>
                        <a:t>/2-shift</a:t>
                      </a:r>
                      <a:r>
                        <a:rPr lang="en-US" sz="1000" kern="100">
                          <a:latin typeface="Times New Roman"/>
                          <a:ea typeface="Times New Roman"/>
                        </a:rPr>
                        <a:t> BPSK supported</a:t>
                      </a:r>
                      <a:endParaRPr lang="de-DE" sz="1200" kern="100">
                        <a:latin typeface="Times New Roman"/>
                        <a:ea typeface="Times New Roman"/>
                      </a:endParaRPr>
                    </a:p>
                    <a:p>
                      <a:pPr>
                        <a:spcAft>
                          <a:spcPts val="0"/>
                        </a:spcAft>
                      </a:pPr>
                      <a:r>
                        <a:rPr lang="en-US" sz="1000" kern="100">
                          <a:latin typeface="Times New Roman"/>
                          <a:ea typeface="Times New Roman"/>
                        </a:rPr>
                        <a:t>b25: SC </a:t>
                      </a:r>
                      <a:r>
                        <a:rPr lang="en-US" sz="1000" kern="100">
                          <a:solidFill>
                            <a:srgbClr val="000000"/>
                          </a:solidFill>
                          <a:latin typeface="Times New Roman"/>
                          <a:ea typeface="Times New Roman"/>
                        </a:rPr>
                        <a:t>π</a:t>
                      </a:r>
                      <a:r>
                        <a:rPr lang="en-US" sz="1000" kern="100">
                          <a:solidFill>
                            <a:srgbClr val="000000"/>
                          </a:solidFill>
                          <a:latin typeface="TimesNewRoman"/>
                          <a:ea typeface="Times New Roman"/>
                          <a:cs typeface="TimesNewRoman"/>
                        </a:rPr>
                        <a:t>/2-shift QPSK</a:t>
                      </a:r>
                      <a:r>
                        <a:rPr lang="en-US" sz="1000" kern="100">
                          <a:latin typeface="Times New Roman"/>
                          <a:ea typeface="Times New Roman"/>
                        </a:rPr>
                        <a:t> supported</a:t>
                      </a:r>
                      <a:endParaRPr lang="de-DE" sz="1200" kern="100">
                        <a:latin typeface="Times New Roman"/>
                        <a:ea typeface="Times New Roman"/>
                      </a:endParaRPr>
                    </a:p>
                    <a:p>
                      <a:pPr>
                        <a:spcAft>
                          <a:spcPts val="0"/>
                        </a:spcAft>
                      </a:pPr>
                      <a:r>
                        <a:rPr lang="en-US" sz="1000" kern="100">
                          <a:latin typeface="Times New Roman"/>
                          <a:ea typeface="Times New Roman"/>
                        </a:rPr>
                        <a:t>b26: SC </a:t>
                      </a:r>
                      <a:r>
                        <a:rPr lang="en-US" sz="1000" kern="100">
                          <a:solidFill>
                            <a:srgbClr val="000000"/>
                          </a:solidFill>
                          <a:latin typeface="Times New Roman"/>
                          <a:ea typeface="Times New Roman"/>
                        </a:rPr>
                        <a:t>π</a:t>
                      </a:r>
                      <a:r>
                        <a:rPr lang="en-US" sz="1000" kern="100">
                          <a:solidFill>
                            <a:srgbClr val="000000"/>
                          </a:solidFill>
                          <a:latin typeface="TimesNewRoman"/>
                          <a:ea typeface="Times New Roman"/>
                          <a:cs typeface="TimesNewRoman"/>
                        </a:rPr>
                        <a:t>/2-shift </a:t>
                      </a:r>
                      <a:r>
                        <a:rPr lang="en-US" sz="1000" kern="100">
                          <a:latin typeface="Times New Roman"/>
                          <a:ea typeface="Times New Roman"/>
                        </a:rPr>
                        <a:t>8-PSK supported</a:t>
                      </a:r>
                      <a:endParaRPr lang="de-DE" sz="1200" kern="100">
                        <a:latin typeface="Times New Roman"/>
                        <a:ea typeface="Times New Roman"/>
                      </a:endParaRPr>
                    </a:p>
                    <a:p>
                      <a:pPr>
                        <a:spcAft>
                          <a:spcPts val="0"/>
                        </a:spcAft>
                      </a:pPr>
                      <a:r>
                        <a:rPr lang="en-US" sz="1000" kern="100">
                          <a:latin typeface="Times New Roman"/>
                          <a:ea typeface="Times New Roman"/>
                        </a:rPr>
                        <a:t>b27: SC </a:t>
                      </a:r>
                      <a:r>
                        <a:rPr lang="en-US" sz="1000" kern="100">
                          <a:solidFill>
                            <a:srgbClr val="000000"/>
                          </a:solidFill>
                          <a:latin typeface="Times New Roman"/>
                          <a:ea typeface="Times New Roman"/>
                        </a:rPr>
                        <a:t>π</a:t>
                      </a:r>
                      <a:r>
                        <a:rPr lang="en-US" sz="1000" kern="100">
                          <a:solidFill>
                            <a:srgbClr val="000000"/>
                          </a:solidFill>
                          <a:latin typeface="TimesNewRoman"/>
                          <a:ea typeface="Times New Roman"/>
                          <a:cs typeface="TimesNewRoman"/>
                        </a:rPr>
                        <a:t>/2-shift </a:t>
                      </a:r>
                      <a:r>
                        <a:rPr lang="en-US" sz="1000" kern="100">
                          <a:latin typeface="Times New Roman"/>
                          <a:ea typeface="Times New Roman"/>
                        </a:rPr>
                        <a:t>8-APSK supported</a:t>
                      </a:r>
                      <a:endParaRPr lang="de-DE" sz="1200" kern="100">
                        <a:latin typeface="Times New Roman"/>
                        <a:ea typeface="Times New Roman"/>
                      </a:endParaRPr>
                    </a:p>
                    <a:p>
                      <a:pPr>
                        <a:spcAft>
                          <a:spcPts val="0"/>
                        </a:spcAft>
                      </a:pPr>
                      <a:r>
                        <a:rPr lang="en-US" sz="1000" kern="100">
                          <a:latin typeface="Times New Roman"/>
                          <a:ea typeface="Times New Roman"/>
                        </a:rPr>
                        <a:t>b28: SC 16-QAM supported</a:t>
                      </a:r>
                      <a:endParaRPr lang="de-DE" sz="1200" kern="100">
                        <a:latin typeface="Times New Roman"/>
                        <a:ea typeface="Times New Roman"/>
                      </a:endParaRPr>
                    </a:p>
                    <a:p>
                      <a:pPr>
                        <a:spcAft>
                          <a:spcPts val="0"/>
                        </a:spcAft>
                      </a:pPr>
                      <a:r>
                        <a:rPr lang="en-US" sz="1000" kern="100">
                          <a:latin typeface="Times New Roman"/>
                          <a:ea typeface="Times New Roman"/>
                        </a:rPr>
                        <a:t>b29: SC 64-QAM supported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b30</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OOK spreading</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b30: OOK spreading used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b31</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Reserved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0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b31-b37</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Channel bandwidth supported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de-DE" sz="1000" kern="100">
                          <a:latin typeface="Times New Roman"/>
                          <a:ea typeface="Times New Roman"/>
                        </a:rPr>
                        <a:t>b31: 2.16 GHz</a:t>
                      </a:r>
                      <a:endParaRPr lang="de-DE" sz="1200" kern="100">
                        <a:latin typeface="Times New Roman"/>
                        <a:ea typeface="Times New Roman"/>
                      </a:endParaRPr>
                    </a:p>
                    <a:p>
                      <a:pPr>
                        <a:spcAft>
                          <a:spcPts val="0"/>
                        </a:spcAft>
                      </a:pPr>
                      <a:r>
                        <a:rPr lang="de-DE" sz="1000" kern="100">
                          <a:latin typeface="Times New Roman"/>
                          <a:ea typeface="Times New Roman"/>
                        </a:rPr>
                        <a:t>b32: 4.32 GHz</a:t>
                      </a:r>
                      <a:endParaRPr lang="de-DE" sz="1200" kern="100">
                        <a:latin typeface="Times New Roman"/>
                        <a:ea typeface="Times New Roman"/>
                      </a:endParaRPr>
                    </a:p>
                    <a:p>
                      <a:pPr>
                        <a:spcAft>
                          <a:spcPts val="0"/>
                        </a:spcAft>
                      </a:pPr>
                      <a:r>
                        <a:rPr lang="de-DE" sz="1000" kern="100">
                          <a:latin typeface="Times New Roman"/>
                          <a:ea typeface="Times New Roman"/>
                        </a:rPr>
                        <a:t>b33: 8.64 GHz</a:t>
                      </a:r>
                      <a:endParaRPr lang="de-DE" sz="1200" kern="100">
                        <a:latin typeface="Times New Roman"/>
                        <a:ea typeface="Times New Roman"/>
                      </a:endParaRPr>
                    </a:p>
                    <a:p>
                      <a:pPr>
                        <a:spcAft>
                          <a:spcPts val="0"/>
                        </a:spcAft>
                      </a:pPr>
                      <a:r>
                        <a:rPr lang="de-DE" sz="1000" kern="100">
                          <a:latin typeface="Times New Roman"/>
                          <a:ea typeface="Times New Roman"/>
                        </a:rPr>
                        <a:t>b34: 12.96 GHz</a:t>
                      </a:r>
                      <a:endParaRPr lang="de-DE" sz="1200" kern="100">
                        <a:latin typeface="Times New Roman"/>
                        <a:ea typeface="Times New Roman"/>
                      </a:endParaRPr>
                    </a:p>
                    <a:p>
                      <a:pPr>
                        <a:spcAft>
                          <a:spcPts val="0"/>
                        </a:spcAft>
                      </a:pPr>
                      <a:r>
                        <a:rPr lang="de-DE" sz="1000" kern="100">
                          <a:latin typeface="Times New Roman"/>
                          <a:ea typeface="Times New Roman"/>
                        </a:rPr>
                        <a:t>b35: 17.28 GHz</a:t>
                      </a:r>
                      <a:endParaRPr lang="de-DE" sz="1200" kern="100">
                        <a:latin typeface="Times New Roman"/>
                        <a:ea typeface="Times New Roman"/>
                      </a:endParaRPr>
                    </a:p>
                    <a:p>
                      <a:pPr>
                        <a:spcAft>
                          <a:spcPts val="0"/>
                        </a:spcAft>
                      </a:pPr>
                      <a:r>
                        <a:rPr lang="de-DE" sz="1000" kern="100">
                          <a:latin typeface="Times New Roman"/>
                          <a:ea typeface="Times New Roman"/>
                        </a:rPr>
                        <a:t>b36: 25.92 GHz</a:t>
                      </a:r>
                      <a:endParaRPr lang="de-DE" sz="1200" kern="100">
                        <a:latin typeface="Times New Roman"/>
                        <a:ea typeface="Times New Roman"/>
                      </a:endParaRPr>
                    </a:p>
                    <a:p>
                      <a:pPr>
                        <a:spcAft>
                          <a:spcPts val="0"/>
                        </a:spcAft>
                      </a:pPr>
                      <a:r>
                        <a:rPr lang="en-US" sz="1000" kern="100">
                          <a:latin typeface="Times New Roman"/>
                          <a:ea typeface="Times New Roman"/>
                        </a:rPr>
                        <a:t>b37: 51.84 GHz</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b38</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Reserved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de-DE" sz="10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b39-b70</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Spectrum part supported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Spectrum parts given in the smallest granularity of 2.16 GHz; spectrum range corresponds to the spectrum ranges defined by the spectrum ranges of CHNL_ID 1 to 32)</a:t>
                      </a:r>
                      <a:endParaRPr lang="de-DE" sz="1200" kern="100">
                        <a:latin typeface="Times New Roman"/>
                        <a:ea typeface="Times New Roman"/>
                      </a:endParaRPr>
                    </a:p>
                    <a:p>
                      <a:pPr>
                        <a:spcAft>
                          <a:spcPts val="0"/>
                        </a:spcAft>
                      </a:pPr>
                      <a:r>
                        <a:rPr lang="en-US" sz="1000" kern="100">
                          <a:latin typeface="Times New Roman"/>
                          <a:ea typeface="Times New Roman"/>
                        </a:rPr>
                        <a:t>b(38+ CHNL_ID)</a:t>
                      </a:r>
                      <a:endParaRPr lang="de-DE" sz="1200" kern="100">
                        <a:latin typeface="Times New Roman"/>
                        <a:ea typeface="Times New Roman"/>
                      </a:endParaRPr>
                    </a:p>
                    <a:p>
                      <a:pPr>
                        <a:spcAft>
                          <a:spcPts val="0"/>
                        </a:spcAft>
                      </a:pPr>
                      <a:r>
                        <a:rPr lang="en-US" sz="1000" kern="100">
                          <a:latin typeface="Times New Roman"/>
                          <a:ea typeface="Times New Roman"/>
                        </a:rPr>
                        <a:t>Note: in the final draft the spectrum may be given in absolute numbers here</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spcAft>
                          <a:spcPts val="0"/>
                        </a:spcAft>
                      </a:pPr>
                      <a:r>
                        <a:rPr lang="en-US" sz="1000" kern="100">
                          <a:latin typeface="Times New Roman"/>
                          <a:ea typeface="Times New Roman"/>
                        </a:rPr>
                        <a:t>B71</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00" kern="100">
                          <a:latin typeface="Times New Roman"/>
                          <a:ea typeface="Times New Roman"/>
                        </a:rPr>
                        <a:t>Reserved</a:t>
                      </a:r>
                      <a:endParaRPr lang="de-DE" sz="1200" kern="1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000" kern="1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74915" y="664028"/>
            <a:ext cx="7772400" cy="1066800"/>
          </a:xfrm>
        </p:spPr>
        <p:txBody>
          <a:bodyPr/>
          <a:lstStyle/>
          <a:p>
            <a:r>
              <a:rPr lang="de-DE" sz="2800" dirty="0" err="1" smtClean="0"/>
              <a:t>Example</a:t>
            </a:r>
            <a:r>
              <a:rPr lang="de-DE" sz="2800" dirty="0" smtClean="0"/>
              <a:t> </a:t>
            </a:r>
            <a:r>
              <a:rPr lang="de-DE" sz="2800" dirty="0" err="1" smtClean="0"/>
              <a:t>for</a:t>
            </a:r>
            <a:r>
              <a:rPr lang="de-DE" sz="2800" dirty="0" smtClean="0"/>
              <a:t> </a:t>
            </a:r>
            <a:r>
              <a:rPr lang="de-DE" sz="2800" dirty="0" err="1" smtClean="0"/>
              <a:t>configuration</a:t>
            </a:r>
            <a:r>
              <a:rPr lang="de-DE" sz="2800" dirty="0" smtClean="0"/>
              <a:t> of </a:t>
            </a:r>
            <a:r>
              <a:rPr lang="de-DE" sz="2800" dirty="0" err="1" smtClean="0"/>
              <a:t>the</a:t>
            </a:r>
            <a:r>
              <a:rPr lang="de-DE" sz="2800" dirty="0" smtClean="0"/>
              <a:t> </a:t>
            </a:r>
            <a:r>
              <a:rPr lang="de-DE" sz="2800" dirty="0" err="1" smtClean="0"/>
              <a:t>Spectrum</a:t>
            </a:r>
            <a:r>
              <a:rPr lang="de-DE" sz="2800" dirty="0" smtClean="0"/>
              <a:t> </a:t>
            </a:r>
            <a:r>
              <a:rPr lang="de-DE" sz="2800" dirty="0" err="1" smtClean="0"/>
              <a:t>part</a:t>
            </a:r>
            <a:r>
              <a:rPr lang="de-DE" sz="2800" dirty="0" smtClean="0"/>
              <a:t> supported“ in </a:t>
            </a:r>
            <a:r>
              <a:rPr lang="de-DE" sz="2800" dirty="0" err="1" smtClean="0"/>
              <a:t>the</a:t>
            </a:r>
            <a:r>
              <a:rPr lang="de-DE" sz="2800" dirty="0" smtClean="0"/>
              <a:t> </a:t>
            </a:r>
            <a:r>
              <a:rPr lang="de-DE" sz="2800" dirty="0" smtClean="0"/>
              <a:t>DEV </a:t>
            </a:r>
            <a:r>
              <a:rPr lang="de-DE" sz="2800" dirty="0" err="1" smtClean="0"/>
              <a:t>Capability</a:t>
            </a:r>
            <a:r>
              <a:rPr lang="de-DE" sz="2800" dirty="0" smtClean="0"/>
              <a:t> </a:t>
            </a:r>
            <a:r>
              <a:rPr lang="de-DE" sz="2800" dirty="0" smtClean="0"/>
              <a:t>Field</a:t>
            </a:r>
            <a:endParaRPr lang="de-DE" sz="2800"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37</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grpSp>
        <p:nvGrpSpPr>
          <p:cNvPr id="260" name="Gruppieren 259"/>
          <p:cNvGrpSpPr/>
          <p:nvPr/>
        </p:nvGrpSpPr>
        <p:grpSpPr>
          <a:xfrm>
            <a:off x="1778125" y="1779944"/>
            <a:ext cx="6564630" cy="4428154"/>
            <a:chOff x="1614847" y="1790827"/>
            <a:chExt cx="6564630" cy="4428154"/>
          </a:xfrm>
        </p:grpSpPr>
        <p:sp>
          <p:nvSpPr>
            <p:cNvPr id="252" name="Rechteck 251"/>
            <p:cNvSpPr/>
            <p:nvPr/>
          </p:nvSpPr>
          <p:spPr bwMode="auto">
            <a:xfrm>
              <a:off x="3581392"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1" name="Rechteck 250"/>
            <p:cNvSpPr/>
            <p:nvPr/>
          </p:nvSpPr>
          <p:spPr bwMode="auto">
            <a:xfrm>
              <a:off x="3733800"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3" name="Rechteck 252"/>
            <p:cNvSpPr/>
            <p:nvPr/>
          </p:nvSpPr>
          <p:spPr bwMode="auto">
            <a:xfrm>
              <a:off x="3918857"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4" name="Rechteck 253"/>
            <p:cNvSpPr/>
            <p:nvPr/>
          </p:nvSpPr>
          <p:spPr bwMode="auto">
            <a:xfrm>
              <a:off x="4093029"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5" name="Rechteck 254"/>
            <p:cNvSpPr/>
            <p:nvPr/>
          </p:nvSpPr>
          <p:spPr bwMode="auto">
            <a:xfrm>
              <a:off x="4245428"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6" name="Rechteck 255"/>
            <p:cNvSpPr/>
            <p:nvPr/>
          </p:nvSpPr>
          <p:spPr bwMode="auto">
            <a:xfrm>
              <a:off x="4408713"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7" name="Rechteck 256"/>
            <p:cNvSpPr/>
            <p:nvPr/>
          </p:nvSpPr>
          <p:spPr bwMode="auto">
            <a:xfrm>
              <a:off x="4582888"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8" name="Rechteck 257"/>
            <p:cNvSpPr/>
            <p:nvPr/>
          </p:nvSpPr>
          <p:spPr bwMode="auto">
            <a:xfrm>
              <a:off x="4746174"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259" name="Rechteck 258"/>
            <p:cNvSpPr/>
            <p:nvPr/>
          </p:nvSpPr>
          <p:spPr bwMode="auto">
            <a:xfrm>
              <a:off x="4920346" y="2013829"/>
              <a:ext cx="119743" cy="4027714"/>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12" name="テキスト ボックス 319"/>
            <p:cNvSpPr txBox="1"/>
            <p:nvPr/>
          </p:nvSpPr>
          <p:spPr>
            <a:xfrm>
              <a:off x="7720345" y="2137813"/>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13" name="台形 337"/>
            <p:cNvSpPr/>
            <p:nvPr/>
          </p:nvSpPr>
          <p:spPr>
            <a:xfrm>
              <a:off x="2391062"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4" name="台形 338"/>
            <p:cNvSpPr/>
            <p:nvPr/>
          </p:nvSpPr>
          <p:spPr>
            <a:xfrm>
              <a:off x="2557654"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5" name="台形 339"/>
            <p:cNvSpPr/>
            <p:nvPr/>
          </p:nvSpPr>
          <p:spPr>
            <a:xfrm>
              <a:off x="2724246"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3</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6" name="台形 340"/>
            <p:cNvSpPr/>
            <p:nvPr/>
          </p:nvSpPr>
          <p:spPr>
            <a:xfrm>
              <a:off x="2890838"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4</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7" name="台形 341"/>
            <p:cNvSpPr/>
            <p:nvPr/>
          </p:nvSpPr>
          <p:spPr>
            <a:xfrm>
              <a:off x="3057430"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5</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8" name="台形 342"/>
            <p:cNvSpPr/>
            <p:nvPr/>
          </p:nvSpPr>
          <p:spPr>
            <a:xfrm>
              <a:off x="3224022"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6</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9" name="台形 343"/>
            <p:cNvSpPr/>
            <p:nvPr/>
          </p:nvSpPr>
          <p:spPr>
            <a:xfrm>
              <a:off x="3390614"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7</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0" name="台形 344"/>
            <p:cNvSpPr/>
            <p:nvPr/>
          </p:nvSpPr>
          <p:spPr>
            <a:xfrm>
              <a:off x="3557206"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8</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1" name="台形 345"/>
            <p:cNvSpPr/>
            <p:nvPr/>
          </p:nvSpPr>
          <p:spPr>
            <a:xfrm>
              <a:off x="3723798"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9</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2" name="台形 346"/>
            <p:cNvSpPr/>
            <p:nvPr/>
          </p:nvSpPr>
          <p:spPr>
            <a:xfrm>
              <a:off x="3890390"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10</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3" name="台形 347"/>
            <p:cNvSpPr/>
            <p:nvPr/>
          </p:nvSpPr>
          <p:spPr>
            <a:xfrm>
              <a:off x="4056982"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11</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4" name="台形 348"/>
            <p:cNvSpPr/>
            <p:nvPr/>
          </p:nvSpPr>
          <p:spPr>
            <a:xfrm>
              <a:off x="4223574"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12</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5" name="台形 349"/>
            <p:cNvSpPr/>
            <p:nvPr/>
          </p:nvSpPr>
          <p:spPr>
            <a:xfrm>
              <a:off x="4390165"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13</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6" name="台形 350"/>
            <p:cNvSpPr/>
            <p:nvPr/>
          </p:nvSpPr>
          <p:spPr>
            <a:xfrm>
              <a:off x="4556758"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14</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7" name="台形 351"/>
            <p:cNvSpPr/>
            <p:nvPr/>
          </p:nvSpPr>
          <p:spPr>
            <a:xfrm>
              <a:off x="4723349"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15</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8" name="台形 352"/>
            <p:cNvSpPr/>
            <p:nvPr/>
          </p:nvSpPr>
          <p:spPr>
            <a:xfrm>
              <a:off x="4889942" y="2035566"/>
              <a:ext cx="16659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16</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29" name="台形 353"/>
            <p:cNvSpPr/>
            <p:nvPr/>
          </p:nvSpPr>
          <p:spPr>
            <a:xfrm>
              <a:off x="5056534"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17</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0" name="台形 354"/>
            <p:cNvSpPr/>
            <p:nvPr/>
          </p:nvSpPr>
          <p:spPr>
            <a:xfrm>
              <a:off x="5223126"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18</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1" name="台形 355"/>
            <p:cNvSpPr/>
            <p:nvPr/>
          </p:nvSpPr>
          <p:spPr>
            <a:xfrm>
              <a:off x="5389718"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19</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2" name="台形 356"/>
            <p:cNvSpPr/>
            <p:nvPr/>
          </p:nvSpPr>
          <p:spPr>
            <a:xfrm>
              <a:off x="5556309"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20</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3" name="台形 357"/>
            <p:cNvSpPr/>
            <p:nvPr/>
          </p:nvSpPr>
          <p:spPr>
            <a:xfrm>
              <a:off x="5722902"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21</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4" name="台形 358"/>
            <p:cNvSpPr/>
            <p:nvPr/>
          </p:nvSpPr>
          <p:spPr>
            <a:xfrm>
              <a:off x="5889494"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22</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5" name="台形 359"/>
            <p:cNvSpPr/>
            <p:nvPr/>
          </p:nvSpPr>
          <p:spPr>
            <a:xfrm>
              <a:off x="6056085"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23</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6" name="台形 360"/>
            <p:cNvSpPr/>
            <p:nvPr/>
          </p:nvSpPr>
          <p:spPr>
            <a:xfrm>
              <a:off x="6222677" y="2035566"/>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24</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7" name="テキスト ボックス 361"/>
            <p:cNvSpPr txBox="1"/>
            <p:nvPr/>
          </p:nvSpPr>
          <p:spPr>
            <a:xfrm>
              <a:off x="7720345" y="2702096"/>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38" name="台形 362"/>
            <p:cNvSpPr/>
            <p:nvPr/>
          </p:nvSpPr>
          <p:spPr>
            <a:xfrm>
              <a:off x="2391062"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33</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39" name="台形 363"/>
            <p:cNvSpPr/>
            <p:nvPr/>
          </p:nvSpPr>
          <p:spPr>
            <a:xfrm>
              <a:off x="2724246"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34</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0" name="台形 364"/>
            <p:cNvSpPr/>
            <p:nvPr/>
          </p:nvSpPr>
          <p:spPr>
            <a:xfrm>
              <a:off x="3057430"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35</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1" name="台形 365"/>
            <p:cNvSpPr/>
            <p:nvPr/>
          </p:nvSpPr>
          <p:spPr>
            <a:xfrm>
              <a:off x="3390614"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36</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2" name="台形 366"/>
            <p:cNvSpPr/>
            <p:nvPr/>
          </p:nvSpPr>
          <p:spPr>
            <a:xfrm>
              <a:off x="3723798" y="2605511"/>
              <a:ext cx="333184"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37</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3" name="台形 367"/>
            <p:cNvSpPr/>
            <p:nvPr/>
          </p:nvSpPr>
          <p:spPr>
            <a:xfrm>
              <a:off x="4056982" y="2605511"/>
              <a:ext cx="333184"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38</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4" name="台形 368"/>
            <p:cNvSpPr/>
            <p:nvPr/>
          </p:nvSpPr>
          <p:spPr>
            <a:xfrm>
              <a:off x="4390165" y="2605511"/>
              <a:ext cx="333184"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39</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5" name="台形 369"/>
            <p:cNvSpPr/>
            <p:nvPr/>
          </p:nvSpPr>
          <p:spPr>
            <a:xfrm>
              <a:off x="4723349" y="2605511"/>
              <a:ext cx="333184"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40</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6" name="台形 370"/>
            <p:cNvSpPr/>
            <p:nvPr/>
          </p:nvSpPr>
          <p:spPr>
            <a:xfrm>
              <a:off x="5056534"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41</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7" name="台形 371"/>
            <p:cNvSpPr/>
            <p:nvPr/>
          </p:nvSpPr>
          <p:spPr>
            <a:xfrm>
              <a:off x="5389718"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42</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8" name="台形 372"/>
            <p:cNvSpPr/>
            <p:nvPr/>
          </p:nvSpPr>
          <p:spPr>
            <a:xfrm>
              <a:off x="5722902"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43</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49" name="テキスト ボックス 373"/>
            <p:cNvSpPr txBox="1"/>
            <p:nvPr/>
          </p:nvSpPr>
          <p:spPr>
            <a:xfrm>
              <a:off x="7720345" y="3292029"/>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50" name="台形 374"/>
            <p:cNvSpPr/>
            <p:nvPr/>
          </p:nvSpPr>
          <p:spPr>
            <a:xfrm>
              <a:off x="2391062" y="3189432"/>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49</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1" name="台形 375"/>
            <p:cNvSpPr/>
            <p:nvPr/>
          </p:nvSpPr>
          <p:spPr>
            <a:xfrm>
              <a:off x="3057430" y="3189432"/>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50</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2" name="台形 376"/>
            <p:cNvSpPr/>
            <p:nvPr/>
          </p:nvSpPr>
          <p:spPr>
            <a:xfrm>
              <a:off x="3723798" y="3189432"/>
              <a:ext cx="666368"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51</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3" name="台形 377"/>
            <p:cNvSpPr/>
            <p:nvPr/>
          </p:nvSpPr>
          <p:spPr>
            <a:xfrm>
              <a:off x="4390165" y="3189432"/>
              <a:ext cx="666368"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52</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4" name="台形 378"/>
            <p:cNvSpPr/>
            <p:nvPr/>
          </p:nvSpPr>
          <p:spPr>
            <a:xfrm>
              <a:off x="5056534" y="3189432"/>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53</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5" name="台形 379"/>
            <p:cNvSpPr/>
            <p:nvPr/>
          </p:nvSpPr>
          <p:spPr>
            <a:xfrm>
              <a:off x="5722902" y="3189432"/>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54</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56" name="テキスト ボックス 380"/>
            <p:cNvSpPr txBox="1"/>
            <p:nvPr/>
          </p:nvSpPr>
          <p:spPr>
            <a:xfrm>
              <a:off x="7720345" y="4420596"/>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57" name="台形 381"/>
            <p:cNvSpPr/>
            <p:nvPr/>
          </p:nvSpPr>
          <p:spPr>
            <a:xfrm>
              <a:off x="6056085" y="2605511"/>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44</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cxnSp>
          <p:nvCxnSpPr>
            <p:cNvPr id="58" name="直線コネクタ 382"/>
            <p:cNvCxnSpPr>
              <a:endCxn id="59" idx="0"/>
            </p:cNvCxnSpPr>
            <p:nvPr/>
          </p:nvCxnSpPr>
          <p:spPr>
            <a:xfrm flipH="1">
              <a:off x="6302964" y="2009567"/>
              <a:ext cx="86307" cy="4045266"/>
            </a:xfrm>
            <a:prstGeom prst="line">
              <a:avLst/>
            </a:prstGeom>
            <a:noFill/>
            <a:ln w="38100" cap="flat" cmpd="sng" algn="ctr">
              <a:solidFill>
                <a:srgbClr val="70AD47">
                  <a:lumMod val="75000"/>
                </a:srgbClr>
              </a:solidFill>
              <a:prstDash val="sysDash"/>
              <a:miter lim="800000"/>
              <a:headEnd type="none" w="med" len="med"/>
              <a:tailEnd type="none" w="med" len="med"/>
            </a:ln>
            <a:effectLst/>
          </p:spPr>
        </p:cxnSp>
        <p:sp>
          <p:nvSpPr>
            <p:cNvPr id="59" name="テキスト ボックス 383"/>
            <p:cNvSpPr txBox="1"/>
            <p:nvPr/>
          </p:nvSpPr>
          <p:spPr>
            <a:xfrm>
              <a:off x="6126633" y="6054833"/>
              <a:ext cx="352661" cy="138499"/>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900" b="1" dirty="0">
                  <a:solidFill>
                    <a:prstClr val="black"/>
                  </a:solidFill>
                  <a:latin typeface="Arial"/>
                  <a:ea typeface="ＭＳ Ｐゴシック"/>
                </a:rPr>
                <a:t>304.56</a:t>
              </a:r>
              <a:endParaRPr kumimoji="1" lang="ja-JP" altLang="en-US" sz="900" b="1" dirty="0">
                <a:solidFill>
                  <a:prstClr val="black"/>
                </a:solidFill>
                <a:latin typeface="Arial"/>
                <a:ea typeface="ＭＳ Ｐゴシック"/>
              </a:endParaRPr>
            </a:p>
          </p:txBody>
        </p:sp>
        <p:sp>
          <p:nvSpPr>
            <p:cNvPr id="60" name="テキスト ボックス 384"/>
            <p:cNvSpPr txBox="1"/>
            <p:nvPr/>
          </p:nvSpPr>
          <p:spPr>
            <a:xfrm>
              <a:off x="2125350" y="6080482"/>
              <a:ext cx="352661" cy="138499"/>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900" b="1" dirty="0">
                  <a:solidFill>
                    <a:prstClr val="black"/>
                  </a:solidFill>
                  <a:latin typeface="Arial"/>
                  <a:ea typeface="ＭＳ Ｐゴシック"/>
                </a:rPr>
                <a:t>252.72</a:t>
              </a:r>
              <a:endParaRPr kumimoji="1" lang="ja-JP" altLang="en-US" sz="900" b="1" dirty="0">
                <a:solidFill>
                  <a:prstClr val="black"/>
                </a:solidFill>
                <a:latin typeface="Arial"/>
                <a:ea typeface="ＭＳ Ｐゴシック"/>
              </a:endParaRPr>
            </a:p>
          </p:txBody>
        </p:sp>
        <p:sp>
          <p:nvSpPr>
            <p:cNvPr id="61" name="台形 385"/>
            <p:cNvSpPr/>
            <p:nvPr/>
          </p:nvSpPr>
          <p:spPr>
            <a:xfrm>
              <a:off x="2390142" y="3745673"/>
              <a:ext cx="100021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57</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2" name="台形 386"/>
            <p:cNvSpPr/>
            <p:nvPr/>
          </p:nvSpPr>
          <p:spPr>
            <a:xfrm>
              <a:off x="3396075" y="3745673"/>
              <a:ext cx="100021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58</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3" name="台形 387"/>
            <p:cNvSpPr/>
            <p:nvPr/>
          </p:nvSpPr>
          <p:spPr>
            <a:xfrm>
              <a:off x="4396396" y="3745673"/>
              <a:ext cx="100021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59</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4" name="台形 388"/>
            <p:cNvSpPr/>
            <p:nvPr/>
          </p:nvSpPr>
          <p:spPr>
            <a:xfrm>
              <a:off x="5394543" y="3745673"/>
              <a:ext cx="100021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60</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65" name="テキスト ボックス 389"/>
            <p:cNvSpPr txBox="1"/>
            <p:nvPr/>
          </p:nvSpPr>
          <p:spPr>
            <a:xfrm>
              <a:off x="1630050" y="1790827"/>
              <a:ext cx="734496"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dirty="0">
                  <a:solidFill>
                    <a:prstClr val="black"/>
                  </a:solidFill>
                  <a:latin typeface="Arial"/>
                  <a:ea typeface="ＭＳ Ｐゴシック"/>
                </a:rPr>
                <a:t>BW(GHz</a:t>
              </a:r>
              <a:r>
                <a:rPr kumimoji="1" lang="en-US" altLang="ja-JP" sz="900" dirty="0">
                  <a:solidFill>
                    <a:prstClr val="black"/>
                  </a:solidFill>
                  <a:latin typeface="Arial"/>
                  <a:ea typeface="ＭＳ Ｐゴシック"/>
                </a:rPr>
                <a:t>)</a:t>
              </a:r>
              <a:endParaRPr kumimoji="1" lang="ja-JP" altLang="en-US" sz="900" dirty="0">
                <a:solidFill>
                  <a:prstClr val="black"/>
                </a:solidFill>
                <a:latin typeface="Arial"/>
                <a:ea typeface="ＭＳ Ｐゴシック"/>
              </a:endParaRPr>
            </a:p>
          </p:txBody>
        </p:sp>
        <p:sp>
          <p:nvSpPr>
            <p:cNvPr id="66" name="テキスト ボックス 390"/>
            <p:cNvSpPr txBox="1"/>
            <p:nvPr/>
          </p:nvSpPr>
          <p:spPr>
            <a:xfrm>
              <a:off x="1665665" y="2181564"/>
              <a:ext cx="431528"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dirty="0">
                  <a:solidFill>
                    <a:prstClr val="black"/>
                  </a:solidFill>
                  <a:latin typeface="Arial"/>
                  <a:ea typeface="ＭＳ Ｐゴシック"/>
                </a:rPr>
                <a:t>2.16</a:t>
              </a:r>
              <a:endParaRPr kumimoji="1" lang="ja-JP" altLang="en-US" sz="1000" dirty="0">
                <a:solidFill>
                  <a:prstClr val="black"/>
                </a:solidFill>
                <a:latin typeface="Arial"/>
                <a:ea typeface="ＭＳ Ｐゴシック"/>
              </a:endParaRPr>
            </a:p>
          </p:txBody>
        </p:sp>
        <p:sp>
          <p:nvSpPr>
            <p:cNvPr id="67" name="テキスト ボックス 391"/>
            <p:cNvSpPr txBox="1"/>
            <p:nvPr/>
          </p:nvSpPr>
          <p:spPr>
            <a:xfrm>
              <a:off x="1665665" y="2741322"/>
              <a:ext cx="431528" cy="246221"/>
            </a:xfrm>
            <a:prstGeom prst="rect">
              <a:avLst/>
            </a:prstGeom>
            <a:noFill/>
          </p:spPr>
          <p:txBody>
            <a:bodyPr wrap="none" rtlCol="0">
              <a:spAutoFit/>
            </a:bodyPr>
            <a:lstStyle/>
            <a:p>
              <a:pPr algn="l" eaLnBrk="1" fontAlgn="auto" hangingPunct="1">
                <a:spcBef>
                  <a:spcPts val="0"/>
                </a:spcBef>
                <a:spcAft>
                  <a:spcPts val="0"/>
                </a:spcAft>
              </a:pPr>
              <a:r>
                <a:rPr lang="en-US" altLang="ja-JP" sz="1000" dirty="0">
                  <a:solidFill>
                    <a:prstClr val="black"/>
                  </a:solidFill>
                  <a:latin typeface="Arial"/>
                  <a:ea typeface="ＭＳ Ｐゴシック"/>
                </a:rPr>
                <a:t>4.32</a:t>
              </a:r>
              <a:endParaRPr kumimoji="1" lang="ja-JP" altLang="en-US" sz="1000" dirty="0">
                <a:solidFill>
                  <a:prstClr val="black"/>
                </a:solidFill>
                <a:latin typeface="Arial"/>
                <a:ea typeface="ＭＳ Ｐゴシック"/>
              </a:endParaRPr>
            </a:p>
          </p:txBody>
        </p:sp>
        <p:sp>
          <p:nvSpPr>
            <p:cNvPr id="68" name="テキスト ボックス 392"/>
            <p:cNvSpPr txBox="1"/>
            <p:nvPr/>
          </p:nvSpPr>
          <p:spPr>
            <a:xfrm>
              <a:off x="1665665" y="3301081"/>
              <a:ext cx="431528"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dirty="0">
                  <a:solidFill>
                    <a:prstClr val="black"/>
                  </a:solidFill>
                  <a:latin typeface="Arial"/>
                  <a:ea typeface="ＭＳ Ｐゴシック"/>
                </a:rPr>
                <a:t>8.64</a:t>
              </a:r>
              <a:endParaRPr kumimoji="1" lang="ja-JP" altLang="en-US" sz="1000" dirty="0">
                <a:solidFill>
                  <a:prstClr val="black"/>
                </a:solidFill>
                <a:latin typeface="Arial"/>
                <a:ea typeface="ＭＳ Ｐゴシック"/>
              </a:endParaRPr>
            </a:p>
          </p:txBody>
        </p:sp>
        <p:sp>
          <p:nvSpPr>
            <p:cNvPr id="69" name="テキスト ボックス 393"/>
            <p:cNvSpPr txBox="1"/>
            <p:nvPr/>
          </p:nvSpPr>
          <p:spPr>
            <a:xfrm>
              <a:off x="1614847" y="3860839"/>
              <a:ext cx="502061"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dirty="0">
                  <a:solidFill>
                    <a:prstClr val="black"/>
                  </a:solidFill>
                  <a:latin typeface="Arial"/>
                  <a:ea typeface="ＭＳ Ｐゴシック"/>
                </a:rPr>
                <a:t>12.96</a:t>
              </a:r>
              <a:endParaRPr kumimoji="1" lang="ja-JP" altLang="en-US" sz="1000" dirty="0">
                <a:solidFill>
                  <a:prstClr val="black"/>
                </a:solidFill>
                <a:latin typeface="Arial"/>
                <a:ea typeface="ＭＳ Ｐゴシック"/>
              </a:endParaRPr>
            </a:p>
          </p:txBody>
        </p:sp>
        <p:sp>
          <p:nvSpPr>
            <p:cNvPr id="70" name="テキスト ボックス 394"/>
            <p:cNvSpPr txBox="1"/>
            <p:nvPr/>
          </p:nvSpPr>
          <p:spPr>
            <a:xfrm>
              <a:off x="1614847" y="4420596"/>
              <a:ext cx="502061"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dirty="0">
                  <a:solidFill>
                    <a:prstClr val="black"/>
                  </a:solidFill>
                  <a:latin typeface="Arial"/>
                  <a:ea typeface="ＭＳ Ｐゴシック"/>
                </a:rPr>
                <a:t>17.28</a:t>
              </a:r>
              <a:endParaRPr kumimoji="1" lang="ja-JP" altLang="en-US" sz="1000" dirty="0">
                <a:solidFill>
                  <a:prstClr val="black"/>
                </a:solidFill>
                <a:latin typeface="Arial"/>
                <a:ea typeface="ＭＳ Ｐゴシック"/>
              </a:endParaRPr>
            </a:p>
          </p:txBody>
        </p:sp>
        <p:sp>
          <p:nvSpPr>
            <p:cNvPr id="71" name="台形 395"/>
            <p:cNvSpPr/>
            <p:nvPr/>
          </p:nvSpPr>
          <p:spPr>
            <a:xfrm>
              <a:off x="2381843" y="4312130"/>
              <a:ext cx="133361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62</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2" name="台形 396"/>
            <p:cNvSpPr/>
            <p:nvPr/>
          </p:nvSpPr>
          <p:spPr>
            <a:xfrm>
              <a:off x="3715604" y="4312130"/>
              <a:ext cx="1333613" cy="356216"/>
            </a:xfrm>
            <a:prstGeom prst="trapezoid">
              <a:avLst/>
            </a:prstGeom>
            <a:solidFill>
              <a:srgbClr val="FF0000">
                <a:alpha val="50000"/>
              </a:srgbClr>
            </a:solidFill>
            <a:ln w="19050" cap="flat" cmpd="sng" algn="ctr">
              <a:solidFill>
                <a:srgbClr val="FF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63</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73" name="台形 397"/>
            <p:cNvSpPr/>
            <p:nvPr/>
          </p:nvSpPr>
          <p:spPr>
            <a:xfrm>
              <a:off x="5049365" y="4312130"/>
              <a:ext cx="133361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64</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cxnSp>
          <p:nvCxnSpPr>
            <p:cNvPr id="74" name="直線コネクタ 398"/>
            <p:cNvCxnSpPr>
              <a:endCxn id="60" idx="0"/>
            </p:cNvCxnSpPr>
            <p:nvPr/>
          </p:nvCxnSpPr>
          <p:spPr>
            <a:xfrm flipH="1">
              <a:off x="2301681" y="2032202"/>
              <a:ext cx="80165" cy="4048280"/>
            </a:xfrm>
            <a:prstGeom prst="line">
              <a:avLst/>
            </a:prstGeom>
            <a:noFill/>
            <a:ln w="38100" cap="flat" cmpd="sng" algn="ctr">
              <a:solidFill>
                <a:srgbClr val="70AD47">
                  <a:lumMod val="75000"/>
                </a:srgbClr>
              </a:solidFill>
              <a:prstDash val="sysDash"/>
              <a:miter lim="800000"/>
              <a:headEnd type="none" w="med" len="med"/>
              <a:tailEnd type="none" w="med" len="med"/>
            </a:ln>
            <a:effectLst/>
          </p:spPr>
        </p:cxnSp>
        <p:cxnSp>
          <p:nvCxnSpPr>
            <p:cNvPr id="75" name="直線コネクタ 399"/>
            <p:cNvCxnSpPr>
              <a:endCxn id="236" idx="0"/>
            </p:cNvCxnSpPr>
            <p:nvPr/>
          </p:nvCxnSpPr>
          <p:spPr>
            <a:xfrm flipH="1">
              <a:off x="2897628" y="2055475"/>
              <a:ext cx="658" cy="365340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sp>
          <p:nvSpPr>
            <p:cNvPr id="76" name="テキスト ボックス 400"/>
            <p:cNvSpPr txBox="1"/>
            <p:nvPr/>
          </p:nvSpPr>
          <p:spPr>
            <a:xfrm>
              <a:off x="7720345" y="3805014"/>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cxnSp>
          <p:nvCxnSpPr>
            <p:cNvPr id="77" name="直線コネクタ 401"/>
            <p:cNvCxnSpPr>
              <a:endCxn id="237" idx="0"/>
            </p:cNvCxnSpPr>
            <p:nvPr/>
          </p:nvCxnSpPr>
          <p:spPr>
            <a:xfrm flipH="1">
              <a:off x="3286856" y="2054996"/>
              <a:ext cx="2037" cy="3653880"/>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78" name="直線コネクタ 402"/>
            <p:cNvCxnSpPr>
              <a:endCxn id="238" idx="0"/>
            </p:cNvCxnSpPr>
            <p:nvPr/>
          </p:nvCxnSpPr>
          <p:spPr>
            <a:xfrm>
              <a:off x="3673632" y="2060865"/>
              <a:ext cx="2451" cy="364801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79" name="直線コネクタ 403"/>
            <p:cNvCxnSpPr>
              <a:endCxn id="239" idx="0"/>
            </p:cNvCxnSpPr>
            <p:nvPr/>
          </p:nvCxnSpPr>
          <p:spPr>
            <a:xfrm>
              <a:off x="4064239" y="2054996"/>
              <a:ext cx="1071" cy="3653880"/>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0" name="直線コネクタ 404"/>
            <p:cNvCxnSpPr>
              <a:endCxn id="240" idx="0"/>
            </p:cNvCxnSpPr>
            <p:nvPr/>
          </p:nvCxnSpPr>
          <p:spPr>
            <a:xfrm flipH="1">
              <a:off x="4454538" y="2060865"/>
              <a:ext cx="8351" cy="3648011"/>
            </a:xfrm>
            <a:prstGeom prst="line">
              <a:avLst/>
            </a:prstGeom>
            <a:noFill/>
            <a:ln w="6350" cap="flat" cmpd="sng" algn="ctr">
              <a:solidFill>
                <a:srgbClr val="FF0000"/>
              </a:solidFill>
              <a:prstDash val="dash"/>
              <a:miter lim="800000"/>
              <a:headEnd type="none" w="med" len="med"/>
              <a:tailEnd type="none" w="med" len="med"/>
            </a:ln>
            <a:effectLst/>
          </p:spPr>
        </p:cxnSp>
        <p:cxnSp>
          <p:nvCxnSpPr>
            <p:cNvPr id="81" name="直線コネクタ 405"/>
            <p:cNvCxnSpPr/>
            <p:nvPr/>
          </p:nvCxnSpPr>
          <p:spPr>
            <a:xfrm flipH="1">
              <a:off x="4843766" y="2060865"/>
              <a:ext cx="3863" cy="3648011"/>
            </a:xfrm>
            <a:prstGeom prst="line">
              <a:avLst/>
            </a:prstGeom>
            <a:noFill/>
            <a:ln w="6350" cap="flat" cmpd="sng" algn="ctr">
              <a:solidFill>
                <a:srgbClr val="FF0000"/>
              </a:solidFill>
              <a:prstDash val="dash"/>
              <a:miter lim="800000"/>
              <a:headEnd type="none" w="med" len="med"/>
              <a:tailEnd type="none" w="med" len="med"/>
            </a:ln>
            <a:effectLst/>
          </p:spPr>
        </p:cxnSp>
        <p:cxnSp>
          <p:nvCxnSpPr>
            <p:cNvPr id="82" name="直線コネクタ 406"/>
            <p:cNvCxnSpPr>
              <a:endCxn id="242" idx="0"/>
            </p:cNvCxnSpPr>
            <p:nvPr/>
          </p:nvCxnSpPr>
          <p:spPr>
            <a:xfrm>
              <a:off x="5232368" y="2060865"/>
              <a:ext cx="626" cy="364801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3" name="直線コネクタ 407"/>
            <p:cNvCxnSpPr>
              <a:endCxn id="243" idx="0"/>
            </p:cNvCxnSpPr>
            <p:nvPr/>
          </p:nvCxnSpPr>
          <p:spPr>
            <a:xfrm>
              <a:off x="5617106" y="2060865"/>
              <a:ext cx="5115" cy="364801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4" name="直線コネクタ 408"/>
            <p:cNvCxnSpPr>
              <a:endCxn id="244" idx="1"/>
            </p:cNvCxnSpPr>
            <p:nvPr/>
          </p:nvCxnSpPr>
          <p:spPr>
            <a:xfrm flipH="1">
              <a:off x="5983234" y="2060865"/>
              <a:ext cx="18611" cy="3676226"/>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5" name="直線コネクタ 409"/>
            <p:cNvCxnSpPr>
              <a:endCxn id="245" idx="0"/>
            </p:cNvCxnSpPr>
            <p:nvPr/>
          </p:nvCxnSpPr>
          <p:spPr>
            <a:xfrm flipH="1">
              <a:off x="6400677" y="2060865"/>
              <a:ext cx="11557" cy="364801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6" name="直線コネクタ 410"/>
            <p:cNvCxnSpPr>
              <a:endCxn id="246" idx="0"/>
            </p:cNvCxnSpPr>
            <p:nvPr/>
          </p:nvCxnSpPr>
          <p:spPr>
            <a:xfrm flipH="1">
              <a:off x="6789904" y="2035216"/>
              <a:ext cx="7068" cy="3673660"/>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7" name="直線コネクタ 411"/>
            <p:cNvCxnSpPr>
              <a:endCxn id="247" idx="0"/>
            </p:cNvCxnSpPr>
            <p:nvPr/>
          </p:nvCxnSpPr>
          <p:spPr>
            <a:xfrm flipH="1">
              <a:off x="7179132" y="2060865"/>
              <a:ext cx="2579" cy="364801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88" name="直線コネクタ 412"/>
            <p:cNvCxnSpPr>
              <a:endCxn id="248" idx="3"/>
            </p:cNvCxnSpPr>
            <p:nvPr/>
          </p:nvCxnSpPr>
          <p:spPr>
            <a:xfrm>
              <a:off x="7566449" y="2009567"/>
              <a:ext cx="30121" cy="3727524"/>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sp>
          <p:nvSpPr>
            <p:cNvPr id="89" name="テキスト ボックス 413"/>
            <p:cNvSpPr txBox="1"/>
            <p:nvPr/>
          </p:nvSpPr>
          <p:spPr>
            <a:xfrm>
              <a:off x="7720697" y="4965749"/>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90" name="台形 414"/>
            <p:cNvSpPr/>
            <p:nvPr/>
          </p:nvSpPr>
          <p:spPr>
            <a:xfrm>
              <a:off x="2382194" y="4857283"/>
              <a:ext cx="201409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66</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91" name="台形 415"/>
            <p:cNvSpPr/>
            <p:nvPr/>
          </p:nvSpPr>
          <p:spPr>
            <a:xfrm>
              <a:off x="4396285" y="4857283"/>
              <a:ext cx="199893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67</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92" name="テキスト ボックス 416"/>
            <p:cNvSpPr txBox="1"/>
            <p:nvPr/>
          </p:nvSpPr>
          <p:spPr>
            <a:xfrm>
              <a:off x="1631209" y="4950793"/>
              <a:ext cx="502061" cy="246221"/>
            </a:xfrm>
            <a:prstGeom prst="rect">
              <a:avLst/>
            </a:prstGeom>
            <a:noFill/>
          </p:spPr>
          <p:txBody>
            <a:bodyPr wrap="none" rtlCol="0">
              <a:spAutoFit/>
            </a:bodyPr>
            <a:lstStyle/>
            <a:p>
              <a:pPr algn="l" eaLnBrk="1" fontAlgn="auto" hangingPunct="1">
                <a:spcBef>
                  <a:spcPts val="0"/>
                </a:spcBef>
                <a:spcAft>
                  <a:spcPts val="0"/>
                </a:spcAft>
              </a:pPr>
              <a:r>
                <a:rPr lang="en-US" altLang="ja-JP" sz="1000" dirty="0">
                  <a:solidFill>
                    <a:prstClr val="black"/>
                  </a:solidFill>
                  <a:latin typeface="Arial"/>
                  <a:ea typeface="ＭＳ Ｐゴシック"/>
                </a:rPr>
                <a:t>25</a:t>
              </a:r>
              <a:r>
                <a:rPr kumimoji="1" lang="en-US" altLang="ja-JP" sz="1000" dirty="0">
                  <a:solidFill>
                    <a:prstClr val="black"/>
                  </a:solidFill>
                  <a:latin typeface="Arial"/>
                  <a:ea typeface="ＭＳ Ｐゴシック"/>
                </a:rPr>
                <a:t>.92</a:t>
              </a:r>
              <a:endParaRPr kumimoji="1" lang="ja-JP" altLang="en-US" sz="1000" dirty="0">
                <a:solidFill>
                  <a:prstClr val="black"/>
                </a:solidFill>
                <a:latin typeface="Arial"/>
                <a:ea typeface="ＭＳ Ｐゴシック"/>
              </a:endParaRPr>
            </a:p>
          </p:txBody>
        </p:sp>
        <p:sp>
          <p:nvSpPr>
            <p:cNvPr id="93" name="テキスト ボックス 417"/>
            <p:cNvSpPr txBox="1"/>
            <p:nvPr/>
          </p:nvSpPr>
          <p:spPr>
            <a:xfrm>
              <a:off x="7719687" y="5478033"/>
              <a:ext cx="458780" cy="246221"/>
            </a:xfrm>
            <a:prstGeom prst="rect">
              <a:avLst/>
            </a:prstGeom>
            <a:noFill/>
          </p:spPr>
          <p:txBody>
            <a:bodyPr wrap="none" rtlCol="0">
              <a:spAutoFit/>
            </a:bodyPr>
            <a:lstStyle/>
            <a:p>
              <a:pPr algn="l" eaLnBrk="1" fontAlgn="auto" hangingPunct="1">
                <a:spcBef>
                  <a:spcPts val="0"/>
                </a:spcBef>
                <a:spcAft>
                  <a:spcPts val="0"/>
                </a:spcAft>
              </a:pPr>
              <a:r>
                <a:rPr kumimoji="1" lang="en-US" altLang="ja-JP" sz="1000" b="1" i="1" dirty="0">
                  <a:solidFill>
                    <a:prstClr val="black"/>
                  </a:solidFill>
                  <a:latin typeface="Arial"/>
                  <a:ea typeface="ＭＳ Ｐゴシック"/>
                </a:rPr>
                <a:t>f</a:t>
              </a:r>
              <a:r>
                <a:rPr kumimoji="1" lang="en-US" altLang="ja-JP" sz="1000" b="1" baseline="-25000" dirty="0">
                  <a:solidFill>
                    <a:prstClr val="black"/>
                  </a:solidFill>
                  <a:latin typeface="Arial"/>
                  <a:ea typeface="ＭＳ Ｐゴシック"/>
                </a:rPr>
                <a:t> GHz</a:t>
              </a:r>
              <a:r>
                <a:rPr kumimoji="1" lang="en-US" altLang="ja-JP" sz="1000" b="1" dirty="0">
                  <a:solidFill>
                    <a:prstClr val="black"/>
                  </a:solidFill>
                  <a:latin typeface="Arial"/>
                  <a:ea typeface="ＭＳ Ｐゴシック"/>
                </a:rPr>
                <a:t> </a:t>
              </a:r>
              <a:endParaRPr kumimoji="1" lang="ja-JP" altLang="en-US" sz="1000" b="1" dirty="0">
                <a:solidFill>
                  <a:prstClr val="black"/>
                </a:solidFill>
                <a:latin typeface="Arial"/>
                <a:ea typeface="ＭＳ Ｐゴシック"/>
              </a:endParaRPr>
            </a:p>
          </p:txBody>
        </p:sp>
        <p:sp>
          <p:nvSpPr>
            <p:cNvPr id="94" name="台形 418"/>
            <p:cNvSpPr/>
            <p:nvPr/>
          </p:nvSpPr>
          <p:spPr>
            <a:xfrm>
              <a:off x="2381184" y="5369567"/>
              <a:ext cx="40017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68</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95" name="テキスト ボックス 419"/>
            <p:cNvSpPr txBox="1"/>
            <p:nvPr/>
          </p:nvSpPr>
          <p:spPr>
            <a:xfrm>
              <a:off x="1630199" y="5463077"/>
              <a:ext cx="502061" cy="246221"/>
            </a:xfrm>
            <a:prstGeom prst="rect">
              <a:avLst/>
            </a:prstGeom>
            <a:noFill/>
          </p:spPr>
          <p:txBody>
            <a:bodyPr wrap="none" rtlCol="0">
              <a:spAutoFit/>
            </a:bodyPr>
            <a:lstStyle/>
            <a:p>
              <a:pPr algn="l" eaLnBrk="1" fontAlgn="auto" hangingPunct="1">
                <a:spcBef>
                  <a:spcPts val="0"/>
                </a:spcBef>
                <a:spcAft>
                  <a:spcPts val="0"/>
                </a:spcAft>
              </a:pPr>
              <a:r>
                <a:rPr lang="en-US" altLang="ja-JP" sz="1000" dirty="0">
                  <a:solidFill>
                    <a:prstClr val="black"/>
                  </a:solidFill>
                  <a:latin typeface="Arial"/>
                  <a:ea typeface="ＭＳ Ｐゴシック"/>
                </a:rPr>
                <a:t>51</a:t>
              </a:r>
              <a:r>
                <a:rPr kumimoji="1" lang="en-US" altLang="ja-JP" sz="1000" dirty="0">
                  <a:solidFill>
                    <a:prstClr val="black"/>
                  </a:solidFill>
                  <a:latin typeface="Arial"/>
                  <a:ea typeface="ＭＳ Ｐゴシック"/>
                </a:rPr>
                <a:t>.84</a:t>
              </a:r>
              <a:endParaRPr kumimoji="1" lang="ja-JP" altLang="en-US" sz="1000" dirty="0">
                <a:solidFill>
                  <a:prstClr val="black"/>
                </a:solidFill>
                <a:latin typeface="Arial"/>
                <a:ea typeface="ＭＳ Ｐゴシック"/>
              </a:endParaRPr>
            </a:p>
          </p:txBody>
        </p:sp>
        <p:grpSp>
          <p:nvGrpSpPr>
            <p:cNvPr id="96" name="グループ化 420"/>
            <p:cNvGrpSpPr/>
            <p:nvPr/>
          </p:nvGrpSpPr>
          <p:grpSpPr>
            <a:xfrm>
              <a:off x="2152376" y="5708875"/>
              <a:ext cx="5772506" cy="57064"/>
              <a:chOff x="700540" y="5908121"/>
              <a:chExt cx="8102899" cy="80101"/>
            </a:xfrm>
          </p:grpSpPr>
          <p:cxnSp>
            <p:nvCxnSpPr>
              <p:cNvPr id="235" name="直線矢印コネクタ 421"/>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236" name="正方形/長方形 422"/>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7" name="正方形/長方形 423"/>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8" name="正方形/長方形 424"/>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9" name="正方形/長方形 425"/>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0" name="正方形/長方形 426"/>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1" name="正方形/長方形 427"/>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2" name="正方形/長方形 428"/>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3" name="正方形/長方形 429"/>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4" name="正方形/長方形 430"/>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5" name="正方形/長方形 431"/>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6" name="正方形/長方形 432"/>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7" name="正方形/長方形 433"/>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8" name="正方形/長方形 434"/>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49" name="正方形/長方形 435"/>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50" name="正方形/長方形 436"/>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97" name="グループ化 437"/>
            <p:cNvGrpSpPr/>
            <p:nvPr/>
          </p:nvGrpSpPr>
          <p:grpSpPr>
            <a:xfrm>
              <a:off x="2170179" y="5198557"/>
              <a:ext cx="5772506" cy="57064"/>
              <a:chOff x="700540" y="5908121"/>
              <a:chExt cx="8102899" cy="80101"/>
            </a:xfrm>
          </p:grpSpPr>
          <p:cxnSp>
            <p:nvCxnSpPr>
              <p:cNvPr id="219" name="直線矢印コネクタ 438"/>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220" name="正方形/長方形 439"/>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1" name="正方形/長方形 440"/>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2" name="正方形/長方形 441"/>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3" name="正方形/長方形 442"/>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4" name="正方形/長方形 443"/>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5" name="正方形/長方形 444"/>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6" name="正方形/長方形 445"/>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7" name="正方形/長方形 446"/>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8" name="正方形/長方形 447"/>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29" name="正方形/長方形 448"/>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0" name="正方形/長方形 449"/>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1" name="正方形/長方形 450"/>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2" name="正方形/長方形 451"/>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3" name="正方形/長方形 452"/>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34" name="正方形/長方形 453"/>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98" name="グループ化 454"/>
            <p:cNvGrpSpPr/>
            <p:nvPr/>
          </p:nvGrpSpPr>
          <p:grpSpPr>
            <a:xfrm>
              <a:off x="2170270" y="4643126"/>
              <a:ext cx="5772506" cy="57064"/>
              <a:chOff x="700540" y="5908121"/>
              <a:chExt cx="8102899" cy="80101"/>
            </a:xfrm>
          </p:grpSpPr>
          <p:cxnSp>
            <p:nvCxnSpPr>
              <p:cNvPr id="203" name="直線矢印コネクタ 455"/>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204" name="正方形/長方形 456"/>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5" name="正方形/長方形 457"/>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6" name="正方形/長方形 458"/>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7" name="正方形/長方形 459"/>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8" name="正方形/長方形 460"/>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9" name="正方形/長方形 461"/>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0" name="正方形/長方形 462"/>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1" name="正方形/長方形 463"/>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2" name="正方形/長方形 464"/>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3" name="正方形/長方形 465"/>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4" name="正方形/長方形 466"/>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5" name="正方形/長方形 467"/>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6" name="正方形/長方形 468"/>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7" name="正方形/長方形 469"/>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18" name="正方形/長方形 470"/>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99" name="グループ化 471"/>
            <p:cNvGrpSpPr/>
            <p:nvPr/>
          </p:nvGrpSpPr>
          <p:grpSpPr>
            <a:xfrm>
              <a:off x="2187981" y="4076754"/>
              <a:ext cx="5772506" cy="57064"/>
              <a:chOff x="700540" y="5908121"/>
              <a:chExt cx="8102899" cy="80101"/>
            </a:xfrm>
          </p:grpSpPr>
          <p:cxnSp>
            <p:nvCxnSpPr>
              <p:cNvPr id="187" name="直線矢印コネクタ 472"/>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188" name="正方形/長方形 473"/>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9" name="正方形/長方形 474"/>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0" name="正方形/長方形 475"/>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1" name="正方形/長方形 476"/>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2" name="正方形/長方形 477"/>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3" name="正方形/長方形 478"/>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4" name="正方形/長方形 479"/>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5" name="正方形/長方形 480"/>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6" name="正方形/長方形 481"/>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7" name="正方形/長方形 482"/>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8" name="正方形/長方形 483"/>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99" name="正方形/長方形 484"/>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0" name="正方形/長方形 485"/>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1" name="正方形/長方形 486"/>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202" name="正方形/長方形 487"/>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100" name="グループ化 488"/>
            <p:cNvGrpSpPr/>
            <p:nvPr/>
          </p:nvGrpSpPr>
          <p:grpSpPr>
            <a:xfrm>
              <a:off x="2153989" y="3520687"/>
              <a:ext cx="5772506" cy="57064"/>
              <a:chOff x="700540" y="5908121"/>
              <a:chExt cx="8102899" cy="80101"/>
            </a:xfrm>
          </p:grpSpPr>
          <p:cxnSp>
            <p:nvCxnSpPr>
              <p:cNvPr id="171" name="直線矢印コネクタ 489"/>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172" name="正方形/長方形 490"/>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3" name="正方形/長方形 491"/>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4" name="正方形/長方形 492"/>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5" name="正方形/長方形 493"/>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6" name="正方形/長方形 494"/>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7" name="正方形/長方形 495"/>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8" name="正方形/長方形 496"/>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9" name="正方形/長方形 497"/>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0" name="正方形/長方形 498"/>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1" name="正方形/長方形 499"/>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2" name="正方形/長方形 500"/>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3" name="正方形/長方形 501"/>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4" name="正方形/長方形 502"/>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5" name="正方形/長方形 503"/>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86" name="正方形/長方形 504"/>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101" name="グループ化 505"/>
            <p:cNvGrpSpPr/>
            <p:nvPr/>
          </p:nvGrpSpPr>
          <p:grpSpPr>
            <a:xfrm>
              <a:off x="2152376" y="2941651"/>
              <a:ext cx="5772506" cy="57064"/>
              <a:chOff x="700540" y="5908121"/>
              <a:chExt cx="8102899" cy="80101"/>
            </a:xfrm>
          </p:grpSpPr>
          <p:cxnSp>
            <p:nvCxnSpPr>
              <p:cNvPr id="155" name="直線矢印コネクタ 506"/>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156" name="正方形/長方形 507"/>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7" name="正方形/長方形 508"/>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8" name="正方形/長方形 509"/>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9" name="正方形/長方形 510"/>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0" name="正方形/長方形 511"/>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1" name="正方形/長方形 512"/>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2" name="正方形/長方形 513"/>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3" name="正方形/長方形 514"/>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4" name="正方形/長方形 515"/>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5" name="正方形/長方形 516"/>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6" name="正方形/長方形 517"/>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7" name="正方形/長方形 518"/>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8" name="正方形/長方形 519"/>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69" name="正方形/長方形 520"/>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70" name="正方形/長方形 521"/>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102" name="グループ化 522"/>
            <p:cNvGrpSpPr/>
            <p:nvPr/>
          </p:nvGrpSpPr>
          <p:grpSpPr>
            <a:xfrm>
              <a:off x="2170178" y="2372684"/>
              <a:ext cx="5772506" cy="57064"/>
              <a:chOff x="700540" y="5908121"/>
              <a:chExt cx="8102899" cy="80101"/>
            </a:xfrm>
          </p:grpSpPr>
          <p:cxnSp>
            <p:nvCxnSpPr>
              <p:cNvPr id="139" name="直線矢印コネクタ 523"/>
              <p:cNvCxnSpPr/>
              <p:nvPr/>
            </p:nvCxnSpPr>
            <p:spPr>
              <a:xfrm flipH="1">
                <a:off x="700540" y="5939965"/>
                <a:ext cx="8102899" cy="0"/>
              </a:xfrm>
              <a:prstGeom prst="straightConnector1">
                <a:avLst/>
              </a:prstGeom>
              <a:noFill/>
              <a:ln w="31750" cap="flat" cmpd="sng" algn="ctr">
                <a:solidFill>
                  <a:sysClr val="windowText" lastClr="000000"/>
                </a:solidFill>
                <a:prstDash val="solid"/>
                <a:miter lim="800000"/>
                <a:headEnd type="triangle" w="med" len="med"/>
                <a:tailEnd type="none" w="med" len="med"/>
              </a:ln>
              <a:effectLst/>
            </p:spPr>
          </p:cxnSp>
          <p:sp>
            <p:nvSpPr>
              <p:cNvPr id="140" name="正方形/長方形 524"/>
              <p:cNvSpPr/>
              <p:nvPr/>
            </p:nvSpPr>
            <p:spPr>
              <a:xfrm>
                <a:off x="170704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1" name="正方形/長方形 525"/>
              <p:cNvSpPr/>
              <p:nvPr/>
            </p:nvSpPr>
            <p:spPr>
              <a:xfrm>
                <a:off x="225341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2" name="正方形/長方形 526"/>
              <p:cNvSpPr/>
              <p:nvPr/>
            </p:nvSpPr>
            <p:spPr>
              <a:xfrm>
                <a:off x="2799771"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3" name="正方形/長方形 527"/>
              <p:cNvSpPr/>
              <p:nvPr/>
            </p:nvSpPr>
            <p:spPr>
              <a:xfrm>
                <a:off x="3346132"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4" name="正方形/長方形 528"/>
              <p:cNvSpPr/>
              <p:nvPr/>
            </p:nvSpPr>
            <p:spPr>
              <a:xfrm>
                <a:off x="3892493"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5" name="正方形/長方形 529"/>
              <p:cNvSpPr/>
              <p:nvPr/>
            </p:nvSpPr>
            <p:spPr>
              <a:xfrm>
                <a:off x="4438854"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6" name="正方形/長方形 530"/>
              <p:cNvSpPr/>
              <p:nvPr/>
            </p:nvSpPr>
            <p:spPr>
              <a:xfrm>
                <a:off x="4985215"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7" name="正方形/長方形 531"/>
              <p:cNvSpPr/>
              <p:nvPr/>
            </p:nvSpPr>
            <p:spPr>
              <a:xfrm>
                <a:off x="5531576"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8" name="正方形/長方形 532"/>
              <p:cNvSpPr/>
              <p:nvPr/>
            </p:nvSpPr>
            <p:spPr>
              <a:xfrm>
                <a:off x="607793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49" name="正方形/長方形 533"/>
              <p:cNvSpPr/>
              <p:nvPr/>
            </p:nvSpPr>
            <p:spPr>
              <a:xfrm>
                <a:off x="6624298"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0" name="正方形/長方形 534"/>
              <p:cNvSpPr/>
              <p:nvPr/>
            </p:nvSpPr>
            <p:spPr>
              <a:xfrm>
                <a:off x="7170659"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1" name="正方形/長方形 535"/>
              <p:cNvSpPr/>
              <p:nvPr/>
            </p:nvSpPr>
            <p:spPr>
              <a:xfrm>
                <a:off x="7717020"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2" name="正方形/長方形 536"/>
              <p:cNvSpPr/>
              <p:nvPr/>
            </p:nvSpPr>
            <p:spPr>
              <a:xfrm>
                <a:off x="8263377" y="5908122"/>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3" name="正方形/長方形 537"/>
              <p:cNvSpPr/>
              <p:nvPr/>
            </p:nvSpPr>
            <p:spPr>
              <a:xfrm>
                <a:off x="1207257" y="5908121"/>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sp>
            <p:nvSpPr>
              <p:cNvPr id="154" name="正方形/長方形 538"/>
              <p:cNvSpPr/>
              <p:nvPr/>
            </p:nvSpPr>
            <p:spPr>
              <a:xfrm>
                <a:off x="725529" y="5909013"/>
                <a:ext cx="79209" cy="79209"/>
              </a:xfrm>
              <a:prstGeom prst="rect">
                <a:avLst/>
              </a:prstGeom>
              <a:solidFill>
                <a:sysClr val="windowText" lastClr="000000"/>
              </a:solidFill>
              <a:ln w="19050" cap="flat" cmpd="sng" algn="ctr">
                <a:no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700" b="0" i="0" u="none" strike="noStrike" kern="0" cap="none" spc="0" normalizeH="0" baseline="0" noProof="0" dirty="0" err="1">
                  <a:ln>
                    <a:noFill/>
                  </a:ln>
                  <a:solidFill>
                    <a:prstClr val="black"/>
                  </a:solidFill>
                  <a:effectLst/>
                  <a:uLnTx/>
                  <a:uFillTx/>
                  <a:latin typeface="Arial"/>
                  <a:ea typeface="ＭＳ Ｐゴシック"/>
                  <a:cs typeface="+mn-cs"/>
                </a:endParaRPr>
              </a:p>
            </p:txBody>
          </p:sp>
        </p:grpSp>
        <p:grpSp>
          <p:nvGrpSpPr>
            <p:cNvPr id="103" name="グループ化 539"/>
            <p:cNvGrpSpPr/>
            <p:nvPr/>
          </p:nvGrpSpPr>
          <p:grpSpPr>
            <a:xfrm>
              <a:off x="2058813" y="5842005"/>
              <a:ext cx="5503275" cy="108818"/>
              <a:chOff x="569205" y="6094994"/>
              <a:chExt cx="7724976" cy="152749"/>
            </a:xfrm>
          </p:grpSpPr>
          <p:sp>
            <p:nvSpPr>
              <p:cNvPr id="124" name="テキスト ボックス 540"/>
              <p:cNvSpPr txBox="1"/>
              <p:nvPr/>
            </p:nvSpPr>
            <p:spPr>
              <a:xfrm>
                <a:off x="2110480"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265</a:t>
                </a:r>
                <a:endParaRPr kumimoji="1" lang="ja-JP" altLang="en-US" sz="700" dirty="0">
                  <a:solidFill>
                    <a:prstClr val="black"/>
                  </a:solidFill>
                  <a:latin typeface="Arial"/>
                  <a:ea typeface="ＭＳ Ｐゴシック"/>
                </a:endParaRPr>
              </a:p>
            </p:txBody>
          </p:sp>
          <p:sp>
            <p:nvSpPr>
              <p:cNvPr id="125" name="テキスト ボックス 541"/>
              <p:cNvSpPr txBox="1"/>
              <p:nvPr/>
            </p:nvSpPr>
            <p:spPr>
              <a:xfrm>
                <a:off x="2653612"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270</a:t>
                </a:r>
                <a:endParaRPr kumimoji="1" lang="ja-JP" altLang="en-US" sz="700" dirty="0">
                  <a:solidFill>
                    <a:prstClr val="black"/>
                  </a:solidFill>
                  <a:latin typeface="Arial"/>
                  <a:ea typeface="ＭＳ Ｐゴシック"/>
                </a:endParaRPr>
              </a:p>
            </p:txBody>
          </p:sp>
          <p:sp>
            <p:nvSpPr>
              <p:cNvPr id="126" name="テキスト ボックス 542"/>
              <p:cNvSpPr txBox="1"/>
              <p:nvPr/>
            </p:nvSpPr>
            <p:spPr>
              <a:xfrm>
                <a:off x="3196742"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275</a:t>
                </a:r>
                <a:endParaRPr kumimoji="1" lang="ja-JP" altLang="en-US" sz="700" dirty="0">
                  <a:solidFill>
                    <a:prstClr val="black"/>
                  </a:solidFill>
                  <a:latin typeface="Arial"/>
                  <a:ea typeface="ＭＳ Ｐゴシック"/>
                </a:endParaRPr>
              </a:p>
            </p:txBody>
          </p:sp>
          <p:sp>
            <p:nvSpPr>
              <p:cNvPr id="127" name="テキスト ボックス 543"/>
              <p:cNvSpPr txBox="1"/>
              <p:nvPr/>
            </p:nvSpPr>
            <p:spPr>
              <a:xfrm>
                <a:off x="3739872"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280</a:t>
                </a:r>
                <a:endParaRPr kumimoji="1" lang="ja-JP" altLang="en-US" sz="700" dirty="0">
                  <a:solidFill>
                    <a:prstClr val="black"/>
                  </a:solidFill>
                  <a:latin typeface="Arial"/>
                  <a:ea typeface="ＭＳ Ｐゴシック"/>
                </a:endParaRPr>
              </a:p>
            </p:txBody>
          </p:sp>
          <p:sp>
            <p:nvSpPr>
              <p:cNvPr id="128" name="テキスト ボックス 544"/>
              <p:cNvSpPr txBox="1"/>
              <p:nvPr/>
            </p:nvSpPr>
            <p:spPr>
              <a:xfrm>
                <a:off x="4283004"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285</a:t>
                </a:r>
                <a:endParaRPr kumimoji="1" lang="ja-JP" altLang="en-US" sz="700" dirty="0">
                  <a:solidFill>
                    <a:prstClr val="black"/>
                  </a:solidFill>
                  <a:latin typeface="Arial"/>
                  <a:ea typeface="ＭＳ Ｐゴシック"/>
                </a:endParaRPr>
              </a:p>
            </p:txBody>
          </p:sp>
          <p:sp>
            <p:nvSpPr>
              <p:cNvPr id="129" name="テキスト ボックス 545"/>
              <p:cNvSpPr txBox="1"/>
              <p:nvPr/>
            </p:nvSpPr>
            <p:spPr>
              <a:xfrm>
                <a:off x="4826134"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290</a:t>
                </a:r>
                <a:endParaRPr kumimoji="1" lang="ja-JP" altLang="en-US" sz="700" dirty="0">
                  <a:solidFill>
                    <a:prstClr val="black"/>
                  </a:solidFill>
                  <a:latin typeface="Arial"/>
                  <a:ea typeface="ＭＳ Ｐゴシック"/>
                </a:endParaRPr>
              </a:p>
            </p:txBody>
          </p:sp>
          <p:sp>
            <p:nvSpPr>
              <p:cNvPr id="130" name="テキスト ボックス 546"/>
              <p:cNvSpPr txBox="1"/>
              <p:nvPr/>
            </p:nvSpPr>
            <p:spPr>
              <a:xfrm>
                <a:off x="5369264"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295</a:t>
                </a:r>
                <a:endParaRPr kumimoji="1" lang="ja-JP" altLang="en-US" sz="700" dirty="0">
                  <a:solidFill>
                    <a:prstClr val="black"/>
                  </a:solidFill>
                  <a:latin typeface="Arial"/>
                  <a:ea typeface="ＭＳ Ｐゴシック"/>
                </a:endParaRPr>
              </a:p>
            </p:txBody>
          </p:sp>
          <p:sp>
            <p:nvSpPr>
              <p:cNvPr id="131" name="テキスト ボックス 547"/>
              <p:cNvSpPr txBox="1"/>
              <p:nvPr/>
            </p:nvSpPr>
            <p:spPr>
              <a:xfrm>
                <a:off x="5912395"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300</a:t>
                </a:r>
              </a:p>
            </p:txBody>
          </p:sp>
          <p:sp>
            <p:nvSpPr>
              <p:cNvPr id="132" name="テキスト ボックス 548"/>
              <p:cNvSpPr txBox="1"/>
              <p:nvPr/>
            </p:nvSpPr>
            <p:spPr>
              <a:xfrm>
                <a:off x="6455525"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305</a:t>
                </a:r>
                <a:endParaRPr kumimoji="1" lang="ja-JP" altLang="en-US" sz="700" dirty="0">
                  <a:solidFill>
                    <a:prstClr val="black"/>
                  </a:solidFill>
                  <a:latin typeface="Arial"/>
                  <a:ea typeface="ＭＳ Ｐゴシック"/>
                </a:endParaRPr>
              </a:p>
            </p:txBody>
          </p:sp>
          <p:sp>
            <p:nvSpPr>
              <p:cNvPr id="133" name="テキスト ボックス 549"/>
              <p:cNvSpPr txBox="1"/>
              <p:nvPr/>
            </p:nvSpPr>
            <p:spPr>
              <a:xfrm>
                <a:off x="6998657"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310</a:t>
                </a:r>
                <a:endParaRPr kumimoji="1" lang="ja-JP" altLang="en-US" sz="700" dirty="0">
                  <a:solidFill>
                    <a:prstClr val="black"/>
                  </a:solidFill>
                  <a:latin typeface="Arial"/>
                  <a:ea typeface="ＭＳ Ｐゴシック"/>
                </a:endParaRPr>
              </a:p>
            </p:txBody>
          </p:sp>
          <p:sp>
            <p:nvSpPr>
              <p:cNvPr id="134" name="テキスト ボックス 550"/>
              <p:cNvSpPr txBox="1"/>
              <p:nvPr/>
            </p:nvSpPr>
            <p:spPr>
              <a:xfrm>
                <a:off x="7541787"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315</a:t>
                </a:r>
                <a:endParaRPr kumimoji="1" lang="ja-JP" altLang="en-US" sz="700" dirty="0">
                  <a:solidFill>
                    <a:prstClr val="black"/>
                  </a:solidFill>
                  <a:latin typeface="Arial"/>
                  <a:ea typeface="ＭＳ Ｐゴシック"/>
                </a:endParaRPr>
              </a:p>
            </p:txBody>
          </p:sp>
          <p:sp>
            <p:nvSpPr>
              <p:cNvPr id="135" name="テキスト ボックス 551"/>
              <p:cNvSpPr txBox="1"/>
              <p:nvPr/>
            </p:nvSpPr>
            <p:spPr>
              <a:xfrm>
                <a:off x="8084917"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320</a:t>
                </a:r>
                <a:endParaRPr kumimoji="1" lang="ja-JP" altLang="en-US" sz="700" dirty="0">
                  <a:solidFill>
                    <a:prstClr val="black"/>
                  </a:solidFill>
                  <a:latin typeface="Arial"/>
                  <a:ea typeface="ＭＳ Ｐゴシック"/>
                </a:endParaRPr>
              </a:p>
            </p:txBody>
          </p:sp>
          <p:sp>
            <p:nvSpPr>
              <p:cNvPr id="136" name="テキスト ボックス 552"/>
              <p:cNvSpPr txBox="1"/>
              <p:nvPr/>
            </p:nvSpPr>
            <p:spPr>
              <a:xfrm>
                <a:off x="1546560" y="6096533"/>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260</a:t>
                </a:r>
                <a:endParaRPr kumimoji="1" lang="ja-JP" altLang="en-US" sz="700" dirty="0">
                  <a:solidFill>
                    <a:prstClr val="black"/>
                  </a:solidFill>
                  <a:latin typeface="Arial"/>
                  <a:ea typeface="ＭＳ Ｐゴシック"/>
                </a:endParaRPr>
              </a:p>
            </p:txBody>
          </p:sp>
          <p:sp>
            <p:nvSpPr>
              <p:cNvPr id="137" name="テキスト ボックス 553"/>
              <p:cNvSpPr txBox="1"/>
              <p:nvPr/>
            </p:nvSpPr>
            <p:spPr>
              <a:xfrm>
                <a:off x="1068730" y="6094994"/>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255</a:t>
                </a:r>
                <a:endParaRPr kumimoji="1" lang="ja-JP" altLang="en-US" sz="700" dirty="0">
                  <a:solidFill>
                    <a:prstClr val="black"/>
                  </a:solidFill>
                  <a:latin typeface="Arial"/>
                  <a:ea typeface="ＭＳ Ｐゴシック"/>
                </a:endParaRPr>
              </a:p>
            </p:txBody>
          </p:sp>
          <p:sp>
            <p:nvSpPr>
              <p:cNvPr id="138" name="テキスト ボックス 554"/>
              <p:cNvSpPr txBox="1"/>
              <p:nvPr/>
            </p:nvSpPr>
            <p:spPr>
              <a:xfrm>
                <a:off x="569205" y="6094994"/>
                <a:ext cx="209264" cy="151210"/>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700" dirty="0">
                    <a:solidFill>
                      <a:prstClr val="black"/>
                    </a:solidFill>
                    <a:latin typeface="Arial"/>
                    <a:ea typeface="ＭＳ Ｐゴシック"/>
                  </a:rPr>
                  <a:t>250</a:t>
                </a:r>
                <a:endParaRPr kumimoji="1" lang="ja-JP" altLang="en-US" sz="700" dirty="0">
                  <a:solidFill>
                    <a:prstClr val="black"/>
                  </a:solidFill>
                  <a:latin typeface="Arial"/>
                  <a:ea typeface="ＭＳ Ｐゴシック"/>
                </a:endParaRPr>
              </a:p>
            </p:txBody>
          </p:sp>
        </p:grpSp>
        <p:cxnSp>
          <p:nvCxnSpPr>
            <p:cNvPr id="104" name="直線コネクタ 555"/>
            <p:cNvCxnSpPr/>
            <p:nvPr/>
          </p:nvCxnSpPr>
          <p:spPr>
            <a:xfrm flipH="1">
              <a:off x="2206437" y="2078515"/>
              <a:ext cx="658" cy="365340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cxnSp>
          <p:nvCxnSpPr>
            <p:cNvPr id="105" name="直線コネクタ 556"/>
            <p:cNvCxnSpPr/>
            <p:nvPr/>
          </p:nvCxnSpPr>
          <p:spPr>
            <a:xfrm flipH="1">
              <a:off x="2549452" y="2071327"/>
              <a:ext cx="658" cy="3653401"/>
            </a:xfrm>
            <a:prstGeom prst="line">
              <a:avLst/>
            </a:prstGeom>
            <a:noFill/>
            <a:ln w="6350" cap="flat" cmpd="sng" algn="ctr">
              <a:solidFill>
                <a:sysClr val="window" lastClr="FFFFFF">
                  <a:lumMod val="50000"/>
                </a:sysClr>
              </a:solidFill>
              <a:prstDash val="dash"/>
              <a:miter lim="800000"/>
              <a:headEnd type="none" w="med" len="med"/>
              <a:tailEnd type="none" w="med" len="med"/>
            </a:ln>
            <a:effectLst/>
          </p:spPr>
        </p:cxnSp>
        <p:sp>
          <p:nvSpPr>
            <p:cNvPr id="106" name="台形 557"/>
            <p:cNvSpPr/>
            <p:nvPr/>
          </p:nvSpPr>
          <p:spPr>
            <a:xfrm>
              <a:off x="6388316" y="2610684"/>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45</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07" name="台形 558"/>
            <p:cNvSpPr/>
            <p:nvPr/>
          </p:nvSpPr>
          <p:spPr>
            <a:xfrm>
              <a:off x="6721500" y="2610684"/>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46</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08" name="台形 559"/>
            <p:cNvSpPr/>
            <p:nvPr/>
          </p:nvSpPr>
          <p:spPr>
            <a:xfrm>
              <a:off x="7054685" y="2610684"/>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47</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09" name="台形 560"/>
            <p:cNvSpPr/>
            <p:nvPr/>
          </p:nvSpPr>
          <p:spPr>
            <a:xfrm>
              <a:off x="7387869" y="2610684"/>
              <a:ext cx="333184"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noProof="0" dirty="0">
                  <a:solidFill>
                    <a:prstClr val="black"/>
                  </a:solidFill>
                  <a:latin typeface="Arial"/>
                  <a:ea typeface="ＭＳ Ｐゴシック"/>
                </a:rPr>
                <a:t>48</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0" name="台形 561"/>
            <p:cNvSpPr/>
            <p:nvPr/>
          </p:nvSpPr>
          <p:spPr>
            <a:xfrm>
              <a:off x="6382735"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25</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1" name="台形 562"/>
            <p:cNvSpPr/>
            <p:nvPr/>
          </p:nvSpPr>
          <p:spPr>
            <a:xfrm>
              <a:off x="6549327"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26</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2" name="台形 563"/>
            <p:cNvSpPr/>
            <p:nvPr/>
          </p:nvSpPr>
          <p:spPr>
            <a:xfrm>
              <a:off x="6715919"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27</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3" name="台形 564"/>
            <p:cNvSpPr/>
            <p:nvPr/>
          </p:nvSpPr>
          <p:spPr>
            <a:xfrm>
              <a:off x="6882510"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28</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4" name="台形 565"/>
            <p:cNvSpPr/>
            <p:nvPr/>
          </p:nvSpPr>
          <p:spPr>
            <a:xfrm>
              <a:off x="7049103"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29</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5" name="台形 566"/>
            <p:cNvSpPr/>
            <p:nvPr/>
          </p:nvSpPr>
          <p:spPr>
            <a:xfrm>
              <a:off x="7215695"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30</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6" name="台形 567"/>
            <p:cNvSpPr/>
            <p:nvPr/>
          </p:nvSpPr>
          <p:spPr>
            <a:xfrm>
              <a:off x="7382286"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31</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7" name="台形 568"/>
            <p:cNvSpPr/>
            <p:nvPr/>
          </p:nvSpPr>
          <p:spPr>
            <a:xfrm>
              <a:off x="7548878" y="2033053"/>
              <a:ext cx="16659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5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5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500" kern="0" dirty="0">
                  <a:solidFill>
                    <a:prstClr val="black"/>
                  </a:solidFill>
                  <a:latin typeface="Arial"/>
                  <a:ea typeface="ＭＳ Ｐゴシック"/>
                </a:rPr>
                <a:t>32</a:t>
              </a:r>
              <a:endParaRPr kumimoji="1" lang="ja-JP" altLang="en-US" sz="5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8" name="台形 569"/>
            <p:cNvSpPr/>
            <p:nvPr/>
          </p:nvSpPr>
          <p:spPr>
            <a:xfrm>
              <a:off x="6387737" y="3192938"/>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55</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19" name="台形 570"/>
            <p:cNvSpPr/>
            <p:nvPr/>
          </p:nvSpPr>
          <p:spPr>
            <a:xfrm>
              <a:off x="7054105" y="3192938"/>
              <a:ext cx="666368"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56</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20" name="台形 571"/>
            <p:cNvSpPr/>
            <p:nvPr/>
          </p:nvSpPr>
          <p:spPr>
            <a:xfrm>
              <a:off x="6381858" y="4309053"/>
              <a:ext cx="1333613"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65</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sp>
          <p:nvSpPr>
            <p:cNvPr id="121" name="台形 572"/>
            <p:cNvSpPr/>
            <p:nvPr/>
          </p:nvSpPr>
          <p:spPr>
            <a:xfrm>
              <a:off x="6397050" y="3742589"/>
              <a:ext cx="1000210" cy="356216"/>
            </a:xfrm>
            <a:prstGeom prst="trapezoid">
              <a:avLst/>
            </a:prstGeom>
            <a:solidFill>
              <a:sysClr val="window" lastClr="FFFFFF">
                <a:alpha val="50000"/>
              </a:sysClr>
            </a:solidFill>
            <a:ln w="19050" cap="flat" cmpd="sng" algn="ctr">
              <a:solidFill>
                <a:sysClr val="windowText" lastClr="000000"/>
              </a:solidFill>
              <a:prstDash val="solid"/>
              <a:miter lim="800000"/>
            </a:ln>
            <a:effectLst/>
          </p:spPr>
          <p:txBody>
            <a:bodyPr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700" b="0" i="0" u="none" strike="noStrike" kern="0" cap="none" spc="0" normalizeH="0" baseline="0" noProof="0" dirty="0" err="1">
                  <a:ln>
                    <a:noFill/>
                  </a:ln>
                  <a:solidFill>
                    <a:prstClr val="black"/>
                  </a:solidFill>
                  <a:effectLst/>
                  <a:uLnTx/>
                  <a:uFillTx/>
                  <a:latin typeface="Arial"/>
                  <a:ea typeface="ＭＳ Ｐゴシック"/>
                  <a:cs typeface="+mn-cs"/>
                </a:rPr>
                <a:t>Ch</a:t>
              </a:r>
              <a:r>
                <a:rPr kumimoji="1" lang="en-US" altLang="ja-JP" sz="700" b="0" i="0" u="none" strike="noStrike" kern="0" cap="none" spc="0" normalizeH="0" baseline="0" noProof="0" dirty="0">
                  <a:ln>
                    <a:noFill/>
                  </a:ln>
                  <a:solidFill>
                    <a:prstClr val="black"/>
                  </a:solidFill>
                  <a:effectLst/>
                  <a:uLnTx/>
                  <a:uFillTx/>
                  <a:latin typeface="Arial"/>
                  <a:ea typeface="ＭＳ Ｐゴシック"/>
                  <a:cs typeface="+mn-cs"/>
                </a:rPr>
                <a:t> </a:t>
              </a:r>
              <a:r>
                <a:rPr lang="en-US" altLang="ja-JP" sz="700" kern="0" dirty="0">
                  <a:solidFill>
                    <a:prstClr val="black"/>
                  </a:solidFill>
                  <a:latin typeface="Arial"/>
                  <a:ea typeface="ＭＳ Ｐゴシック"/>
                </a:rPr>
                <a:t>61</a:t>
              </a:r>
              <a:endParaRPr kumimoji="1" lang="ja-JP" altLang="en-US" sz="700" b="0" i="0" u="none" strike="noStrike" kern="0" cap="none" spc="0" normalizeH="0" baseline="0" noProof="0" dirty="0">
                <a:ln>
                  <a:noFill/>
                </a:ln>
                <a:solidFill>
                  <a:prstClr val="black"/>
                </a:solidFill>
                <a:effectLst/>
                <a:uLnTx/>
                <a:uFillTx/>
                <a:latin typeface="Arial"/>
                <a:ea typeface="ＭＳ Ｐゴシック"/>
                <a:cs typeface="+mn-cs"/>
              </a:endParaRPr>
            </a:p>
          </p:txBody>
        </p:sp>
        <p:cxnSp>
          <p:nvCxnSpPr>
            <p:cNvPr id="122" name="直線コネクタ 573"/>
            <p:cNvCxnSpPr>
              <a:endCxn id="123" idx="0"/>
            </p:cNvCxnSpPr>
            <p:nvPr/>
          </p:nvCxnSpPr>
          <p:spPr>
            <a:xfrm flipH="1">
              <a:off x="7635232" y="2032202"/>
              <a:ext cx="86305" cy="4045266"/>
            </a:xfrm>
            <a:prstGeom prst="line">
              <a:avLst/>
            </a:prstGeom>
            <a:noFill/>
            <a:ln w="38100" cap="flat" cmpd="sng" algn="ctr">
              <a:solidFill>
                <a:srgbClr val="70AD47">
                  <a:lumMod val="75000"/>
                </a:srgbClr>
              </a:solidFill>
              <a:prstDash val="sysDash"/>
              <a:miter lim="800000"/>
              <a:headEnd type="none" w="med" len="med"/>
              <a:tailEnd type="none" w="med" len="med"/>
            </a:ln>
            <a:effectLst/>
          </p:spPr>
        </p:cxnSp>
        <p:sp>
          <p:nvSpPr>
            <p:cNvPr id="123" name="テキスト ボックス 574"/>
            <p:cNvSpPr txBox="1"/>
            <p:nvPr/>
          </p:nvSpPr>
          <p:spPr>
            <a:xfrm>
              <a:off x="7458901" y="6077468"/>
              <a:ext cx="352661" cy="138499"/>
            </a:xfrm>
            <a:prstGeom prst="rect">
              <a:avLst/>
            </a:prstGeom>
            <a:noFill/>
          </p:spPr>
          <p:txBody>
            <a:bodyPr wrap="none" lIns="0" tIns="0" rIns="0" bIns="0" rtlCol="0" anchor="ctr" anchorCtr="1">
              <a:spAutoFit/>
            </a:bodyPr>
            <a:lstStyle/>
            <a:p>
              <a:pPr algn="l" eaLnBrk="1" fontAlgn="auto" hangingPunct="1">
                <a:spcBef>
                  <a:spcPts val="0"/>
                </a:spcBef>
                <a:spcAft>
                  <a:spcPts val="0"/>
                </a:spcAft>
              </a:pPr>
              <a:r>
                <a:rPr kumimoji="1" lang="en-US" altLang="ja-JP" sz="900" b="1" dirty="0">
                  <a:solidFill>
                    <a:prstClr val="black"/>
                  </a:solidFill>
                  <a:latin typeface="Arial"/>
                  <a:ea typeface="ＭＳ Ｐゴシック"/>
                </a:rPr>
                <a:t>321.84</a:t>
              </a:r>
              <a:endParaRPr kumimoji="1" lang="ja-JP" altLang="en-US" sz="900" b="1" dirty="0">
                <a:solidFill>
                  <a:prstClr val="black"/>
                </a:solidFill>
                <a:latin typeface="Arial"/>
                <a:ea typeface="ＭＳ Ｐゴシック"/>
              </a:endParaRP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smtClean="0"/>
              <a:t>Options </a:t>
            </a:r>
            <a:r>
              <a:rPr lang="de-DE" dirty="0" err="1" smtClean="0"/>
              <a:t>to</a:t>
            </a:r>
            <a:r>
              <a:rPr lang="de-DE" dirty="0" smtClean="0"/>
              <a:t> </a:t>
            </a:r>
            <a:r>
              <a:rPr lang="de-DE" dirty="0" err="1" smtClean="0"/>
              <a:t>draft</a:t>
            </a:r>
            <a:r>
              <a:rPr lang="de-DE" dirty="0" smtClean="0"/>
              <a:t> </a:t>
            </a:r>
            <a:r>
              <a:rPr lang="de-DE" dirty="0" err="1" smtClean="0"/>
              <a:t>section</a:t>
            </a:r>
            <a:r>
              <a:rPr lang="de-DE" dirty="0" smtClean="0"/>
              <a:t> on </a:t>
            </a:r>
            <a:r>
              <a:rPr lang="de-DE" dirty="0" err="1" smtClean="0"/>
              <a:t>THz</a:t>
            </a:r>
            <a:r>
              <a:rPr lang="de-DE" dirty="0" smtClean="0"/>
              <a:t> OOK PHY </a:t>
            </a:r>
            <a:r>
              <a:rPr lang="de-DE" dirty="0" err="1" smtClean="0"/>
              <a:t>mode</a:t>
            </a:r>
            <a:endParaRPr lang="de-DE" dirty="0" smtClean="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38</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Current</a:t>
            </a:r>
            <a:r>
              <a:rPr lang="de-DE" dirty="0" smtClean="0"/>
              <a:t> Status of </a:t>
            </a:r>
            <a:r>
              <a:rPr lang="de-DE" dirty="0" err="1" smtClean="0"/>
              <a:t>Clause</a:t>
            </a:r>
            <a:r>
              <a:rPr lang="de-DE" dirty="0" smtClean="0"/>
              <a:t> 11b.3</a:t>
            </a:r>
            <a:endParaRPr lang="de-DE" dirty="0"/>
          </a:p>
        </p:txBody>
      </p:sp>
      <p:sp>
        <p:nvSpPr>
          <p:cNvPr id="3" name="Inhaltsplatzhalter 2"/>
          <p:cNvSpPr>
            <a:spLocks noGrp="1"/>
          </p:cNvSpPr>
          <p:nvPr>
            <p:ph idx="1"/>
          </p:nvPr>
        </p:nvSpPr>
        <p:spPr/>
        <p:txBody>
          <a:bodyPr/>
          <a:lstStyle/>
          <a:p>
            <a:endParaRPr lang="en-US" sz="2400" dirty="0" smtClean="0"/>
          </a:p>
          <a:p>
            <a:r>
              <a:rPr lang="en-US" sz="2400" dirty="0" smtClean="0"/>
              <a:t>The OOK-PHY is described in clause 11b.3 of the proposal</a:t>
            </a:r>
          </a:p>
          <a:p>
            <a:r>
              <a:rPr lang="en-US" sz="2400" dirty="0" smtClean="0"/>
              <a:t>Currently the proposal includes only proposals on the modulation and coding scheme</a:t>
            </a:r>
          </a:p>
          <a:p>
            <a:r>
              <a:rPr lang="en-US" sz="2400" dirty="0" smtClean="0"/>
              <a:t>The remaining part of clause 11b.3 is for further discussion. Two options are proposed: </a:t>
            </a:r>
            <a:endParaRPr lang="de-DE" sz="2400" dirty="0" smtClean="0"/>
          </a:p>
          <a:p>
            <a:pPr lvl="1"/>
            <a:r>
              <a:rPr lang="en-US" sz="2000" dirty="0" smtClean="0"/>
              <a:t>option1: to follow the structure of 11a.3 (HRCP-OOK)</a:t>
            </a:r>
            <a:endParaRPr lang="de-DE" sz="2000" dirty="0" smtClean="0"/>
          </a:p>
          <a:p>
            <a:pPr lvl="1"/>
            <a:r>
              <a:rPr lang="en-US" sz="2000" dirty="0" smtClean="0"/>
              <a:t>option 2: to follow largely the structure of 11b.2 (THz-SC PHY)</a:t>
            </a:r>
            <a:endParaRPr lang="de-DE" sz="2800" dirty="0" smtClean="0"/>
          </a:p>
          <a:p>
            <a:endParaRPr lang="de-DE" sz="2800" dirty="0" smtClean="0"/>
          </a:p>
          <a:p>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39</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Outline</a:t>
            </a:r>
            <a:endParaRPr lang="de-DE" dirty="0"/>
          </a:p>
        </p:txBody>
      </p:sp>
      <p:sp>
        <p:nvSpPr>
          <p:cNvPr id="12" name="Inhaltsplatzhalter 11"/>
          <p:cNvSpPr>
            <a:spLocks noGrp="1"/>
          </p:cNvSpPr>
          <p:nvPr>
            <p:ph idx="1"/>
          </p:nvPr>
        </p:nvSpPr>
        <p:spPr/>
        <p:txBody>
          <a:bodyPr/>
          <a:lstStyle/>
          <a:p>
            <a:r>
              <a:rPr lang="de-DE" sz="2000" dirty="0" err="1" smtClean="0"/>
              <a:t>Applications</a:t>
            </a:r>
            <a:r>
              <a:rPr lang="de-DE" sz="2000" dirty="0" smtClean="0"/>
              <a:t> and </a:t>
            </a:r>
            <a:r>
              <a:rPr lang="de-DE" sz="2000" dirty="0" err="1" smtClean="0"/>
              <a:t>Requirements</a:t>
            </a:r>
            <a:r>
              <a:rPr lang="de-DE" sz="2000" dirty="0" smtClean="0"/>
              <a:t> </a:t>
            </a:r>
            <a:r>
              <a:rPr lang="de-DE" sz="2000" dirty="0" err="1" smtClean="0"/>
              <a:t>for</a:t>
            </a:r>
            <a:r>
              <a:rPr lang="de-DE" sz="2000" dirty="0" smtClean="0"/>
              <a:t> a 802.15.3d</a:t>
            </a:r>
            <a:br>
              <a:rPr lang="de-DE" sz="2000" dirty="0" smtClean="0"/>
            </a:br>
            <a:r>
              <a:rPr lang="de-DE" sz="2000" dirty="0" smtClean="0"/>
              <a:t>THz PHY</a:t>
            </a:r>
          </a:p>
          <a:p>
            <a:r>
              <a:rPr lang="de-DE" sz="2000" dirty="0" err="1" smtClean="0"/>
              <a:t>Baseline</a:t>
            </a:r>
            <a:r>
              <a:rPr lang="de-DE" sz="2000" dirty="0" smtClean="0"/>
              <a:t> </a:t>
            </a:r>
            <a:r>
              <a:rPr lang="de-DE" sz="2000" dirty="0" err="1" smtClean="0"/>
              <a:t>for</a:t>
            </a:r>
            <a:r>
              <a:rPr lang="de-DE" sz="2000" dirty="0" smtClean="0"/>
              <a:t> </a:t>
            </a:r>
            <a:r>
              <a:rPr lang="de-DE" sz="2000" dirty="0" err="1" smtClean="0"/>
              <a:t>the</a:t>
            </a:r>
            <a:r>
              <a:rPr lang="de-DE" sz="2000" dirty="0" smtClean="0"/>
              <a:t> final </a:t>
            </a:r>
            <a:r>
              <a:rPr lang="de-DE" sz="2000" dirty="0" err="1" smtClean="0"/>
              <a:t>proposal</a:t>
            </a:r>
            <a:endParaRPr lang="de-DE" sz="2000" dirty="0" smtClean="0"/>
          </a:p>
          <a:p>
            <a:r>
              <a:rPr lang="de-DE" sz="2000" dirty="0" smtClean="0"/>
              <a:t>Modulation </a:t>
            </a:r>
            <a:r>
              <a:rPr lang="de-DE" sz="2000" dirty="0" err="1" smtClean="0"/>
              <a:t>Schemes</a:t>
            </a:r>
            <a:endParaRPr lang="de-DE" sz="2000" dirty="0" smtClean="0"/>
          </a:p>
          <a:p>
            <a:r>
              <a:rPr lang="de-DE" sz="2000" dirty="0" smtClean="0"/>
              <a:t>Forward Error </a:t>
            </a:r>
            <a:r>
              <a:rPr lang="de-DE" sz="2000" dirty="0" err="1" smtClean="0"/>
              <a:t>Correction</a:t>
            </a:r>
            <a:endParaRPr lang="de-DE" sz="2000" dirty="0" smtClean="0"/>
          </a:p>
          <a:p>
            <a:r>
              <a:rPr lang="de-DE" sz="2000" dirty="0" smtClean="0"/>
              <a:t>Data Rates </a:t>
            </a:r>
          </a:p>
          <a:p>
            <a:r>
              <a:rPr lang="de-DE" sz="2000" dirty="0" smtClean="0"/>
              <a:t>Link Budget</a:t>
            </a:r>
          </a:p>
          <a:p>
            <a:r>
              <a:rPr lang="de-DE" sz="2000" dirty="0" err="1" smtClean="0"/>
              <a:t>Transmit</a:t>
            </a:r>
            <a:r>
              <a:rPr lang="de-DE" sz="2000" dirty="0" smtClean="0"/>
              <a:t> PSD </a:t>
            </a:r>
            <a:r>
              <a:rPr lang="de-DE" sz="2000" dirty="0" err="1" smtClean="0"/>
              <a:t>Mask</a:t>
            </a:r>
            <a:endParaRPr lang="de-DE" sz="2000" dirty="0" smtClean="0"/>
          </a:p>
          <a:p>
            <a:r>
              <a:rPr lang="de-DE" sz="2000" dirty="0" err="1" smtClean="0"/>
              <a:t>Required</a:t>
            </a:r>
            <a:r>
              <a:rPr lang="de-DE" sz="2000" dirty="0" smtClean="0"/>
              <a:t> </a:t>
            </a:r>
            <a:r>
              <a:rPr lang="de-DE" sz="2000" dirty="0" err="1" smtClean="0"/>
              <a:t>Changes</a:t>
            </a:r>
            <a:r>
              <a:rPr lang="de-DE" sz="2000" dirty="0" smtClean="0"/>
              <a:t> </a:t>
            </a:r>
            <a:r>
              <a:rPr lang="de-DE" sz="2000" dirty="0" err="1" smtClean="0"/>
              <a:t>for</a:t>
            </a:r>
            <a:r>
              <a:rPr lang="de-DE" sz="2000" dirty="0" smtClean="0"/>
              <a:t> </a:t>
            </a:r>
            <a:r>
              <a:rPr lang="de-DE" sz="2000" dirty="0" err="1" smtClean="0"/>
              <a:t>the</a:t>
            </a:r>
            <a:r>
              <a:rPr lang="de-DE" sz="2000" dirty="0" smtClean="0"/>
              <a:t> MAC</a:t>
            </a:r>
          </a:p>
          <a:p>
            <a:r>
              <a:rPr lang="de-DE" sz="2000" dirty="0" smtClean="0"/>
              <a:t>Options </a:t>
            </a:r>
            <a:r>
              <a:rPr lang="de-DE" sz="2000" dirty="0" err="1" smtClean="0"/>
              <a:t>to</a:t>
            </a:r>
            <a:r>
              <a:rPr lang="de-DE" sz="2000" dirty="0" smtClean="0"/>
              <a:t> </a:t>
            </a:r>
            <a:r>
              <a:rPr lang="de-DE" sz="2000" dirty="0" err="1" smtClean="0"/>
              <a:t>draft</a:t>
            </a:r>
            <a:r>
              <a:rPr lang="de-DE" sz="2000" dirty="0" smtClean="0"/>
              <a:t> </a:t>
            </a:r>
            <a:r>
              <a:rPr lang="de-DE" sz="2000" dirty="0" err="1" smtClean="0"/>
              <a:t>section</a:t>
            </a:r>
            <a:r>
              <a:rPr lang="de-DE" sz="2000" dirty="0" smtClean="0"/>
              <a:t> on </a:t>
            </a:r>
            <a:r>
              <a:rPr lang="de-DE" sz="2000" dirty="0" err="1" smtClean="0"/>
              <a:t>THz</a:t>
            </a:r>
            <a:r>
              <a:rPr lang="de-DE" sz="2000" dirty="0" smtClean="0"/>
              <a:t> OOK PHY </a:t>
            </a:r>
            <a:r>
              <a:rPr lang="de-DE" sz="2000" dirty="0" err="1" smtClean="0"/>
              <a:t>mode</a:t>
            </a:r>
            <a:endParaRPr lang="de-DE" sz="2000" dirty="0" smtClean="0"/>
          </a:p>
          <a:p>
            <a:r>
              <a:rPr lang="de-DE" sz="2000" dirty="0" err="1" smtClean="0"/>
              <a:t>Criteria</a:t>
            </a:r>
            <a:r>
              <a:rPr lang="de-DE" sz="2000" dirty="0" smtClean="0"/>
              <a:t> </a:t>
            </a:r>
            <a:r>
              <a:rPr lang="de-DE" sz="2000" dirty="0" err="1" smtClean="0"/>
              <a:t>from</a:t>
            </a:r>
            <a:r>
              <a:rPr lang="de-DE" sz="2000" dirty="0" smtClean="0"/>
              <a:t> TRD</a:t>
            </a:r>
          </a:p>
          <a:p>
            <a:r>
              <a:rPr lang="de-DE" sz="2000" dirty="0" err="1" smtClean="0"/>
              <a:t>Issues</a:t>
            </a:r>
            <a:r>
              <a:rPr lang="de-DE" sz="2000" dirty="0" smtClean="0"/>
              <a:t> </a:t>
            </a:r>
            <a:r>
              <a:rPr lang="de-DE" sz="2000" dirty="0" err="1" smtClean="0"/>
              <a:t>for</a:t>
            </a:r>
            <a:r>
              <a:rPr lang="de-DE" sz="2000" dirty="0" smtClean="0"/>
              <a:t> </a:t>
            </a:r>
            <a:r>
              <a:rPr lang="de-DE" sz="2000" dirty="0" err="1" smtClean="0"/>
              <a:t>further</a:t>
            </a:r>
            <a:r>
              <a:rPr lang="de-DE" sz="2000" dirty="0" smtClean="0"/>
              <a:t> </a:t>
            </a:r>
            <a:r>
              <a:rPr lang="de-DE" sz="2000" dirty="0" err="1" smtClean="0"/>
              <a:t>studies</a:t>
            </a:r>
            <a:endParaRPr lang="de-DE" sz="2000" dirty="0" smtClean="0"/>
          </a:p>
          <a:p>
            <a:endParaRPr lang="de-DE" sz="2000" dirty="0" smtClean="0"/>
          </a:p>
          <a:p>
            <a:endParaRPr lang="de-DE" sz="2000" dirty="0" smtClean="0"/>
          </a:p>
          <a:p>
            <a:endParaRPr lang="de-DE" sz="2000" dirty="0" smtClean="0"/>
          </a:p>
          <a:p>
            <a:r>
              <a:rPr lang="de-DE" sz="2000" dirty="0" smtClean="0"/>
              <a:t>t</a:t>
            </a:r>
            <a:endParaRPr lang="de-DE" sz="20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4</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Fullfillment</a:t>
            </a:r>
            <a:r>
              <a:rPr lang="de-DE" dirty="0" smtClean="0"/>
              <a:t> of </a:t>
            </a:r>
            <a:r>
              <a:rPr lang="de-DE" dirty="0" err="1" smtClean="0"/>
              <a:t>Criteria</a:t>
            </a:r>
            <a:r>
              <a:rPr lang="de-DE" dirty="0" smtClean="0"/>
              <a:t> </a:t>
            </a:r>
            <a:r>
              <a:rPr lang="de-DE" dirty="0" err="1" smtClean="0"/>
              <a:t>from</a:t>
            </a:r>
            <a:r>
              <a:rPr lang="de-DE" dirty="0" smtClean="0"/>
              <a:t> TRD</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40</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TRD </a:t>
            </a:r>
            <a:r>
              <a:rPr lang="de-DE" dirty="0" err="1" smtClean="0"/>
              <a:t>Criteria</a:t>
            </a:r>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41</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graphicFrame>
        <p:nvGraphicFramePr>
          <p:cNvPr id="9" name="Inhaltsplatzhalter 8"/>
          <p:cNvGraphicFramePr>
            <a:graphicFrameLocks noGrp="1"/>
          </p:cNvGraphicFramePr>
          <p:nvPr>
            <p:ph idx="1"/>
          </p:nvPr>
        </p:nvGraphicFramePr>
        <p:xfrm>
          <a:off x="694267" y="1769533"/>
          <a:ext cx="7772400" cy="4008120"/>
        </p:xfrm>
        <a:graphic>
          <a:graphicData uri="http://schemas.openxmlformats.org/drawingml/2006/table">
            <a:tbl>
              <a:tblPr firstRow="1" bandRow="1">
                <a:tableStyleId>{5C22544A-7EE6-4342-B048-85BDC9FD1C3A}</a:tableStyleId>
              </a:tblPr>
              <a:tblGrid>
                <a:gridCol w="3886200"/>
                <a:gridCol w="3886200"/>
              </a:tblGrid>
              <a:tr h="370840">
                <a:tc>
                  <a:txBody>
                    <a:bodyPr/>
                    <a:lstStyle/>
                    <a:p>
                      <a:r>
                        <a:rPr lang="de-DE" sz="1600" dirty="0" err="1" smtClean="0"/>
                        <a:t>Section</a:t>
                      </a:r>
                      <a:r>
                        <a:rPr lang="de-DE" sz="1600" baseline="0" dirty="0" smtClean="0"/>
                        <a:t> in TRD</a:t>
                      </a:r>
                      <a:endParaRPr lang="de-DE" sz="1600" dirty="0"/>
                    </a:p>
                  </a:txBody>
                  <a:tcPr/>
                </a:tc>
                <a:tc>
                  <a:txBody>
                    <a:bodyPr/>
                    <a:lstStyle/>
                    <a:p>
                      <a:r>
                        <a:rPr lang="de-DE" sz="1600" baseline="0" dirty="0" smtClean="0"/>
                        <a:t>Grade of </a:t>
                      </a:r>
                      <a:r>
                        <a:rPr lang="de-DE" sz="1600" baseline="0" dirty="0" err="1" smtClean="0"/>
                        <a:t>Fullfillment</a:t>
                      </a:r>
                      <a:endParaRPr lang="de-DE" sz="1600" dirty="0"/>
                    </a:p>
                  </a:txBody>
                  <a:tcPr/>
                </a:tc>
              </a:tr>
              <a:tr h="370840">
                <a:tc>
                  <a:txBody>
                    <a:bodyPr/>
                    <a:lstStyle/>
                    <a:p>
                      <a:r>
                        <a:rPr lang="de-DE" sz="1600" dirty="0" smtClean="0"/>
                        <a:t>8. Data </a:t>
                      </a:r>
                      <a:r>
                        <a:rPr lang="de-DE" sz="1600" dirty="0" err="1" smtClean="0"/>
                        <a:t>rates</a:t>
                      </a:r>
                      <a:endParaRPr lang="de-DE" sz="1600" dirty="0"/>
                    </a:p>
                  </a:txBody>
                  <a:tcPr/>
                </a:tc>
                <a:tc>
                  <a:txBody>
                    <a:bodyPr/>
                    <a:lstStyle/>
                    <a:p>
                      <a:r>
                        <a:rPr lang="de-DE" sz="1600" dirty="0" smtClean="0"/>
                        <a:t>Data </a:t>
                      </a:r>
                      <a:r>
                        <a:rPr lang="de-DE" sz="1600" dirty="0" err="1" smtClean="0"/>
                        <a:t>rates</a:t>
                      </a:r>
                      <a:r>
                        <a:rPr lang="de-DE" sz="1600" dirty="0" smtClean="0"/>
                        <a:t> </a:t>
                      </a:r>
                      <a:r>
                        <a:rPr lang="de-DE" sz="1600" dirty="0" err="1" smtClean="0"/>
                        <a:t>fulfilled</a:t>
                      </a:r>
                      <a:r>
                        <a:rPr lang="de-DE" sz="1600" dirty="0" smtClean="0"/>
                        <a:t> (Table</a:t>
                      </a:r>
                      <a:r>
                        <a:rPr lang="de-DE" sz="1600" baseline="0" dirty="0" smtClean="0"/>
                        <a:t> 11b-1); BER </a:t>
                      </a:r>
                      <a:r>
                        <a:rPr lang="de-DE" sz="1600" baseline="0" dirty="0" err="1" smtClean="0"/>
                        <a:t>need</a:t>
                      </a:r>
                      <a:r>
                        <a:rPr lang="de-DE" sz="1600" baseline="0" dirty="0" smtClean="0"/>
                        <a:t> </a:t>
                      </a:r>
                      <a:r>
                        <a:rPr lang="de-DE" sz="1600" baseline="0" dirty="0" err="1" smtClean="0"/>
                        <a:t>to</a:t>
                      </a:r>
                      <a:r>
                        <a:rPr lang="de-DE" sz="1600" baseline="0" dirty="0" smtClean="0"/>
                        <a:t> </a:t>
                      </a:r>
                      <a:r>
                        <a:rPr lang="de-DE" sz="1600" baseline="0" dirty="0" err="1" smtClean="0"/>
                        <a:t>be</a:t>
                      </a:r>
                      <a:r>
                        <a:rPr lang="de-DE" sz="1600" baseline="0" dirty="0" smtClean="0"/>
                        <a:t> </a:t>
                      </a:r>
                      <a:r>
                        <a:rPr lang="de-DE" sz="1600" baseline="0" dirty="0" err="1" smtClean="0"/>
                        <a:t>checked</a:t>
                      </a:r>
                      <a:r>
                        <a:rPr lang="de-DE" sz="1600" baseline="0" dirty="0" smtClean="0"/>
                        <a:t> </a:t>
                      </a:r>
                      <a:r>
                        <a:rPr lang="de-DE" sz="1600" baseline="0" dirty="0" err="1" smtClean="0"/>
                        <a:t>by</a:t>
                      </a:r>
                      <a:r>
                        <a:rPr lang="de-DE" sz="1600" baseline="0" dirty="0" smtClean="0"/>
                        <a:t> </a:t>
                      </a:r>
                      <a:r>
                        <a:rPr lang="de-DE" sz="1600" baseline="0" dirty="0" err="1" smtClean="0"/>
                        <a:t>simulations</a:t>
                      </a:r>
                      <a:endParaRPr lang="de-DE" sz="1600" dirty="0"/>
                    </a:p>
                  </a:txBody>
                  <a:tcPr/>
                </a:tc>
              </a:tr>
              <a:tr h="370840">
                <a:tc>
                  <a:txBody>
                    <a:bodyPr/>
                    <a:lstStyle/>
                    <a:p>
                      <a:r>
                        <a:rPr lang="de-DE" sz="1600" dirty="0" smtClean="0"/>
                        <a:t>9. Transmission </a:t>
                      </a:r>
                      <a:r>
                        <a:rPr lang="de-DE" sz="1600" dirty="0" err="1" smtClean="0"/>
                        <a:t>range</a:t>
                      </a:r>
                      <a:endParaRPr lang="de-DE" sz="1600" dirty="0"/>
                    </a:p>
                  </a:txBody>
                  <a:tcPr/>
                </a:tc>
                <a:tc>
                  <a:txBody>
                    <a:bodyPr/>
                    <a:lstStyle/>
                    <a:p>
                      <a:r>
                        <a:rPr lang="de-DE" sz="1600" dirty="0" err="1" smtClean="0"/>
                        <a:t>Fullfilled</a:t>
                      </a:r>
                      <a:r>
                        <a:rPr lang="de-DE" sz="1600" dirty="0" smtClean="0"/>
                        <a:t> ,</a:t>
                      </a:r>
                      <a:r>
                        <a:rPr lang="de-DE" sz="1600" dirty="0" err="1" smtClean="0"/>
                        <a:t>see</a:t>
                      </a:r>
                      <a:r>
                        <a:rPr lang="de-DE" sz="1600" dirty="0" smtClean="0"/>
                        <a:t> </a:t>
                      </a:r>
                      <a:r>
                        <a:rPr lang="de-DE" sz="1600" dirty="0" err="1" smtClean="0"/>
                        <a:t>slide</a:t>
                      </a:r>
                      <a:r>
                        <a:rPr lang="de-DE" sz="1600" dirty="0" smtClean="0"/>
                        <a:t> 31</a:t>
                      </a:r>
                      <a:endParaRPr lang="de-DE" sz="1600" dirty="0"/>
                    </a:p>
                  </a:txBody>
                  <a:tcPr/>
                </a:tc>
              </a:tr>
              <a:tr h="370840">
                <a:tc>
                  <a:txBody>
                    <a:bodyPr/>
                    <a:lstStyle/>
                    <a:p>
                      <a:r>
                        <a:rPr lang="de-DE" sz="1600" dirty="0" smtClean="0"/>
                        <a:t>10. Operational </a:t>
                      </a:r>
                      <a:r>
                        <a:rPr lang="de-DE" sz="1600" dirty="0" err="1" smtClean="0"/>
                        <a:t>Freqeuncy</a:t>
                      </a:r>
                      <a:r>
                        <a:rPr lang="de-DE" sz="1600" dirty="0" smtClean="0"/>
                        <a:t> Bands</a:t>
                      </a:r>
                      <a:endParaRPr lang="de-DE" sz="1600" dirty="0"/>
                    </a:p>
                  </a:txBody>
                  <a:tcPr/>
                </a:tc>
                <a:tc>
                  <a:txBody>
                    <a:bodyPr/>
                    <a:lstStyle/>
                    <a:p>
                      <a:r>
                        <a:rPr lang="de-DE" sz="1600" dirty="0" err="1" smtClean="0"/>
                        <a:t>Fulfilled</a:t>
                      </a:r>
                      <a:r>
                        <a:rPr lang="de-DE" sz="1600" dirty="0" smtClean="0"/>
                        <a:t>, </a:t>
                      </a:r>
                      <a:r>
                        <a:rPr lang="de-DE" sz="1600" dirty="0" err="1" smtClean="0"/>
                        <a:t>see</a:t>
                      </a:r>
                      <a:r>
                        <a:rPr lang="de-DE" sz="1600" baseline="0" dirty="0" smtClean="0"/>
                        <a:t> Table 11b-1</a:t>
                      </a:r>
                      <a:endParaRPr lang="de-DE" sz="1600" dirty="0"/>
                    </a:p>
                  </a:txBody>
                  <a:tcPr/>
                </a:tc>
              </a:tr>
              <a:tr h="370840">
                <a:tc>
                  <a:txBody>
                    <a:bodyPr/>
                    <a:lstStyle/>
                    <a:p>
                      <a:r>
                        <a:rPr lang="de-DE" sz="1600" dirty="0" smtClean="0"/>
                        <a:t>11. </a:t>
                      </a:r>
                      <a:r>
                        <a:rPr lang="de-DE" sz="1600" dirty="0" err="1" smtClean="0"/>
                        <a:t>Regulatory</a:t>
                      </a:r>
                      <a:r>
                        <a:rPr lang="de-DE" sz="1600" dirty="0" smtClean="0"/>
                        <a:t> </a:t>
                      </a:r>
                      <a:r>
                        <a:rPr lang="de-DE" sz="1600" dirty="0" err="1" smtClean="0"/>
                        <a:t>Requirements</a:t>
                      </a:r>
                      <a:endParaRPr lang="de-DE" sz="1600" dirty="0"/>
                    </a:p>
                  </a:txBody>
                  <a:tcPr/>
                </a:tc>
                <a:tc>
                  <a:txBody>
                    <a:bodyPr/>
                    <a:lstStyle/>
                    <a:p>
                      <a:r>
                        <a:rPr lang="de-DE" sz="1600" dirty="0" smtClean="0"/>
                        <a:t>To </a:t>
                      </a:r>
                      <a:r>
                        <a:rPr lang="de-DE" sz="1600" dirty="0" err="1" smtClean="0"/>
                        <a:t>be</a:t>
                      </a:r>
                      <a:r>
                        <a:rPr lang="de-DE" sz="1600" dirty="0" smtClean="0"/>
                        <a:t> </a:t>
                      </a:r>
                      <a:r>
                        <a:rPr lang="de-DE" sz="1600" dirty="0" err="1" smtClean="0"/>
                        <a:t>provided</a:t>
                      </a:r>
                      <a:r>
                        <a:rPr lang="de-DE" sz="1600" dirty="0" smtClean="0"/>
                        <a:t> </a:t>
                      </a:r>
                      <a:r>
                        <a:rPr lang="de-DE" sz="1600" dirty="0" err="1" smtClean="0"/>
                        <a:t>once</a:t>
                      </a:r>
                      <a:r>
                        <a:rPr lang="de-DE" sz="1600" dirty="0" smtClean="0"/>
                        <a:t> all </a:t>
                      </a:r>
                      <a:r>
                        <a:rPr lang="de-DE" sz="1600" dirty="0" err="1" smtClean="0"/>
                        <a:t>transmitter</a:t>
                      </a:r>
                      <a:r>
                        <a:rPr lang="de-DE" sz="1600" dirty="0" smtClean="0"/>
                        <a:t> </a:t>
                      </a:r>
                      <a:r>
                        <a:rPr lang="de-DE" sz="1600" dirty="0" err="1" smtClean="0"/>
                        <a:t>characteristiscs</a:t>
                      </a:r>
                      <a:r>
                        <a:rPr lang="de-DE" sz="1600" baseline="0" dirty="0" smtClean="0"/>
                        <a:t> </a:t>
                      </a:r>
                      <a:r>
                        <a:rPr lang="de-DE" sz="1600" baseline="0" dirty="0" err="1" smtClean="0"/>
                        <a:t>are</a:t>
                      </a:r>
                      <a:r>
                        <a:rPr lang="de-DE" sz="1600" baseline="0" dirty="0" smtClean="0"/>
                        <a:t> </a:t>
                      </a:r>
                      <a:r>
                        <a:rPr lang="de-DE" sz="1600" baseline="0" dirty="0" err="1" smtClean="0"/>
                        <a:t>fixed</a:t>
                      </a:r>
                      <a:endParaRPr lang="de-DE" sz="1600" dirty="0"/>
                    </a:p>
                  </a:txBody>
                  <a:tcPr/>
                </a:tc>
              </a:tr>
              <a:tr h="370840">
                <a:tc>
                  <a:txBody>
                    <a:bodyPr/>
                    <a:lstStyle/>
                    <a:p>
                      <a:r>
                        <a:rPr lang="de-DE" sz="1600" dirty="0" smtClean="0"/>
                        <a:t>12. Media</a:t>
                      </a:r>
                      <a:r>
                        <a:rPr lang="de-DE" sz="1600" baseline="0" dirty="0" smtClean="0"/>
                        <a:t> Access </a:t>
                      </a:r>
                      <a:r>
                        <a:rPr lang="de-DE" sz="1600" baseline="0" dirty="0" err="1" smtClean="0"/>
                        <a:t>Mechanism</a:t>
                      </a:r>
                      <a:endParaRPr lang="de-DE" sz="1600" dirty="0"/>
                    </a:p>
                  </a:txBody>
                  <a:tcPr/>
                </a:tc>
                <a:tc>
                  <a:txBody>
                    <a:bodyPr/>
                    <a:lstStyle/>
                    <a:p>
                      <a:r>
                        <a:rPr lang="de-DE" sz="1600" dirty="0" err="1" smtClean="0"/>
                        <a:t>Existing</a:t>
                      </a:r>
                      <a:r>
                        <a:rPr lang="de-DE" sz="1600" dirty="0" smtClean="0"/>
                        <a:t> </a:t>
                      </a:r>
                      <a:r>
                        <a:rPr lang="de-DE" sz="1600" dirty="0" err="1" smtClean="0"/>
                        <a:t>Mechanism</a:t>
                      </a:r>
                      <a:r>
                        <a:rPr lang="de-DE" sz="1600" dirty="0" smtClean="0"/>
                        <a:t> </a:t>
                      </a:r>
                      <a:r>
                        <a:rPr lang="de-DE" sz="1600" dirty="0" err="1" smtClean="0"/>
                        <a:t>from</a:t>
                      </a:r>
                      <a:r>
                        <a:rPr lang="de-DE" sz="1600" dirty="0" smtClean="0"/>
                        <a:t> 802.15.3-2016 and P802.15.3e</a:t>
                      </a:r>
                      <a:r>
                        <a:rPr lang="de-DE" sz="1600" baseline="0" dirty="0" smtClean="0"/>
                        <a:t> will </a:t>
                      </a:r>
                      <a:r>
                        <a:rPr lang="de-DE" sz="1600" baseline="0" dirty="0" err="1" smtClean="0"/>
                        <a:t>be</a:t>
                      </a:r>
                      <a:r>
                        <a:rPr lang="de-DE" sz="1600" baseline="0" dirty="0" smtClean="0"/>
                        <a:t> </a:t>
                      </a:r>
                      <a:r>
                        <a:rPr lang="de-DE" sz="1600" baseline="0" dirty="0" err="1" smtClean="0"/>
                        <a:t>inherited</a:t>
                      </a:r>
                      <a:endParaRPr lang="de-DE" sz="1600" dirty="0"/>
                    </a:p>
                  </a:txBody>
                  <a:tcPr/>
                </a:tc>
              </a:tr>
              <a:tr h="370840">
                <a:tc>
                  <a:txBody>
                    <a:bodyPr/>
                    <a:lstStyle/>
                    <a:p>
                      <a:r>
                        <a:rPr lang="de-DE" sz="1600" dirty="0" smtClean="0"/>
                        <a:t>16. Security </a:t>
                      </a:r>
                      <a:r>
                        <a:rPr lang="de-DE" sz="1600" dirty="0" err="1" smtClean="0"/>
                        <a:t>Mechanism</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err="1" smtClean="0"/>
                        <a:t>Existing</a:t>
                      </a:r>
                      <a:r>
                        <a:rPr lang="de-DE" sz="1600" dirty="0" smtClean="0"/>
                        <a:t> </a:t>
                      </a:r>
                      <a:r>
                        <a:rPr lang="de-DE" sz="1600" dirty="0" err="1" smtClean="0"/>
                        <a:t>Mechanism</a:t>
                      </a:r>
                      <a:r>
                        <a:rPr lang="de-DE" sz="1600" dirty="0" smtClean="0"/>
                        <a:t> </a:t>
                      </a:r>
                      <a:r>
                        <a:rPr lang="de-DE" sz="1600" dirty="0" err="1" smtClean="0"/>
                        <a:t>from</a:t>
                      </a:r>
                      <a:r>
                        <a:rPr lang="de-DE" sz="1600" dirty="0" smtClean="0"/>
                        <a:t> 802.15.3-2016 and P802.15.3e</a:t>
                      </a:r>
                      <a:r>
                        <a:rPr lang="de-DE" sz="1600" baseline="0" dirty="0" smtClean="0"/>
                        <a:t> will </a:t>
                      </a:r>
                      <a:r>
                        <a:rPr lang="de-DE" sz="1600" baseline="0" dirty="0" err="1" smtClean="0"/>
                        <a:t>be</a:t>
                      </a:r>
                      <a:r>
                        <a:rPr lang="de-DE" sz="1600" baseline="0" dirty="0" smtClean="0"/>
                        <a:t> </a:t>
                      </a:r>
                      <a:r>
                        <a:rPr lang="de-DE" sz="1600" baseline="0" dirty="0" err="1" smtClean="0"/>
                        <a:t>inherited</a:t>
                      </a:r>
                      <a:endParaRPr lang="de-DE" sz="1600" dirty="0" smtClean="0"/>
                    </a:p>
                  </a:txBody>
                  <a:tcPr/>
                </a:tc>
              </a:tr>
              <a:tr h="370840">
                <a:tc>
                  <a:txBody>
                    <a:bodyPr/>
                    <a:lstStyle/>
                    <a:p>
                      <a:r>
                        <a:rPr lang="de-DE" sz="1600" dirty="0" smtClean="0"/>
                        <a:t>17. Size and Power</a:t>
                      </a:r>
                      <a:endParaRPr lang="de-DE"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To </a:t>
                      </a:r>
                      <a:r>
                        <a:rPr lang="de-DE" sz="1600" dirty="0" err="1" smtClean="0"/>
                        <a:t>be</a:t>
                      </a:r>
                      <a:r>
                        <a:rPr lang="de-DE" sz="1600" dirty="0" smtClean="0"/>
                        <a:t> </a:t>
                      </a:r>
                      <a:r>
                        <a:rPr lang="de-DE" sz="1600" dirty="0" err="1" smtClean="0"/>
                        <a:t>provided</a:t>
                      </a:r>
                      <a:r>
                        <a:rPr lang="de-DE" sz="1600" baseline="0" dirty="0" smtClean="0"/>
                        <a:t> </a:t>
                      </a:r>
                      <a:r>
                        <a:rPr lang="de-DE" sz="1600" baseline="0" dirty="0" err="1" smtClean="0"/>
                        <a:t>based</a:t>
                      </a:r>
                      <a:r>
                        <a:rPr lang="de-DE" sz="1600" baseline="0" dirty="0" smtClean="0"/>
                        <a:t> on </a:t>
                      </a:r>
                      <a:r>
                        <a:rPr lang="de-DE" sz="1600" baseline="0" dirty="0" err="1" smtClean="0"/>
                        <a:t>ongoing</a:t>
                      </a:r>
                      <a:r>
                        <a:rPr lang="de-DE" sz="1600" baseline="0" dirty="0" smtClean="0"/>
                        <a:t> </a:t>
                      </a:r>
                      <a:r>
                        <a:rPr lang="de-DE" sz="1600" baseline="0" dirty="0" err="1" smtClean="0"/>
                        <a:t>research</a:t>
                      </a:r>
                      <a:r>
                        <a:rPr lang="de-DE" sz="1600" baseline="0" dirty="0" smtClean="0"/>
                        <a:t> </a:t>
                      </a:r>
                      <a:r>
                        <a:rPr lang="de-DE" sz="1600" baseline="0" dirty="0" err="1" smtClean="0"/>
                        <a:t>projects</a:t>
                      </a:r>
                      <a:endParaRPr lang="de-DE" sz="1600" dirty="0" smtClean="0"/>
                    </a:p>
                  </a:txBody>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sz="3600" dirty="0" smtClean="0"/>
              <a:t>ISSUES FOR </a:t>
            </a:r>
            <a:r>
              <a:rPr lang="de-DE" sz="3600" dirty="0" err="1" smtClean="0"/>
              <a:t>FuRTHER</a:t>
            </a:r>
            <a:r>
              <a:rPr lang="de-DE" sz="3600" dirty="0" smtClean="0"/>
              <a:t> STUDIES</a:t>
            </a:r>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42</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List of open </a:t>
            </a:r>
            <a:r>
              <a:rPr lang="de-DE" dirty="0" err="1" smtClean="0"/>
              <a:t>Issues</a:t>
            </a:r>
            <a:r>
              <a:rPr lang="de-DE" dirty="0" smtClean="0"/>
              <a:t> </a:t>
            </a:r>
            <a:r>
              <a:rPr lang="de-DE" dirty="0" err="1" smtClean="0"/>
              <a:t>for</a:t>
            </a:r>
            <a:r>
              <a:rPr lang="de-DE" dirty="0" smtClean="0"/>
              <a:t> </a:t>
            </a:r>
            <a:r>
              <a:rPr lang="de-DE" dirty="0" err="1" smtClean="0"/>
              <a:t>further</a:t>
            </a:r>
            <a:r>
              <a:rPr lang="de-DE" dirty="0" smtClean="0"/>
              <a:t> </a:t>
            </a:r>
            <a:r>
              <a:rPr lang="de-DE" dirty="0" err="1" smtClean="0"/>
              <a:t>studies</a:t>
            </a:r>
            <a:endParaRPr lang="de-DE" dirty="0"/>
          </a:p>
        </p:txBody>
      </p:sp>
      <p:sp>
        <p:nvSpPr>
          <p:cNvPr id="3" name="Inhaltsplatzhalter 2"/>
          <p:cNvSpPr>
            <a:spLocks noGrp="1"/>
          </p:cNvSpPr>
          <p:nvPr>
            <p:ph idx="1"/>
          </p:nvPr>
        </p:nvSpPr>
        <p:spPr/>
        <p:txBody>
          <a:bodyPr/>
          <a:lstStyle/>
          <a:p>
            <a:r>
              <a:rPr lang="de-DE" sz="2400" dirty="0" smtClean="0"/>
              <a:t>The </a:t>
            </a:r>
            <a:r>
              <a:rPr lang="de-DE" sz="2400" dirty="0" err="1" smtClean="0"/>
              <a:t>following</a:t>
            </a:r>
            <a:r>
              <a:rPr lang="de-DE" sz="2400" dirty="0" smtClean="0"/>
              <a:t> essential </a:t>
            </a:r>
            <a:r>
              <a:rPr lang="de-DE" sz="2400" dirty="0" err="1" smtClean="0"/>
              <a:t>issues</a:t>
            </a:r>
            <a:r>
              <a:rPr lang="de-DE" sz="2400" dirty="0" smtClean="0"/>
              <a:t> </a:t>
            </a:r>
            <a:r>
              <a:rPr lang="de-DE" sz="2400" dirty="0" err="1" smtClean="0"/>
              <a:t>need</a:t>
            </a:r>
            <a:r>
              <a:rPr lang="de-DE" sz="2400" dirty="0" smtClean="0"/>
              <a:t> </a:t>
            </a:r>
            <a:r>
              <a:rPr lang="de-DE" sz="2400" dirty="0" err="1" smtClean="0"/>
              <a:t>to</a:t>
            </a:r>
            <a:r>
              <a:rPr lang="de-DE" sz="2400" dirty="0" smtClean="0"/>
              <a:t> </a:t>
            </a:r>
            <a:r>
              <a:rPr lang="de-DE" sz="2400" dirty="0" err="1" smtClean="0"/>
              <a:t>be</a:t>
            </a:r>
            <a:r>
              <a:rPr lang="de-DE" sz="2400" dirty="0" smtClean="0"/>
              <a:t> </a:t>
            </a:r>
            <a:r>
              <a:rPr lang="de-DE" sz="2400" dirty="0" err="1" smtClean="0"/>
              <a:t>resolved</a:t>
            </a:r>
            <a:r>
              <a:rPr lang="de-DE" sz="2400" dirty="0" smtClean="0"/>
              <a:t> </a:t>
            </a:r>
            <a:r>
              <a:rPr lang="de-DE" sz="2400" dirty="0" err="1" smtClean="0"/>
              <a:t>before</a:t>
            </a:r>
            <a:r>
              <a:rPr lang="de-DE" sz="2400" dirty="0" smtClean="0"/>
              <a:t> </a:t>
            </a:r>
            <a:r>
              <a:rPr lang="de-DE" sz="2400" dirty="0" err="1" smtClean="0"/>
              <a:t>the</a:t>
            </a:r>
            <a:r>
              <a:rPr lang="de-DE" sz="2400" dirty="0" smtClean="0"/>
              <a:t> </a:t>
            </a:r>
            <a:r>
              <a:rPr lang="de-DE" sz="2400" dirty="0" err="1" smtClean="0"/>
              <a:t>draft</a:t>
            </a:r>
            <a:r>
              <a:rPr lang="de-DE" sz="2400" dirty="0" smtClean="0"/>
              <a:t> </a:t>
            </a:r>
            <a:r>
              <a:rPr lang="de-DE" sz="2400" dirty="0" err="1" smtClean="0"/>
              <a:t>standard</a:t>
            </a:r>
            <a:r>
              <a:rPr lang="de-DE" sz="2400" dirty="0" smtClean="0"/>
              <a:t> </a:t>
            </a:r>
            <a:r>
              <a:rPr lang="de-DE" sz="2400" dirty="0" err="1" smtClean="0"/>
              <a:t>can</a:t>
            </a:r>
            <a:r>
              <a:rPr lang="de-DE" sz="2400" dirty="0" smtClean="0"/>
              <a:t> </a:t>
            </a:r>
            <a:r>
              <a:rPr lang="de-DE" sz="2400" dirty="0" err="1" smtClean="0"/>
              <a:t>be</a:t>
            </a:r>
            <a:r>
              <a:rPr lang="de-DE" sz="2400" dirty="0" smtClean="0"/>
              <a:t> </a:t>
            </a:r>
            <a:r>
              <a:rPr lang="de-DE" sz="2400" dirty="0" err="1" smtClean="0"/>
              <a:t>completed</a:t>
            </a:r>
            <a:r>
              <a:rPr lang="de-DE" sz="2400" dirty="0" smtClean="0"/>
              <a:t>:</a:t>
            </a:r>
          </a:p>
          <a:p>
            <a:pPr lvl="1"/>
            <a:r>
              <a:rPr lang="de-DE" sz="2000" dirty="0" smtClean="0"/>
              <a:t>PSD </a:t>
            </a:r>
            <a:r>
              <a:rPr lang="de-DE" sz="2000" dirty="0" err="1" smtClean="0"/>
              <a:t>Mask</a:t>
            </a:r>
            <a:r>
              <a:rPr lang="de-DE" sz="2000" dirty="0" smtClean="0"/>
              <a:t>: Definition of </a:t>
            </a:r>
            <a:r>
              <a:rPr lang="de-DE" sz="2000" dirty="0" err="1" smtClean="0"/>
              <a:t>parameters</a:t>
            </a:r>
            <a:r>
              <a:rPr lang="de-DE" sz="2000" dirty="0" smtClean="0"/>
              <a:t> in Table 11b-3</a:t>
            </a:r>
          </a:p>
          <a:p>
            <a:pPr lvl="1"/>
            <a:r>
              <a:rPr lang="de-DE" sz="2000" dirty="0" smtClean="0"/>
              <a:t>FEC: </a:t>
            </a:r>
            <a:r>
              <a:rPr lang="de-DE" sz="2000" dirty="0" err="1" smtClean="0"/>
              <a:t>Simulations</a:t>
            </a:r>
            <a:r>
              <a:rPr lang="de-DE" sz="2000" dirty="0" smtClean="0"/>
              <a:t> </a:t>
            </a:r>
            <a:r>
              <a:rPr lang="de-DE" sz="2000" dirty="0" err="1" smtClean="0"/>
              <a:t>using</a:t>
            </a:r>
            <a:r>
              <a:rPr lang="de-DE" sz="2000" dirty="0" smtClean="0"/>
              <a:t> </a:t>
            </a:r>
            <a:r>
              <a:rPr lang="de-DE" sz="2000" dirty="0" err="1" smtClean="0"/>
              <a:t>models</a:t>
            </a:r>
            <a:r>
              <a:rPr lang="de-DE" sz="2000" dirty="0" smtClean="0"/>
              <a:t> </a:t>
            </a:r>
            <a:r>
              <a:rPr lang="de-DE" sz="2000" dirty="0" err="1" smtClean="0"/>
              <a:t>from</a:t>
            </a:r>
            <a:r>
              <a:rPr lang="de-DE" sz="2000" dirty="0" smtClean="0"/>
              <a:t> CMD and </a:t>
            </a:r>
            <a:r>
              <a:rPr lang="de-DE" sz="2000" dirty="0" err="1" smtClean="0"/>
              <a:t>based</a:t>
            </a:r>
            <a:r>
              <a:rPr lang="de-DE" sz="2000" dirty="0" smtClean="0"/>
              <a:t> on </a:t>
            </a:r>
            <a:r>
              <a:rPr lang="de-DE" sz="2000" dirty="0" err="1" smtClean="0"/>
              <a:t>the</a:t>
            </a:r>
            <a:r>
              <a:rPr lang="de-DE" sz="2000" dirty="0" smtClean="0"/>
              <a:t> </a:t>
            </a:r>
            <a:r>
              <a:rPr lang="de-DE" sz="2000" dirty="0" err="1" smtClean="0"/>
              <a:t>achieved</a:t>
            </a:r>
            <a:r>
              <a:rPr lang="de-DE" sz="2000" dirty="0" smtClean="0"/>
              <a:t> </a:t>
            </a:r>
            <a:r>
              <a:rPr lang="de-DE" sz="2000" dirty="0" err="1" smtClean="0"/>
              <a:t>results</a:t>
            </a:r>
            <a:r>
              <a:rPr lang="de-DE" sz="2000" dirty="0" smtClean="0"/>
              <a:t> </a:t>
            </a:r>
            <a:r>
              <a:rPr lang="de-DE" sz="2000" dirty="0" err="1" smtClean="0"/>
              <a:t>selection</a:t>
            </a:r>
            <a:r>
              <a:rPr lang="de-DE" sz="2000" dirty="0" smtClean="0"/>
              <a:t> of final </a:t>
            </a:r>
            <a:r>
              <a:rPr lang="de-DE" sz="2000" dirty="0" err="1" smtClean="0"/>
              <a:t>schemes</a:t>
            </a:r>
            <a:endParaRPr lang="de-DE" sz="2000" dirty="0" smtClean="0"/>
          </a:p>
          <a:p>
            <a:pPr lvl="1"/>
            <a:r>
              <a:rPr lang="de-DE" sz="2000" dirty="0" smtClean="0"/>
              <a:t>Transmitter and </a:t>
            </a:r>
            <a:r>
              <a:rPr lang="de-DE" sz="2000" dirty="0" err="1" smtClean="0"/>
              <a:t>receiver</a:t>
            </a:r>
            <a:r>
              <a:rPr lang="de-DE" sz="2000" dirty="0" smtClean="0"/>
              <a:t> </a:t>
            </a:r>
            <a:r>
              <a:rPr lang="de-DE" sz="2000" dirty="0" err="1" smtClean="0"/>
              <a:t>characteristics</a:t>
            </a:r>
            <a:r>
              <a:rPr lang="de-DE" sz="2000" dirty="0" smtClean="0"/>
              <a:t>: EVM </a:t>
            </a:r>
            <a:r>
              <a:rPr lang="de-DE" sz="2000" dirty="0" err="1" smtClean="0"/>
              <a:t>requirements</a:t>
            </a:r>
            <a:r>
              <a:rPr lang="de-DE" sz="2000" dirty="0" smtClean="0"/>
              <a:t> and </a:t>
            </a:r>
            <a:r>
              <a:rPr lang="de-DE" sz="2000" dirty="0" err="1" smtClean="0"/>
              <a:t>reference</a:t>
            </a:r>
            <a:r>
              <a:rPr lang="de-DE" sz="2000" dirty="0" smtClean="0"/>
              <a:t> </a:t>
            </a:r>
            <a:r>
              <a:rPr lang="de-DE" sz="2000" dirty="0" err="1" smtClean="0"/>
              <a:t>sensitivity</a:t>
            </a:r>
            <a:r>
              <a:rPr lang="de-DE" sz="2000" dirty="0" smtClean="0"/>
              <a:t> </a:t>
            </a:r>
            <a:r>
              <a:rPr lang="de-DE" sz="2000" dirty="0" err="1" smtClean="0"/>
              <a:t>levels</a:t>
            </a:r>
            <a:r>
              <a:rPr lang="de-DE" sz="2000" dirty="0" smtClean="0"/>
              <a:t> </a:t>
            </a:r>
            <a:r>
              <a:rPr lang="de-DE" sz="2000" dirty="0" err="1" smtClean="0"/>
              <a:t>have</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defined</a:t>
            </a:r>
            <a:endParaRPr lang="de-DE" sz="2000" dirty="0" smtClean="0"/>
          </a:p>
          <a:p>
            <a:pPr lvl="1"/>
            <a:r>
              <a:rPr lang="de-DE" sz="2000" dirty="0" smtClean="0"/>
              <a:t>MAC: All </a:t>
            </a:r>
            <a:r>
              <a:rPr lang="de-DE" sz="2000" dirty="0" err="1" smtClean="0"/>
              <a:t>required</a:t>
            </a:r>
            <a:r>
              <a:rPr lang="de-DE" sz="2000" dirty="0" smtClean="0"/>
              <a:t> </a:t>
            </a:r>
            <a:r>
              <a:rPr lang="de-DE" sz="2000" dirty="0" err="1" smtClean="0"/>
              <a:t>changes</a:t>
            </a:r>
            <a:r>
              <a:rPr lang="de-DE" sz="2000" dirty="0" smtClean="0"/>
              <a:t> </a:t>
            </a:r>
            <a:r>
              <a:rPr lang="de-DE" sz="2000" dirty="0" err="1" smtClean="0"/>
              <a:t>to</a:t>
            </a:r>
            <a:r>
              <a:rPr lang="de-DE" sz="2000" dirty="0" smtClean="0"/>
              <a:t> </a:t>
            </a:r>
            <a:r>
              <a:rPr lang="de-DE" sz="2000" dirty="0" err="1" smtClean="0"/>
              <a:t>the</a:t>
            </a:r>
            <a:r>
              <a:rPr lang="de-DE" sz="2000" dirty="0" smtClean="0"/>
              <a:t> MAC </a:t>
            </a:r>
            <a:r>
              <a:rPr lang="de-DE" sz="2000" dirty="0" err="1" smtClean="0"/>
              <a:t>have</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identified</a:t>
            </a:r>
            <a:r>
              <a:rPr lang="de-DE" sz="2000" dirty="0" smtClean="0"/>
              <a:t> (</a:t>
            </a:r>
            <a:r>
              <a:rPr lang="de-DE" sz="2000" dirty="0" err="1" smtClean="0"/>
              <a:t>chapter</a:t>
            </a:r>
            <a:r>
              <a:rPr lang="de-DE" sz="2000" dirty="0" smtClean="0"/>
              <a:t> 6)</a:t>
            </a:r>
          </a:p>
          <a:p>
            <a:pPr lvl="1"/>
            <a:r>
              <a:rPr lang="de-DE" sz="2000" dirty="0" smtClean="0"/>
              <a:t>OOK: </a:t>
            </a:r>
            <a:r>
              <a:rPr lang="de-DE" sz="2000" dirty="0" err="1" smtClean="0"/>
              <a:t>Decision</a:t>
            </a:r>
            <a:r>
              <a:rPr lang="de-DE" sz="2000" dirty="0" smtClean="0"/>
              <a:t> on </a:t>
            </a:r>
            <a:r>
              <a:rPr lang="de-DE" sz="2000" dirty="0" err="1" smtClean="0"/>
              <a:t>the</a:t>
            </a:r>
            <a:r>
              <a:rPr lang="de-DE" sz="2000" dirty="0" smtClean="0"/>
              <a:t> </a:t>
            </a:r>
            <a:r>
              <a:rPr lang="de-DE" sz="2000" dirty="0" err="1" smtClean="0"/>
              <a:t>structure</a:t>
            </a:r>
            <a:r>
              <a:rPr lang="de-DE" sz="2000" dirty="0" smtClean="0"/>
              <a:t> of </a:t>
            </a:r>
            <a:r>
              <a:rPr lang="de-DE" sz="2000" dirty="0" err="1" smtClean="0"/>
              <a:t>clause</a:t>
            </a:r>
            <a:r>
              <a:rPr lang="de-DE" sz="2000" dirty="0" smtClean="0"/>
              <a:t> on OOK-</a:t>
            </a:r>
            <a:r>
              <a:rPr lang="de-DE" sz="2000" dirty="0" err="1" smtClean="0"/>
              <a:t>mode</a:t>
            </a:r>
            <a:endParaRPr lang="de-DE" sz="2000" dirty="0" smtClean="0"/>
          </a:p>
          <a:p>
            <a:pPr lvl="1"/>
            <a:endParaRPr lang="de-DE" sz="2000" dirty="0" smtClean="0"/>
          </a:p>
          <a:p>
            <a:endParaRPr lang="de-DE" sz="2800" dirty="0" smtClean="0"/>
          </a:p>
          <a:p>
            <a:endParaRPr lang="de-DE" sz="2800" dirty="0" smtClean="0"/>
          </a:p>
          <a:p>
            <a:endParaRPr lang="de-DE" dirty="0"/>
          </a:p>
        </p:txBody>
      </p:sp>
      <p:sp>
        <p:nvSpPr>
          <p:cNvPr id="4" name="Datumsplatzhalter 3"/>
          <p:cNvSpPr>
            <a:spLocks noGrp="1"/>
          </p:cNvSpPr>
          <p:nvPr>
            <p:ph type="dt" sz="half" idx="10"/>
          </p:nvPr>
        </p:nvSpPr>
        <p:spPr/>
        <p:txBody>
          <a:bodyPr/>
          <a:lstStyle/>
          <a:p>
            <a:r>
              <a:rPr lang="en-US" dirty="0" smtClean="0"/>
              <a:t>September 2016</a:t>
            </a:r>
          </a:p>
        </p:txBody>
      </p:sp>
      <p:sp>
        <p:nvSpPr>
          <p:cNvPr id="6" name="Foliennummernplatzhalter 5"/>
          <p:cNvSpPr>
            <a:spLocks noGrp="1"/>
          </p:cNvSpPr>
          <p:nvPr>
            <p:ph type="sldNum" sz="quarter" idx="12"/>
          </p:nvPr>
        </p:nvSpPr>
        <p:spPr/>
        <p:txBody>
          <a:bodyPr/>
          <a:lstStyle/>
          <a:p>
            <a:r>
              <a:rPr lang="en-US" smtClean="0"/>
              <a:t>Slide </a:t>
            </a:r>
            <a:fld id="{D8E7F6C2-DF2F-4116-8D71-DCDEFB590920}" type="slidenum">
              <a:rPr lang="en-US" smtClean="0"/>
              <a:pPr/>
              <a:t>43</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Applications</a:t>
            </a:r>
            <a:r>
              <a:rPr lang="de-DE" dirty="0" smtClean="0"/>
              <a:t> </a:t>
            </a:r>
            <a:r>
              <a:rPr lang="de-DE" dirty="0" err="1" smtClean="0"/>
              <a:t>for</a:t>
            </a:r>
            <a:r>
              <a:rPr lang="de-DE" dirty="0" smtClean="0"/>
              <a:t> a 802.15.3d THz PHY</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5</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err="1" smtClean="0"/>
              <a:t>Applications</a:t>
            </a:r>
            <a:r>
              <a:rPr lang="de-DE" dirty="0" smtClean="0"/>
              <a:t> </a:t>
            </a:r>
            <a:r>
              <a:rPr lang="de-DE" dirty="0" err="1" smtClean="0"/>
              <a:t>for</a:t>
            </a:r>
            <a:r>
              <a:rPr lang="de-DE" dirty="0" smtClean="0"/>
              <a:t> </a:t>
            </a:r>
            <a:r>
              <a:rPr lang="de-DE" dirty="0" err="1" smtClean="0"/>
              <a:t>switched</a:t>
            </a:r>
            <a:r>
              <a:rPr lang="de-DE" dirty="0" smtClean="0"/>
              <a:t> </a:t>
            </a:r>
            <a:r>
              <a:rPr lang="de-DE" dirty="0" err="1" smtClean="0"/>
              <a:t>point-to-point</a:t>
            </a:r>
            <a:r>
              <a:rPr lang="de-DE" dirty="0" smtClean="0"/>
              <a:t> links</a:t>
            </a:r>
            <a:endParaRPr lang="de-DE"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6</a:t>
            </a:fld>
            <a:endParaRPr lang="en-US"/>
          </a:p>
        </p:txBody>
      </p:sp>
      <p:grpSp>
        <p:nvGrpSpPr>
          <p:cNvPr id="9" name="Gruppieren 48"/>
          <p:cNvGrpSpPr/>
          <p:nvPr/>
        </p:nvGrpSpPr>
        <p:grpSpPr>
          <a:xfrm>
            <a:off x="1472268" y="2015635"/>
            <a:ext cx="2451261" cy="1923117"/>
            <a:chOff x="1617749" y="3394562"/>
            <a:chExt cx="2451261" cy="1923117"/>
          </a:xfrm>
        </p:grpSpPr>
        <p:grpSp>
          <p:nvGrpSpPr>
            <p:cNvPr id="90" name="Group 6"/>
            <p:cNvGrpSpPr>
              <a:grpSpLocks/>
            </p:cNvGrpSpPr>
            <p:nvPr/>
          </p:nvGrpSpPr>
          <p:grpSpPr bwMode="auto">
            <a:xfrm>
              <a:off x="1763625" y="3640784"/>
              <a:ext cx="2305385" cy="1373358"/>
              <a:chOff x="2599" y="2346"/>
              <a:chExt cx="1913" cy="1220"/>
            </a:xfrm>
          </p:grpSpPr>
          <p:pic>
            <p:nvPicPr>
              <p:cNvPr id="94" name="Picture 7" descr="ASS-PDA-offline-Eing"/>
              <p:cNvPicPr>
                <a:picLocks noChangeAspect="1" noChangeArrowheads="1"/>
              </p:cNvPicPr>
              <p:nvPr/>
            </p:nvPicPr>
            <p:blipFill>
              <a:blip r:embed="rId2" cstate="print"/>
              <a:srcRect/>
              <a:stretch>
                <a:fillRect/>
              </a:stretch>
            </p:blipFill>
            <p:spPr bwMode="auto">
              <a:xfrm>
                <a:off x="2599" y="2659"/>
                <a:ext cx="491" cy="544"/>
              </a:xfrm>
              <a:prstGeom prst="rect">
                <a:avLst/>
              </a:prstGeom>
              <a:noFill/>
              <a:ln w="9525">
                <a:noFill/>
                <a:miter lim="800000"/>
                <a:headEnd/>
                <a:tailEnd/>
              </a:ln>
            </p:spPr>
          </p:pic>
          <p:grpSp>
            <p:nvGrpSpPr>
              <p:cNvPr id="95" name="Group 8"/>
              <p:cNvGrpSpPr>
                <a:grpSpLocks/>
              </p:cNvGrpSpPr>
              <p:nvPr/>
            </p:nvGrpSpPr>
            <p:grpSpPr bwMode="auto">
              <a:xfrm>
                <a:off x="3574" y="2346"/>
                <a:ext cx="938" cy="1220"/>
                <a:chOff x="4558" y="2301"/>
                <a:chExt cx="938" cy="1220"/>
              </a:xfrm>
            </p:grpSpPr>
            <p:pic>
              <p:nvPicPr>
                <p:cNvPr id="100" name="Picture 9" descr="photokiosk"/>
                <p:cNvPicPr>
                  <a:picLocks noChangeAspect="1" noChangeArrowheads="1"/>
                </p:cNvPicPr>
                <p:nvPr/>
              </p:nvPicPr>
              <p:blipFill rotWithShape="1">
                <a:blip r:embed="rId3" cstate="print"/>
                <a:srcRect l="64853" t="6935" r="1953" b="8104"/>
                <a:stretch/>
              </p:blipFill>
              <p:spPr bwMode="auto">
                <a:xfrm>
                  <a:off x="4603" y="2301"/>
                  <a:ext cx="893" cy="1220"/>
                </a:xfrm>
                <a:prstGeom prst="rect">
                  <a:avLst/>
                </a:prstGeom>
                <a:noFill/>
                <a:ln w="9525">
                  <a:noFill/>
                  <a:miter lim="800000"/>
                  <a:headEnd/>
                  <a:tailEnd/>
                </a:ln>
              </p:spPr>
            </p:pic>
            <p:sp>
              <p:nvSpPr>
                <p:cNvPr id="101" name="Rectangle 10"/>
                <p:cNvSpPr>
                  <a:spLocks noChangeArrowheads="1"/>
                </p:cNvSpPr>
                <p:nvPr/>
              </p:nvSpPr>
              <p:spPr bwMode="auto">
                <a:xfrm>
                  <a:off x="4558" y="3158"/>
                  <a:ext cx="136" cy="227"/>
                </a:xfrm>
                <a:prstGeom prst="rect">
                  <a:avLst/>
                </a:prstGeom>
                <a:solidFill>
                  <a:schemeClr val="bg1"/>
                </a:solidFill>
                <a:ln w="9525" algn="ctr">
                  <a:noFill/>
                  <a:miter lim="800000"/>
                  <a:headEnd/>
                  <a:tailEnd/>
                </a:ln>
              </p:spPr>
              <p:txBody>
                <a:bodyPr wrap="none" lIns="0" tIns="0" rIns="0" bIns="0" anchor="ctr"/>
                <a:lstStyle/>
                <a:p>
                  <a:endParaRPr lang="de-DE"/>
                </a:p>
              </p:txBody>
            </p:sp>
          </p:grpSp>
          <p:grpSp>
            <p:nvGrpSpPr>
              <p:cNvPr id="96" name="Group 11"/>
              <p:cNvGrpSpPr>
                <a:grpSpLocks/>
              </p:cNvGrpSpPr>
              <p:nvPr/>
            </p:nvGrpSpPr>
            <p:grpSpPr bwMode="auto">
              <a:xfrm rot="10800000">
                <a:off x="3210" y="2705"/>
                <a:ext cx="363" cy="430"/>
                <a:chOff x="4159" y="2704"/>
                <a:chExt cx="210" cy="566"/>
              </a:xfrm>
            </p:grpSpPr>
            <p:sp>
              <p:nvSpPr>
                <p:cNvPr id="97" name="Freeform 12"/>
                <p:cNvSpPr>
                  <a:spLocks noChangeAspect="1"/>
                </p:cNvSpPr>
                <p:nvPr/>
              </p:nvSpPr>
              <p:spPr bwMode="auto">
                <a:xfrm>
                  <a:off x="4159" y="2863"/>
                  <a:ext cx="37" cy="254"/>
                </a:xfrm>
                <a:custGeom>
                  <a:avLst/>
                  <a:gdLst>
                    <a:gd name="T0" fmla="*/ 0 w 53"/>
                    <a:gd name="T1" fmla="*/ 0 h 363"/>
                    <a:gd name="T2" fmla="*/ 36 w 53"/>
                    <a:gd name="T3" fmla="*/ 93 h 363"/>
                    <a:gd name="T4" fmla="*/ 52 w 53"/>
                    <a:gd name="T5" fmla="*/ 182 h 363"/>
                    <a:gd name="T6" fmla="*/ 42 w 53"/>
                    <a:gd name="T7" fmla="*/ 269 h 363"/>
                    <a:gd name="T8" fmla="*/ 16 w 53"/>
                    <a:gd name="T9" fmla="*/ 363 h 363"/>
                    <a:gd name="T10" fmla="*/ 0 60000 65536"/>
                    <a:gd name="T11" fmla="*/ 0 60000 65536"/>
                    <a:gd name="T12" fmla="*/ 0 60000 65536"/>
                    <a:gd name="T13" fmla="*/ 0 60000 65536"/>
                    <a:gd name="T14" fmla="*/ 0 60000 65536"/>
                    <a:gd name="T15" fmla="*/ 0 w 53"/>
                    <a:gd name="T16" fmla="*/ 0 h 363"/>
                    <a:gd name="T17" fmla="*/ 53 w 53"/>
                    <a:gd name="T18" fmla="*/ 363 h 363"/>
                  </a:gdLst>
                  <a:ahLst/>
                  <a:cxnLst>
                    <a:cxn ang="T10">
                      <a:pos x="T0" y="T1"/>
                    </a:cxn>
                    <a:cxn ang="T11">
                      <a:pos x="T2" y="T3"/>
                    </a:cxn>
                    <a:cxn ang="T12">
                      <a:pos x="T4" y="T5"/>
                    </a:cxn>
                    <a:cxn ang="T13">
                      <a:pos x="T6" y="T7"/>
                    </a:cxn>
                    <a:cxn ang="T14">
                      <a:pos x="T8" y="T9"/>
                    </a:cxn>
                  </a:cxnLst>
                  <a:rect l="T15" t="T16" r="T17" b="T18"/>
                  <a:pathLst>
                    <a:path w="53" h="363">
                      <a:moveTo>
                        <a:pt x="0" y="0"/>
                      </a:moveTo>
                      <a:cubicBezTo>
                        <a:pt x="6" y="15"/>
                        <a:pt x="27" y="63"/>
                        <a:pt x="36" y="93"/>
                      </a:cubicBezTo>
                      <a:cubicBezTo>
                        <a:pt x="45" y="123"/>
                        <a:pt x="51" y="153"/>
                        <a:pt x="52" y="182"/>
                      </a:cubicBezTo>
                      <a:cubicBezTo>
                        <a:pt x="53" y="211"/>
                        <a:pt x="48" y="239"/>
                        <a:pt x="42" y="269"/>
                      </a:cubicBezTo>
                      <a:cubicBezTo>
                        <a:pt x="36" y="299"/>
                        <a:pt x="21" y="344"/>
                        <a:pt x="16" y="363"/>
                      </a:cubicBezTo>
                    </a:path>
                  </a:pathLst>
                </a:custGeom>
                <a:noFill/>
                <a:ln w="9525">
                  <a:solidFill>
                    <a:schemeClr val="tx1"/>
                  </a:solidFill>
                  <a:round/>
                  <a:headEnd/>
                  <a:tailEnd/>
                </a:ln>
              </p:spPr>
              <p:txBody>
                <a:bodyPr/>
                <a:lstStyle/>
                <a:p>
                  <a:endParaRPr lang="de-DE"/>
                </a:p>
              </p:txBody>
            </p:sp>
            <p:sp>
              <p:nvSpPr>
                <p:cNvPr id="98" name="Freeform 13"/>
                <p:cNvSpPr>
                  <a:spLocks noChangeAspect="1"/>
                </p:cNvSpPr>
                <p:nvPr/>
              </p:nvSpPr>
              <p:spPr bwMode="auto">
                <a:xfrm>
                  <a:off x="4221" y="2799"/>
                  <a:ext cx="55" cy="380"/>
                </a:xfrm>
                <a:custGeom>
                  <a:avLst/>
                  <a:gdLst>
                    <a:gd name="T0" fmla="*/ 0 w 53"/>
                    <a:gd name="T1" fmla="*/ 0 h 363"/>
                    <a:gd name="T2" fmla="*/ 36 w 53"/>
                    <a:gd name="T3" fmla="*/ 93 h 363"/>
                    <a:gd name="T4" fmla="*/ 52 w 53"/>
                    <a:gd name="T5" fmla="*/ 182 h 363"/>
                    <a:gd name="T6" fmla="*/ 42 w 53"/>
                    <a:gd name="T7" fmla="*/ 269 h 363"/>
                    <a:gd name="T8" fmla="*/ 16 w 53"/>
                    <a:gd name="T9" fmla="*/ 363 h 363"/>
                    <a:gd name="T10" fmla="*/ 0 60000 65536"/>
                    <a:gd name="T11" fmla="*/ 0 60000 65536"/>
                    <a:gd name="T12" fmla="*/ 0 60000 65536"/>
                    <a:gd name="T13" fmla="*/ 0 60000 65536"/>
                    <a:gd name="T14" fmla="*/ 0 60000 65536"/>
                    <a:gd name="T15" fmla="*/ 0 w 53"/>
                    <a:gd name="T16" fmla="*/ 0 h 363"/>
                    <a:gd name="T17" fmla="*/ 53 w 53"/>
                    <a:gd name="T18" fmla="*/ 363 h 363"/>
                  </a:gdLst>
                  <a:ahLst/>
                  <a:cxnLst>
                    <a:cxn ang="T10">
                      <a:pos x="T0" y="T1"/>
                    </a:cxn>
                    <a:cxn ang="T11">
                      <a:pos x="T2" y="T3"/>
                    </a:cxn>
                    <a:cxn ang="T12">
                      <a:pos x="T4" y="T5"/>
                    </a:cxn>
                    <a:cxn ang="T13">
                      <a:pos x="T6" y="T7"/>
                    </a:cxn>
                    <a:cxn ang="T14">
                      <a:pos x="T8" y="T9"/>
                    </a:cxn>
                  </a:cxnLst>
                  <a:rect l="T15" t="T16" r="T17" b="T18"/>
                  <a:pathLst>
                    <a:path w="53" h="363">
                      <a:moveTo>
                        <a:pt x="0" y="0"/>
                      </a:moveTo>
                      <a:cubicBezTo>
                        <a:pt x="6" y="15"/>
                        <a:pt x="27" y="63"/>
                        <a:pt x="36" y="93"/>
                      </a:cubicBezTo>
                      <a:cubicBezTo>
                        <a:pt x="45" y="123"/>
                        <a:pt x="51" y="153"/>
                        <a:pt x="52" y="182"/>
                      </a:cubicBezTo>
                      <a:cubicBezTo>
                        <a:pt x="53" y="211"/>
                        <a:pt x="48" y="239"/>
                        <a:pt x="42" y="269"/>
                      </a:cubicBezTo>
                      <a:cubicBezTo>
                        <a:pt x="36" y="299"/>
                        <a:pt x="21" y="344"/>
                        <a:pt x="16" y="363"/>
                      </a:cubicBezTo>
                    </a:path>
                  </a:pathLst>
                </a:custGeom>
                <a:noFill/>
                <a:ln w="9525">
                  <a:solidFill>
                    <a:schemeClr val="tx1"/>
                  </a:solidFill>
                  <a:round/>
                  <a:headEnd/>
                  <a:tailEnd/>
                </a:ln>
              </p:spPr>
              <p:txBody>
                <a:bodyPr/>
                <a:lstStyle/>
                <a:p>
                  <a:endParaRPr lang="de-DE"/>
                </a:p>
              </p:txBody>
            </p:sp>
            <p:sp>
              <p:nvSpPr>
                <p:cNvPr id="99" name="Freeform 14"/>
                <p:cNvSpPr>
                  <a:spLocks noChangeAspect="1"/>
                </p:cNvSpPr>
                <p:nvPr/>
              </p:nvSpPr>
              <p:spPr bwMode="auto">
                <a:xfrm>
                  <a:off x="4286" y="2704"/>
                  <a:ext cx="83" cy="566"/>
                </a:xfrm>
                <a:custGeom>
                  <a:avLst/>
                  <a:gdLst>
                    <a:gd name="T0" fmla="*/ 0 w 53"/>
                    <a:gd name="T1" fmla="*/ 0 h 363"/>
                    <a:gd name="T2" fmla="*/ 36 w 53"/>
                    <a:gd name="T3" fmla="*/ 93 h 363"/>
                    <a:gd name="T4" fmla="*/ 52 w 53"/>
                    <a:gd name="T5" fmla="*/ 182 h 363"/>
                    <a:gd name="T6" fmla="*/ 42 w 53"/>
                    <a:gd name="T7" fmla="*/ 269 h 363"/>
                    <a:gd name="T8" fmla="*/ 16 w 53"/>
                    <a:gd name="T9" fmla="*/ 363 h 363"/>
                    <a:gd name="T10" fmla="*/ 0 60000 65536"/>
                    <a:gd name="T11" fmla="*/ 0 60000 65536"/>
                    <a:gd name="T12" fmla="*/ 0 60000 65536"/>
                    <a:gd name="T13" fmla="*/ 0 60000 65536"/>
                    <a:gd name="T14" fmla="*/ 0 60000 65536"/>
                    <a:gd name="T15" fmla="*/ 0 w 53"/>
                    <a:gd name="T16" fmla="*/ 0 h 363"/>
                    <a:gd name="T17" fmla="*/ 53 w 53"/>
                    <a:gd name="T18" fmla="*/ 363 h 363"/>
                  </a:gdLst>
                  <a:ahLst/>
                  <a:cxnLst>
                    <a:cxn ang="T10">
                      <a:pos x="T0" y="T1"/>
                    </a:cxn>
                    <a:cxn ang="T11">
                      <a:pos x="T2" y="T3"/>
                    </a:cxn>
                    <a:cxn ang="T12">
                      <a:pos x="T4" y="T5"/>
                    </a:cxn>
                    <a:cxn ang="T13">
                      <a:pos x="T6" y="T7"/>
                    </a:cxn>
                    <a:cxn ang="T14">
                      <a:pos x="T8" y="T9"/>
                    </a:cxn>
                  </a:cxnLst>
                  <a:rect l="T15" t="T16" r="T17" b="T18"/>
                  <a:pathLst>
                    <a:path w="53" h="363">
                      <a:moveTo>
                        <a:pt x="0" y="0"/>
                      </a:moveTo>
                      <a:cubicBezTo>
                        <a:pt x="6" y="15"/>
                        <a:pt x="27" y="63"/>
                        <a:pt x="36" y="93"/>
                      </a:cubicBezTo>
                      <a:cubicBezTo>
                        <a:pt x="45" y="123"/>
                        <a:pt x="51" y="153"/>
                        <a:pt x="52" y="182"/>
                      </a:cubicBezTo>
                      <a:cubicBezTo>
                        <a:pt x="53" y="211"/>
                        <a:pt x="48" y="239"/>
                        <a:pt x="42" y="269"/>
                      </a:cubicBezTo>
                      <a:cubicBezTo>
                        <a:pt x="36" y="299"/>
                        <a:pt x="21" y="344"/>
                        <a:pt x="16" y="363"/>
                      </a:cubicBezTo>
                    </a:path>
                  </a:pathLst>
                </a:custGeom>
                <a:noFill/>
                <a:ln w="9525">
                  <a:solidFill>
                    <a:schemeClr val="tx1"/>
                  </a:solidFill>
                  <a:round/>
                  <a:headEnd/>
                  <a:tailEnd/>
                </a:ln>
              </p:spPr>
              <p:txBody>
                <a:bodyPr/>
                <a:lstStyle/>
                <a:p>
                  <a:endParaRPr lang="de-DE"/>
                </a:p>
              </p:txBody>
            </p:sp>
          </p:grpSp>
        </p:grpSp>
        <p:sp>
          <p:nvSpPr>
            <p:cNvPr id="91" name="Textfeld 90"/>
            <p:cNvSpPr txBox="1"/>
            <p:nvPr/>
          </p:nvSpPr>
          <p:spPr>
            <a:xfrm>
              <a:off x="1952501" y="5102235"/>
              <a:ext cx="1753835" cy="215444"/>
            </a:xfrm>
            <a:prstGeom prst="rect">
              <a:avLst/>
            </a:prstGeom>
            <a:solidFill>
              <a:schemeClr val="bg1"/>
            </a:solidFill>
          </p:spPr>
          <p:txBody>
            <a:bodyPr wrap="square" lIns="0" tIns="0" rIns="0" bIns="0" rtlCol="0">
              <a:spAutoFit/>
            </a:bodyPr>
            <a:lstStyle/>
            <a:p>
              <a:pPr algn="ctr"/>
              <a:r>
                <a:rPr lang="de-DE" sz="1400" dirty="0" smtClean="0">
                  <a:solidFill>
                    <a:srgbClr val="000000"/>
                  </a:solidFill>
                  <a:latin typeface="+mj-lt"/>
                  <a:cs typeface="Verdana"/>
                </a:rPr>
                <a:t>Kiosk </a:t>
              </a:r>
              <a:r>
                <a:rPr lang="de-DE" sz="1400" dirty="0" err="1" smtClean="0">
                  <a:solidFill>
                    <a:srgbClr val="000000"/>
                  </a:solidFill>
                  <a:latin typeface="+mj-lt"/>
                  <a:cs typeface="Verdana"/>
                </a:rPr>
                <a:t>downloads</a:t>
              </a:r>
              <a:endParaRPr lang="de-DE" sz="1400" dirty="0" smtClean="0">
                <a:solidFill>
                  <a:srgbClr val="000000"/>
                </a:solidFill>
                <a:latin typeface="+mj-lt"/>
                <a:cs typeface="Verdana"/>
              </a:endParaRPr>
            </a:p>
          </p:txBody>
        </p:sp>
        <p:cxnSp>
          <p:nvCxnSpPr>
            <p:cNvPr id="92" name="Gerade Verbindung 91"/>
            <p:cNvCxnSpPr/>
            <p:nvPr/>
          </p:nvCxnSpPr>
          <p:spPr bwMode="auto">
            <a:xfrm flipH="1" flipV="1">
              <a:off x="2200940" y="3969060"/>
              <a:ext cx="782908" cy="137460"/>
            </a:xfrm>
            <a:prstGeom prst="line">
              <a:avLst/>
            </a:prstGeom>
            <a:ln w="47625">
              <a:solidFill>
                <a:srgbClr val="7D3700"/>
              </a:solidFill>
              <a:headEnd type="triangle" w="med" len="med"/>
              <a:tailEnd type="none" w="sm" len="sm"/>
            </a:ln>
          </p:spPr>
          <p:style>
            <a:lnRef idx="1">
              <a:schemeClr val="accent2"/>
            </a:lnRef>
            <a:fillRef idx="0">
              <a:schemeClr val="accent2"/>
            </a:fillRef>
            <a:effectRef idx="0">
              <a:schemeClr val="accent2"/>
            </a:effectRef>
            <a:fontRef idx="minor">
              <a:schemeClr val="tx1"/>
            </a:fontRef>
          </p:style>
        </p:cxnSp>
        <p:sp>
          <p:nvSpPr>
            <p:cNvPr id="93" name="Textfeld 92"/>
            <p:cNvSpPr txBox="1"/>
            <p:nvPr/>
          </p:nvSpPr>
          <p:spPr>
            <a:xfrm>
              <a:off x="1617749" y="3394562"/>
              <a:ext cx="855095" cy="492443"/>
            </a:xfrm>
            <a:prstGeom prst="rect">
              <a:avLst/>
            </a:prstGeom>
            <a:solidFill>
              <a:srgbClr val="FFFFFF"/>
            </a:solidFill>
          </p:spPr>
          <p:txBody>
            <a:bodyPr wrap="square" lIns="0" tIns="0" rIns="0" bIns="0" rtlCol="0">
              <a:spAutoFit/>
            </a:bodyPr>
            <a:lstStyle/>
            <a:p>
              <a:pPr algn="ctr"/>
              <a:r>
                <a:rPr lang="de-DE" sz="1600" dirty="0" smtClean="0">
                  <a:solidFill>
                    <a:srgbClr val="000000"/>
                  </a:solidFill>
                  <a:latin typeface="+mj-lt"/>
                  <a:cs typeface="Verdana"/>
                </a:rPr>
                <a:t>10...100 Gbit/s</a:t>
              </a:r>
            </a:p>
          </p:txBody>
        </p:sp>
      </p:grpSp>
      <p:grpSp>
        <p:nvGrpSpPr>
          <p:cNvPr id="14" name="Gruppieren 50"/>
          <p:cNvGrpSpPr/>
          <p:nvPr/>
        </p:nvGrpSpPr>
        <p:grpSpPr>
          <a:xfrm>
            <a:off x="1307077" y="4768586"/>
            <a:ext cx="2996017" cy="1459912"/>
            <a:chOff x="4636323" y="3857946"/>
            <a:chExt cx="2996017" cy="1459912"/>
          </a:xfrm>
        </p:grpSpPr>
        <p:sp>
          <p:nvSpPr>
            <p:cNvPr id="76" name="Textfeld 75"/>
            <p:cNvSpPr txBox="1"/>
            <p:nvPr/>
          </p:nvSpPr>
          <p:spPr>
            <a:xfrm>
              <a:off x="5112060" y="5133192"/>
              <a:ext cx="2520280" cy="184666"/>
            </a:xfrm>
            <a:prstGeom prst="rect">
              <a:avLst/>
            </a:prstGeom>
            <a:solidFill>
              <a:schemeClr val="bg1"/>
            </a:solidFill>
          </p:spPr>
          <p:txBody>
            <a:bodyPr wrap="square" lIns="0" tIns="0" rIns="0" bIns="0" rtlCol="0">
              <a:spAutoFit/>
            </a:bodyPr>
            <a:lstStyle/>
            <a:p>
              <a:pPr algn="ctr"/>
              <a:r>
                <a:rPr lang="de-DE" sz="1200" dirty="0" smtClean="0">
                  <a:solidFill>
                    <a:srgbClr val="000000"/>
                  </a:solidFill>
                  <a:latin typeface="Verdana"/>
                  <a:cs typeface="Verdana"/>
                </a:rPr>
                <a:t> </a:t>
              </a:r>
              <a:r>
                <a:rPr lang="de-DE" sz="1200" dirty="0" err="1" smtClean="0">
                  <a:solidFill>
                    <a:srgbClr val="000000"/>
                  </a:solidFill>
                  <a:latin typeface="Verdana"/>
                  <a:cs typeface="Verdana"/>
                </a:rPr>
                <a:t>Backhaul</a:t>
              </a:r>
              <a:r>
                <a:rPr lang="de-DE" sz="1200" dirty="0" smtClean="0">
                  <a:solidFill>
                    <a:srgbClr val="000000"/>
                  </a:solidFill>
                  <a:latin typeface="Verdana"/>
                  <a:cs typeface="Verdana"/>
                </a:rPr>
                <a:t>/Fronthaul links</a:t>
              </a:r>
            </a:p>
          </p:txBody>
        </p:sp>
        <p:pic>
          <p:nvPicPr>
            <p:cNvPr id="77" name="Picture 4" descr="http://www.ruckussecurity.com/images/zf7731-deploy-backhaul.png"/>
            <p:cNvPicPr>
              <a:picLocks noChangeAspect="1" noChangeArrowheads="1"/>
            </p:cNvPicPr>
            <p:nvPr/>
          </p:nvPicPr>
          <p:blipFill>
            <a:blip r:embed="rId4" cstate="print"/>
            <a:srcRect r="18657" b="33011"/>
            <a:stretch>
              <a:fillRect/>
            </a:stretch>
          </p:blipFill>
          <p:spPr bwMode="auto">
            <a:xfrm>
              <a:off x="4636323" y="3969060"/>
              <a:ext cx="2815997" cy="855095"/>
            </a:xfrm>
            <a:prstGeom prst="rect">
              <a:avLst/>
            </a:prstGeom>
            <a:noFill/>
          </p:spPr>
        </p:pic>
        <p:sp>
          <p:nvSpPr>
            <p:cNvPr id="78" name="Rechteck 77"/>
            <p:cNvSpPr/>
            <p:nvPr/>
          </p:nvSpPr>
          <p:spPr>
            <a:xfrm>
              <a:off x="5517105" y="3969060"/>
              <a:ext cx="981130" cy="317647"/>
            </a:xfrm>
            <a:prstGeom prst="rect">
              <a:avLst/>
            </a:prstGeom>
            <a:solidFill>
              <a:schemeClr val="bg1"/>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p>
          </p:txBody>
        </p:sp>
        <p:sp>
          <p:nvSpPr>
            <p:cNvPr id="79" name="Rechteck 78"/>
            <p:cNvSpPr/>
            <p:nvPr/>
          </p:nvSpPr>
          <p:spPr>
            <a:xfrm>
              <a:off x="5714510" y="4416498"/>
              <a:ext cx="567680" cy="317647"/>
            </a:xfrm>
            <a:prstGeom prst="rect">
              <a:avLst/>
            </a:prstGeom>
            <a:solidFill>
              <a:schemeClr val="bg1"/>
            </a:solidFill>
            <a:ln w="1905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p>
          </p:txBody>
        </p:sp>
        <p:cxnSp>
          <p:nvCxnSpPr>
            <p:cNvPr id="80" name="Gerade Verbindung 79"/>
            <p:cNvCxnSpPr/>
            <p:nvPr/>
          </p:nvCxnSpPr>
          <p:spPr bwMode="auto">
            <a:xfrm flipV="1">
              <a:off x="6147175" y="4104167"/>
              <a:ext cx="173887" cy="342172"/>
            </a:xfrm>
            <a:prstGeom prst="line">
              <a:avLst/>
            </a:prstGeom>
            <a:ln w="47625">
              <a:solidFill>
                <a:srgbClr val="7D3700"/>
              </a:solidFill>
              <a:headEnd type="triangle" w="med" len="med"/>
              <a:tailEnd type="none" w="sm" len="sm"/>
            </a:ln>
          </p:spPr>
          <p:style>
            <a:lnRef idx="1">
              <a:schemeClr val="accent2"/>
            </a:lnRef>
            <a:fillRef idx="0">
              <a:schemeClr val="accent2"/>
            </a:fillRef>
            <a:effectRef idx="0">
              <a:schemeClr val="accent2"/>
            </a:effectRef>
            <a:fontRef idx="minor">
              <a:schemeClr val="tx1"/>
            </a:fontRef>
          </p:style>
        </p:cxnSp>
        <p:sp>
          <p:nvSpPr>
            <p:cNvPr id="81" name="Textfeld 80"/>
            <p:cNvSpPr txBox="1"/>
            <p:nvPr/>
          </p:nvSpPr>
          <p:spPr>
            <a:xfrm>
              <a:off x="5557963" y="3857946"/>
              <a:ext cx="1175110" cy="492443"/>
            </a:xfrm>
            <a:prstGeom prst="rect">
              <a:avLst/>
            </a:prstGeom>
            <a:solidFill>
              <a:srgbClr val="FFFFFF"/>
            </a:solidFill>
          </p:spPr>
          <p:txBody>
            <a:bodyPr wrap="square" lIns="0" tIns="0" rIns="0" bIns="0" rtlCol="0">
              <a:spAutoFit/>
            </a:bodyPr>
            <a:lstStyle/>
            <a:p>
              <a:pPr algn="ctr"/>
              <a:r>
                <a:rPr lang="de-DE" sz="1600" dirty="0" smtClean="0">
                  <a:solidFill>
                    <a:srgbClr val="000000"/>
                  </a:solidFill>
                  <a:latin typeface="+mj-lt"/>
                  <a:cs typeface="Verdana"/>
                </a:rPr>
                <a:t>10..100 Gbit/s</a:t>
              </a:r>
            </a:p>
          </p:txBody>
        </p:sp>
      </p:grpSp>
      <p:cxnSp>
        <p:nvCxnSpPr>
          <p:cNvPr id="20" name="Gerade Verbindung 19"/>
          <p:cNvCxnSpPr>
            <a:stCxn id="69" idx="1"/>
            <a:endCxn id="55" idx="0"/>
          </p:cNvCxnSpPr>
          <p:nvPr/>
        </p:nvCxnSpPr>
        <p:spPr>
          <a:xfrm>
            <a:off x="6384276" y="5216262"/>
            <a:ext cx="892599" cy="180644"/>
          </a:xfrm>
          <a:prstGeom prst="line">
            <a:avLst/>
          </a:prstGeom>
          <a:ln w="19050">
            <a:solidFill>
              <a:srgbClr val="FFFF00"/>
            </a:solidFill>
            <a:tailEnd type="none"/>
          </a:ln>
        </p:spPr>
        <p:style>
          <a:lnRef idx="1">
            <a:schemeClr val="accent1"/>
          </a:lnRef>
          <a:fillRef idx="0">
            <a:schemeClr val="accent1"/>
          </a:fillRef>
          <a:effectRef idx="0">
            <a:schemeClr val="accent1"/>
          </a:effectRef>
          <a:fontRef idx="minor">
            <a:schemeClr val="tx1"/>
          </a:fontRef>
        </p:style>
      </p:cxnSp>
      <p:grpSp>
        <p:nvGrpSpPr>
          <p:cNvPr id="103" name="Gruppieren 102"/>
          <p:cNvGrpSpPr/>
          <p:nvPr/>
        </p:nvGrpSpPr>
        <p:grpSpPr>
          <a:xfrm>
            <a:off x="5315749" y="4663455"/>
            <a:ext cx="2343668" cy="1687352"/>
            <a:chOff x="3529283" y="4197789"/>
            <a:chExt cx="2343668" cy="1687352"/>
          </a:xfrm>
        </p:grpSpPr>
        <p:sp>
          <p:nvSpPr>
            <p:cNvPr id="15" name="Textfeld 14"/>
            <p:cNvSpPr txBox="1"/>
            <p:nvPr/>
          </p:nvSpPr>
          <p:spPr>
            <a:xfrm>
              <a:off x="3564961" y="5454254"/>
              <a:ext cx="1753835" cy="430887"/>
            </a:xfrm>
            <a:prstGeom prst="rect">
              <a:avLst/>
            </a:prstGeom>
            <a:solidFill>
              <a:schemeClr val="bg1"/>
            </a:solidFill>
          </p:spPr>
          <p:txBody>
            <a:bodyPr wrap="square" lIns="0" tIns="0" rIns="0" bIns="0" rtlCol="0">
              <a:spAutoFit/>
            </a:bodyPr>
            <a:lstStyle/>
            <a:p>
              <a:pPr algn="ctr"/>
              <a:r>
                <a:rPr lang="de-DE" sz="1400" dirty="0" smtClean="0">
                  <a:solidFill>
                    <a:srgbClr val="000000"/>
                  </a:solidFill>
                  <a:latin typeface="+mj-lt"/>
                  <a:cs typeface="Verdana"/>
                </a:rPr>
                <a:t> Wireless Links in Data Centers</a:t>
              </a:r>
            </a:p>
          </p:txBody>
        </p:sp>
        <p:sp>
          <p:nvSpPr>
            <p:cNvPr id="16" name="Textfeld 15"/>
            <p:cNvSpPr txBox="1"/>
            <p:nvPr/>
          </p:nvSpPr>
          <p:spPr>
            <a:xfrm>
              <a:off x="3529283" y="4197789"/>
              <a:ext cx="1939874" cy="246221"/>
            </a:xfrm>
            <a:prstGeom prst="rect">
              <a:avLst/>
            </a:prstGeom>
            <a:solidFill>
              <a:srgbClr val="FFFFFF"/>
            </a:solidFill>
          </p:spPr>
          <p:txBody>
            <a:bodyPr wrap="square" lIns="0" tIns="0" rIns="0" bIns="0" rtlCol="0">
              <a:spAutoFit/>
            </a:bodyPr>
            <a:lstStyle/>
            <a:p>
              <a:pPr algn="ctr"/>
              <a:r>
                <a:rPr lang="de-DE" sz="1600" dirty="0" smtClean="0">
                  <a:solidFill>
                    <a:srgbClr val="000000"/>
                  </a:solidFill>
                  <a:latin typeface="+mj-lt"/>
                  <a:cs typeface="Verdana"/>
                </a:rPr>
                <a:t>10...100 </a:t>
              </a:r>
              <a:r>
                <a:rPr lang="de-DE" sz="1600" dirty="0" err="1" smtClean="0">
                  <a:solidFill>
                    <a:srgbClr val="000000"/>
                  </a:solidFill>
                  <a:latin typeface="+mj-lt"/>
                  <a:cs typeface="Verdana"/>
                </a:rPr>
                <a:t>Gbit</a:t>
              </a:r>
              <a:r>
                <a:rPr lang="de-DE" sz="1600" dirty="0" smtClean="0">
                  <a:solidFill>
                    <a:srgbClr val="000000"/>
                  </a:solidFill>
                  <a:latin typeface="+mj-lt"/>
                  <a:cs typeface="Verdana"/>
                </a:rPr>
                <a:t>/s</a:t>
              </a:r>
            </a:p>
          </p:txBody>
        </p:sp>
        <p:grpSp>
          <p:nvGrpSpPr>
            <p:cNvPr id="19" name="Gruppieren 49"/>
            <p:cNvGrpSpPr/>
            <p:nvPr/>
          </p:nvGrpSpPr>
          <p:grpSpPr>
            <a:xfrm>
              <a:off x="4066500" y="4612455"/>
              <a:ext cx="1806451" cy="765085"/>
              <a:chOff x="827584" y="2564904"/>
              <a:chExt cx="6120680" cy="2592288"/>
            </a:xfrm>
          </p:grpSpPr>
          <p:sp>
            <p:nvSpPr>
              <p:cNvPr id="27" name="Würfel 26"/>
              <p:cNvSpPr/>
              <p:nvPr/>
            </p:nvSpPr>
            <p:spPr bwMode="auto">
              <a:xfrm>
                <a:off x="6084168"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grpSp>
            <p:nvGrpSpPr>
              <p:cNvPr id="28" name="Gruppieren 54"/>
              <p:cNvGrpSpPr/>
              <p:nvPr/>
            </p:nvGrpSpPr>
            <p:grpSpPr>
              <a:xfrm>
                <a:off x="827584" y="2564904"/>
                <a:ext cx="5832648" cy="2592288"/>
                <a:chOff x="827584" y="2564904"/>
                <a:chExt cx="5832648" cy="2592288"/>
              </a:xfrm>
            </p:grpSpPr>
            <p:sp>
              <p:nvSpPr>
                <p:cNvPr id="29" name="Würfel 28"/>
                <p:cNvSpPr/>
                <p:nvPr/>
              </p:nvSpPr>
              <p:spPr bwMode="auto">
                <a:xfrm>
                  <a:off x="1691680"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0" name="Würfel 29"/>
                <p:cNvSpPr/>
                <p:nvPr/>
              </p:nvSpPr>
              <p:spPr bwMode="auto">
                <a:xfrm>
                  <a:off x="1403648"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1" name="Würfel 30"/>
                <p:cNvSpPr/>
                <p:nvPr/>
              </p:nvSpPr>
              <p:spPr bwMode="auto">
                <a:xfrm>
                  <a:off x="1115616"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2" name="Würfel 31"/>
                <p:cNvSpPr/>
                <p:nvPr/>
              </p:nvSpPr>
              <p:spPr bwMode="auto">
                <a:xfrm>
                  <a:off x="827584"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3" name="Würfel 32"/>
                <p:cNvSpPr/>
                <p:nvPr/>
              </p:nvSpPr>
              <p:spPr bwMode="auto">
                <a:xfrm>
                  <a:off x="2555776"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4" name="Würfel 33"/>
                <p:cNvSpPr/>
                <p:nvPr/>
              </p:nvSpPr>
              <p:spPr bwMode="auto">
                <a:xfrm>
                  <a:off x="2267744"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5" name="Würfel 34"/>
                <p:cNvSpPr/>
                <p:nvPr/>
              </p:nvSpPr>
              <p:spPr bwMode="auto">
                <a:xfrm>
                  <a:off x="1979712"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6" name="Würfel 35"/>
                <p:cNvSpPr/>
                <p:nvPr/>
              </p:nvSpPr>
              <p:spPr bwMode="auto">
                <a:xfrm>
                  <a:off x="1691680"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7" name="Würfel 36"/>
                <p:cNvSpPr/>
                <p:nvPr/>
              </p:nvSpPr>
              <p:spPr bwMode="auto">
                <a:xfrm>
                  <a:off x="3419872"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8" name="Würfel 37"/>
                <p:cNvSpPr/>
                <p:nvPr/>
              </p:nvSpPr>
              <p:spPr bwMode="auto">
                <a:xfrm>
                  <a:off x="3131840"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39" name="Würfel 38"/>
                <p:cNvSpPr/>
                <p:nvPr/>
              </p:nvSpPr>
              <p:spPr bwMode="auto">
                <a:xfrm>
                  <a:off x="2843808"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0" name="Würfel 39"/>
                <p:cNvSpPr/>
                <p:nvPr/>
              </p:nvSpPr>
              <p:spPr bwMode="auto">
                <a:xfrm>
                  <a:off x="2555776"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1" name="Würfel 40"/>
                <p:cNvSpPr/>
                <p:nvPr/>
              </p:nvSpPr>
              <p:spPr bwMode="auto">
                <a:xfrm>
                  <a:off x="4283968"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2" name="Würfel 41"/>
                <p:cNvSpPr/>
                <p:nvPr/>
              </p:nvSpPr>
              <p:spPr bwMode="auto">
                <a:xfrm>
                  <a:off x="3995936"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3" name="Würfel 42"/>
                <p:cNvSpPr/>
                <p:nvPr/>
              </p:nvSpPr>
              <p:spPr bwMode="auto">
                <a:xfrm>
                  <a:off x="3707904"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4" name="Würfel 43"/>
                <p:cNvSpPr/>
                <p:nvPr/>
              </p:nvSpPr>
              <p:spPr bwMode="auto">
                <a:xfrm>
                  <a:off x="3419872"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5" name="Würfel 44"/>
                <p:cNvSpPr/>
                <p:nvPr/>
              </p:nvSpPr>
              <p:spPr bwMode="auto">
                <a:xfrm>
                  <a:off x="5148064" y="263691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6" name="Würfel 45"/>
                <p:cNvSpPr/>
                <p:nvPr/>
              </p:nvSpPr>
              <p:spPr bwMode="auto">
                <a:xfrm>
                  <a:off x="4860032"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7" name="Würfel 46"/>
                <p:cNvSpPr/>
                <p:nvPr/>
              </p:nvSpPr>
              <p:spPr bwMode="auto">
                <a:xfrm>
                  <a:off x="4572000"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8" name="Würfel 47"/>
                <p:cNvSpPr/>
                <p:nvPr/>
              </p:nvSpPr>
              <p:spPr bwMode="auto">
                <a:xfrm>
                  <a:off x="4283968"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49" name="Würfel 48"/>
                <p:cNvSpPr/>
                <p:nvPr/>
              </p:nvSpPr>
              <p:spPr bwMode="auto">
                <a:xfrm>
                  <a:off x="5796136" y="299695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0" name="Würfel 49"/>
                <p:cNvSpPr/>
                <p:nvPr/>
              </p:nvSpPr>
              <p:spPr bwMode="auto">
                <a:xfrm>
                  <a:off x="5508104" y="335699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1" name="Würfel 50"/>
                <p:cNvSpPr/>
                <p:nvPr/>
              </p:nvSpPr>
              <p:spPr bwMode="auto">
                <a:xfrm>
                  <a:off x="5220072" y="3717032"/>
                  <a:ext cx="864096" cy="1440160"/>
                </a:xfrm>
                <a:prstGeom prst="cub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2" name="Flussdiagramm: Zusammenstellen 51"/>
                <p:cNvSpPr/>
                <p:nvPr/>
              </p:nvSpPr>
              <p:spPr bwMode="auto">
                <a:xfrm>
                  <a:off x="6444208"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3" name="Flussdiagramm: Zusammenstellen 52"/>
                <p:cNvSpPr/>
                <p:nvPr/>
              </p:nvSpPr>
              <p:spPr bwMode="auto">
                <a:xfrm>
                  <a:off x="6156176"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4" name="Flussdiagramm: Zusammenstellen 53"/>
                <p:cNvSpPr/>
                <p:nvPr/>
              </p:nvSpPr>
              <p:spPr bwMode="auto">
                <a:xfrm>
                  <a:off x="5868144"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5" name="Flussdiagramm: Zusammenstellen 54"/>
                <p:cNvSpPr/>
                <p:nvPr/>
              </p:nvSpPr>
              <p:spPr bwMode="auto">
                <a:xfrm>
                  <a:off x="5580112"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6" name="Flussdiagramm: Zusammenstellen 55"/>
                <p:cNvSpPr/>
                <p:nvPr/>
              </p:nvSpPr>
              <p:spPr bwMode="auto">
                <a:xfrm>
                  <a:off x="5436096"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7" name="Flussdiagramm: Zusammenstellen 56"/>
                <p:cNvSpPr/>
                <p:nvPr/>
              </p:nvSpPr>
              <p:spPr bwMode="auto">
                <a:xfrm>
                  <a:off x="5148064"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8" name="Flussdiagramm: Zusammenstellen 57"/>
                <p:cNvSpPr/>
                <p:nvPr/>
              </p:nvSpPr>
              <p:spPr bwMode="auto">
                <a:xfrm>
                  <a:off x="4860032"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59" name="Flussdiagramm: Zusammenstellen 58"/>
                <p:cNvSpPr/>
                <p:nvPr/>
              </p:nvSpPr>
              <p:spPr bwMode="auto">
                <a:xfrm>
                  <a:off x="4572000"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0" name="Flussdiagramm: Zusammenstellen 59"/>
                <p:cNvSpPr/>
                <p:nvPr/>
              </p:nvSpPr>
              <p:spPr bwMode="auto">
                <a:xfrm>
                  <a:off x="4644008"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1" name="Flussdiagramm: Zusammenstellen 60"/>
                <p:cNvSpPr/>
                <p:nvPr/>
              </p:nvSpPr>
              <p:spPr bwMode="auto">
                <a:xfrm>
                  <a:off x="4355976"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2" name="Flussdiagramm: Zusammenstellen 61"/>
                <p:cNvSpPr/>
                <p:nvPr/>
              </p:nvSpPr>
              <p:spPr bwMode="auto">
                <a:xfrm>
                  <a:off x="4067944"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3" name="Flussdiagramm: Zusammenstellen 62"/>
                <p:cNvSpPr/>
                <p:nvPr/>
              </p:nvSpPr>
              <p:spPr bwMode="auto">
                <a:xfrm>
                  <a:off x="3779912"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4" name="Flussdiagramm: Zusammenstellen 63"/>
                <p:cNvSpPr/>
                <p:nvPr/>
              </p:nvSpPr>
              <p:spPr bwMode="auto">
                <a:xfrm>
                  <a:off x="3779912"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5" name="Flussdiagramm: Zusammenstellen 64"/>
                <p:cNvSpPr/>
                <p:nvPr/>
              </p:nvSpPr>
              <p:spPr bwMode="auto">
                <a:xfrm>
                  <a:off x="3491880"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6" name="Flussdiagramm: Zusammenstellen 65"/>
                <p:cNvSpPr/>
                <p:nvPr/>
              </p:nvSpPr>
              <p:spPr bwMode="auto">
                <a:xfrm>
                  <a:off x="3203848"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7" name="Flussdiagramm: Zusammenstellen 66"/>
                <p:cNvSpPr/>
                <p:nvPr/>
              </p:nvSpPr>
              <p:spPr bwMode="auto">
                <a:xfrm>
                  <a:off x="2915816"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8" name="Flussdiagramm: Zusammenstellen 67"/>
                <p:cNvSpPr/>
                <p:nvPr/>
              </p:nvSpPr>
              <p:spPr bwMode="auto">
                <a:xfrm>
                  <a:off x="2843808"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69" name="Flussdiagramm: Zusammenstellen 68"/>
                <p:cNvSpPr/>
                <p:nvPr/>
              </p:nvSpPr>
              <p:spPr bwMode="auto">
                <a:xfrm>
                  <a:off x="2555776"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0" name="Flussdiagramm: Zusammenstellen 69"/>
                <p:cNvSpPr/>
                <p:nvPr/>
              </p:nvSpPr>
              <p:spPr bwMode="auto">
                <a:xfrm>
                  <a:off x="2267744"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1" name="Flussdiagramm: Zusammenstellen 70"/>
                <p:cNvSpPr/>
                <p:nvPr/>
              </p:nvSpPr>
              <p:spPr bwMode="auto">
                <a:xfrm>
                  <a:off x="1979712"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2" name="Flussdiagramm: Zusammenstellen 71"/>
                <p:cNvSpPr/>
                <p:nvPr/>
              </p:nvSpPr>
              <p:spPr bwMode="auto">
                <a:xfrm>
                  <a:off x="1979712" y="256490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3" name="Flussdiagramm: Zusammenstellen 72"/>
                <p:cNvSpPr/>
                <p:nvPr/>
              </p:nvSpPr>
              <p:spPr bwMode="auto">
                <a:xfrm>
                  <a:off x="1691680" y="292494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4" name="Flussdiagramm: Zusammenstellen 73"/>
                <p:cNvSpPr/>
                <p:nvPr/>
              </p:nvSpPr>
              <p:spPr bwMode="auto">
                <a:xfrm>
                  <a:off x="1403648" y="328498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sp>
              <p:nvSpPr>
                <p:cNvPr id="75" name="Flussdiagramm: Zusammenstellen 74"/>
                <p:cNvSpPr/>
                <p:nvPr/>
              </p:nvSpPr>
              <p:spPr bwMode="auto">
                <a:xfrm>
                  <a:off x="1115616" y="3645024"/>
                  <a:ext cx="144016" cy="216024"/>
                </a:xfrm>
                <a:prstGeom prst="flowChartCollate">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200" b="0" i="0" u="none" strike="noStrike" cap="none" normalizeH="0" baseline="0" smtClean="0">
                    <a:ln>
                      <a:noFill/>
                    </a:ln>
                    <a:solidFill>
                      <a:schemeClr val="tx1"/>
                    </a:solidFill>
                    <a:effectLst/>
                    <a:latin typeface="Times New Roman" pitchFamily="18" charset="0"/>
                  </a:endParaRPr>
                </a:p>
              </p:txBody>
            </p:sp>
          </p:grpSp>
        </p:grpSp>
        <p:cxnSp>
          <p:nvCxnSpPr>
            <p:cNvPr id="21" name="Gerade Verbindung 20"/>
            <p:cNvCxnSpPr>
              <a:stCxn id="69" idx="0"/>
            </p:cNvCxnSpPr>
            <p:nvPr/>
          </p:nvCxnSpPr>
          <p:spPr bwMode="auto">
            <a:xfrm flipH="1" flipV="1">
              <a:off x="4057589" y="4474996"/>
              <a:ext cx="540221" cy="243721"/>
            </a:xfrm>
            <a:prstGeom prst="line">
              <a:avLst/>
            </a:prstGeom>
            <a:ln w="47625">
              <a:solidFill>
                <a:srgbClr val="7D3700"/>
              </a:solidFill>
              <a:headEnd type="triangle" w="med" len="med"/>
              <a:tailEnd type="none" w="sm" len="sm"/>
            </a:ln>
          </p:spPr>
          <p:style>
            <a:lnRef idx="1">
              <a:schemeClr val="accent2"/>
            </a:lnRef>
            <a:fillRef idx="0">
              <a:schemeClr val="accent2"/>
            </a:fillRef>
            <a:effectRef idx="0">
              <a:schemeClr val="accent2"/>
            </a:effectRef>
            <a:fontRef idx="minor">
              <a:schemeClr val="tx1"/>
            </a:fontRef>
          </p:style>
        </p:cxnSp>
      </p:grpSp>
      <p:grpSp>
        <p:nvGrpSpPr>
          <p:cNvPr id="102" name="Gruppieren 101"/>
          <p:cNvGrpSpPr/>
          <p:nvPr/>
        </p:nvGrpSpPr>
        <p:grpSpPr>
          <a:xfrm>
            <a:off x="5343478" y="2339942"/>
            <a:ext cx="1942711" cy="1868436"/>
            <a:chOff x="6537278" y="4007875"/>
            <a:chExt cx="1942711" cy="1868436"/>
          </a:xfrm>
        </p:grpSpPr>
        <p:sp>
          <p:nvSpPr>
            <p:cNvPr id="17" name="Textfeld 16"/>
            <p:cNvSpPr txBox="1"/>
            <p:nvPr/>
          </p:nvSpPr>
          <p:spPr>
            <a:xfrm>
              <a:off x="6551704" y="5445424"/>
              <a:ext cx="1753835" cy="430887"/>
            </a:xfrm>
            <a:prstGeom prst="rect">
              <a:avLst/>
            </a:prstGeom>
            <a:solidFill>
              <a:schemeClr val="bg1"/>
            </a:solidFill>
          </p:spPr>
          <p:txBody>
            <a:bodyPr wrap="square" lIns="0" tIns="0" rIns="0" bIns="0" rtlCol="0">
              <a:spAutoFit/>
            </a:bodyPr>
            <a:lstStyle/>
            <a:p>
              <a:pPr algn="ctr"/>
              <a:r>
                <a:rPr lang="de-DE" sz="1400" dirty="0" smtClean="0">
                  <a:solidFill>
                    <a:srgbClr val="000000"/>
                  </a:solidFill>
                  <a:latin typeface="+mj-lt"/>
                  <a:cs typeface="Verdana"/>
                </a:rPr>
                <a:t> </a:t>
              </a:r>
              <a:r>
                <a:rPr lang="de-DE" sz="1400" dirty="0" err="1" smtClean="0">
                  <a:solidFill>
                    <a:srgbClr val="000000"/>
                  </a:solidFill>
                  <a:latin typeface="+mj-lt"/>
                  <a:cs typeface="Verdana"/>
                </a:rPr>
                <a:t>Intra</a:t>
              </a:r>
              <a:r>
                <a:rPr lang="de-DE" sz="1400" dirty="0" smtClean="0">
                  <a:solidFill>
                    <a:srgbClr val="000000"/>
                  </a:solidFill>
                  <a:latin typeface="+mj-lt"/>
                  <a:cs typeface="Verdana"/>
                </a:rPr>
                <a:t>-Device Communication</a:t>
              </a:r>
            </a:p>
          </p:txBody>
        </p:sp>
        <p:sp>
          <p:nvSpPr>
            <p:cNvPr id="18" name="Textfeld 17"/>
            <p:cNvSpPr txBox="1"/>
            <p:nvPr/>
          </p:nvSpPr>
          <p:spPr>
            <a:xfrm>
              <a:off x="6537278" y="4007875"/>
              <a:ext cx="855095" cy="492443"/>
            </a:xfrm>
            <a:prstGeom prst="rect">
              <a:avLst/>
            </a:prstGeom>
            <a:solidFill>
              <a:srgbClr val="FFFFFF"/>
            </a:solidFill>
          </p:spPr>
          <p:txBody>
            <a:bodyPr wrap="square" lIns="0" tIns="0" rIns="0" bIns="0" rtlCol="0">
              <a:spAutoFit/>
            </a:bodyPr>
            <a:lstStyle/>
            <a:p>
              <a:pPr algn="ctr"/>
              <a:r>
                <a:rPr lang="de-DE" sz="1600" dirty="0" smtClean="0">
                  <a:solidFill>
                    <a:srgbClr val="000000"/>
                  </a:solidFill>
                  <a:latin typeface="+mj-lt"/>
                  <a:cs typeface="Verdana"/>
                </a:rPr>
                <a:t>10...100 </a:t>
              </a:r>
              <a:r>
                <a:rPr lang="de-DE" sz="1600" dirty="0" err="1" smtClean="0">
                  <a:solidFill>
                    <a:srgbClr val="000000"/>
                  </a:solidFill>
                  <a:latin typeface="+mj-lt"/>
                  <a:cs typeface="Verdana"/>
                </a:rPr>
                <a:t>Gbit</a:t>
              </a:r>
              <a:r>
                <a:rPr lang="de-DE" sz="1600" dirty="0" smtClean="0">
                  <a:solidFill>
                    <a:srgbClr val="000000"/>
                  </a:solidFill>
                  <a:latin typeface="+mj-lt"/>
                  <a:cs typeface="Verdana"/>
                </a:rPr>
                <a:t>/s</a:t>
              </a:r>
            </a:p>
          </p:txBody>
        </p:sp>
        <p:grpSp>
          <p:nvGrpSpPr>
            <p:cNvPr id="22" name="Gruppieren 115"/>
            <p:cNvGrpSpPr/>
            <p:nvPr/>
          </p:nvGrpSpPr>
          <p:grpSpPr>
            <a:xfrm>
              <a:off x="6682820" y="4676212"/>
              <a:ext cx="1797169" cy="615857"/>
              <a:chOff x="2446409" y="4440227"/>
              <a:chExt cx="4827009" cy="1654128"/>
            </a:xfrm>
          </p:grpSpPr>
          <p:pic>
            <p:nvPicPr>
              <p:cNvPr id="25" name="Grafik 24" descr="IMG_8692.JPG"/>
              <p:cNvPicPr>
                <a:picLocks noChangeAspect="1"/>
              </p:cNvPicPr>
              <p:nvPr/>
            </p:nvPicPr>
            <p:blipFill>
              <a:blip r:embed="rId5" cstate="print"/>
              <a:stretch>
                <a:fillRect/>
              </a:stretch>
            </p:blipFill>
            <p:spPr>
              <a:xfrm>
                <a:off x="2446409" y="4525791"/>
                <a:ext cx="2353956" cy="1568564"/>
              </a:xfrm>
              <a:prstGeom prst="rect">
                <a:avLst/>
              </a:prstGeom>
              <a:scene3d>
                <a:camera prst="isometricRightUp"/>
                <a:lightRig rig="threePt" dir="t"/>
              </a:scene3d>
              <a:sp3d extrusionH="88900" prstMaterial="matte"/>
            </p:spPr>
          </p:pic>
          <p:pic>
            <p:nvPicPr>
              <p:cNvPr id="26" name="Grafik 25" descr="IMG_8692-rechts.JPG"/>
              <p:cNvPicPr>
                <a:picLocks noChangeAspect="1"/>
              </p:cNvPicPr>
              <p:nvPr/>
            </p:nvPicPr>
            <p:blipFill>
              <a:blip r:embed="rId6" cstate="print"/>
              <a:stretch>
                <a:fillRect/>
              </a:stretch>
            </p:blipFill>
            <p:spPr>
              <a:xfrm>
                <a:off x="4883963" y="4440227"/>
                <a:ext cx="2389455" cy="1590751"/>
              </a:xfrm>
              <a:prstGeom prst="rect">
                <a:avLst/>
              </a:prstGeom>
              <a:scene3d>
                <a:camera prst="isometricRightUp">
                  <a:rot lat="2100000" lon="2100000" rev="0"/>
                </a:camera>
                <a:lightRig rig="threePt" dir="t"/>
              </a:scene3d>
              <a:sp3d extrusionH="88900"/>
            </p:spPr>
          </p:pic>
        </p:grpSp>
        <p:cxnSp>
          <p:nvCxnSpPr>
            <p:cNvPr id="23" name="Gerade Verbindung 22"/>
            <p:cNvCxnSpPr/>
            <p:nvPr/>
          </p:nvCxnSpPr>
          <p:spPr>
            <a:xfrm flipV="1">
              <a:off x="7187684" y="4994997"/>
              <a:ext cx="715693" cy="63757"/>
            </a:xfrm>
            <a:prstGeom prst="line">
              <a:avLst/>
            </a:prstGeom>
            <a:ln w="190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4" name="Gerade Verbindung 23"/>
            <p:cNvCxnSpPr/>
            <p:nvPr/>
          </p:nvCxnSpPr>
          <p:spPr bwMode="auto">
            <a:xfrm flipH="1" flipV="1">
              <a:off x="7429622" y="4229922"/>
              <a:ext cx="321471" cy="510047"/>
            </a:xfrm>
            <a:prstGeom prst="line">
              <a:avLst/>
            </a:prstGeom>
            <a:ln w="47625">
              <a:solidFill>
                <a:srgbClr val="7D3700"/>
              </a:solidFill>
              <a:headEnd type="triangle" w="med" len="med"/>
              <a:tailEnd type="none" w="sm" len="sm"/>
            </a:ln>
          </p:spPr>
          <p:style>
            <a:lnRef idx="1">
              <a:schemeClr val="accent2"/>
            </a:lnRef>
            <a:fillRef idx="0">
              <a:schemeClr val="accent2"/>
            </a:fillRef>
            <a:effectRef idx="0">
              <a:schemeClr val="accent2"/>
            </a:effectRef>
            <a:fontRef idx="minor">
              <a:schemeClr val="tx1"/>
            </a:fontRef>
          </p:style>
        </p:cxnSp>
      </p:grpSp>
      <p:sp>
        <p:nvSpPr>
          <p:cNvPr id="104"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smtClean="0"/>
              <a:t>Common </a:t>
            </a:r>
            <a:r>
              <a:rPr lang="de-DE" dirty="0" err="1" smtClean="0"/>
              <a:t>Characteristics</a:t>
            </a:r>
            <a:r>
              <a:rPr lang="de-DE" dirty="0" smtClean="0"/>
              <a:t> of all </a:t>
            </a:r>
            <a:r>
              <a:rPr lang="de-DE" dirty="0" err="1" smtClean="0"/>
              <a:t>four</a:t>
            </a:r>
            <a:r>
              <a:rPr lang="de-DE" dirty="0" smtClean="0"/>
              <a:t> </a:t>
            </a:r>
            <a:r>
              <a:rPr lang="de-DE" dirty="0" err="1" smtClean="0"/>
              <a:t>Applications</a:t>
            </a:r>
            <a:endParaRPr lang="de-DE" dirty="0"/>
          </a:p>
        </p:txBody>
      </p:sp>
      <p:sp>
        <p:nvSpPr>
          <p:cNvPr id="12" name="Inhaltsplatzhalter 11"/>
          <p:cNvSpPr>
            <a:spLocks noGrp="1"/>
          </p:cNvSpPr>
          <p:nvPr>
            <p:ph idx="1"/>
          </p:nvPr>
        </p:nvSpPr>
        <p:spPr/>
        <p:txBody>
          <a:bodyPr/>
          <a:lstStyle/>
          <a:p>
            <a:r>
              <a:rPr lang="de-DE" sz="1800" dirty="0" err="1" smtClean="0"/>
              <a:t>It</a:t>
            </a:r>
            <a:r>
              <a:rPr lang="de-DE" sz="1800" dirty="0" smtClean="0"/>
              <a:t> </a:t>
            </a:r>
            <a:r>
              <a:rPr lang="de-DE" sz="1800" dirty="0" err="1" smtClean="0"/>
              <a:t>can</a:t>
            </a:r>
            <a:r>
              <a:rPr lang="de-DE" sz="1800" dirty="0" smtClean="0"/>
              <a:t> </a:t>
            </a:r>
            <a:r>
              <a:rPr lang="de-DE" sz="1800" dirty="0" err="1" smtClean="0"/>
              <a:t>be</a:t>
            </a:r>
            <a:r>
              <a:rPr lang="de-DE" sz="1800" dirty="0" smtClean="0"/>
              <a:t> </a:t>
            </a:r>
            <a:r>
              <a:rPr lang="de-DE" sz="1800" dirty="0" err="1" smtClean="0"/>
              <a:t>assumed</a:t>
            </a:r>
            <a:r>
              <a:rPr lang="de-DE" sz="1800" dirty="0" smtClean="0"/>
              <a:t> </a:t>
            </a:r>
            <a:r>
              <a:rPr lang="de-DE" sz="1800" dirty="0" err="1" smtClean="0"/>
              <a:t>that</a:t>
            </a:r>
            <a:r>
              <a:rPr lang="de-DE" sz="1800" dirty="0" smtClean="0"/>
              <a:t> a-priori </a:t>
            </a:r>
            <a:r>
              <a:rPr lang="de-DE" sz="1800" dirty="0" err="1" smtClean="0"/>
              <a:t>knowledge</a:t>
            </a:r>
            <a:r>
              <a:rPr lang="de-DE" sz="1800" dirty="0" smtClean="0"/>
              <a:t> of </a:t>
            </a:r>
            <a:r>
              <a:rPr lang="de-DE" sz="1800" dirty="0" err="1" smtClean="0"/>
              <a:t>the</a:t>
            </a:r>
            <a:r>
              <a:rPr lang="de-DE" sz="1800" dirty="0" smtClean="0"/>
              <a:t> </a:t>
            </a:r>
            <a:r>
              <a:rPr lang="de-DE" sz="1800" dirty="0" err="1" smtClean="0"/>
              <a:t>locations</a:t>
            </a:r>
            <a:r>
              <a:rPr lang="de-DE" sz="1800" dirty="0" smtClean="0"/>
              <a:t> of </a:t>
            </a:r>
            <a:r>
              <a:rPr lang="de-DE" sz="1800" dirty="0" err="1" smtClean="0"/>
              <a:t>Tx</a:t>
            </a:r>
            <a:r>
              <a:rPr lang="de-DE" sz="1800" dirty="0" smtClean="0"/>
              <a:t> and </a:t>
            </a:r>
            <a:r>
              <a:rPr lang="de-DE" sz="1800" dirty="0" err="1" smtClean="0"/>
              <a:t>Rx</a:t>
            </a:r>
            <a:r>
              <a:rPr lang="de-DE" sz="1800" dirty="0" smtClean="0"/>
              <a:t> </a:t>
            </a:r>
            <a:r>
              <a:rPr lang="de-DE" sz="1800" dirty="0" err="1" smtClean="0"/>
              <a:t>is</a:t>
            </a:r>
            <a:r>
              <a:rPr lang="de-DE" sz="1800" dirty="0" smtClean="0"/>
              <a:t> </a:t>
            </a:r>
            <a:r>
              <a:rPr lang="de-DE" sz="1800" dirty="0" err="1" smtClean="0"/>
              <a:t>available</a:t>
            </a:r>
            <a:r>
              <a:rPr lang="de-DE" sz="1800" dirty="0" smtClean="0"/>
              <a:t>.</a:t>
            </a:r>
          </a:p>
          <a:p>
            <a:r>
              <a:rPr lang="de-DE" sz="1800" dirty="0" smtClean="0"/>
              <a:t>As a </a:t>
            </a:r>
            <a:r>
              <a:rPr lang="de-DE" sz="1800" dirty="0" err="1" smtClean="0"/>
              <a:t>consequence</a:t>
            </a:r>
            <a:r>
              <a:rPr lang="de-DE" sz="1800" dirty="0" smtClean="0"/>
              <a:t> </a:t>
            </a:r>
            <a:r>
              <a:rPr lang="de-DE" sz="1800" dirty="0" err="1" smtClean="0"/>
              <a:t>the</a:t>
            </a:r>
            <a:r>
              <a:rPr lang="de-DE" sz="1800" dirty="0" smtClean="0"/>
              <a:t> </a:t>
            </a:r>
            <a:r>
              <a:rPr lang="de-DE" sz="1800" dirty="0" err="1" smtClean="0"/>
              <a:t>efforts</a:t>
            </a:r>
            <a:r>
              <a:rPr lang="de-DE" sz="1800" dirty="0" smtClean="0"/>
              <a:t> </a:t>
            </a:r>
            <a:r>
              <a:rPr lang="de-DE" sz="1800" dirty="0" err="1" smtClean="0"/>
              <a:t>for</a:t>
            </a:r>
            <a:r>
              <a:rPr lang="de-DE" sz="1800" dirty="0" smtClean="0"/>
              <a:t> </a:t>
            </a:r>
            <a:r>
              <a:rPr lang="de-DE" sz="1800" dirty="0" err="1" smtClean="0"/>
              <a:t>device</a:t>
            </a:r>
            <a:r>
              <a:rPr lang="de-DE" sz="1800" dirty="0" smtClean="0"/>
              <a:t> </a:t>
            </a:r>
            <a:r>
              <a:rPr lang="de-DE" sz="1800" dirty="0" err="1" smtClean="0"/>
              <a:t>discovery</a:t>
            </a:r>
            <a:r>
              <a:rPr lang="de-DE" sz="1800" dirty="0" smtClean="0"/>
              <a:t> and beam </a:t>
            </a:r>
            <a:r>
              <a:rPr lang="de-DE" sz="1800" dirty="0" err="1" smtClean="0"/>
              <a:t>tracking</a:t>
            </a:r>
            <a:r>
              <a:rPr lang="de-DE" sz="1800" dirty="0" smtClean="0"/>
              <a:t> </a:t>
            </a:r>
            <a:r>
              <a:rPr lang="de-DE" sz="1800" dirty="0" err="1" smtClean="0"/>
              <a:t>may</a:t>
            </a:r>
            <a:r>
              <a:rPr lang="de-DE" sz="1800" dirty="0" smtClean="0"/>
              <a:t> </a:t>
            </a:r>
            <a:r>
              <a:rPr lang="de-DE" sz="1800" dirty="0" err="1" smtClean="0"/>
              <a:t>be</a:t>
            </a:r>
            <a:r>
              <a:rPr lang="de-DE" sz="1800" dirty="0" smtClean="0"/>
              <a:t> </a:t>
            </a:r>
            <a:r>
              <a:rPr lang="de-DE" sz="1800" dirty="0" err="1" smtClean="0"/>
              <a:t>reduced</a:t>
            </a:r>
            <a:r>
              <a:rPr lang="de-DE" sz="1800" dirty="0" smtClean="0"/>
              <a:t>.</a:t>
            </a:r>
          </a:p>
          <a:p>
            <a:r>
              <a:rPr lang="de-DE" sz="1800" dirty="0" err="1" smtClean="0"/>
              <a:t>Only</a:t>
            </a:r>
            <a:r>
              <a:rPr lang="de-DE" sz="1800" dirty="0" smtClean="0"/>
              <a:t> </a:t>
            </a:r>
            <a:r>
              <a:rPr lang="de-DE" sz="1800" dirty="0" err="1" smtClean="0"/>
              <a:t>two</a:t>
            </a:r>
            <a:r>
              <a:rPr lang="de-DE" sz="1800" dirty="0" smtClean="0"/>
              <a:t> DEVs </a:t>
            </a:r>
            <a:r>
              <a:rPr lang="de-DE" sz="1800" dirty="0" err="1" smtClean="0"/>
              <a:t>are</a:t>
            </a:r>
            <a:r>
              <a:rPr lang="de-DE" sz="1800" dirty="0" smtClean="0"/>
              <a:t> </a:t>
            </a:r>
            <a:r>
              <a:rPr lang="de-DE" sz="1800" dirty="0" err="1" smtClean="0"/>
              <a:t>involved</a:t>
            </a:r>
            <a:r>
              <a:rPr lang="de-DE" sz="1800" dirty="0" smtClean="0"/>
              <a:t> in </a:t>
            </a:r>
            <a:r>
              <a:rPr lang="de-DE" sz="1800" dirty="0" err="1" smtClean="0"/>
              <a:t>communications</a:t>
            </a:r>
            <a:r>
              <a:rPr lang="de-DE" sz="1800" dirty="0" smtClean="0"/>
              <a:t>. </a:t>
            </a:r>
            <a:r>
              <a:rPr lang="de-DE" sz="1800" dirty="0" err="1" smtClean="0"/>
              <a:t>However</a:t>
            </a:r>
            <a:r>
              <a:rPr lang="de-DE" sz="1800" dirty="0" smtClean="0"/>
              <a:t> links </a:t>
            </a:r>
            <a:r>
              <a:rPr lang="de-DE" sz="1800" dirty="0" err="1" smtClean="0"/>
              <a:t>may</a:t>
            </a:r>
            <a:r>
              <a:rPr lang="de-DE" sz="1800" dirty="0" smtClean="0"/>
              <a:t> </a:t>
            </a:r>
            <a:r>
              <a:rPr lang="de-DE" sz="1800" dirty="0" err="1" smtClean="0"/>
              <a:t>be</a:t>
            </a:r>
            <a:r>
              <a:rPr lang="de-DE" sz="1800" dirty="0" smtClean="0"/>
              <a:t> </a:t>
            </a:r>
            <a:r>
              <a:rPr lang="de-DE" sz="1800" dirty="0" err="1" smtClean="0"/>
              <a:t>switched</a:t>
            </a:r>
            <a:r>
              <a:rPr lang="de-DE" sz="1800" dirty="0" smtClean="0"/>
              <a:t> </a:t>
            </a:r>
            <a:r>
              <a:rPr lang="de-DE" sz="1800" dirty="0" err="1" smtClean="0"/>
              <a:t>between</a:t>
            </a:r>
            <a:r>
              <a:rPr lang="de-DE" sz="1800" dirty="0" smtClean="0"/>
              <a:t> different DEVs</a:t>
            </a:r>
          </a:p>
          <a:p>
            <a:endParaRPr lang="de-DE" sz="1800" dirty="0" smtClean="0"/>
          </a:p>
          <a:p>
            <a:endParaRPr lang="de-DE" sz="1800" dirty="0" smtClean="0"/>
          </a:p>
          <a:p>
            <a:endParaRPr lang="de-DE" sz="1800" dirty="0" smtClean="0"/>
          </a:p>
          <a:p>
            <a:endParaRPr lang="de-DE" sz="1800" dirty="0" smtClean="0"/>
          </a:p>
          <a:p>
            <a:pPr>
              <a:buNone/>
            </a:pPr>
            <a:endParaRPr lang="de-DE" sz="1800" dirty="0" smtClean="0"/>
          </a:p>
          <a:p>
            <a:r>
              <a:rPr lang="de-DE" sz="1800" dirty="0" smtClean="0"/>
              <a:t>The </a:t>
            </a:r>
            <a:r>
              <a:rPr lang="de-DE" sz="1800" dirty="0" err="1" smtClean="0"/>
              <a:t>point</a:t>
            </a:r>
            <a:r>
              <a:rPr lang="de-DE" sz="1800" dirty="0" smtClean="0"/>
              <a:t>-</a:t>
            </a:r>
            <a:r>
              <a:rPr lang="de-DE" sz="1800" dirty="0" err="1" smtClean="0"/>
              <a:t>to</a:t>
            </a:r>
            <a:r>
              <a:rPr lang="de-DE" sz="1800" dirty="0" smtClean="0"/>
              <a:t>-point </a:t>
            </a:r>
            <a:r>
              <a:rPr lang="de-DE" sz="1800" dirty="0" err="1" smtClean="0"/>
              <a:t>nature</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application</a:t>
            </a:r>
            <a:r>
              <a:rPr lang="de-DE" sz="1800" dirty="0" smtClean="0"/>
              <a:t> of </a:t>
            </a:r>
            <a:r>
              <a:rPr lang="de-DE" sz="1800" dirty="0" err="1" smtClean="0"/>
              <a:t>highly</a:t>
            </a:r>
            <a:r>
              <a:rPr lang="de-DE" sz="1800" dirty="0" smtClean="0"/>
              <a:t> </a:t>
            </a:r>
            <a:r>
              <a:rPr lang="de-DE" sz="1800" dirty="0" err="1" smtClean="0"/>
              <a:t>directive</a:t>
            </a:r>
            <a:r>
              <a:rPr lang="de-DE" sz="1800" dirty="0" smtClean="0"/>
              <a:t> </a:t>
            </a:r>
            <a:r>
              <a:rPr lang="de-DE" sz="1800" dirty="0" err="1" smtClean="0"/>
              <a:t>antennas</a:t>
            </a:r>
            <a:r>
              <a:rPr lang="de-DE" sz="1800" dirty="0" smtClean="0"/>
              <a:t> </a:t>
            </a:r>
            <a:r>
              <a:rPr lang="de-DE" sz="1800" dirty="0" err="1" smtClean="0"/>
              <a:t>may</a:t>
            </a:r>
            <a:r>
              <a:rPr lang="de-DE" sz="1800" dirty="0" smtClean="0"/>
              <a:t> </a:t>
            </a:r>
            <a:r>
              <a:rPr lang="de-DE" sz="1800" dirty="0" err="1" smtClean="0"/>
              <a:t>yield</a:t>
            </a:r>
            <a:r>
              <a:rPr lang="de-DE" sz="1800" dirty="0" smtClean="0"/>
              <a:t> </a:t>
            </a:r>
            <a:r>
              <a:rPr lang="de-DE" sz="1800" dirty="0" err="1" smtClean="0"/>
              <a:t>less</a:t>
            </a:r>
            <a:r>
              <a:rPr lang="de-DE" sz="1800" dirty="0" smtClean="0"/>
              <a:t> </a:t>
            </a:r>
            <a:r>
              <a:rPr lang="de-DE" sz="1800" dirty="0" err="1" smtClean="0"/>
              <a:t>complex</a:t>
            </a:r>
            <a:r>
              <a:rPr lang="de-DE" sz="1800" dirty="0" smtClean="0"/>
              <a:t> </a:t>
            </a:r>
            <a:r>
              <a:rPr lang="de-DE" sz="1800" dirty="0" err="1" smtClean="0"/>
              <a:t>channels</a:t>
            </a:r>
            <a:r>
              <a:rPr lang="de-DE" sz="1800" dirty="0" smtClean="0"/>
              <a:t> and </a:t>
            </a:r>
            <a:r>
              <a:rPr lang="de-DE" sz="1800" dirty="0" err="1" smtClean="0"/>
              <a:t>less</a:t>
            </a:r>
            <a:r>
              <a:rPr lang="de-DE" sz="1800" dirty="0" smtClean="0"/>
              <a:t> </a:t>
            </a:r>
            <a:r>
              <a:rPr lang="de-DE" sz="1800" dirty="0" err="1" smtClean="0"/>
              <a:t>complex</a:t>
            </a:r>
            <a:r>
              <a:rPr lang="de-DE" sz="1800" dirty="0" smtClean="0"/>
              <a:t> </a:t>
            </a:r>
            <a:r>
              <a:rPr lang="de-DE" sz="1800" dirty="0" err="1" smtClean="0"/>
              <a:t>interference</a:t>
            </a:r>
            <a:r>
              <a:rPr lang="de-DE" sz="1800" dirty="0" smtClean="0"/>
              <a:t> </a:t>
            </a:r>
            <a:r>
              <a:rPr lang="de-DE" sz="1800" dirty="0" err="1" smtClean="0"/>
              <a:t>situations</a:t>
            </a:r>
            <a:endParaRPr lang="de-DE" sz="1600" dirty="0"/>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7</a:t>
            </a:fld>
            <a:endParaRPr lang="en-US"/>
          </a:p>
        </p:txBody>
      </p:sp>
      <p:pic>
        <p:nvPicPr>
          <p:cNvPr id="7" name="Grafik 6"/>
          <p:cNvPicPr/>
          <p:nvPr/>
        </p:nvPicPr>
        <p:blipFill>
          <a:blip r:embed="rId2" cstate="print"/>
          <a:srcRect/>
          <a:stretch>
            <a:fillRect/>
          </a:stretch>
        </p:blipFill>
        <p:spPr bwMode="auto">
          <a:xfrm>
            <a:off x="2421466" y="3862859"/>
            <a:ext cx="4377268" cy="1445452"/>
          </a:xfrm>
          <a:prstGeom prst="rect">
            <a:avLst/>
          </a:prstGeom>
          <a:noFill/>
        </p:spPr>
      </p:pic>
      <p:sp>
        <p:nvSpPr>
          <p:cNvPr id="9"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Baseline</a:t>
            </a:r>
            <a:r>
              <a:rPr lang="de-DE" dirty="0" smtClean="0"/>
              <a:t> </a:t>
            </a:r>
            <a:r>
              <a:rPr lang="de-DE" dirty="0" err="1" smtClean="0"/>
              <a:t>for</a:t>
            </a:r>
            <a:r>
              <a:rPr lang="de-DE" dirty="0" smtClean="0"/>
              <a:t> </a:t>
            </a:r>
            <a:r>
              <a:rPr lang="de-DE" dirty="0" err="1" smtClean="0"/>
              <a:t>the</a:t>
            </a:r>
            <a:r>
              <a:rPr lang="de-DE" dirty="0" smtClean="0"/>
              <a:t> </a:t>
            </a:r>
            <a:r>
              <a:rPr lang="de-DE" dirty="0" err="1" smtClean="0"/>
              <a:t>preliminary</a:t>
            </a:r>
            <a:r>
              <a:rPr lang="de-DE" dirty="0" smtClean="0"/>
              <a:t> </a:t>
            </a:r>
            <a:r>
              <a:rPr lang="de-DE" dirty="0" err="1" smtClean="0"/>
              <a:t>proposal</a:t>
            </a:r>
            <a:endParaRPr lang="de-DE" dirty="0"/>
          </a:p>
        </p:txBody>
      </p:sp>
      <p:sp>
        <p:nvSpPr>
          <p:cNvPr id="8" name="Textplatzhalter 7"/>
          <p:cNvSpPr>
            <a:spLocks noGrp="1"/>
          </p:cNvSpPr>
          <p:nvPr>
            <p:ph type="body" idx="1"/>
          </p:nvPr>
        </p:nvSpPr>
        <p:spPr/>
        <p:txBody>
          <a:bodyPr/>
          <a:lstStyle/>
          <a:p>
            <a:endParaRPr lang="de-DE"/>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8</a:t>
            </a:fld>
            <a:endParaRPr lang="en-US"/>
          </a:p>
        </p:txBody>
      </p:sp>
      <p:sp>
        <p:nvSpPr>
          <p:cNvPr id="10"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p:cNvSpPr>
            <a:spLocks noGrp="1"/>
          </p:cNvSpPr>
          <p:nvPr>
            <p:ph type="title"/>
          </p:nvPr>
        </p:nvSpPr>
        <p:spPr/>
        <p:txBody>
          <a:bodyPr/>
          <a:lstStyle/>
          <a:p>
            <a:r>
              <a:rPr lang="de-DE" dirty="0" err="1" smtClean="0"/>
              <a:t>Frequency</a:t>
            </a:r>
            <a:r>
              <a:rPr lang="de-DE" dirty="0" smtClean="0"/>
              <a:t> Range and RF </a:t>
            </a:r>
            <a:r>
              <a:rPr lang="de-DE" dirty="0" err="1" smtClean="0"/>
              <a:t>Channelization</a:t>
            </a:r>
            <a:endParaRPr lang="de-DE" dirty="0"/>
          </a:p>
        </p:txBody>
      </p:sp>
      <p:sp>
        <p:nvSpPr>
          <p:cNvPr id="12" name="Inhaltsplatzhalter 11"/>
          <p:cNvSpPr>
            <a:spLocks noGrp="1"/>
          </p:cNvSpPr>
          <p:nvPr>
            <p:ph idx="1"/>
          </p:nvPr>
        </p:nvSpPr>
        <p:spPr/>
        <p:txBody>
          <a:bodyPr/>
          <a:lstStyle/>
          <a:p>
            <a:r>
              <a:rPr lang="de-DE" sz="2400" dirty="0" err="1" smtClean="0"/>
              <a:t>This</a:t>
            </a:r>
            <a:r>
              <a:rPr lang="de-DE" sz="2400" dirty="0" smtClean="0"/>
              <a:t> </a:t>
            </a:r>
            <a:r>
              <a:rPr lang="de-DE" sz="2400" dirty="0" err="1" smtClean="0"/>
              <a:t>proposal</a:t>
            </a:r>
            <a:r>
              <a:rPr lang="de-DE" sz="2400" dirty="0" smtClean="0"/>
              <a:t> </a:t>
            </a:r>
            <a:r>
              <a:rPr lang="de-DE" sz="2400" dirty="0" err="1" smtClean="0"/>
              <a:t>defines</a:t>
            </a:r>
            <a:r>
              <a:rPr lang="de-DE" sz="2400" dirty="0" smtClean="0"/>
              <a:t> a PHY </a:t>
            </a:r>
            <a:r>
              <a:rPr lang="de-DE" sz="2400" dirty="0" err="1" smtClean="0"/>
              <a:t>for</a:t>
            </a:r>
            <a:r>
              <a:rPr lang="de-DE" sz="2400" dirty="0" smtClean="0"/>
              <a:t> </a:t>
            </a:r>
            <a:r>
              <a:rPr lang="de-DE" sz="2400" dirty="0" err="1" smtClean="0"/>
              <a:t>the</a:t>
            </a:r>
            <a:r>
              <a:rPr lang="de-DE" sz="2400" dirty="0" smtClean="0"/>
              <a:t> </a:t>
            </a:r>
            <a:r>
              <a:rPr lang="de-DE" sz="2400" dirty="0" err="1" smtClean="0"/>
              <a:t>frequency</a:t>
            </a:r>
            <a:r>
              <a:rPr lang="de-DE" sz="2400" dirty="0" smtClean="0"/>
              <a:t> </a:t>
            </a:r>
            <a:r>
              <a:rPr lang="de-DE" sz="2400" dirty="0" err="1" smtClean="0"/>
              <a:t>range</a:t>
            </a:r>
            <a:r>
              <a:rPr lang="de-DE" sz="2400" dirty="0" smtClean="0"/>
              <a:t> 252 – 325 GHz (</a:t>
            </a:r>
            <a:r>
              <a:rPr lang="de-DE" sz="2400" dirty="0" err="1" smtClean="0"/>
              <a:t>called</a:t>
            </a:r>
            <a:r>
              <a:rPr lang="de-DE" sz="2400" dirty="0" smtClean="0"/>
              <a:t> </a:t>
            </a:r>
            <a:r>
              <a:rPr lang="de-DE" sz="2400" dirty="0" err="1" smtClean="0"/>
              <a:t>the</a:t>
            </a:r>
            <a:r>
              <a:rPr lang="de-DE" sz="2400" dirty="0" smtClean="0"/>
              <a:t> </a:t>
            </a:r>
            <a:r>
              <a:rPr lang="de-DE" sz="2400" b="1" i="1" dirty="0" err="1" smtClean="0"/>
              <a:t>THz</a:t>
            </a:r>
            <a:r>
              <a:rPr lang="de-DE" sz="2400" b="1" i="1" dirty="0" smtClean="0"/>
              <a:t> PHY</a:t>
            </a:r>
            <a:r>
              <a:rPr lang="de-DE" sz="2400" dirty="0" smtClean="0"/>
              <a:t>)</a:t>
            </a:r>
          </a:p>
          <a:p>
            <a:r>
              <a:rPr lang="de-DE" sz="2400" dirty="0" smtClean="0"/>
              <a:t>The links </a:t>
            </a:r>
            <a:r>
              <a:rPr lang="de-DE" sz="2400" dirty="0" err="1" smtClean="0"/>
              <a:t>using</a:t>
            </a:r>
            <a:r>
              <a:rPr lang="de-DE" sz="2400" dirty="0" smtClean="0"/>
              <a:t> </a:t>
            </a:r>
            <a:r>
              <a:rPr lang="de-DE" sz="2400" dirty="0" err="1" smtClean="0"/>
              <a:t>the</a:t>
            </a:r>
            <a:r>
              <a:rPr lang="de-DE" sz="2400" dirty="0" smtClean="0"/>
              <a:t> </a:t>
            </a:r>
            <a:r>
              <a:rPr lang="de-DE" sz="2400" b="1" dirty="0" smtClean="0"/>
              <a:t>THz PHY</a:t>
            </a:r>
            <a:r>
              <a:rPr lang="de-DE" sz="2400" dirty="0" smtClean="0"/>
              <a:t> </a:t>
            </a:r>
            <a:r>
              <a:rPr lang="de-DE" sz="2400" dirty="0" err="1" smtClean="0"/>
              <a:t>are</a:t>
            </a:r>
            <a:r>
              <a:rPr lang="de-DE" sz="2400" dirty="0" smtClean="0"/>
              <a:t> </a:t>
            </a:r>
            <a:r>
              <a:rPr lang="de-DE" sz="2400" dirty="0" err="1" smtClean="0"/>
              <a:t>called</a:t>
            </a:r>
            <a:r>
              <a:rPr lang="de-DE" sz="2400" dirty="0" smtClean="0"/>
              <a:t> </a:t>
            </a:r>
            <a:r>
              <a:rPr lang="de-DE" sz="2400" b="1" i="1" dirty="0" smtClean="0"/>
              <a:t>THz links</a:t>
            </a:r>
          </a:p>
          <a:p>
            <a:r>
              <a:rPr lang="de-DE" sz="2400" dirty="0" smtClean="0"/>
              <a:t>The </a:t>
            </a:r>
            <a:r>
              <a:rPr lang="de-DE" sz="2400" b="1" i="1" dirty="0" err="1" smtClean="0"/>
              <a:t>THz</a:t>
            </a:r>
            <a:r>
              <a:rPr lang="de-DE" sz="2400" b="1" i="1" dirty="0" smtClean="0"/>
              <a:t> PHY </a:t>
            </a:r>
            <a:r>
              <a:rPr lang="de-DE" sz="2400" dirty="0" err="1" smtClean="0"/>
              <a:t>may</a:t>
            </a:r>
            <a:r>
              <a:rPr lang="de-DE" sz="2400" dirty="0" smtClean="0"/>
              <a:t> </a:t>
            </a:r>
            <a:r>
              <a:rPr lang="de-DE" sz="2400" dirty="0" err="1" smtClean="0"/>
              <a:t>use</a:t>
            </a:r>
            <a:r>
              <a:rPr lang="de-DE" sz="2400" dirty="0" smtClean="0"/>
              <a:t> larger </a:t>
            </a:r>
            <a:r>
              <a:rPr lang="de-DE" sz="2400" dirty="0" err="1" smtClean="0"/>
              <a:t>bandwidth</a:t>
            </a:r>
            <a:r>
              <a:rPr lang="de-DE" sz="2400" dirty="0" smtClean="0"/>
              <a:t> </a:t>
            </a:r>
            <a:r>
              <a:rPr lang="de-DE" sz="2400" dirty="0" err="1" smtClean="0"/>
              <a:t>as</a:t>
            </a:r>
            <a:r>
              <a:rPr lang="de-DE" sz="2400" dirty="0" smtClean="0"/>
              <a:t> </a:t>
            </a:r>
            <a:r>
              <a:rPr lang="de-DE" sz="2400" dirty="0" err="1" smtClean="0"/>
              <a:t>used</a:t>
            </a:r>
            <a:r>
              <a:rPr lang="de-DE" sz="2400" dirty="0" smtClean="0"/>
              <a:t> in </a:t>
            </a:r>
            <a:r>
              <a:rPr lang="de-DE" sz="2400" dirty="0" err="1" smtClean="0"/>
              <a:t>the</a:t>
            </a:r>
            <a:r>
              <a:rPr lang="de-DE" sz="2400" dirty="0" smtClean="0"/>
              <a:t> </a:t>
            </a:r>
            <a:r>
              <a:rPr lang="de-DE" sz="2400" dirty="0" err="1" smtClean="0"/>
              <a:t>millimeter</a:t>
            </a:r>
            <a:r>
              <a:rPr lang="de-DE" sz="2400" dirty="0" smtClean="0"/>
              <a:t> </a:t>
            </a:r>
            <a:r>
              <a:rPr lang="de-DE" sz="2400" dirty="0" err="1" smtClean="0"/>
              <a:t>wave</a:t>
            </a:r>
            <a:r>
              <a:rPr lang="de-DE" sz="2400" dirty="0" smtClean="0"/>
              <a:t> PHY </a:t>
            </a:r>
            <a:r>
              <a:rPr lang="de-DE" sz="2400" dirty="0" err="1" smtClean="0"/>
              <a:t>defined</a:t>
            </a:r>
            <a:r>
              <a:rPr lang="de-DE" sz="2400" dirty="0" smtClean="0"/>
              <a:t> in IEEE 802.15.3RevA. </a:t>
            </a:r>
            <a:r>
              <a:rPr lang="de-DE" sz="2400" dirty="0" err="1" smtClean="0"/>
              <a:t>This</a:t>
            </a:r>
            <a:r>
              <a:rPr lang="de-DE" sz="2400" dirty="0" smtClean="0"/>
              <a:t> will </a:t>
            </a:r>
            <a:r>
              <a:rPr lang="de-DE" sz="2400" dirty="0" err="1" smtClean="0"/>
              <a:t>allow</a:t>
            </a:r>
            <a:r>
              <a:rPr lang="de-DE" sz="2400" dirty="0" smtClean="0"/>
              <a:t> </a:t>
            </a:r>
            <a:r>
              <a:rPr lang="de-DE" sz="2400" dirty="0" err="1" smtClean="0"/>
              <a:t>the</a:t>
            </a:r>
            <a:r>
              <a:rPr lang="de-DE" sz="2400" dirty="0" smtClean="0"/>
              <a:t> </a:t>
            </a:r>
            <a:r>
              <a:rPr lang="de-DE" sz="2400" dirty="0" err="1" smtClean="0"/>
              <a:t>use</a:t>
            </a:r>
            <a:r>
              <a:rPr lang="de-DE" sz="2400" dirty="0" smtClean="0"/>
              <a:t> of </a:t>
            </a:r>
            <a:r>
              <a:rPr lang="de-DE" sz="2400" dirty="0" err="1" smtClean="0"/>
              <a:t>less</a:t>
            </a:r>
            <a:r>
              <a:rPr lang="de-DE" sz="2400" dirty="0" smtClean="0"/>
              <a:t> </a:t>
            </a:r>
            <a:r>
              <a:rPr lang="de-DE" sz="2400" dirty="0" err="1" smtClean="0"/>
              <a:t>complex</a:t>
            </a:r>
            <a:r>
              <a:rPr lang="de-DE" sz="2400" dirty="0" smtClean="0"/>
              <a:t> </a:t>
            </a:r>
            <a:r>
              <a:rPr lang="de-DE" sz="2400" dirty="0" err="1" smtClean="0"/>
              <a:t>modulation</a:t>
            </a:r>
            <a:r>
              <a:rPr lang="de-DE" sz="2400" dirty="0" smtClean="0"/>
              <a:t> </a:t>
            </a:r>
            <a:r>
              <a:rPr lang="de-DE" sz="2400" dirty="0" err="1" smtClean="0"/>
              <a:t>schemes</a:t>
            </a:r>
            <a:r>
              <a:rPr lang="de-DE" sz="2400" dirty="0" smtClean="0"/>
              <a:t>.</a:t>
            </a:r>
          </a:p>
        </p:txBody>
      </p:sp>
      <p:sp>
        <p:nvSpPr>
          <p:cNvPr id="2" name="Datumsplatzhalter 1"/>
          <p:cNvSpPr>
            <a:spLocks noGrp="1"/>
          </p:cNvSpPr>
          <p:nvPr>
            <p:ph type="dt" sz="half" idx="10"/>
          </p:nvPr>
        </p:nvSpPr>
        <p:spPr/>
        <p:txBody>
          <a:bodyPr/>
          <a:lstStyle/>
          <a:p>
            <a:r>
              <a:rPr lang="en-US" dirty="0" smtClean="0"/>
              <a:t>September 2016</a:t>
            </a:r>
            <a:endParaRPr lang="en-US" dirty="0"/>
          </a:p>
        </p:txBody>
      </p:sp>
      <p:sp>
        <p:nvSpPr>
          <p:cNvPr id="4" name="Foliennummernplatzhalter 3"/>
          <p:cNvSpPr>
            <a:spLocks noGrp="1"/>
          </p:cNvSpPr>
          <p:nvPr>
            <p:ph type="sldNum" sz="quarter" idx="12"/>
          </p:nvPr>
        </p:nvSpPr>
        <p:spPr/>
        <p:txBody>
          <a:bodyPr/>
          <a:lstStyle/>
          <a:p>
            <a:r>
              <a:rPr lang="en-US" smtClean="0"/>
              <a:t>Slide </a:t>
            </a:r>
            <a:fld id="{D0FF068C-9A81-4A5F-8F84-6EE3A290DD00}" type="slidenum">
              <a:rPr lang="en-US" smtClean="0"/>
              <a:pPr/>
              <a:t>9</a:t>
            </a:fld>
            <a:endParaRPr lang="en-US"/>
          </a:p>
        </p:txBody>
      </p:sp>
      <p:sp>
        <p:nvSpPr>
          <p:cNvPr id="8" name="Fußzeilenplatzhalter 4"/>
          <p:cNvSpPr>
            <a:spLocks noGrp="1"/>
          </p:cNvSpPr>
          <p:nvPr>
            <p:ph type="ftr" sz="quarter" idx="11"/>
          </p:nvPr>
        </p:nvSpPr>
        <p:spPr>
          <a:xfrm>
            <a:off x="5486400" y="6475413"/>
            <a:ext cx="3124200" cy="184666"/>
          </a:xfrm>
        </p:spPr>
        <p:txBody>
          <a:bodyPr/>
          <a:lstStyle/>
          <a:p>
            <a:r>
              <a:rPr lang="en-US" dirty="0" smtClean="0"/>
              <a:t>TU Braunschweig, NICT et. al.</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0</TotalTime>
  <Words>2760</Words>
  <Application>Microsoft Office PowerPoint</Application>
  <PresentationFormat>Bildschirmpräsentation (4:3)</PresentationFormat>
  <Paragraphs>637</Paragraphs>
  <Slides>43</Slides>
  <Notes>0</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43</vt:i4>
      </vt:variant>
    </vt:vector>
  </HeadingPairs>
  <TitlesOfParts>
    <vt:vector size="45" baseType="lpstr">
      <vt:lpstr>IEEE-P802_15</vt:lpstr>
      <vt:lpstr>Acrobat Document</vt:lpstr>
      <vt:lpstr>Folie 1</vt:lpstr>
      <vt:lpstr>Final Proposal for a THz PHY in IEEE 802.15.3 - Explanations</vt:lpstr>
      <vt:lpstr>List of Contributors</vt:lpstr>
      <vt:lpstr>Outline</vt:lpstr>
      <vt:lpstr>Applications for a 802.15.3d THz PHY</vt:lpstr>
      <vt:lpstr>Applications for switched point-to-point links</vt:lpstr>
      <vt:lpstr>Common Characteristics of all four Applications</vt:lpstr>
      <vt:lpstr>Baseline for the preliminary proposal</vt:lpstr>
      <vt:lpstr>Frequency Range and RF Channelization</vt:lpstr>
      <vt:lpstr>Features defined in IEEE P802.15.3e (HRCP)</vt:lpstr>
      <vt:lpstr>Modulation and Coding Schemes</vt:lpstr>
      <vt:lpstr>MODULATION SCHEMES</vt:lpstr>
      <vt:lpstr>PHY Modes</vt:lpstr>
      <vt:lpstr>Reasoning for Modulation Schemes of the SC mode PHY – 1 –</vt:lpstr>
      <vt:lpstr>Reasoning for Modulation Schemes of the SC mode PHY  – 2 –</vt:lpstr>
      <vt:lpstr>Reasoning for Modulation Schemes of the SC mode PHY  – 3 –</vt:lpstr>
      <vt:lpstr>Reasoning for OOK Phy</vt:lpstr>
      <vt:lpstr>Reasoning for OOK Phy</vt:lpstr>
      <vt:lpstr>OOK based RTD communications</vt:lpstr>
      <vt:lpstr>Forward error correction</vt:lpstr>
      <vt:lpstr>A couple of FEC defined in IEEE P802.15.3-2016 and IEEE P802.15.3e – D04</vt:lpstr>
      <vt:lpstr>Simpler FEC schemes</vt:lpstr>
      <vt:lpstr>Status of Evaluation</vt:lpstr>
      <vt:lpstr>Simulation Results with AWGN Channel and (7,4) Hamming Code</vt:lpstr>
      <vt:lpstr>Simulation Results with AWGN Channel and (240,224) Reed-Solomon Code</vt:lpstr>
      <vt:lpstr>Data Rates</vt:lpstr>
      <vt:lpstr>Excerpt of Data Rates for SC-PHY at the higher end of the Bandwidth</vt:lpstr>
      <vt:lpstr>Data Rates for OOK-PHY (complete table)</vt:lpstr>
      <vt:lpstr>Link Budget</vt:lpstr>
      <vt:lpstr>Link Budget – 1 –</vt:lpstr>
      <vt:lpstr>Link Budget – 2 –</vt:lpstr>
      <vt:lpstr>TransMIt PSD MASK</vt:lpstr>
      <vt:lpstr>Definition of a Generic PSD Mask</vt:lpstr>
      <vt:lpstr>Required Changes for the MAC</vt:lpstr>
      <vt:lpstr>Required Changes for the MAC</vt:lpstr>
      <vt:lpstr>DEV Capability Field (equivalent to figure 6-88b in draft 802.15.3e-D04</vt:lpstr>
      <vt:lpstr>Example for configuration of the Spectrum part supported“ in the DEV Capability Field</vt:lpstr>
      <vt:lpstr>Options to draft section on THz OOK PHY mode</vt:lpstr>
      <vt:lpstr>Current Status of Clause 11b.3</vt:lpstr>
      <vt:lpstr>Fullfillment of Criteria from TRD</vt:lpstr>
      <vt:lpstr>TRD Criteria</vt:lpstr>
      <vt:lpstr>ISSUES FOR FuRTHER STUDIES</vt:lpstr>
      <vt:lpstr>List of open Issues for further studies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subject>IEEE 802.15 &lt;subject&gt;</dc:subject>
  <dc:creator>Thomas Kürner</dc:creator>
  <dc:description>&lt;doc#&gt;</dc:description>
  <cp:lastModifiedBy>Thomas Kuerner</cp:lastModifiedBy>
  <cp:revision>289</cp:revision>
  <cp:lastPrinted>1998-02-10T13:28:06Z</cp:lastPrinted>
  <dcterms:created xsi:type="dcterms:W3CDTF">2012-11-14T22:04:21Z</dcterms:created>
  <dcterms:modified xsi:type="dcterms:W3CDTF">2016-09-12T08:04:44Z</dcterms:modified>
</cp:coreProperties>
</file>