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296" r:id="rId5"/>
    <p:sldId id="305" r:id="rId6"/>
    <p:sldId id="269" r:id="rId7"/>
    <p:sldId id="277" r:id="rId8"/>
    <p:sldId id="304" r:id="rId9"/>
    <p:sldId id="303"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92586" autoAdjust="0"/>
  </p:normalViewPr>
  <p:slideViewPr>
    <p:cSldViewPr>
      <p:cViewPr varScale="1">
        <p:scale>
          <a:sx n="78" d="100"/>
          <a:sy n="78" d="100"/>
        </p:scale>
        <p:origin x="168" y="9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802.11-16/1070r0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802.11-16/1070r0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802.11-16/1070r0</a:t>
            </a:r>
            <a:endParaRPr lang="en-US" dirty="0"/>
          </a:p>
        </p:txBody>
      </p:sp>
      <p:sp>
        <p:nvSpPr>
          <p:cNvPr id="5" name="Date Placeholder 4"/>
          <p:cNvSpPr>
            <a:spLocks noGrp="1"/>
          </p:cNvSpPr>
          <p:nvPr>
            <p:ph type="dt" idx="11"/>
          </p:nvPr>
        </p:nvSpPr>
        <p:spPr/>
        <p:txBody>
          <a:bodyPr/>
          <a:lstStyle/>
          <a:p>
            <a:pPr>
              <a:defRPr/>
            </a:pPr>
            <a:r>
              <a:rPr lang="en-US" smtClean="0"/>
              <a:t>September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802.11-16/1070r0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802.11-16/1070r0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802.11-16/1070r0</a:t>
            </a:r>
            <a:endParaRPr lang="en-US" dirty="0"/>
          </a:p>
        </p:txBody>
      </p:sp>
      <p:sp>
        <p:nvSpPr>
          <p:cNvPr id="5" name="Date Placeholder 4"/>
          <p:cNvSpPr>
            <a:spLocks noGrp="1"/>
          </p:cNvSpPr>
          <p:nvPr>
            <p:ph type="dt" idx="11"/>
          </p:nvPr>
        </p:nvSpPr>
        <p:spPr/>
        <p:txBody>
          <a:bodyPr/>
          <a:lstStyle/>
          <a:p>
            <a:pPr>
              <a:defRPr/>
            </a:pPr>
            <a:r>
              <a:rPr lang="en-US" smtClean="0"/>
              <a:t>September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802.11-16/1070r0</a:t>
            </a:r>
            <a:endParaRPr lang="en-US" dirty="0"/>
          </a:p>
        </p:txBody>
      </p:sp>
      <p:sp>
        <p:nvSpPr>
          <p:cNvPr id="5" name="Date Placeholder 4"/>
          <p:cNvSpPr>
            <a:spLocks noGrp="1"/>
          </p:cNvSpPr>
          <p:nvPr>
            <p:ph type="dt" idx="11"/>
          </p:nvPr>
        </p:nvSpPr>
        <p:spPr/>
        <p:txBody>
          <a:bodyPr/>
          <a:lstStyle/>
          <a:p>
            <a:pPr>
              <a:defRPr/>
            </a:pPr>
            <a:r>
              <a:rPr lang="en-US" smtClean="0"/>
              <a:t>September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802.11-16/1070r0</a:t>
            </a:r>
            <a:endParaRPr lang="en-US" dirty="0"/>
          </a:p>
        </p:txBody>
      </p:sp>
      <p:sp>
        <p:nvSpPr>
          <p:cNvPr id="5" name="Date Placeholder 4"/>
          <p:cNvSpPr>
            <a:spLocks noGrp="1"/>
          </p:cNvSpPr>
          <p:nvPr>
            <p:ph type="dt" idx="11"/>
          </p:nvPr>
        </p:nvSpPr>
        <p:spPr/>
        <p:txBody>
          <a:bodyPr/>
          <a:lstStyle/>
          <a:p>
            <a:pPr>
              <a:defRPr/>
            </a:pPr>
            <a:r>
              <a:rPr lang="en-US" smtClean="0"/>
              <a:t>September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2016</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15-16-0606r0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dirty="0" smtClean="0">
                <a:solidFill>
                  <a:schemeClr val="tx1"/>
                </a:solidFill>
                <a:ea typeface="굴림" pitchFamily="50" charset="-127"/>
              </a:rPr>
              <a:t>15-16/606r0</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a:solidFill>
                  <a:schemeClr val="tx1"/>
                </a:solidFill>
                <a:ea typeface="굴림" pitchFamily="50" charset="-127"/>
              </a:rPr>
              <a:t>Treasurer Report September 2016 </a:t>
            </a:r>
            <a:r>
              <a:rPr lang="en-US" altLang="ko-KR" sz="1600" dirty="0" smtClean="0">
                <a:solidFill>
                  <a:schemeClr val="tx1"/>
                </a:solidFill>
                <a:ea typeface="굴림" pitchFamily="50" charset="-127"/>
              </a:rPr>
              <a:t>– Warsaw</a:t>
            </a:r>
          </a:p>
          <a:p>
            <a:r>
              <a:rPr lang="en-US" altLang="ko-KR" sz="1600" b="1" dirty="0" smtClean="0">
                <a:solidFill>
                  <a:schemeClr val="tx1"/>
                </a:solidFill>
                <a:ea typeface="굴림" pitchFamily="50" charset="-127"/>
              </a:rPr>
              <a:t>Date </a:t>
            </a:r>
            <a:r>
              <a:rPr lang="en-US" altLang="ko-KR" sz="1600" b="1" dirty="0" smtClean="0">
                <a:solidFill>
                  <a:schemeClr val="tx1"/>
                </a:solidFill>
                <a:ea typeface="굴림" pitchFamily="50" charset="-127"/>
              </a:rPr>
              <a:t>Submitted: </a:t>
            </a:r>
            <a:r>
              <a:rPr lang="en-US" altLang="ko-KR" sz="1600" b="1" dirty="0" smtClean="0">
                <a:solidFill>
                  <a:schemeClr val="tx1"/>
                </a:solidFill>
                <a:ea typeface="굴림" pitchFamily="50" charset="-127"/>
              </a:rPr>
              <a:t>11 September </a:t>
            </a:r>
            <a:r>
              <a:rPr lang="en-US" altLang="ko-KR" sz="1600" b="1" dirty="0" smtClean="0">
                <a:solidFill>
                  <a:schemeClr val="tx1"/>
                </a:solidFill>
                <a:ea typeface="굴림" pitchFamily="50" charset="-127"/>
              </a:rPr>
              <a:t>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11-16/1070r0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2016 – San Diego</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2016-07-24</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22"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September </a:t>
            </a:r>
            <a:r>
              <a:rPr lang="en-GB" dirty="0" smtClean="0"/>
              <a:t>2016 Treasurer report for the Joint 802.11/.15 Wireless funds</a:t>
            </a:r>
          </a:p>
          <a:p>
            <a:endParaRPr lang="en-GB" dirty="0" smtClean="0"/>
          </a:p>
          <a:p>
            <a:r>
              <a:rPr lang="en-GB" dirty="0" smtClean="0"/>
              <a:t>Also reported in 802.15 doc: </a:t>
            </a:r>
            <a:r>
              <a:rPr lang="en-US" dirty="0" smtClean="0"/>
              <a:t>15-16/0606r0</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September 2016</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300810229"/>
              </p:ext>
            </p:extLst>
          </p:nvPr>
        </p:nvGraphicFramePr>
        <p:xfrm>
          <a:off x="990600" y="838193"/>
          <a:ext cx="7391400" cy="5483650"/>
        </p:xfrm>
        <a:graphic>
          <a:graphicData uri="http://schemas.openxmlformats.org/drawingml/2006/table">
            <a:tbl>
              <a:tblPr/>
              <a:tblGrid>
                <a:gridCol w="5496650"/>
                <a:gridCol w="189475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31-August-2016</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r>
                        <a:rPr lang="en-US" sz="2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a:t>
                      </a:r>
                      <a:r>
                        <a:rPr lang="en-US" sz="2000" b="0" i="0" u="none" strike="noStrike" dirty="0" smtClean="0">
                          <a:solidFill>
                            <a:srgbClr val="000000"/>
                          </a:solidFill>
                          <a:effectLst/>
                          <a:latin typeface="Arial" panose="020B0604020202020204" pitchFamily="34" charset="0"/>
                        </a:rPr>
                        <a:t>457,637.63 </a:t>
                      </a:r>
                      <a:endParaRPr lang="en-US" sz="20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a:t>
                      </a:r>
                      <a:r>
                        <a:rPr lang="en-US" sz="2000" b="0" i="0" u="none" strike="noStrike" dirty="0" smtClean="0">
                          <a:solidFill>
                            <a:srgbClr val="000000"/>
                          </a:solidFill>
                          <a:effectLst/>
                          <a:latin typeface="Arial" panose="020B0604020202020204" pitchFamily="34" charset="0"/>
                        </a:rPr>
                        <a:t>207,371.96</a:t>
                      </a:r>
                      <a:r>
                        <a:rPr lang="en-US" sz="2000" b="0" i="0" u="none" strike="noStrike" dirty="0">
                          <a:solidFill>
                            <a:srgbClr val="000000"/>
                          </a:solidFill>
                          <a:effectLst/>
                          <a:latin typeface="Arial" panose="020B0604020202020204" pitchFamily="34" charset="0"/>
                        </a:rPr>
                        <a:t>)</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estimate</a:t>
            </a:r>
            <a:endParaRPr lang="en-US" dirty="0"/>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517972059"/>
              </p:ext>
            </p:extLst>
          </p:nvPr>
        </p:nvGraphicFramePr>
        <p:xfrm>
          <a:off x="533400" y="1234439"/>
          <a:ext cx="3540828" cy="5021731"/>
        </p:xfrm>
        <a:graphic>
          <a:graphicData uri="http://schemas.openxmlformats.org/drawingml/2006/table">
            <a:tbl>
              <a:tblPr>
                <a:tableStyleId>{5C22544A-7EE6-4342-B048-85BDC9FD1C3A}</a:tableStyleId>
              </a:tblPr>
              <a:tblGrid>
                <a:gridCol w="2398067"/>
                <a:gridCol w="1142761"/>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1101026338"/>
              </p:ext>
            </p:extLst>
          </p:nvPr>
        </p:nvGraphicFramePr>
        <p:xfrm>
          <a:off x="4152106" y="1234438"/>
          <a:ext cx="914400" cy="4979834"/>
        </p:xfrm>
        <a:graphic>
          <a:graphicData uri="http://schemas.openxmlformats.org/drawingml/2006/table">
            <a:tbl>
              <a:tblPr>
                <a:tableStyleId>{5C22544A-7EE6-4342-B048-85BDC9FD1C3A}</a:tableStyleId>
              </a:tblPr>
              <a:tblGrid>
                <a:gridCol w="9144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July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72755">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0227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3">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48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p>
                  </a:txBody>
                  <a:tcPr marL="9525" marR="9525" marT="9525" marB="0" anchor="b"/>
                </a:tc>
              </a:tr>
              <a:tr h="152400">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9" name="Content Placeholder 15"/>
          <p:cNvGraphicFramePr>
            <a:graphicFrameLocks/>
          </p:cNvGraphicFramePr>
          <p:nvPr>
            <p:extLst>
              <p:ext uri="{D42A27DB-BD31-4B8C-83A1-F6EECF244321}">
                <p14:modId xmlns:p14="http://schemas.microsoft.com/office/powerpoint/2010/main" val="2589738879"/>
              </p:ext>
            </p:extLst>
          </p:nvPr>
        </p:nvGraphicFramePr>
        <p:xfrm>
          <a:off x="5181600" y="1234439"/>
          <a:ext cx="1066800" cy="4979833"/>
        </p:xfrm>
        <a:graphic>
          <a:graphicData uri="http://schemas.openxmlformats.org/drawingml/2006/table">
            <a:tbl>
              <a:tblPr>
                <a:tableStyleId>{5C22544A-7EE6-4342-B048-85BDC9FD1C3A}</a:tableStyleId>
              </a:tblPr>
              <a:tblGrid>
                <a:gridCol w="10668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Sept 4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11443">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62,900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18,260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48,090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56,911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30,972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48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8,404</a:t>
                      </a:r>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277,637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$-33,637</a:t>
                      </a:r>
                      <a:endParaRPr lang="en-US" sz="1400" b="1"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6742">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$1040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766288"/>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r>
              <a:rPr lang="en-US" dirty="0" smtClean="0"/>
              <a:t>324 – Waikoloa (</a:t>
            </a:r>
            <a:r>
              <a:rPr lang="en-US" dirty="0" smtClean="0">
                <a:solidFill>
                  <a:srgbClr val="FF0000"/>
                </a:solidFill>
              </a:rPr>
              <a:t>$22,740</a:t>
            </a:r>
            <a:r>
              <a:rPr lang="en-US" dirty="0" smtClean="0"/>
              <a:t>, $</a:t>
            </a:r>
            <a:r>
              <a:rPr lang="en-US" dirty="0">
                <a:solidFill>
                  <a:schemeClr val="tx1"/>
                </a:solidFill>
              </a:rPr>
              <a:t>13,887</a:t>
            </a:r>
            <a:r>
              <a:rPr lang="en-US" dirty="0" smtClean="0"/>
              <a:t>)</a:t>
            </a:r>
          </a:p>
          <a:p>
            <a:pPr marL="454025" lvl="1" indent="-112713" defTabSz="914400" eaLnBrk="1" hangingPunct="1">
              <a:lnSpc>
                <a:spcPct val="90000"/>
              </a:lnSpc>
              <a:tabLst>
                <a:tab pos="7372350" algn="r"/>
              </a:tabLst>
            </a:pPr>
            <a:r>
              <a:rPr lang="en-US" dirty="0" smtClean="0"/>
              <a:t>267 – Warsaw ($1025, $</a:t>
            </a:r>
            <a:endParaRPr lang="en-US" dirty="0" smtClean="0"/>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2016</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8</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a:t>
            </a:r>
            <a:r>
              <a:rPr lang="en-US" dirty="0" smtClean="0">
                <a:solidFill>
                  <a:schemeClr val="tx1"/>
                </a:solidFill>
              </a:rPr>
              <a:t>August 31, </a:t>
            </a:r>
            <a:r>
              <a:rPr lang="en-US" dirty="0" smtClean="0">
                <a:solidFill>
                  <a:schemeClr val="tx1"/>
                </a:solidFill>
              </a:rPr>
              <a:t>2016</a:t>
            </a:r>
          </a:p>
        </p:txBody>
      </p:sp>
      <p:graphicFrame>
        <p:nvGraphicFramePr>
          <p:cNvPr id="7" name="Table 6"/>
          <p:cNvGraphicFramePr>
            <a:graphicFrameLocks noGrp="1"/>
          </p:cNvGraphicFramePr>
          <p:nvPr>
            <p:extLst>
              <p:ext uri="{D42A27DB-BD31-4B8C-83A1-F6EECF244321}">
                <p14:modId xmlns:p14="http://schemas.microsoft.com/office/powerpoint/2010/main" val="1126375823"/>
              </p:ext>
            </p:extLst>
          </p:nvPr>
        </p:nvGraphicFramePr>
        <p:xfrm>
          <a:off x="696912" y="1064351"/>
          <a:ext cx="8066087" cy="5265572"/>
        </p:xfrm>
        <a:graphic>
          <a:graphicData uri="http://schemas.openxmlformats.org/drawingml/2006/table">
            <a:tbl>
              <a:tblPr/>
              <a:tblGrid>
                <a:gridCol w="2509340"/>
                <a:gridCol w="900037"/>
                <a:gridCol w="1095697"/>
                <a:gridCol w="1076130"/>
                <a:gridCol w="1310923"/>
                <a:gridCol w="1173960"/>
              </a:tblGrid>
              <a:tr h="347717">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 Mis.</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2016-01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2016-05 Waikoloa, HI</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2016-09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Warsaw, Poland</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08630">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08630">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8630">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$556,675.00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9525" marR="9525" marT="9525" marB="0" anchor="ctr">
                    <a:lnL>
                      <a:noFill/>
                    </a:lnL>
                    <a:lnR>
                      <a:noFill/>
                    </a:lnR>
                    <a:lnT>
                      <a:noFill/>
                    </a:lnT>
                    <a:lnB>
                      <a:noFill/>
                    </a:lnB>
                  </a:tcPr>
                </a:tc>
              </a:tr>
              <a:tr h="369970">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$1,163.18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$1,163.18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8630">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$1,163.18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$656,512.62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r>
              <a:tr h="208630">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69970">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$30,000.00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$37,809.84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$9,215.50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$20,837.11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$125,673.73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$188,725.72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$119,417.70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$23,454.07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$12,729.53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$13,242.52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8630">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$254,416.08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$30,020.00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$671,520.66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8630">
                <a:tc>
                  <a:txBody>
                    <a:bodyPr/>
                    <a:lstStyle/>
                    <a:p>
                      <a:pPr algn="l" fontAlgn="ctr"/>
                      <a:r>
                        <a:rPr lang="en-US" sz="12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$1,149.72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$13,862.24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($30,020.00)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($15,008.04)</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2016</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116772001"/>
              </p:ext>
            </p:extLst>
          </p:nvPr>
        </p:nvGraphicFramePr>
        <p:xfrm>
          <a:off x="696912" y="1060608"/>
          <a:ext cx="8066087" cy="5274080"/>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1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panose="020B0604020202020204" pitchFamily="34" charset="0"/>
                        </a:rPr>
                        <a:t>- No </a:t>
                      </a:r>
                      <a:r>
                        <a:rPr lang="en-US" sz="1050" b="1" i="0" u="none" strike="noStrike" dirty="0" smtClean="0">
                          <a:effectLst/>
                          <a:latin typeface="Arial" panose="020B0604020202020204" pitchFamily="34" charset="0"/>
                        </a:rPr>
                        <a:t>Department-</a:t>
                      </a:r>
                      <a:endParaRPr lang="en-US" sz="105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1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56797</TotalTime>
  <Words>2188</Words>
  <Application>Microsoft Office PowerPoint</Application>
  <PresentationFormat>On-screen Show (4:3)</PresentationFormat>
  <Paragraphs>706</Paragraphs>
  <Slides>10</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Gulim</vt:lpstr>
      <vt:lpstr>MS Gothic</vt:lpstr>
      <vt:lpstr>MS PGothic</vt:lpstr>
      <vt:lpstr>Arial</vt:lpstr>
      <vt:lpstr>Calibri</vt:lpstr>
      <vt:lpstr>Tahoma</vt:lpstr>
      <vt:lpstr>Times New Roman</vt:lpstr>
      <vt:lpstr>802-11-Submission</vt:lpstr>
      <vt:lpstr>Document</vt:lpstr>
      <vt:lpstr>PowerPoint Presentation</vt:lpstr>
      <vt:lpstr>Treasurer Report July 2016 – San Diego</vt:lpstr>
      <vt:lpstr>Abstract</vt:lpstr>
      <vt:lpstr>PowerPoint Presentation</vt:lpstr>
      <vt:lpstr>Warsaw, Sept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September 2016 - Warsaw</dc:title>
  <dc:creator>Jon Rosdahl</dc:creator>
  <cp:keywords>September 2016</cp:keywords>
  <dc:description>Ben Rolfe (BCA); Jon Rosdahl (Qualcomm)</dc:description>
  <cp:lastModifiedBy>Rosdahl, Jon</cp:lastModifiedBy>
  <cp:revision>321</cp:revision>
  <cp:lastPrinted>1601-01-01T00:00:00Z</cp:lastPrinted>
  <dcterms:created xsi:type="dcterms:W3CDTF">2012-05-13T15:07:35Z</dcterms:created>
  <dcterms:modified xsi:type="dcterms:W3CDTF">2016-09-11T21:05:18Z</dcterms:modified>
</cp:coreProperties>
</file>