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7"/>
  </p:notesMasterIdLst>
  <p:handoutMasterIdLst>
    <p:handoutMasterId r:id="rId28"/>
  </p:handoutMasterIdLst>
  <p:sldIdLst>
    <p:sldId id="259" r:id="rId2"/>
    <p:sldId id="287" r:id="rId3"/>
    <p:sldId id="288" r:id="rId4"/>
    <p:sldId id="289" r:id="rId5"/>
    <p:sldId id="290" r:id="rId6"/>
    <p:sldId id="291" r:id="rId7"/>
    <p:sldId id="271" r:id="rId8"/>
    <p:sldId id="272" r:id="rId9"/>
    <p:sldId id="264" r:id="rId10"/>
    <p:sldId id="315" r:id="rId11"/>
    <p:sldId id="303" r:id="rId12"/>
    <p:sldId id="304" r:id="rId13"/>
    <p:sldId id="309" r:id="rId14"/>
    <p:sldId id="307" r:id="rId15"/>
    <p:sldId id="305" r:id="rId16"/>
    <p:sldId id="308" r:id="rId17"/>
    <p:sldId id="312" r:id="rId18"/>
    <p:sldId id="329" r:id="rId19"/>
    <p:sldId id="331" r:id="rId20"/>
    <p:sldId id="330" r:id="rId21"/>
    <p:sldId id="327" r:id="rId22"/>
    <p:sldId id="332" r:id="rId23"/>
    <p:sldId id="280" r:id="rId24"/>
    <p:sldId id="328" r:id="rId25"/>
    <p:sldId id="333" r:id="rId2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Slides" id="{5A4C004E-CA90-724F-980A-23C27DA2BDFE}">
          <p14:sldIdLst>
            <p14:sldId id="259"/>
            <p14:sldId id="287"/>
            <p14:sldId id="288"/>
            <p14:sldId id="289"/>
            <p14:sldId id="290"/>
            <p14:sldId id="291"/>
            <p14:sldId id="271"/>
            <p14:sldId id="272"/>
            <p14:sldId id="264"/>
          </p14:sldIdLst>
        </p14:section>
        <p14:section name="Maintenance Slides" id="{D507A924-5AC0-334B-9748-422B382A8527}">
          <p14:sldIdLst>
            <p14:sldId id="315"/>
          </p14:sldIdLst>
        </p14:section>
        <p14:section name="IETF Slides" id="{6F917E0C-88C3-844C-A2A8-1D0DD9F462AB}">
          <p14:sldIdLst>
            <p14:sldId id="303"/>
            <p14:sldId id="304"/>
            <p14:sldId id="309"/>
            <p14:sldId id="307"/>
            <p14:sldId id="305"/>
            <p14:sldId id="308"/>
            <p14:sldId id="312"/>
            <p14:sldId id="329"/>
            <p14:sldId id="331"/>
            <p14:sldId id="330"/>
            <p14:sldId id="327"/>
            <p14:sldId id="332"/>
          </p14:sldIdLst>
        </p14:section>
        <p14:section name="Joint Meeting Slides" id="{4042D080-B958-EA4D-BDAC-4A8AEEE50AF8}">
          <p14:sldIdLst/>
        </p14:section>
        <p14:section name="WNG Slide" id="{606CC85E-C483-8140-831E-DEBCD83DA7FF}">
          <p14:sldIdLst>
            <p14:sldId id="280"/>
          </p14:sldIdLst>
        </p14:section>
        <p14:section name="Closing Slide" id="{17524BA6-C3AC-EE4D-BA9D-E46A8CDB0646}">
          <p14:sldIdLst>
            <p14:sldId id="328"/>
            <p14:sldId id="33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7972" autoAdjust="0"/>
  </p:normalViewPr>
  <p:slideViewPr>
    <p:cSldViewPr>
      <p:cViewPr>
        <p:scale>
          <a:sx n="108" d="100"/>
          <a:sy n="108" d="100"/>
        </p:scale>
        <p:origin x="-2232" y="-4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296"/>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handoutMaster" Target="handoutMasters/handout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F1BCA979-86B2-BE48-B0E4-6D2705FD9C02}" type="slidenum">
              <a:rPr lang="en-US"/>
              <a:pPr/>
              <a:t>2</a:t>
            </a:fld>
            <a:endParaRPr lang="en-US"/>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487E8C0C-34CE-0C49-A8C5-33277DD36091}" type="slidenum">
              <a:rPr lang="en-US"/>
              <a:pPr/>
              <a:t>6</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8</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September 16</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8</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September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&lt;Sept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&lt;Sept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&lt;Sept 2016&gt;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&lt;Sept 2016&gt;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&lt;Sept 2016&gt;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&lt;Sept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&lt;Sept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&lt;Sept 2016&gt;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16-0604-</a:t>
            </a:r>
            <a:r>
              <a:rPr lang="en-US" b="1" dirty="0" smtClean="0"/>
              <a:t>01-</a:t>
            </a:r>
            <a:r>
              <a:rPr lang="en-US" b="1" dirty="0" smtClean="0"/>
              <a:t>0mag</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ietf.org/proceedings/interim-2016-6tisch-12/minutes/minutes-interim-2016-6tisch-12" TargetMode="External"/><Relationship Id="rId4" Type="http://schemas.openxmlformats.org/officeDocument/2006/relationships/hyperlink" Target="https://datatracker.ietf.org/doc/draft-ietf-6tisch-minimal/" TargetMode="External"/><Relationship Id="rId5" Type="http://schemas.openxmlformats.org/officeDocument/2006/relationships/hyperlink" Target="https://datatracker.ietf.org/doc/draft-ietf-6tisch-6top-protocol/" TargetMode="External"/><Relationship Id="rId6" Type="http://schemas.openxmlformats.org/officeDocument/2006/relationships/hyperlink" Target="https://datatracker.ietf.org/doc/draft-ietf-6tisch-6top-sf0/" TargetMode="External"/><Relationship Id="rId7" Type="http://schemas.openxmlformats.org/officeDocument/2006/relationships/hyperlink" Target="https://tools.ietf.org/html/draft-kivinen-802-15-ie-02" TargetMode="External"/><Relationship Id="rId1" Type="http://schemas.openxmlformats.org/officeDocument/2006/relationships/slideLayout" Target="../slideLayouts/slideLayout2.xml"/><Relationship Id="rId2" Type="http://schemas.openxmlformats.org/officeDocument/2006/relationships/hyperlink" Target="https://datatracker.ietf.org/wg/6tisch/documents/"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datatracker.ietf.org/doc/draft-ietf-core-coap-tcp-tls/" TargetMode="External"/><Relationship Id="rId4" Type="http://schemas.openxmlformats.org/officeDocument/2006/relationships/hyperlink" Target="https://datatracker.ietf.org/doc/draft-ietf-core-resource-directory/" TargetMode="External"/><Relationship Id="rId5" Type="http://schemas.openxmlformats.org/officeDocument/2006/relationships/hyperlink" Target="https://datatracker.ietf.org/doc/draft-ietf-core-links-json/" TargetMode="External"/><Relationship Id="rId6" Type="http://schemas.openxmlformats.org/officeDocument/2006/relationships/hyperlink" Target="https://datatracker.ietf.org/doc/draft-ietf-core-http-mapping/" TargetMode="External"/><Relationship Id="rId7" Type="http://schemas.openxmlformats.org/officeDocument/2006/relationships/hyperlink" Target="https://datatracker.ietf.org/doc/draft-ietf-core-etch/" TargetMode="External"/><Relationship Id="rId1" Type="http://schemas.openxmlformats.org/officeDocument/2006/relationships/slideLayout" Target="../slideLayouts/slideLayout2.xml"/><Relationship Id="rId2" Type="http://schemas.openxmlformats.org/officeDocument/2006/relationships/hyperlink" Target="https://datatracker.ietf.org/wg/core/documents/"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ools.ietf.org/pdf/draft-ietf-6lo-dispatch-iana-registry-04.pdf" TargetMode="External"/><Relationship Id="rId4" Type="http://schemas.openxmlformats.org/officeDocument/2006/relationships/hyperlink" Target="https://tools.ietf.org/pdf/draft-ietf-6lo-paging-dispatch-04.pdf" TargetMode="External"/><Relationship Id="rId5" Type="http://schemas.openxmlformats.org/officeDocument/2006/relationships/hyperlink" Target="https://datatracker.ietf.org/doc/draft-ietf-6lo-ethertype-request/" TargetMode="External"/><Relationship Id="rId6" Type="http://schemas.openxmlformats.org/officeDocument/2006/relationships/hyperlink" Target="https://tools.ietf.org/pdf/draft-ietf-6lo-privacy-considerations-02.pdf" TargetMode="External"/><Relationship Id="rId1" Type="http://schemas.openxmlformats.org/officeDocument/2006/relationships/slideLayout" Target="../slideLayouts/slideLayout2.xml"/><Relationship Id="rId2" Type="http://schemas.openxmlformats.org/officeDocument/2006/relationships/hyperlink" Target="https://datatracker.ietf.org/wg/6lo/documents/"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datatracker.ietf.org/doc/draft-ietf-roll-useofrplinfo/" TargetMode="External"/><Relationship Id="rId4" Type="http://schemas.openxmlformats.org/officeDocument/2006/relationships/hyperlink" Target="https://datatracker.ietf.org/doc/draft-ietf-roll-routing-dispatch/" TargetMode="External"/><Relationship Id="rId5" Type="http://schemas.openxmlformats.org/officeDocument/2006/relationships/hyperlink" Target="https://datatracker.ietf.org/doc/draft-ietf-roll-applicability-ami/" TargetMode="External"/><Relationship Id="rId6" Type="http://schemas.openxmlformats.org/officeDocument/2006/relationships/hyperlink" Target="https://datatracker.ietf.org/doc/draft-ietf-roll-applicability-template/" TargetMode="External"/><Relationship Id="rId1" Type="http://schemas.openxmlformats.org/officeDocument/2006/relationships/slideLayout" Target="../slideLayouts/slideLayout2.xml"/><Relationship Id="rId2" Type="http://schemas.openxmlformats.org/officeDocument/2006/relationships/hyperlink" Target="https://datatracker.ietf.org/wg/roll/documents/"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datatracker.ietf.org/doc/draft-ietf-detnet-problem-statement/" TargetMode="External"/><Relationship Id="rId4" Type="http://schemas.openxmlformats.org/officeDocument/2006/relationships/hyperlink" Target="https://datatracker.ietf.org/doc/draft-ietf-detnet-use-cases/" TargetMode="External"/><Relationship Id="rId5" Type="http://schemas.openxmlformats.org/officeDocument/2006/relationships/hyperlink" Target="https://datatracker.ietf.org/doc/draft-dt-detnet-dp-alt/" TargetMode="External"/><Relationship Id="rId6" Type="http://schemas.openxmlformats.org/officeDocument/2006/relationships/hyperlink" Target="https://datatracker.ietf.org/doc/draft-finn-detnet-architecture/" TargetMode="External"/><Relationship Id="rId7" Type="http://schemas.openxmlformats.org/officeDocument/2006/relationships/hyperlink" Target="https://datatracker.ietf.org/doc/draft-zha-detnet-flow-info-model/" TargetMode="External"/><Relationship Id="rId1" Type="http://schemas.openxmlformats.org/officeDocument/2006/relationships/slideLayout" Target="../slideLayouts/slideLayout2.xml"/><Relationship Id="rId2" Type="http://schemas.openxmlformats.org/officeDocument/2006/relationships/hyperlink" Target="https://datatracker.ietf.org/wg/detnet/documents/"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datatracker.ietf.org/doc/draft-vilajosana-lpwan-lora-hc/" TargetMode="External"/><Relationship Id="rId4" Type="http://schemas.openxmlformats.org/officeDocument/2006/relationships/hyperlink" Target="https://datatracker.ietf.org/doc/draft-zuniga-lpwan-sigfox-system-description/" TargetMode="External"/><Relationship Id="rId5" Type="http://schemas.openxmlformats.org/officeDocument/2006/relationships/hyperlink" Target="https://datatracker.ietf.org/doc/draft-ratilainen-lpwan-nb-iot/" TargetMode="External"/><Relationship Id="rId6" Type="http://schemas.openxmlformats.org/officeDocument/2006/relationships/hyperlink" Target="https://datatracker.ietf.org/doc/draft-gomez-lpwan-ipv6-analysis/" TargetMode="External"/><Relationship Id="rId7" Type="http://schemas.openxmlformats.org/officeDocument/2006/relationships/hyperlink" Target="https://datatracker.ietf.org/doc/draft-minaburo-lpwan-gap-analysis/" TargetMode="External"/><Relationship Id="rId8" Type="http://schemas.openxmlformats.org/officeDocument/2006/relationships/hyperlink" Target="https://datatracker.ietf.org/doc/draft-toutain-lpwan-yang-static-context-hc/" TargetMode="External"/><Relationship Id="rId9" Type="http://schemas.openxmlformats.org/officeDocument/2006/relationships/hyperlink" Target="https://datatracker.ietf.org/doc/draft-toutain-6lpwa-ipv6-static-context-hc/" TargetMode="External"/><Relationship Id="rId1" Type="http://schemas.openxmlformats.org/officeDocument/2006/relationships/slideLayout" Target="../slideLayouts/slideLayout2.xml"/><Relationship Id="rId2" Type="http://schemas.openxmlformats.org/officeDocument/2006/relationships/hyperlink" Target="https://datatracker.ietf.org/wg/lpwan/charter/"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ietf.org/proceedings/96/minutes/minutes-96-t2trg" TargetMode="External"/><Relationship Id="rId4" Type="http://schemas.openxmlformats.org/officeDocument/2006/relationships/hyperlink" Target="https://datatracker.ietf.org/doc/draft-liu-t2trg-architecture-data-model/" TargetMode="External"/><Relationship Id="rId1" Type="http://schemas.openxmlformats.org/officeDocument/2006/relationships/slideLayout" Target="../slideLayouts/slideLayout2.xml"/><Relationship Id="rId2" Type="http://schemas.openxmlformats.org/officeDocument/2006/relationships/hyperlink" Target="https://datatracker.ietf.org/rg/t2trg/documents/"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datatracker.ietf.org/doc/draft-liu-t2trg-architecture-data-model/" TargetMode="External"/><Relationship Id="rId4" Type="http://schemas.openxmlformats.org/officeDocument/2006/relationships/hyperlink" Target="https://datatracker.ietf.org/doc/draft-keranen-t2trg-rest-iot/" TargetMode="External"/><Relationship Id="rId5" Type="http://schemas.openxmlformats.org/officeDocument/2006/relationships/hyperlink" Target="https://datatracker.ietf.org/doc/draft-hartke-t2trg-coral/" TargetMode="External"/><Relationship Id="rId6" Type="http://schemas.openxmlformats.org/officeDocument/2006/relationships/hyperlink" Target="https://datatracker.ietf.org/doc/draft-koster-t2trg-hsml/" TargetMode="External"/><Relationship Id="rId7" Type="http://schemas.openxmlformats.org/officeDocument/2006/relationships/hyperlink" Target="https://datatracker.ietf.org/doc/draft-liu-t2trg-secure-bootstrapping/" TargetMode="External"/><Relationship Id="rId1" Type="http://schemas.openxmlformats.org/officeDocument/2006/relationships/slideLayout" Target="../slideLayouts/slideLayout2.xml"/><Relationship Id="rId2" Type="http://schemas.openxmlformats.org/officeDocument/2006/relationships/hyperlink" Target="https://datatracker.ietf.org/rg/t2trg/document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hyperlink" Target="https://www.ietf.org/proceedings/96/minutes/minutes-96-ace" TargetMode="External"/><Relationship Id="rId4" Type="http://schemas.openxmlformats.org/officeDocument/2006/relationships/hyperlink" Target="https://datatracker.ietf.org/doc/draft-ietf-ace-oauth-authz/" TargetMode="External"/><Relationship Id="rId5" Type="http://schemas.openxmlformats.org/officeDocument/2006/relationships/hyperlink" Target="https://datatracker.ietf.org/doc/draft-ietf-ace-actors/" TargetMode="External"/><Relationship Id="rId6" Type="http://schemas.openxmlformats.org/officeDocument/2006/relationships/hyperlink" Target="https://datatracker.ietf.org/doc/draft-ietf-ace-cbor-web-token/" TargetMode="External"/><Relationship Id="rId1" Type="http://schemas.openxmlformats.org/officeDocument/2006/relationships/slideLayout" Target="../slideLayouts/slideLayout2.xml"/><Relationship Id="rId2" Type="http://schemas.openxmlformats.org/officeDocument/2006/relationships/hyperlink" Target="https://datatracker.ietf.org/wg/ace/documents/"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hyperlink" Target="http://ieee802.org/Mike_Spring_Article_on_Stds_Process.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SC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Sept 2016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12 Sept 2016</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err="1">
                <a:solidFill>
                  <a:srgbClr val="FF0000"/>
                </a:solidFill>
                <a:latin typeface="Times New Roman" pitchFamily="18" charset="0"/>
                <a:ea typeface="ＭＳ Ｐゴシック" pitchFamily="-65" charset="-128"/>
                <a:cs typeface="+mn-cs"/>
              </a:rPr>
              <a:t>pat.kinney</a:t>
            </a:r>
            <a:r>
              <a:rPr lang="en-US" sz="1600" dirty="0" err="1" smtClean="0">
                <a:solidFill>
                  <a:srgbClr val="FF0000"/>
                </a:solidFill>
                <a:latin typeface="Times New Roman" pitchFamily="18" charset="0"/>
                <a:ea typeface="ＭＳ Ｐゴシック" pitchFamily="-65" charset="-128"/>
                <a:cs typeface="+mn-cs"/>
              </a:rPr>
              <a:t>@kinneyconsultingllc.org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SC 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Sept 2016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a:t>
            </a:r>
            <a:r>
              <a:rPr lang="en-US" sz="1600">
                <a:latin typeface="Times New Roman" pitchFamily="18" charset="0"/>
                <a:ea typeface="ＭＳ Ｐゴシック" pitchFamily="-65" charset="-128"/>
                <a:cs typeface="+mn-cs"/>
              </a:rPr>
              <a:t>the </a:t>
            </a:r>
            <a:r>
              <a:rPr lang="en-US" sz="1600" smtClean="0">
                <a:latin typeface="Times New Roman" pitchFamily="18" charset="0"/>
                <a:ea typeface="ＭＳ Ｐゴシック" pitchFamily="-65" charset="-128"/>
                <a:cs typeface="+mn-cs"/>
              </a:rPr>
              <a:t>Sept </a:t>
            </a:r>
            <a:r>
              <a:rPr lang="en-US" sz="1600" dirty="0" smtClean="0">
                <a:latin typeface="Times New Roman" pitchFamily="18" charset="0"/>
                <a:ea typeface="ＭＳ Ｐゴシック" pitchFamily="-65" charset="-128"/>
                <a:cs typeface="+mn-cs"/>
              </a:rPr>
              <a:t>2016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2016&gt;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533400" y="533400"/>
            <a:ext cx="7772400" cy="762000"/>
          </a:xfrm>
        </p:spPr>
        <p:txBody>
          <a:bodyPr/>
          <a:lstStyle/>
          <a:p>
            <a:r>
              <a:rPr lang="en-US" b="1" dirty="0" smtClean="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04800" y="1219200"/>
            <a:ext cx="83058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800" b="1" dirty="0" smtClean="0"/>
              <a:t>Agenda approval </a:t>
            </a:r>
          </a:p>
          <a:p>
            <a:pPr marL="457200" indent="-457200" eaLnBrk="0" fontAlgn="b" hangingPunct="0">
              <a:buClr>
                <a:srgbClr val="FF0000"/>
              </a:buClr>
              <a:buFont typeface="Wingdings" charset="0"/>
              <a:buChar char="q"/>
            </a:pPr>
            <a:r>
              <a:rPr lang="en-US" sz="2800" b="1" dirty="0" smtClean="0"/>
              <a:t>Approve previous minutes</a:t>
            </a:r>
            <a:r>
              <a:rPr lang="en-US" sz="2800" b="1" dirty="0"/>
              <a:t> </a:t>
            </a:r>
            <a:r>
              <a:rPr lang="en-US" sz="2400" dirty="0" smtClean="0"/>
              <a:t>(15-16-0526-00) </a:t>
            </a:r>
            <a:endParaRPr lang="en-US" sz="2400" dirty="0"/>
          </a:p>
          <a:p>
            <a:pPr marL="457200" indent="-457200" eaLnBrk="0" fontAlgn="b" hangingPunct="0">
              <a:buClr>
                <a:srgbClr val="FF0000"/>
              </a:buClr>
              <a:buFont typeface="Wingdings" charset="0"/>
              <a:buChar char="q"/>
            </a:pPr>
            <a:r>
              <a:rPr lang="en-US" sz="2800" b="1" dirty="0" smtClean="0"/>
              <a:t>Discussion on </a:t>
            </a:r>
            <a:r>
              <a:rPr lang="en-US" sz="2800" b="1" dirty="0"/>
              <a:t>any issues with published </a:t>
            </a:r>
            <a:r>
              <a:rPr lang="en-US" sz="2800" b="1" dirty="0" smtClean="0"/>
              <a:t>standards</a:t>
            </a:r>
          </a:p>
          <a:p>
            <a:pPr marL="914400" lvl="1" indent="-457200" eaLnBrk="0" fontAlgn="b" hangingPunct="0">
              <a:buClr>
                <a:srgbClr val="FF0000"/>
              </a:buClr>
              <a:buFont typeface="Wingdings" charset="0"/>
              <a:buChar char="q"/>
            </a:pPr>
            <a:r>
              <a:rPr lang="en-US" sz="2800" dirty="0" smtClean="0"/>
              <a:t>Problem with website entry has been fixed</a:t>
            </a:r>
          </a:p>
          <a:p>
            <a:pPr marL="457200" indent="-457200" eaLnBrk="0" fontAlgn="b" hangingPunct="0">
              <a:buClr>
                <a:srgbClr val="FF0000"/>
              </a:buClr>
              <a:buFont typeface="Wingdings" charset="0"/>
              <a:buChar char="q"/>
            </a:pPr>
            <a:r>
              <a:rPr lang="en-US" sz="2800" b="1" dirty="0" smtClean="0"/>
              <a:t>Discussion on any </a:t>
            </a:r>
            <a:r>
              <a:rPr lang="en-US" sz="2800" b="1" dirty="0"/>
              <a:t>issues with the Operations Manual</a:t>
            </a:r>
            <a:r>
              <a:rPr lang="en-US" sz="2800" dirty="0"/>
              <a:t> </a:t>
            </a:r>
            <a:endParaRPr lang="en-US" sz="2800" dirty="0" smtClean="0"/>
          </a:p>
          <a:p>
            <a:pPr marL="914400" lvl="1" indent="-457200" eaLnBrk="0" fontAlgn="b" hangingPunct="0">
              <a:buClr>
                <a:srgbClr val="FF0000"/>
              </a:buClr>
              <a:buFont typeface="Wingdings" charset="0"/>
              <a:buChar char="q"/>
            </a:pPr>
            <a:r>
              <a:rPr lang="en-US" sz="2800" dirty="0" smtClean="0"/>
              <a:t>Changed membership rules to allow vote on </a:t>
            </a:r>
            <a:r>
              <a:rPr lang="en-US" sz="2800" dirty="0" err="1" smtClean="0"/>
              <a:t>recircs</a:t>
            </a:r>
            <a:r>
              <a:rPr lang="en-US" sz="2800" dirty="0" smtClean="0"/>
              <a:t> to also fulfill responsibilities</a:t>
            </a:r>
          </a:p>
          <a:p>
            <a:pPr marL="914400" lvl="1" indent="-457200" eaLnBrk="0" fontAlgn="b" hangingPunct="0">
              <a:buClr>
                <a:srgbClr val="FF0000"/>
              </a:buClr>
              <a:buFont typeface="Wingdings" charset="0"/>
              <a:buChar char="q"/>
            </a:pPr>
            <a:r>
              <a:rPr lang="en-US" sz="2800" dirty="0"/>
              <a:t>R</a:t>
            </a:r>
            <a:r>
              <a:rPr lang="en-US" sz="2800" dirty="0" smtClean="0"/>
              <a:t>epaired BRC motion for Sponsor Balloting</a:t>
            </a:r>
          </a:p>
          <a:p>
            <a:pPr marL="914400" lvl="1" indent="-457200" eaLnBrk="0" fontAlgn="b" hangingPunct="0">
              <a:buClr>
                <a:srgbClr val="FF0000"/>
              </a:buClr>
              <a:buFont typeface="Wingdings" charset="0"/>
              <a:buChar char="q"/>
            </a:pPr>
            <a:endParaRPr lang="en-US" sz="2800" dirty="0" smtClean="0"/>
          </a:p>
        </p:txBody>
      </p:sp>
    </p:spTree>
    <p:extLst>
      <p:ext uri="{BB962C8B-B14F-4D97-AF65-F5344CB8AC3E}">
        <p14:creationId xmlns:p14="http://schemas.microsoft.com/office/powerpoint/2010/main" val="10987085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152400" y="990600"/>
            <a:ext cx="8763000" cy="5562600"/>
          </a:xfrm>
        </p:spPr>
        <p:txBody>
          <a:bodyPr/>
          <a:lstStyle/>
          <a:p>
            <a:pPr>
              <a:buClr>
                <a:srgbClr val="FF0000"/>
              </a:buClr>
              <a:buFont typeface="Wingdings" charset="2"/>
              <a:buChar char="q"/>
            </a:pPr>
            <a:r>
              <a:rPr lang="en-US" sz="2800" dirty="0" smtClean="0"/>
              <a:t>Agenda approval </a:t>
            </a:r>
          </a:p>
          <a:p>
            <a:pPr>
              <a:buClr>
                <a:srgbClr val="FF0000"/>
              </a:buClr>
              <a:buFont typeface="Wingdings" charset="2"/>
              <a:buChar char="q"/>
            </a:pPr>
            <a:r>
              <a:rPr lang="en-US" sz="2800" dirty="0" smtClean="0"/>
              <a:t>Status Updates</a:t>
            </a:r>
          </a:p>
          <a:p>
            <a:pPr marL="742950"/>
            <a:r>
              <a:rPr lang="en-US" sz="2600" dirty="0" smtClean="0"/>
              <a:t>6tisch</a:t>
            </a:r>
          </a:p>
          <a:p>
            <a:pPr marL="742950"/>
            <a:r>
              <a:rPr lang="en-US" sz="2600" dirty="0" smtClean="0"/>
              <a:t>Core</a:t>
            </a:r>
          </a:p>
          <a:p>
            <a:pPr marL="742950"/>
            <a:r>
              <a:rPr lang="en-US" sz="2600" dirty="0" smtClean="0"/>
              <a:t>6lo</a:t>
            </a:r>
          </a:p>
          <a:p>
            <a:pPr marL="742950"/>
            <a:r>
              <a:rPr lang="en-US" sz="2600" dirty="0" smtClean="0"/>
              <a:t>Roll</a:t>
            </a:r>
          </a:p>
          <a:p>
            <a:pPr marL="742950"/>
            <a:r>
              <a:rPr lang="en-US" sz="2600" dirty="0" err="1" smtClean="0"/>
              <a:t>Detnet</a:t>
            </a:r>
            <a:endParaRPr lang="en-US" sz="2600" dirty="0" smtClean="0"/>
          </a:p>
          <a:p>
            <a:pPr marL="742950"/>
            <a:r>
              <a:rPr lang="en-US" sz="2600" dirty="0" smtClean="0"/>
              <a:t>lp-wan (</a:t>
            </a:r>
            <a:r>
              <a:rPr lang="en-US" sz="2600" dirty="0" err="1" smtClean="0"/>
              <a:t>bof</a:t>
            </a:r>
            <a:r>
              <a:rPr lang="en-US" sz="2600" dirty="0" smtClean="0"/>
              <a:t>)</a:t>
            </a:r>
          </a:p>
          <a:p>
            <a:pPr marL="742950"/>
            <a:r>
              <a:rPr lang="en-US" sz="2600" dirty="0" smtClean="0"/>
              <a:t>t2trg</a:t>
            </a:r>
          </a:p>
          <a:p>
            <a:pPr marL="742950"/>
            <a:r>
              <a:rPr lang="en-US" sz="2600" dirty="0" smtClean="0"/>
              <a:t>Ace</a:t>
            </a:r>
          </a:p>
          <a:p>
            <a:pPr>
              <a:buClr>
                <a:srgbClr val="FF0000"/>
              </a:buClr>
              <a:buFont typeface="Wingdings" charset="2"/>
              <a:buChar char="q"/>
            </a:pPr>
            <a:r>
              <a:rPr lang="en-US" sz="2800" dirty="0"/>
              <a:t>IEEE 802.15 and </a:t>
            </a:r>
            <a:r>
              <a:rPr lang="en-US" sz="2800" dirty="0" smtClean="0"/>
              <a:t>IETF liaison communications</a:t>
            </a:r>
          </a:p>
        </p:txBody>
      </p:sp>
      <p:sp>
        <p:nvSpPr>
          <p:cNvPr id="4" name="Date Placeholder 3"/>
          <p:cNvSpPr>
            <a:spLocks noGrp="1"/>
          </p:cNvSpPr>
          <p:nvPr>
            <p:ph type="dt" sz="half" idx="10"/>
          </p:nvPr>
        </p:nvSpPr>
        <p:spPr/>
        <p:txBody>
          <a:bodyPr/>
          <a:lstStyle/>
          <a:p>
            <a:pPr>
              <a:defRPr/>
            </a:pPr>
            <a:r>
              <a:rPr lang="en-US" smtClean="0"/>
              <a:t>&lt;Sept 2016&gt;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11</a:t>
            </a:fld>
            <a:endParaRPr lang="en-US"/>
          </a:p>
        </p:txBody>
      </p:sp>
    </p:spTree>
    <p:extLst>
      <p:ext uri="{BB962C8B-B14F-4D97-AF65-F5344CB8AC3E}">
        <p14:creationId xmlns:p14="http://schemas.microsoft.com/office/powerpoint/2010/main" val="11609427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131166" y="1066800"/>
            <a:ext cx="8991600" cy="5410200"/>
          </a:xfrm>
        </p:spPr>
        <p:txBody>
          <a:bodyPr/>
          <a:lstStyle/>
          <a:p>
            <a:pPr marL="0" indent="0">
              <a:buNone/>
            </a:pPr>
            <a:r>
              <a:rPr lang="en-US" sz="2800" dirty="0" smtClean="0">
                <a:hlinkClick r:id="rId2"/>
              </a:rPr>
              <a:t>6tisch</a:t>
            </a:r>
            <a:r>
              <a:rPr lang="en-US" sz="2800" dirty="0" smtClean="0"/>
              <a:t> </a:t>
            </a:r>
            <a:r>
              <a:rPr lang="en-US" sz="2000" dirty="0" smtClean="0"/>
              <a:t>(</a:t>
            </a:r>
            <a:r>
              <a:rPr lang="en-US" sz="2000" dirty="0" smtClean="0">
                <a:hlinkClick r:id="rId3"/>
              </a:rPr>
              <a:t>conference call on 2 Sept</a:t>
            </a:r>
            <a:r>
              <a:rPr lang="en-US" sz="2000" dirty="0" smtClean="0"/>
              <a:t>)</a:t>
            </a:r>
          </a:p>
          <a:p>
            <a:pPr lvl="1"/>
            <a:r>
              <a:rPr lang="en-US" sz="2000" dirty="0">
                <a:hlinkClick r:id="rId4"/>
              </a:rPr>
              <a:t>draft-ietf-6tisch-minimal-16 </a:t>
            </a:r>
          </a:p>
          <a:p>
            <a:pPr lvl="2"/>
            <a:r>
              <a:rPr lang="en-US" sz="1600" dirty="0"/>
              <a:t>Minimal 6TiSCH </a:t>
            </a:r>
            <a:r>
              <a:rPr lang="en-US" sz="1600" dirty="0" smtClean="0"/>
              <a:t>Configuration</a:t>
            </a:r>
          </a:p>
          <a:p>
            <a:pPr lvl="2"/>
            <a:r>
              <a:rPr lang="en-US" sz="1600" dirty="0" smtClean="0"/>
              <a:t>WG: Submitted </a:t>
            </a:r>
            <a:r>
              <a:rPr lang="en-US" sz="1600" dirty="0"/>
              <a:t>to IESG for Publication </a:t>
            </a:r>
            <a:r>
              <a:rPr lang="en-US" sz="1600" i="1" dirty="0"/>
              <a:t>Apr </a:t>
            </a:r>
            <a:r>
              <a:rPr lang="en-US" sz="1600" i="1" dirty="0" smtClean="0"/>
              <a:t>2016</a:t>
            </a:r>
            <a:r>
              <a:rPr lang="en-US" sz="1600" dirty="0" smtClean="0"/>
              <a:t>; IESG: </a:t>
            </a:r>
            <a:r>
              <a:rPr lang="en-US" sz="1600" dirty="0"/>
              <a:t>AD Evaluation::AD </a:t>
            </a:r>
            <a:r>
              <a:rPr lang="en-US" sz="1600" dirty="0" smtClean="0"/>
              <a:t>Follow-up</a:t>
            </a:r>
            <a:endParaRPr lang="en-US" sz="1800" dirty="0"/>
          </a:p>
          <a:p>
            <a:pPr lvl="1"/>
            <a:r>
              <a:rPr lang="en-US" sz="2000" dirty="0">
                <a:hlinkClick r:id="rId5"/>
              </a:rPr>
              <a:t>draft-ietf-6tisch-6top-protocol-02 </a:t>
            </a:r>
          </a:p>
          <a:p>
            <a:pPr lvl="2"/>
            <a:r>
              <a:rPr lang="en-US" sz="1600" dirty="0"/>
              <a:t>6top Protocol (6P</a:t>
            </a:r>
            <a:r>
              <a:rPr lang="en-US" sz="1600" dirty="0" smtClean="0"/>
              <a:t>)</a:t>
            </a:r>
          </a:p>
          <a:p>
            <a:pPr lvl="2"/>
            <a:r>
              <a:rPr lang="en-US" sz="1600" dirty="0" smtClean="0"/>
              <a:t>WG: </a:t>
            </a:r>
            <a:r>
              <a:rPr lang="en-US" sz="1600" dirty="0"/>
              <a:t>WG Document </a:t>
            </a:r>
            <a:r>
              <a:rPr lang="en-US" sz="1600" i="1" dirty="0"/>
              <a:t>Apr 2016</a:t>
            </a:r>
            <a:r>
              <a:rPr lang="en-US" sz="1600" dirty="0"/>
              <a:t> </a:t>
            </a:r>
            <a:r>
              <a:rPr lang="en-US" sz="1600" i="1" dirty="0"/>
              <a:t>Dec </a:t>
            </a:r>
            <a:r>
              <a:rPr lang="en-US" sz="1600" i="1" dirty="0" smtClean="0"/>
              <a:t>2016</a:t>
            </a:r>
            <a:r>
              <a:rPr lang="en-US" sz="1600" dirty="0" smtClean="0"/>
              <a:t> </a:t>
            </a:r>
            <a:r>
              <a:rPr lang="en-US" sz="1600" i="1" dirty="0" smtClean="0"/>
              <a:t>- </a:t>
            </a:r>
            <a:r>
              <a:rPr lang="en-US" sz="1600" dirty="0" smtClean="0"/>
              <a:t>No </a:t>
            </a:r>
            <a:r>
              <a:rPr lang="en-US" sz="1600" dirty="0"/>
              <a:t>shepherd </a:t>
            </a:r>
            <a:r>
              <a:rPr lang="en-US" sz="1600" dirty="0" smtClean="0"/>
              <a:t>assigned</a:t>
            </a:r>
          </a:p>
          <a:p>
            <a:pPr lvl="2"/>
            <a:r>
              <a:rPr lang="en-US" sz="1600" dirty="0"/>
              <a:t>includes most of changes from </a:t>
            </a:r>
            <a:r>
              <a:rPr lang="en-US" sz="1600" dirty="0" smtClean="0"/>
              <a:t>Berlin</a:t>
            </a:r>
            <a:endParaRPr lang="en-US" sz="1600" dirty="0"/>
          </a:p>
          <a:p>
            <a:pPr lvl="1"/>
            <a:r>
              <a:rPr lang="en-US" sz="2000" dirty="0">
                <a:hlinkClick r:id="rId6"/>
              </a:rPr>
              <a:t>draft-ietf-6tisch-6top-sf0-01 </a:t>
            </a:r>
          </a:p>
          <a:p>
            <a:pPr lvl="2"/>
            <a:r>
              <a:rPr lang="en-US" sz="1600" dirty="0"/>
              <a:t>6TiSCH 6top Scheduling Function Zero (SF0</a:t>
            </a:r>
            <a:r>
              <a:rPr lang="en-US" sz="1600" dirty="0" smtClean="0"/>
              <a:t>)</a:t>
            </a:r>
          </a:p>
          <a:p>
            <a:pPr lvl="2"/>
            <a:r>
              <a:rPr lang="en-US" sz="1600" dirty="0"/>
              <a:t>WG: WG </a:t>
            </a:r>
            <a:r>
              <a:rPr lang="en-US" sz="1600" dirty="0" smtClean="0"/>
              <a:t>Document - </a:t>
            </a:r>
            <a:r>
              <a:rPr lang="en-US" sz="1600" dirty="0"/>
              <a:t>No shepherd </a:t>
            </a:r>
            <a:r>
              <a:rPr lang="en-US" sz="1600" dirty="0" smtClean="0"/>
              <a:t>assigned - </a:t>
            </a:r>
            <a:r>
              <a:rPr lang="en-US" sz="1600" dirty="0"/>
              <a:t>No major status </a:t>
            </a:r>
            <a:r>
              <a:rPr lang="en-US" sz="1600" dirty="0" smtClean="0"/>
              <a:t>change</a:t>
            </a:r>
          </a:p>
          <a:p>
            <a:pPr lvl="1"/>
            <a:r>
              <a:rPr lang="en-US" sz="2000" dirty="0" smtClean="0">
                <a:hlinkClick r:id="rId7"/>
              </a:rPr>
              <a:t>AD </a:t>
            </a:r>
            <a:r>
              <a:rPr lang="en-US" sz="2000" dirty="0">
                <a:hlinkClick r:id="rId7"/>
              </a:rPr>
              <a:t>sponsoring draft-kivinen-802-15-ie-</a:t>
            </a:r>
            <a:r>
              <a:rPr lang="en-US" sz="2000" dirty="0" smtClean="0">
                <a:hlinkClick r:id="rId7"/>
              </a:rPr>
              <a:t>02</a:t>
            </a:r>
            <a:endParaRPr lang="en-US" sz="2000" dirty="0"/>
          </a:p>
          <a:p>
            <a:pPr lvl="2"/>
            <a:r>
              <a:rPr lang="en-US" sz="1600" dirty="0"/>
              <a:t>Payload Information Element Group ID to be assigned to the IETF </a:t>
            </a:r>
            <a:endParaRPr lang="en-US" sz="1600" dirty="0" smtClean="0"/>
          </a:p>
          <a:p>
            <a:pPr lvl="2"/>
            <a:r>
              <a:rPr lang="en-US" sz="1600" dirty="0" smtClean="0"/>
              <a:t>RD: this </a:t>
            </a:r>
            <a:r>
              <a:rPr lang="en-US" sz="1600" dirty="0"/>
              <a:t>document could easily be a </a:t>
            </a:r>
            <a:r>
              <a:rPr lang="en-US" sz="1600" dirty="0" smtClean="0"/>
              <a:t>WG document.  Why publish </a:t>
            </a:r>
            <a:r>
              <a:rPr lang="en-US" sz="1600" dirty="0"/>
              <a:t>it as AD sponsored document</a:t>
            </a:r>
            <a:r>
              <a:rPr lang="en-US" sz="1600" dirty="0" smtClean="0"/>
              <a:t>?</a:t>
            </a:r>
          </a:p>
          <a:p>
            <a:pPr lvl="2"/>
            <a:r>
              <a:rPr lang="en-US" sz="1600" dirty="0" smtClean="0"/>
              <a:t>DR: </a:t>
            </a:r>
            <a:r>
              <a:rPr lang="en-US" sz="1600" dirty="0"/>
              <a:t>good candidate for a </a:t>
            </a:r>
            <a:r>
              <a:rPr lang="en-US" sz="1600" dirty="0" err="1"/>
              <a:t>intarea</a:t>
            </a:r>
            <a:r>
              <a:rPr lang="en-US" sz="1600" dirty="0"/>
              <a:t> WG document</a:t>
            </a:r>
          </a:p>
        </p:txBody>
      </p:sp>
      <p:sp>
        <p:nvSpPr>
          <p:cNvPr id="4" name="Date Placeholder 3"/>
          <p:cNvSpPr>
            <a:spLocks noGrp="1"/>
          </p:cNvSpPr>
          <p:nvPr>
            <p:ph type="dt" sz="half" idx="10"/>
          </p:nvPr>
        </p:nvSpPr>
        <p:spPr/>
        <p:txBody>
          <a:bodyPr/>
          <a:lstStyle/>
          <a:p>
            <a:pPr>
              <a:defRPr/>
            </a:pPr>
            <a:r>
              <a:rPr lang="en-US" smtClean="0"/>
              <a:t>&lt;Sept 2016&gt;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12</a:t>
            </a:fld>
            <a:endParaRPr lang="en-US"/>
          </a:p>
        </p:txBody>
      </p:sp>
    </p:spTree>
    <p:extLst>
      <p:ext uri="{BB962C8B-B14F-4D97-AF65-F5344CB8AC3E}">
        <p14:creationId xmlns:p14="http://schemas.microsoft.com/office/powerpoint/2010/main" val="90087044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762000"/>
          </a:xfrm>
        </p:spPr>
        <p:txBody>
          <a:bodyPr/>
          <a:lstStyle/>
          <a:p>
            <a:r>
              <a:rPr lang="en-US" b="1" dirty="0" smtClean="0"/>
              <a:t>SC IETF</a:t>
            </a:r>
            <a:endParaRPr lang="en-US" b="1" dirty="0"/>
          </a:p>
        </p:txBody>
      </p:sp>
      <p:sp>
        <p:nvSpPr>
          <p:cNvPr id="3" name="Content Placeholder 2"/>
          <p:cNvSpPr>
            <a:spLocks noGrp="1"/>
          </p:cNvSpPr>
          <p:nvPr>
            <p:ph idx="1"/>
          </p:nvPr>
        </p:nvSpPr>
        <p:spPr>
          <a:xfrm>
            <a:off x="152309" y="685800"/>
            <a:ext cx="8991600" cy="6019800"/>
          </a:xfrm>
        </p:spPr>
        <p:txBody>
          <a:bodyPr/>
          <a:lstStyle/>
          <a:p>
            <a:pPr marL="0" indent="0">
              <a:buNone/>
            </a:pPr>
            <a:r>
              <a:rPr lang="en-US" sz="2800" dirty="0" smtClean="0">
                <a:hlinkClick r:id="rId2"/>
              </a:rPr>
              <a:t>Core</a:t>
            </a:r>
            <a:endParaRPr lang="en-US" sz="2800" dirty="0" smtClean="0"/>
          </a:p>
          <a:p>
            <a:r>
              <a:rPr lang="en-US" sz="2000" dirty="0" smtClean="0">
                <a:hlinkClick r:id="rId3"/>
              </a:rPr>
              <a:t>draft</a:t>
            </a:r>
            <a:r>
              <a:rPr lang="en-US" sz="2000" dirty="0">
                <a:hlinkClick r:id="rId3"/>
              </a:rPr>
              <a:t>-ietf-core-coap-tcp-tls-</a:t>
            </a:r>
            <a:r>
              <a:rPr lang="en-US" sz="2000" dirty="0" smtClean="0">
                <a:hlinkClick r:id="rId3"/>
              </a:rPr>
              <a:t>04</a:t>
            </a:r>
            <a:endParaRPr lang="en-US" sz="2000" dirty="0" smtClean="0"/>
          </a:p>
          <a:p>
            <a:pPr lvl="1"/>
            <a:r>
              <a:rPr lang="en-US" sz="1600" dirty="0" smtClean="0"/>
              <a:t>CoAP </a:t>
            </a:r>
            <a:r>
              <a:rPr lang="en-US" sz="1600" dirty="0"/>
              <a:t>(Constrained Application Protocol) over TCP, TLS, and </a:t>
            </a:r>
            <a:r>
              <a:rPr lang="en-US" sz="1600" dirty="0" err="1" smtClean="0"/>
              <a:t>WebSocket</a:t>
            </a:r>
            <a:r>
              <a:rPr lang="en-US" sz="1800" b="1" dirty="0"/>
              <a:t>	</a:t>
            </a:r>
            <a:endParaRPr lang="en-US" sz="1800" b="1" dirty="0" smtClean="0"/>
          </a:p>
          <a:p>
            <a:pPr lvl="1"/>
            <a:r>
              <a:rPr lang="en-US" sz="1600" dirty="0" smtClean="0"/>
              <a:t>WG: WG document; IESG: AD is watching</a:t>
            </a:r>
            <a:endParaRPr lang="en-US" sz="1600" dirty="0"/>
          </a:p>
          <a:p>
            <a:r>
              <a:rPr lang="en-US" sz="2000" dirty="0" smtClean="0">
                <a:hlinkClick r:id="rId4"/>
              </a:rPr>
              <a:t>draft</a:t>
            </a:r>
            <a:r>
              <a:rPr lang="en-US" sz="2000" dirty="0">
                <a:hlinkClick r:id="rId4"/>
              </a:rPr>
              <a:t>-ietf-core-resource-directory-</a:t>
            </a:r>
            <a:r>
              <a:rPr lang="en-US" sz="2000" dirty="0" smtClean="0">
                <a:hlinkClick r:id="rId4"/>
              </a:rPr>
              <a:t>08</a:t>
            </a:r>
            <a:endParaRPr lang="en-US" sz="2000" dirty="0" smtClean="0"/>
          </a:p>
          <a:p>
            <a:pPr lvl="1"/>
            <a:r>
              <a:rPr lang="en-US" sz="1600" dirty="0" err="1" smtClean="0"/>
              <a:t>CoRE</a:t>
            </a:r>
            <a:r>
              <a:rPr lang="en-US" sz="1600" dirty="0" smtClean="0"/>
              <a:t> </a:t>
            </a:r>
            <a:r>
              <a:rPr lang="en-US" sz="1600" dirty="0"/>
              <a:t>Resource </a:t>
            </a:r>
            <a:r>
              <a:rPr lang="en-US" sz="1600" dirty="0" smtClean="0"/>
              <a:t>Directory</a:t>
            </a:r>
          </a:p>
          <a:p>
            <a:pPr lvl="1"/>
            <a:r>
              <a:rPr lang="en-US" sz="1600" dirty="0" smtClean="0"/>
              <a:t>WG: </a:t>
            </a:r>
            <a:r>
              <a:rPr lang="en-US" sz="1600" dirty="0"/>
              <a:t>WG </a:t>
            </a:r>
            <a:r>
              <a:rPr lang="en-US" sz="1600" dirty="0" smtClean="0"/>
              <a:t>document – proposed standard; </a:t>
            </a:r>
            <a:r>
              <a:rPr lang="en-US" sz="1600" dirty="0"/>
              <a:t>IESG: AD is watching</a:t>
            </a:r>
          </a:p>
          <a:p>
            <a:r>
              <a:rPr lang="en-US" sz="2000" dirty="0" smtClean="0">
                <a:hlinkClick r:id="rId5"/>
              </a:rPr>
              <a:t>draft</a:t>
            </a:r>
            <a:r>
              <a:rPr lang="en-US" sz="2000" dirty="0">
                <a:hlinkClick r:id="rId5"/>
              </a:rPr>
              <a:t>-ietf-core-links-json-06 </a:t>
            </a:r>
            <a:endParaRPr lang="en-US" sz="2000" dirty="0" smtClean="0"/>
          </a:p>
          <a:p>
            <a:pPr lvl="1"/>
            <a:r>
              <a:rPr lang="en-US" sz="1600" dirty="0" smtClean="0"/>
              <a:t>Representing </a:t>
            </a:r>
            <a:r>
              <a:rPr lang="en-US" sz="1600" dirty="0" err="1" smtClean="0"/>
              <a:t>CoRE</a:t>
            </a:r>
            <a:r>
              <a:rPr lang="en-US" sz="1600" dirty="0" smtClean="0"/>
              <a:t> Formats in JSON and CBOR</a:t>
            </a:r>
          </a:p>
          <a:p>
            <a:pPr lvl="1"/>
            <a:r>
              <a:rPr lang="en-US" sz="1600" dirty="0"/>
              <a:t>WG: WG document – </a:t>
            </a:r>
            <a:r>
              <a:rPr lang="is-IS" sz="1600" i="1" dirty="0"/>
              <a:t>Aug 2016</a:t>
            </a:r>
            <a:r>
              <a:rPr lang="en-US" sz="1600" dirty="0" smtClean="0"/>
              <a:t>; </a:t>
            </a:r>
            <a:r>
              <a:rPr lang="en-US" sz="1600" dirty="0"/>
              <a:t>IESG: AD is </a:t>
            </a:r>
            <a:r>
              <a:rPr lang="en-US" sz="1600" dirty="0" smtClean="0"/>
              <a:t>watching</a:t>
            </a:r>
          </a:p>
          <a:p>
            <a:r>
              <a:rPr lang="en-US" sz="2000" dirty="0">
                <a:hlinkClick r:id="rId6"/>
              </a:rPr>
              <a:t>draft-ietf-core-http-mapping-14 </a:t>
            </a:r>
          </a:p>
          <a:p>
            <a:pPr lvl="1"/>
            <a:r>
              <a:rPr lang="en-US" sz="1600" dirty="0"/>
              <a:t>Guidelines for HTTP-to-CoAP Mapping </a:t>
            </a:r>
            <a:r>
              <a:rPr lang="en-US" sz="1600" dirty="0" smtClean="0"/>
              <a:t>Implementations</a:t>
            </a:r>
          </a:p>
          <a:p>
            <a:pPr lvl="1"/>
            <a:r>
              <a:rPr lang="en-US" sz="1600" dirty="0" smtClean="0"/>
              <a:t>WG: </a:t>
            </a:r>
            <a:r>
              <a:rPr lang="en-US" sz="1600" dirty="0"/>
              <a:t>Submitted to IESG for Publication </a:t>
            </a:r>
            <a:r>
              <a:rPr lang="en-US" sz="1600" i="1" dirty="0"/>
              <a:t>Jul </a:t>
            </a:r>
            <a:r>
              <a:rPr lang="en-US" sz="1600" i="1" dirty="0" smtClean="0"/>
              <a:t>2016</a:t>
            </a:r>
            <a:r>
              <a:rPr lang="en-US" sz="1600" dirty="0" smtClean="0"/>
              <a:t>; IESG:</a:t>
            </a:r>
            <a:r>
              <a:rPr lang="en-US" sz="1600" dirty="0"/>
              <a:t> </a:t>
            </a:r>
            <a:r>
              <a:rPr lang="en-US" sz="1600" dirty="0" smtClean="0"/>
              <a:t>Waiting </a:t>
            </a:r>
            <a:r>
              <a:rPr lang="en-US" sz="1600" dirty="0"/>
              <a:t>for </a:t>
            </a:r>
            <a:r>
              <a:rPr lang="en-US" sz="1600" dirty="0" err="1"/>
              <a:t>Writeup</a:t>
            </a:r>
            <a:r>
              <a:rPr lang="en-US" sz="1600" dirty="0"/>
              <a:t>::AD </a:t>
            </a:r>
            <a:r>
              <a:rPr lang="en-US" sz="1600" dirty="0" err="1" smtClean="0"/>
              <a:t>Followup</a:t>
            </a:r>
            <a:endParaRPr lang="en-US" sz="1600" dirty="0" smtClean="0"/>
          </a:p>
          <a:p>
            <a:r>
              <a:rPr lang="en-US" sz="2000" dirty="0">
                <a:hlinkClick r:id="rId7"/>
              </a:rPr>
              <a:t>draft-ietf-core-etch-02 </a:t>
            </a:r>
          </a:p>
          <a:p>
            <a:pPr lvl="1"/>
            <a:r>
              <a:rPr lang="en-US" sz="1600" dirty="0"/>
              <a:t>Patch and Fetch Methods for Constrained Application Protocol (CoAP</a:t>
            </a:r>
            <a:r>
              <a:rPr lang="en-US" sz="1600" dirty="0" smtClean="0"/>
              <a:t>)</a:t>
            </a:r>
          </a:p>
          <a:p>
            <a:pPr lvl="1"/>
            <a:r>
              <a:rPr lang="en-US" sz="1600" dirty="0" smtClean="0"/>
              <a:t>WG: </a:t>
            </a:r>
            <a:r>
              <a:rPr lang="en-US" sz="1600" dirty="0"/>
              <a:t>Submitted to IESG for Publication </a:t>
            </a:r>
            <a:r>
              <a:rPr lang="en-US" sz="1600" i="1" dirty="0"/>
              <a:t>Aug </a:t>
            </a:r>
            <a:r>
              <a:rPr lang="en-US" sz="1600" i="1" dirty="0" smtClean="0"/>
              <a:t>2016</a:t>
            </a:r>
            <a:r>
              <a:rPr lang="en-US" sz="1600" dirty="0" smtClean="0"/>
              <a:t>;  IESG: </a:t>
            </a:r>
            <a:r>
              <a:rPr lang="en-US" sz="1600" dirty="0"/>
              <a:t>Waiting for </a:t>
            </a:r>
            <a:r>
              <a:rPr lang="en-US" sz="1600" dirty="0" err="1"/>
              <a:t>Writeup</a:t>
            </a:r>
            <a:r>
              <a:rPr lang="en-US" sz="1600" dirty="0"/>
              <a:t>::Revised I-D Needed</a:t>
            </a:r>
          </a:p>
          <a:p>
            <a:pPr lvl="1"/>
            <a:endParaRPr lang="en-US" sz="1800" dirty="0"/>
          </a:p>
        </p:txBody>
      </p:sp>
      <p:sp>
        <p:nvSpPr>
          <p:cNvPr id="4" name="Date Placeholder 3"/>
          <p:cNvSpPr>
            <a:spLocks noGrp="1"/>
          </p:cNvSpPr>
          <p:nvPr>
            <p:ph type="dt" sz="half" idx="10"/>
          </p:nvPr>
        </p:nvSpPr>
        <p:spPr/>
        <p:txBody>
          <a:bodyPr/>
          <a:lstStyle/>
          <a:p>
            <a:pPr>
              <a:defRPr/>
            </a:pPr>
            <a:r>
              <a:rPr lang="en-US" smtClean="0"/>
              <a:t>&lt;Sept 2016&gt;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dirty="0" smtClean="0"/>
              <a:t>Slide </a:t>
            </a:r>
            <a:fld id="{7415733E-E371-8944-98C6-8B637C4A033A}" type="slidenum">
              <a:rPr lang="en-US" smtClean="0"/>
              <a:pPr>
                <a:defRPr/>
              </a:pPr>
              <a:t>13</a:t>
            </a:fld>
            <a:endParaRPr lang="en-US" dirty="0"/>
          </a:p>
        </p:txBody>
      </p:sp>
    </p:spTree>
    <p:extLst>
      <p:ext uri="{BB962C8B-B14F-4D97-AF65-F5344CB8AC3E}">
        <p14:creationId xmlns:p14="http://schemas.microsoft.com/office/powerpoint/2010/main" val="301062907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152400" y="609600"/>
            <a:ext cx="8915400" cy="6019800"/>
          </a:xfrm>
        </p:spPr>
        <p:txBody>
          <a:bodyPr/>
          <a:lstStyle/>
          <a:p>
            <a:pPr marL="0" indent="0">
              <a:buNone/>
            </a:pPr>
            <a:r>
              <a:rPr lang="en-US" dirty="0" smtClean="0">
                <a:hlinkClick r:id="rId2"/>
              </a:rPr>
              <a:t>6lo</a:t>
            </a:r>
            <a:endParaRPr lang="en-US" dirty="0" smtClean="0"/>
          </a:p>
          <a:p>
            <a:r>
              <a:rPr lang="en-US" sz="2400" dirty="0">
                <a:hlinkClick r:id="rId3"/>
              </a:rPr>
              <a:t>draft-ietf-6lo-dispatch-iana-registry-</a:t>
            </a:r>
            <a:r>
              <a:rPr lang="en-US" sz="2400" dirty="0" smtClean="0">
                <a:hlinkClick r:id="rId3"/>
              </a:rPr>
              <a:t>04</a:t>
            </a:r>
            <a:endParaRPr lang="en-US" sz="2400" dirty="0" smtClean="0"/>
          </a:p>
          <a:p>
            <a:pPr lvl="1"/>
            <a:r>
              <a:rPr lang="en-US" sz="1600" dirty="0" smtClean="0"/>
              <a:t>This </a:t>
            </a:r>
            <a:r>
              <a:rPr lang="en-US" sz="1600" dirty="0"/>
              <a:t>document updates RFC4944 and RFC6282 by defining the ESC </a:t>
            </a:r>
            <a:r>
              <a:rPr lang="en-US" sz="1600" dirty="0" smtClean="0"/>
              <a:t>extension </a:t>
            </a:r>
            <a:r>
              <a:rPr lang="en-US" sz="1600" dirty="0"/>
              <a:t>byte code points including registration of entries for known use-</a:t>
            </a:r>
            <a:r>
              <a:rPr lang="en-US" sz="1600" dirty="0" smtClean="0"/>
              <a:t>cases at </a:t>
            </a:r>
            <a:r>
              <a:rPr lang="en-US" sz="1600" dirty="0"/>
              <a:t>the time of writing of this </a:t>
            </a:r>
            <a:r>
              <a:rPr lang="en-US" sz="1600" dirty="0" smtClean="0"/>
              <a:t>document</a:t>
            </a:r>
          </a:p>
          <a:p>
            <a:pPr lvl="1"/>
            <a:r>
              <a:rPr lang="en-US" sz="1600" dirty="0" smtClean="0"/>
              <a:t>WG: </a:t>
            </a:r>
            <a:r>
              <a:rPr lang="en-US" sz="1600" dirty="0"/>
              <a:t>WG Consensus: Waiting for Write</a:t>
            </a:r>
            <a:r>
              <a:rPr lang="en-US" sz="1600" dirty="0" smtClean="0"/>
              <a:t>-Up</a:t>
            </a:r>
          </a:p>
          <a:p>
            <a:r>
              <a:rPr lang="en-US" sz="2400" dirty="0" smtClean="0">
                <a:hlinkClick r:id="rId4"/>
              </a:rPr>
              <a:t>draft-ietf-6lo-paging-dispatch-04</a:t>
            </a:r>
            <a:endParaRPr lang="en-US" sz="2400" dirty="0" smtClean="0"/>
          </a:p>
          <a:p>
            <a:pPr lvl="1"/>
            <a:r>
              <a:rPr lang="en-US" sz="1600" dirty="0" smtClean="0"/>
              <a:t>introduces </a:t>
            </a:r>
            <a:r>
              <a:rPr lang="en-US" sz="1600" dirty="0"/>
              <a:t>a new context switch mechanism </a:t>
            </a:r>
            <a:r>
              <a:rPr lang="en-US" sz="1600" dirty="0" smtClean="0"/>
              <a:t>for</a:t>
            </a:r>
            <a:r>
              <a:rPr lang="en-US" sz="1600" dirty="0"/>
              <a:t> 6LoWPAN compression, expressed in terms of Pages and signaled by </a:t>
            </a:r>
            <a:r>
              <a:rPr lang="en-US" sz="1600" dirty="0" smtClean="0"/>
              <a:t>a new </a:t>
            </a:r>
            <a:r>
              <a:rPr lang="en-US" sz="1600" dirty="0"/>
              <a:t>Paging </a:t>
            </a:r>
            <a:r>
              <a:rPr lang="en-US" sz="1600" dirty="0" smtClean="0"/>
              <a:t>Dispatch</a:t>
            </a:r>
          </a:p>
          <a:p>
            <a:pPr lvl="1"/>
            <a:r>
              <a:rPr lang="en-US" sz="1600" dirty="0" smtClean="0"/>
              <a:t>WG: Passed last call but missing Shepard Review; IESG: AD </a:t>
            </a:r>
            <a:r>
              <a:rPr lang="en-US" sz="1600" dirty="0"/>
              <a:t>Evaluation::External Party</a:t>
            </a:r>
            <a:endParaRPr lang="en-US" sz="1600" dirty="0" smtClean="0"/>
          </a:p>
          <a:p>
            <a:r>
              <a:rPr lang="en-US" sz="2400" dirty="0" smtClean="0">
                <a:hlinkClick r:id="rId5"/>
              </a:rPr>
              <a:t>draft</a:t>
            </a:r>
            <a:r>
              <a:rPr lang="en-US" sz="2400" dirty="0">
                <a:hlinkClick r:id="rId5"/>
              </a:rPr>
              <a:t>-ietf-6lo-ethertype-</a:t>
            </a:r>
            <a:r>
              <a:rPr lang="en-US" sz="2400" dirty="0" smtClean="0">
                <a:hlinkClick r:id="rId5"/>
              </a:rPr>
              <a:t>request-01</a:t>
            </a:r>
            <a:endParaRPr lang="en-US" sz="2400" dirty="0"/>
          </a:p>
          <a:p>
            <a:pPr lvl="1"/>
            <a:r>
              <a:rPr lang="en-US" sz="1600" dirty="0" smtClean="0"/>
              <a:t>Assignment </a:t>
            </a:r>
            <a:r>
              <a:rPr lang="en-US" sz="1600" dirty="0"/>
              <a:t>of an Ethertype for IPv6 with </a:t>
            </a:r>
            <a:r>
              <a:rPr lang="en-US" sz="1600" dirty="0" err="1"/>
              <a:t>LoWPAN</a:t>
            </a:r>
            <a:r>
              <a:rPr lang="en-US" sz="1600" dirty="0"/>
              <a:t> </a:t>
            </a:r>
            <a:r>
              <a:rPr lang="en-US" sz="1600" dirty="0" smtClean="0"/>
              <a:t>Encapsulation</a:t>
            </a:r>
          </a:p>
          <a:p>
            <a:pPr lvl="1"/>
            <a:r>
              <a:rPr lang="en-US" sz="1600" dirty="0" smtClean="0"/>
              <a:t>WG: </a:t>
            </a:r>
            <a:r>
              <a:rPr lang="en-US" sz="1600" dirty="0"/>
              <a:t>Submitted to IESG for </a:t>
            </a:r>
            <a:r>
              <a:rPr lang="en-US" sz="1600" dirty="0" smtClean="0"/>
              <a:t>Publication; IESG: </a:t>
            </a:r>
            <a:r>
              <a:rPr lang="en-US" sz="1600" dirty="0"/>
              <a:t>RFC Ed Queue</a:t>
            </a:r>
            <a:endParaRPr lang="en-US" sz="1600" dirty="0" smtClean="0"/>
          </a:p>
          <a:p>
            <a:r>
              <a:rPr lang="en-US" sz="2400" dirty="0" smtClean="0">
                <a:hlinkClick r:id="rId6"/>
              </a:rPr>
              <a:t>draft</a:t>
            </a:r>
            <a:r>
              <a:rPr lang="en-US" sz="2400" dirty="0">
                <a:hlinkClick r:id="rId6"/>
              </a:rPr>
              <a:t>-ietf-6lo-privacy-considerations-</a:t>
            </a:r>
            <a:r>
              <a:rPr lang="en-US" sz="2400" dirty="0" smtClean="0">
                <a:hlinkClick r:id="rId6"/>
              </a:rPr>
              <a:t>02</a:t>
            </a:r>
            <a:endParaRPr lang="en-US" sz="2400" dirty="0" smtClean="0"/>
          </a:p>
          <a:p>
            <a:pPr lvl="1"/>
            <a:r>
              <a:rPr lang="en-US" sz="1600" dirty="0" smtClean="0"/>
              <a:t>how </a:t>
            </a:r>
            <a:r>
              <a:rPr lang="en-US" sz="1600" dirty="0"/>
              <a:t>a number of privacy threats apply </a:t>
            </a:r>
            <a:r>
              <a:rPr lang="en-US" sz="1600" dirty="0" smtClean="0"/>
              <a:t>to technologies </a:t>
            </a:r>
            <a:r>
              <a:rPr lang="en-US" sz="1600" dirty="0"/>
              <a:t>designed for IPv6 over networks of resource-</a:t>
            </a:r>
            <a:r>
              <a:rPr lang="en-US" sz="1600" dirty="0" smtClean="0"/>
              <a:t>constrained nodes</a:t>
            </a:r>
            <a:r>
              <a:rPr lang="en-US" sz="1600" dirty="0"/>
              <a:t>, and provides advice to protocol designers on how to </a:t>
            </a:r>
            <a:r>
              <a:rPr lang="en-US" sz="1600" dirty="0" smtClean="0"/>
              <a:t>address such </a:t>
            </a:r>
            <a:r>
              <a:rPr lang="en-US" sz="1600" dirty="0"/>
              <a:t>threats in adaptation layer specifications for IPv6 over </a:t>
            </a:r>
            <a:r>
              <a:rPr lang="en-US" sz="1600" dirty="0" smtClean="0"/>
              <a:t>such </a:t>
            </a:r>
            <a:r>
              <a:rPr lang="de-DE" sz="1600" dirty="0" smtClean="0"/>
              <a:t>links.</a:t>
            </a:r>
          </a:p>
          <a:p>
            <a:pPr lvl="1"/>
            <a:r>
              <a:rPr lang="de-DE" sz="1600" dirty="0" smtClean="0"/>
              <a:t>WG:</a:t>
            </a:r>
            <a:r>
              <a:rPr lang="en-US" sz="1600" dirty="0"/>
              <a:t>In WG Last Call</a:t>
            </a:r>
          </a:p>
        </p:txBody>
      </p:sp>
      <p:sp>
        <p:nvSpPr>
          <p:cNvPr id="4" name="Date Placeholder 3"/>
          <p:cNvSpPr>
            <a:spLocks noGrp="1"/>
          </p:cNvSpPr>
          <p:nvPr>
            <p:ph type="dt" sz="half" idx="10"/>
          </p:nvPr>
        </p:nvSpPr>
        <p:spPr/>
        <p:txBody>
          <a:bodyPr/>
          <a:lstStyle/>
          <a:p>
            <a:pPr>
              <a:defRPr/>
            </a:pPr>
            <a:r>
              <a:rPr lang="en-US" smtClean="0"/>
              <a:t>&lt;Sept 2016&gt;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14</a:t>
            </a:fld>
            <a:endParaRPr lang="en-US"/>
          </a:p>
        </p:txBody>
      </p:sp>
    </p:spTree>
    <p:extLst>
      <p:ext uri="{BB962C8B-B14F-4D97-AF65-F5344CB8AC3E}">
        <p14:creationId xmlns:p14="http://schemas.microsoft.com/office/powerpoint/2010/main" val="78058831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28600" y="914400"/>
            <a:ext cx="8534400" cy="5486400"/>
          </a:xfrm>
        </p:spPr>
        <p:txBody>
          <a:bodyPr/>
          <a:lstStyle/>
          <a:p>
            <a:pPr marL="0" indent="0">
              <a:buNone/>
            </a:pPr>
            <a:r>
              <a:rPr lang="en-US" dirty="0" smtClean="0">
                <a:hlinkClick r:id="rId2"/>
              </a:rPr>
              <a:t>Roll</a:t>
            </a:r>
            <a:endParaRPr lang="en-US" dirty="0" smtClean="0"/>
          </a:p>
          <a:p>
            <a:r>
              <a:rPr lang="en-US" sz="2000" dirty="0">
                <a:hlinkClick r:id="rId3"/>
              </a:rPr>
              <a:t>draft-ietf-roll-useofrplinfo-07 </a:t>
            </a:r>
          </a:p>
          <a:p>
            <a:pPr lvl="1"/>
            <a:r>
              <a:rPr lang="en-US" sz="1600" dirty="0" smtClean="0"/>
              <a:t>When </a:t>
            </a:r>
            <a:r>
              <a:rPr lang="en-US" sz="1600" dirty="0"/>
              <a:t>to use RFC 6553, 6554 and IPv6-in-</a:t>
            </a:r>
            <a:r>
              <a:rPr lang="en-US" sz="1600" dirty="0" smtClean="0"/>
              <a:t>IPv6</a:t>
            </a:r>
          </a:p>
          <a:p>
            <a:pPr lvl="1"/>
            <a:r>
              <a:rPr lang="en-US" sz="1600" dirty="0" smtClean="0"/>
              <a:t>WG: WG document</a:t>
            </a:r>
          </a:p>
          <a:p>
            <a:r>
              <a:rPr lang="en-US" sz="2000" dirty="0">
                <a:hlinkClick r:id="rId4"/>
              </a:rPr>
              <a:t>draft-ietf-roll-routing-dispatch-00 </a:t>
            </a:r>
          </a:p>
          <a:p>
            <a:pPr lvl="1"/>
            <a:r>
              <a:rPr lang="en-US" sz="1600" dirty="0"/>
              <a:t>6LoWPAN Routing </a:t>
            </a:r>
            <a:r>
              <a:rPr lang="en-US" sz="1600" dirty="0" smtClean="0"/>
              <a:t>Header</a:t>
            </a:r>
          </a:p>
          <a:p>
            <a:pPr lvl="1"/>
            <a:r>
              <a:rPr lang="en-US" sz="1600" dirty="0" smtClean="0"/>
              <a:t>WG: </a:t>
            </a:r>
            <a:r>
              <a:rPr lang="en-US" sz="1600" dirty="0"/>
              <a:t>Submitted to IESG for </a:t>
            </a:r>
            <a:r>
              <a:rPr lang="en-US" sz="1600" dirty="0" smtClean="0"/>
              <a:t>Publication; IESG: </a:t>
            </a:r>
            <a:r>
              <a:rPr lang="en-US" sz="1600" dirty="0"/>
              <a:t>AD Evaluation::Revised I-D </a:t>
            </a:r>
            <a:r>
              <a:rPr lang="en-US" sz="1600" dirty="0" smtClean="0"/>
              <a:t>Needed</a:t>
            </a:r>
          </a:p>
          <a:p>
            <a:r>
              <a:rPr lang="en-US" sz="2000" dirty="0">
                <a:hlinkClick r:id="rId5"/>
              </a:rPr>
              <a:t>draft-ietf-roll-applicability-ami-13 </a:t>
            </a:r>
          </a:p>
          <a:p>
            <a:pPr lvl="1"/>
            <a:r>
              <a:rPr lang="en-US" sz="1600" dirty="0"/>
              <a:t>Applicability Statement for the Routing Protocol for Low Power and Lossy Networks (RPL) in AMI </a:t>
            </a:r>
            <a:r>
              <a:rPr lang="en-US" sz="1600" dirty="0" smtClean="0"/>
              <a:t>Networks</a:t>
            </a:r>
          </a:p>
          <a:p>
            <a:pPr lvl="1"/>
            <a:r>
              <a:rPr lang="en-US" sz="1600" dirty="0"/>
              <a:t>WG: Submitted to IESG for Publication; IESG: AD Evaluation::Revised I-D Needed</a:t>
            </a:r>
          </a:p>
          <a:p>
            <a:r>
              <a:rPr lang="en-US" sz="2000" dirty="0">
                <a:hlinkClick r:id="rId6"/>
              </a:rPr>
              <a:t>draft-ietf-roll-applicability-template-09 </a:t>
            </a:r>
          </a:p>
          <a:p>
            <a:pPr lvl="1"/>
            <a:r>
              <a:rPr lang="en-US" sz="1600" dirty="0"/>
              <a:t>ROLL Applicability Statement </a:t>
            </a:r>
            <a:r>
              <a:rPr lang="en-US" sz="1600" dirty="0" smtClean="0"/>
              <a:t>Template</a:t>
            </a:r>
          </a:p>
          <a:p>
            <a:pPr marL="740664" lvl="1" indent="-283464">
              <a:spcBef>
                <a:spcPts val="384"/>
              </a:spcBef>
              <a:spcAft>
                <a:spcPts val="0"/>
              </a:spcAft>
            </a:pPr>
            <a:r>
              <a:rPr lang="en-US" sz="1600" dirty="0" smtClean="0">
                <a:latin typeface="Arial"/>
              </a:rPr>
              <a:t>WG: WG document - </a:t>
            </a:r>
            <a:r>
              <a:rPr lang="en-US" sz="1600" dirty="0">
                <a:latin typeface="Arial"/>
              </a:rPr>
              <a:t>This document serves as a template for future applicability </a:t>
            </a:r>
            <a:r>
              <a:rPr lang="en-US" sz="1600" dirty="0" smtClean="0">
                <a:latin typeface="Arial"/>
              </a:rPr>
              <a:t>statements. It </a:t>
            </a:r>
            <a:r>
              <a:rPr lang="en-US" sz="1600" dirty="0">
                <a:latin typeface="Arial"/>
              </a:rPr>
              <a:t>should never be published.</a:t>
            </a:r>
            <a:r>
              <a:rPr lang="en-US" sz="1600" dirty="0"/>
              <a:t>	</a:t>
            </a:r>
            <a:endParaRPr lang="en-US" sz="1600" dirty="0" smtClean="0"/>
          </a:p>
        </p:txBody>
      </p:sp>
      <p:sp>
        <p:nvSpPr>
          <p:cNvPr id="4" name="Date Placeholder 3"/>
          <p:cNvSpPr>
            <a:spLocks noGrp="1"/>
          </p:cNvSpPr>
          <p:nvPr>
            <p:ph type="dt" sz="half" idx="10"/>
          </p:nvPr>
        </p:nvSpPr>
        <p:spPr/>
        <p:txBody>
          <a:bodyPr/>
          <a:lstStyle/>
          <a:p>
            <a:pPr>
              <a:defRPr/>
            </a:pPr>
            <a:r>
              <a:rPr lang="en-US" smtClean="0"/>
              <a:t>&lt;Sept 2016&gt;</a:t>
            </a:r>
            <a:endParaRPr lang="en-US" dirty="0"/>
          </a:p>
        </p:txBody>
      </p:sp>
      <p:sp>
        <p:nvSpPr>
          <p:cNvPr id="5" name="Footer Placeholder 4"/>
          <p:cNvSpPr>
            <a:spLocks noGrp="1"/>
          </p:cNvSpPr>
          <p:nvPr>
            <p:ph type="ftr" sz="quarter" idx="11"/>
          </p:nvPr>
        </p:nvSpPr>
        <p:spPr/>
        <p:txBody>
          <a:bodyPr/>
          <a:lstStyle/>
          <a:p>
            <a:pPr>
              <a:defRPr/>
            </a:pPr>
            <a:r>
              <a:rPr lang="en-US" dirty="0" smtClean="0"/>
              <a:t>&lt;Pat Kinney&gt;, &lt;Kinney Consulting LLC&gt;</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15</a:t>
            </a:fld>
            <a:endParaRPr lang="en-US"/>
          </a:p>
        </p:txBody>
      </p:sp>
    </p:spTree>
    <p:extLst>
      <p:ext uri="{BB962C8B-B14F-4D97-AF65-F5344CB8AC3E}">
        <p14:creationId xmlns:p14="http://schemas.microsoft.com/office/powerpoint/2010/main" val="5891439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28600" y="1066800"/>
            <a:ext cx="8534400" cy="5486400"/>
          </a:xfrm>
        </p:spPr>
        <p:txBody>
          <a:bodyPr/>
          <a:lstStyle/>
          <a:p>
            <a:pPr marL="0" indent="0">
              <a:buNone/>
            </a:pPr>
            <a:r>
              <a:rPr lang="en-US" sz="2800" dirty="0" err="1" smtClean="0">
                <a:hlinkClick r:id="rId2"/>
              </a:rPr>
              <a:t>Detnet</a:t>
            </a:r>
            <a:endParaRPr lang="en-US" sz="2800" dirty="0" err="1" smtClean="0"/>
          </a:p>
          <a:p>
            <a:r>
              <a:rPr lang="en-US" sz="2000" dirty="0" smtClean="0">
                <a:hlinkClick r:id="rId3"/>
              </a:rPr>
              <a:t>draft</a:t>
            </a:r>
            <a:r>
              <a:rPr lang="en-US" sz="2000" dirty="0">
                <a:hlinkClick r:id="rId3"/>
              </a:rPr>
              <a:t>-ietf-detnet-problem-statement-00 </a:t>
            </a:r>
          </a:p>
          <a:p>
            <a:pPr lvl="1"/>
            <a:r>
              <a:rPr lang="en-US" sz="1800" dirty="0"/>
              <a:t>Deterministic Networking Problem </a:t>
            </a:r>
            <a:r>
              <a:rPr lang="en-US" sz="1800" dirty="0" smtClean="0"/>
              <a:t>Statement</a:t>
            </a:r>
          </a:p>
          <a:p>
            <a:pPr lvl="1"/>
            <a:r>
              <a:rPr lang="en-US" sz="1800" dirty="0" smtClean="0"/>
              <a:t>WG: WG Document</a:t>
            </a:r>
            <a:endParaRPr lang="en-US" sz="1800" dirty="0"/>
          </a:p>
          <a:p>
            <a:r>
              <a:rPr lang="en-US" sz="2000" dirty="0" smtClean="0">
                <a:hlinkClick r:id="rId4"/>
              </a:rPr>
              <a:t>draft</a:t>
            </a:r>
            <a:r>
              <a:rPr lang="en-US" sz="2000" dirty="0">
                <a:hlinkClick r:id="rId4"/>
              </a:rPr>
              <a:t>-ietf-detnet-use-cases-10 </a:t>
            </a:r>
          </a:p>
          <a:p>
            <a:pPr lvl="1"/>
            <a:r>
              <a:rPr lang="en-US" sz="1800" dirty="0"/>
              <a:t>Deterministic Networking Use </a:t>
            </a:r>
            <a:r>
              <a:rPr lang="en-US" sz="1800" dirty="0" smtClean="0"/>
              <a:t>Cases</a:t>
            </a:r>
          </a:p>
          <a:p>
            <a:pPr lvl="1"/>
            <a:r>
              <a:rPr lang="en-US" sz="1800" dirty="0"/>
              <a:t>WG: WG </a:t>
            </a:r>
            <a:r>
              <a:rPr lang="en-US" sz="1800" dirty="0" smtClean="0"/>
              <a:t>Document</a:t>
            </a:r>
            <a:r>
              <a:rPr lang="en-US" sz="1800" b="1" dirty="0"/>
              <a:t>	</a:t>
            </a:r>
          </a:p>
          <a:p>
            <a:r>
              <a:rPr lang="en-US" sz="2000" dirty="0" smtClean="0">
                <a:hlinkClick r:id="rId5"/>
              </a:rPr>
              <a:t>draft</a:t>
            </a:r>
            <a:r>
              <a:rPr lang="en-US" sz="2000" dirty="0">
                <a:hlinkClick r:id="rId5"/>
              </a:rPr>
              <a:t>-dt-detnet-dp-alt-03 </a:t>
            </a:r>
          </a:p>
          <a:p>
            <a:pPr lvl="1"/>
            <a:r>
              <a:rPr lang="en-US" sz="1800" dirty="0"/>
              <a:t>DetNet Data Plane Protocol and Solution </a:t>
            </a:r>
            <a:r>
              <a:rPr lang="en-US" sz="1800" dirty="0" smtClean="0"/>
              <a:t>Alternatives</a:t>
            </a:r>
          </a:p>
          <a:p>
            <a:pPr lvl="1"/>
            <a:r>
              <a:rPr lang="en-US" sz="1800" dirty="0"/>
              <a:t>Call For Adoption By WG Issued</a:t>
            </a:r>
            <a:r>
              <a:rPr lang="en-US" sz="1800" b="1" dirty="0"/>
              <a:t>	</a:t>
            </a:r>
          </a:p>
          <a:p>
            <a:r>
              <a:rPr lang="en-US" sz="2000" dirty="0">
                <a:hlinkClick r:id="rId6"/>
              </a:rPr>
              <a:t>draft-finn-detnet-architecture-08 </a:t>
            </a:r>
          </a:p>
          <a:p>
            <a:pPr lvl="1"/>
            <a:r>
              <a:rPr lang="en-US" sz="1800" dirty="0"/>
              <a:t>Deterministic Networking </a:t>
            </a:r>
            <a:r>
              <a:rPr lang="en-US" sz="1800" dirty="0" smtClean="0"/>
              <a:t>Architecture</a:t>
            </a:r>
          </a:p>
          <a:p>
            <a:pPr lvl="1"/>
            <a:r>
              <a:rPr lang="en-US" sz="1800" dirty="0"/>
              <a:t>Call For Adoption By WG </a:t>
            </a:r>
            <a:r>
              <a:rPr lang="en-US" sz="1800" dirty="0" smtClean="0"/>
              <a:t>Issued</a:t>
            </a:r>
          </a:p>
          <a:p>
            <a:r>
              <a:rPr lang="en-US" sz="2000" dirty="0">
                <a:hlinkClick r:id="rId7"/>
              </a:rPr>
              <a:t>draft-zha-detnet-flow-info-model-00 </a:t>
            </a:r>
          </a:p>
          <a:p>
            <a:pPr lvl="1"/>
            <a:r>
              <a:rPr lang="en-US" sz="1800" dirty="0"/>
              <a:t>Deterministic Networking Flow Information Model</a:t>
            </a:r>
            <a:endParaRPr lang="en-US" sz="1800" dirty="0" smtClean="0"/>
          </a:p>
        </p:txBody>
      </p:sp>
      <p:sp>
        <p:nvSpPr>
          <p:cNvPr id="4" name="Date Placeholder 3"/>
          <p:cNvSpPr>
            <a:spLocks noGrp="1"/>
          </p:cNvSpPr>
          <p:nvPr>
            <p:ph type="dt" sz="half" idx="10"/>
          </p:nvPr>
        </p:nvSpPr>
        <p:spPr/>
        <p:txBody>
          <a:bodyPr/>
          <a:lstStyle/>
          <a:p>
            <a:pPr>
              <a:defRPr/>
            </a:pPr>
            <a:r>
              <a:rPr lang="en-US" smtClean="0"/>
              <a:t>&lt;Sept 2016&gt;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16</a:t>
            </a:fld>
            <a:endParaRPr lang="en-US"/>
          </a:p>
        </p:txBody>
      </p:sp>
    </p:spTree>
    <p:extLst>
      <p:ext uri="{BB962C8B-B14F-4D97-AF65-F5344CB8AC3E}">
        <p14:creationId xmlns:p14="http://schemas.microsoft.com/office/powerpoint/2010/main" val="239771034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28600" y="685800"/>
            <a:ext cx="8534400" cy="5562600"/>
          </a:xfrm>
        </p:spPr>
        <p:txBody>
          <a:bodyPr/>
          <a:lstStyle/>
          <a:p>
            <a:pPr marL="0" indent="0">
              <a:buNone/>
            </a:pPr>
            <a:r>
              <a:rPr lang="en-US" dirty="0" smtClean="0">
                <a:hlinkClick r:id="rId2"/>
              </a:rPr>
              <a:t>lp-wan (</a:t>
            </a:r>
            <a:r>
              <a:rPr lang="en-US" dirty="0" err="1" smtClean="0">
                <a:hlinkClick r:id="rId2"/>
              </a:rPr>
              <a:t>bof</a:t>
            </a:r>
            <a:r>
              <a:rPr lang="en-US" dirty="0" smtClean="0">
                <a:hlinkClick r:id="rId2"/>
              </a:rPr>
              <a:t>)</a:t>
            </a:r>
            <a:r>
              <a:rPr lang="en-US" dirty="0">
                <a:hlinkClick r:id="rId2"/>
              </a:rPr>
              <a:t> </a:t>
            </a:r>
            <a:endParaRPr lang="en-US" dirty="0" smtClean="0"/>
          </a:p>
          <a:p>
            <a:r>
              <a:rPr lang="en-US" sz="2000" dirty="0">
                <a:hlinkClick r:id="rId3"/>
              </a:rPr>
              <a:t>draft-vilajosana-lpwan-lora-hc-00 </a:t>
            </a:r>
          </a:p>
          <a:p>
            <a:pPr lvl="1"/>
            <a:r>
              <a:rPr lang="en-US" sz="1600" dirty="0"/>
              <a:t>Transmission of IPv6 Packets over </a:t>
            </a:r>
            <a:r>
              <a:rPr lang="en-US" sz="1600" dirty="0" err="1" smtClean="0"/>
              <a:t>LoRaWAN</a:t>
            </a:r>
            <a:endParaRPr lang="en-US" sz="1600" dirty="0" smtClean="0"/>
          </a:p>
          <a:p>
            <a:r>
              <a:rPr lang="en-US" sz="2000" dirty="0">
                <a:hlinkClick r:id="rId4"/>
              </a:rPr>
              <a:t>draft-zuniga-lpwan-sigfox-system-description-00 </a:t>
            </a:r>
          </a:p>
          <a:p>
            <a:pPr lvl="1"/>
            <a:r>
              <a:rPr lang="en-US" sz="1600" dirty="0"/>
              <a:t>SIGFOX System Description</a:t>
            </a:r>
          </a:p>
          <a:p>
            <a:r>
              <a:rPr lang="en-US" sz="2000" dirty="0">
                <a:hlinkClick r:id="rId5"/>
              </a:rPr>
              <a:t>draft-ratilainen-lpwan-nb-iot-00 </a:t>
            </a:r>
          </a:p>
          <a:p>
            <a:pPr lvl="1"/>
            <a:r>
              <a:rPr lang="en-US" sz="1600" dirty="0"/>
              <a:t>NB-IoT characteristics</a:t>
            </a:r>
            <a:endParaRPr lang="en-US" sz="1600" dirty="0" smtClean="0"/>
          </a:p>
          <a:p>
            <a:r>
              <a:rPr lang="en-US" sz="2000" dirty="0" smtClean="0">
                <a:hlinkClick r:id="rId6"/>
              </a:rPr>
              <a:t>draft</a:t>
            </a:r>
            <a:r>
              <a:rPr lang="en-US" sz="2000" dirty="0">
                <a:hlinkClick r:id="rId6"/>
              </a:rPr>
              <a:t>-gomez-lpwan-ipv6-analysis-00 </a:t>
            </a:r>
          </a:p>
          <a:p>
            <a:pPr lvl="1"/>
            <a:r>
              <a:rPr lang="en-US" sz="1600" dirty="0"/>
              <a:t>Analysis of IPv6 over LPWAN: design space and challenges</a:t>
            </a:r>
            <a:r>
              <a:rPr lang="en-US" sz="1600" b="1" dirty="0"/>
              <a:t>	</a:t>
            </a:r>
          </a:p>
          <a:p>
            <a:r>
              <a:rPr lang="en-US" sz="2000" dirty="0" smtClean="0">
                <a:hlinkClick r:id="rId7"/>
              </a:rPr>
              <a:t>draft</a:t>
            </a:r>
            <a:r>
              <a:rPr lang="en-US" sz="2000" dirty="0">
                <a:hlinkClick r:id="rId7"/>
              </a:rPr>
              <a:t>-minaburo-lpwan-gap-analysis-01 </a:t>
            </a:r>
          </a:p>
          <a:p>
            <a:pPr lvl="1"/>
            <a:r>
              <a:rPr lang="en-US" sz="1600" dirty="0"/>
              <a:t>LPWAN GAP Analysis</a:t>
            </a:r>
            <a:r>
              <a:rPr lang="en-US" sz="1600" b="1" dirty="0"/>
              <a:t>	</a:t>
            </a:r>
          </a:p>
          <a:p>
            <a:r>
              <a:rPr lang="en-US" sz="2000" dirty="0">
                <a:hlinkClick r:id="rId6"/>
              </a:rPr>
              <a:t>draft-gomez-lpwan-ipv6-analysis-00 </a:t>
            </a:r>
          </a:p>
          <a:p>
            <a:pPr lvl="1"/>
            <a:r>
              <a:rPr lang="en-US" sz="1600" dirty="0"/>
              <a:t>Analysis of IPv6 over LPWAN: design space and </a:t>
            </a:r>
            <a:r>
              <a:rPr lang="en-US" sz="1600" dirty="0" smtClean="0"/>
              <a:t>challenges</a:t>
            </a:r>
          </a:p>
          <a:p>
            <a:r>
              <a:rPr lang="en-US" sz="2000" dirty="0" smtClean="0">
                <a:hlinkClick r:id="rId8"/>
              </a:rPr>
              <a:t>draft</a:t>
            </a:r>
            <a:r>
              <a:rPr lang="en-US" sz="2000" dirty="0">
                <a:hlinkClick r:id="rId8"/>
              </a:rPr>
              <a:t>-toutain-lpwan-yang-static-context-hc-00 </a:t>
            </a:r>
          </a:p>
          <a:p>
            <a:pPr lvl="1"/>
            <a:r>
              <a:rPr lang="en-US" sz="1600" dirty="0"/>
              <a:t>YANG module for LPWAN Static Context Header Compression (SCHC)</a:t>
            </a:r>
            <a:r>
              <a:rPr lang="en-US" sz="1600" b="1" dirty="0"/>
              <a:t>	</a:t>
            </a:r>
          </a:p>
          <a:p>
            <a:r>
              <a:rPr lang="en-US" sz="2000" dirty="0" smtClean="0">
                <a:hlinkClick r:id="rId9"/>
              </a:rPr>
              <a:t>draft</a:t>
            </a:r>
            <a:r>
              <a:rPr lang="en-US" sz="2000" dirty="0">
                <a:hlinkClick r:id="rId9"/>
              </a:rPr>
              <a:t>-toutain-6lpwa-ipv6-static-context-hc-01 </a:t>
            </a:r>
          </a:p>
          <a:p>
            <a:pPr lvl="1"/>
            <a:r>
              <a:rPr lang="en-US" sz="1600" dirty="0"/>
              <a:t>6LPWA Static Context Header Compression (SCHC) for IPV6 and UDP	</a:t>
            </a:r>
          </a:p>
          <a:p>
            <a:endParaRPr lang="en-US" sz="2000" dirty="0" smtClean="0"/>
          </a:p>
        </p:txBody>
      </p:sp>
      <p:sp>
        <p:nvSpPr>
          <p:cNvPr id="4" name="Date Placeholder 3"/>
          <p:cNvSpPr>
            <a:spLocks noGrp="1"/>
          </p:cNvSpPr>
          <p:nvPr>
            <p:ph type="dt" sz="half" idx="10"/>
          </p:nvPr>
        </p:nvSpPr>
        <p:spPr/>
        <p:txBody>
          <a:bodyPr/>
          <a:lstStyle/>
          <a:p>
            <a:pPr>
              <a:defRPr/>
            </a:pPr>
            <a:r>
              <a:rPr lang="en-US" smtClean="0"/>
              <a:t>&lt;Sept 2016&gt;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17</a:t>
            </a:fld>
            <a:endParaRPr lang="en-US"/>
          </a:p>
        </p:txBody>
      </p:sp>
    </p:spTree>
    <p:extLst>
      <p:ext uri="{BB962C8B-B14F-4D97-AF65-F5344CB8AC3E}">
        <p14:creationId xmlns:p14="http://schemas.microsoft.com/office/powerpoint/2010/main" val="17978116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1576" y="838200"/>
            <a:ext cx="8991600" cy="5562600"/>
          </a:xfrm>
        </p:spPr>
        <p:txBody>
          <a:bodyPr/>
          <a:lstStyle/>
          <a:p>
            <a:pPr marL="0" indent="0">
              <a:buNone/>
            </a:pPr>
            <a:r>
              <a:rPr lang="en-US" dirty="0"/>
              <a:t>Thing-to-Thing (</a:t>
            </a:r>
            <a:r>
              <a:rPr lang="en-US" dirty="0">
                <a:hlinkClick r:id="rId2"/>
              </a:rPr>
              <a:t>t2trg</a:t>
            </a:r>
            <a:r>
              <a:rPr lang="en-US" dirty="0" smtClean="0"/>
              <a:t>) - </a:t>
            </a:r>
            <a:r>
              <a:rPr lang="en-US" sz="2000" dirty="0" smtClean="0">
                <a:hlinkClick r:id="rId3"/>
              </a:rPr>
              <a:t>Minutes for IETF 96</a:t>
            </a:r>
            <a:endParaRPr lang="en-US" sz="2000" dirty="0" smtClean="0"/>
          </a:p>
          <a:p>
            <a:r>
              <a:rPr lang="en-US" sz="1600" dirty="0"/>
              <a:t>T2TRG met with approximately 30–50 RIOT summit attendees on Saturday afternoon to discuss issues in implementing IETF specifications in a RIOT context. Attendees agreed that this was a useful meeting and decided to institute a regular communication channel between IETF/IRTF and RIOT, based on dual participation on the respective mailing lists and occasional joint on-line meetings. One activity that is immediately planned is the packaging of a “Turn-key software framework/stack for constrained IoT devices” based on RIOT with the most relevant IETF IoT protocols ready to use, reducing the startup overhead for getting work done in creating IoT devices. This activity will pick up steam when </a:t>
            </a:r>
            <a:r>
              <a:rPr lang="en-US" sz="1600" dirty="0" err="1"/>
              <a:t>Hauke</a:t>
            </a:r>
            <a:r>
              <a:rPr lang="en-US" sz="1600" dirty="0"/>
              <a:t> Petersen becomes more available for this activity later this year. There also was some good discussion about memory management strategies for constrained devices.</a:t>
            </a:r>
          </a:p>
          <a:p>
            <a:r>
              <a:rPr lang="en-US" sz="1600" dirty="0"/>
              <a:t>T2TRG also gave a two-hour summary at the IETF, starting with a status update by the chairs. Meetings coming up include a work meeting on the weekend after W3C TPAC (September 24/25, Lisbon) and a possible meeting at </a:t>
            </a:r>
            <a:r>
              <a:rPr lang="en-US" sz="1600" dirty="0" err="1"/>
              <a:t>Eclipsecon</a:t>
            </a:r>
            <a:r>
              <a:rPr lang="en-US" sz="1600" dirty="0"/>
              <a:t> (October 26 in Germany); IETF97 in Seoul is also in view, as is a possible workshop </a:t>
            </a:r>
            <a:r>
              <a:rPr lang="en-US" sz="1600" dirty="0" err="1"/>
              <a:t>colocated</a:t>
            </a:r>
            <a:r>
              <a:rPr lang="en-US" sz="1600" dirty="0"/>
              <a:t> with EWSN in Sweden (February 2017).</a:t>
            </a:r>
          </a:p>
          <a:p>
            <a:r>
              <a:rPr lang="en-US" sz="1600" dirty="0"/>
              <a:t>In the summary meeting, </a:t>
            </a:r>
            <a:r>
              <a:rPr lang="en-US" sz="1600" dirty="0" err="1" smtClean="0"/>
              <a:t>Carsten</a:t>
            </a:r>
            <a:r>
              <a:rPr lang="en-US" sz="1600" dirty="0" smtClean="0"/>
              <a:t> </a:t>
            </a:r>
            <a:r>
              <a:rPr lang="en-US" sz="1600" dirty="0"/>
              <a:t>Bormann gave a summary of the rather successful </a:t>
            </a:r>
            <a:r>
              <a:rPr lang="en-US" sz="1600" dirty="0" err="1"/>
              <a:t>IoTSU</a:t>
            </a:r>
            <a:r>
              <a:rPr lang="en-US" sz="1600" dirty="0"/>
              <a:t> (IoT Software Update) workshop that took place on June 13/14 in Dublin. Matthias </a:t>
            </a:r>
            <a:r>
              <a:rPr lang="en-US" sz="1600" dirty="0" err="1"/>
              <a:t>Kovatsch</a:t>
            </a:r>
            <a:r>
              <a:rPr lang="en-US" sz="1600" dirty="0"/>
              <a:t> delivered an update from W3C </a:t>
            </a:r>
            <a:r>
              <a:rPr lang="en-US" sz="1600" dirty="0" err="1"/>
              <a:t>WoT</a:t>
            </a:r>
            <a:r>
              <a:rPr lang="en-US" sz="1600" dirty="0"/>
              <a:t> IG and WG. Various authors of T2TRG working documents gave an update on each. Finally, there was a research talk by </a:t>
            </a:r>
            <a:r>
              <a:rPr lang="en-US" sz="1600" dirty="0" err="1"/>
              <a:t>Tibor</a:t>
            </a:r>
            <a:r>
              <a:rPr lang="en-US" sz="1600" dirty="0"/>
              <a:t> </a:t>
            </a:r>
            <a:r>
              <a:rPr lang="en-US" sz="1600" dirty="0" err="1"/>
              <a:t>Pardi</a:t>
            </a:r>
            <a:r>
              <a:rPr lang="en-US" sz="1600" dirty="0"/>
              <a:t> about “secure, decentralized, </a:t>
            </a:r>
            <a:r>
              <a:rPr lang="en-US" sz="1600" dirty="0" err="1"/>
              <a:t>blockchain</a:t>
            </a:r>
            <a:r>
              <a:rPr lang="en-US" sz="1600" dirty="0"/>
              <a:t> based IoT</a:t>
            </a:r>
            <a:r>
              <a:rPr lang="en-US" sz="1600" dirty="0" smtClean="0"/>
              <a:t>”.</a:t>
            </a:r>
            <a:endParaRPr lang="en-US" sz="1600" dirty="0" smtClean="0">
              <a:hlinkClick r:id="rId4"/>
            </a:endParaRPr>
          </a:p>
        </p:txBody>
      </p:sp>
      <p:sp>
        <p:nvSpPr>
          <p:cNvPr id="4" name="Date Placeholder 3"/>
          <p:cNvSpPr>
            <a:spLocks noGrp="1"/>
          </p:cNvSpPr>
          <p:nvPr>
            <p:ph type="dt" sz="half" idx="10"/>
          </p:nvPr>
        </p:nvSpPr>
        <p:spPr/>
        <p:txBody>
          <a:bodyPr/>
          <a:lstStyle/>
          <a:p>
            <a:pPr>
              <a:defRPr/>
            </a:pPr>
            <a:r>
              <a:rPr lang="en-US" smtClean="0"/>
              <a:t>&lt;Sept 2016&gt;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18</a:t>
            </a:fld>
            <a:endParaRPr lang="en-US"/>
          </a:p>
        </p:txBody>
      </p:sp>
    </p:spTree>
    <p:extLst>
      <p:ext uri="{BB962C8B-B14F-4D97-AF65-F5344CB8AC3E}">
        <p14:creationId xmlns:p14="http://schemas.microsoft.com/office/powerpoint/2010/main" val="429030316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28600" y="914400"/>
            <a:ext cx="8534400" cy="5562600"/>
          </a:xfrm>
        </p:spPr>
        <p:txBody>
          <a:bodyPr/>
          <a:lstStyle/>
          <a:p>
            <a:pPr marL="0" indent="0">
              <a:buNone/>
            </a:pPr>
            <a:r>
              <a:rPr lang="en-US" dirty="0"/>
              <a:t>Thing-to-Thing (</a:t>
            </a:r>
            <a:r>
              <a:rPr lang="en-US" dirty="0">
                <a:hlinkClick r:id="rId2"/>
              </a:rPr>
              <a:t>t2trg</a:t>
            </a:r>
            <a:r>
              <a:rPr lang="en-US" dirty="0" smtClean="0"/>
              <a:t>)</a:t>
            </a:r>
          </a:p>
          <a:p>
            <a:r>
              <a:rPr lang="en-US" sz="2000" dirty="0" smtClean="0">
                <a:hlinkClick r:id="rId3"/>
              </a:rPr>
              <a:t>draft</a:t>
            </a:r>
            <a:r>
              <a:rPr lang="en-US" sz="2000" dirty="0">
                <a:hlinkClick r:id="rId3"/>
              </a:rPr>
              <a:t>-liu-t2trg-architecture-data-model-00 </a:t>
            </a:r>
            <a:endParaRPr lang="en-US" sz="2000" dirty="0" smtClean="0"/>
          </a:p>
          <a:p>
            <a:pPr lvl="1"/>
            <a:r>
              <a:rPr lang="en-US" sz="1600" dirty="0" smtClean="0"/>
              <a:t>Guidance </a:t>
            </a:r>
            <a:r>
              <a:rPr lang="en-US" sz="1600" dirty="0"/>
              <a:t>Design of Architecture and Data Model for Internet of Things </a:t>
            </a:r>
            <a:r>
              <a:rPr lang="en-US" sz="1600" dirty="0" smtClean="0"/>
              <a:t>Systems</a:t>
            </a:r>
            <a:endParaRPr lang="en-US" sz="1600" b="1" dirty="0"/>
          </a:p>
          <a:p>
            <a:r>
              <a:rPr lang="en-US" sz="2000" dirty="0">
                <a:hlinkClick r:id="rId4"/>
              </a:rPr>
              <a:t>draft-keranen-t2trg-rest-iot-</a:t>
            </a:r>
            <a:r>
              <a:rPr lang="en-US" sz="2000" dirty="0" smtClean="0">
                <a:hlinkClick r:id="rId4"/>
              </a:rPr>
              <a:t>01</a:t>
            </a:r>
            <a:endParaRPr lang="en-US" sz="2000" dirty="0" smtClean="0"/>
          </a:p>
          <a:p>
            <a:pPr lvl="1"/>
            <a:r>
              <a:rPr lang="en-US" sz="1600" dirty="0" smtClean="0"/>
              <a:t>RESTful </a:t>
            </a:r>
            <a:r>
              <a:rPr lang="en-US" sz="1600" dirty="0"/>
              <a:t>Design for Internet of Things Systems</a:t>
            </a:r>
          </a:p>
          <a:p>
            <a:r>
              <a:rPr lang="en-US" sz="2000" dirty="0">
                <a:hlinkClick r:id="rId5"/>
              </a:rPr>
              <a:t>draft-hartke-t2trg-coral-00 </a:t>
            </a:r>
            <a:endParaRPr lang="en-US" sz="2000" dirty="0"/>
          </a:p>
          <a:p>
            <a:pPr lvl="1"/>
            <a:r>
              <a:rPr lang="en-US" sz="1600" dirty="0"/>
              <a:t>The Constrained RESTful Application Language (</a:t>
            </a:r>
            <a:r>
              <a:rPr lang="en-US" sz="1600" dirty="0" err="1"/>
              <a:t>CoRAL</a:t>
            </a:r>
            <a:r>
              <a:rPr lang="en-US" sz="1600" dirty="0"/>
              <a:t>)</a:t>
            </a:r>
          </a:p>
          <a:p>
            <a:r>
              <a:rPr lang="en-US" sz="2000" dirty="0" smtClean="0">
                <a:hlinkClick r:id="rId6"/>
              </a:rPr>
              <a:t>draft</a:t>
            </a:r>
            <a:r>
              <a:rPr lang="en-US" sz="2000" dirty="0">
                <a:hlinkClick r:id="rId6"/>
              </a:rPr>
              <a:t>-koster-t2trg-hsml-</a:t>
            </a:r>
            <a:r>
              <a:rPr lang="en-US" sz="2000" dirty="0" smtClean="0">
                <a:hlinkClick r:id="rId6"/>
              </a:rPr>
              <a:t>00</a:t>
            </a:r>
            <a:endParaRPr lang="en-US" sz="2000" dirty="0" smtClean="0"/>
          </a:p>
          <a:p>
            <a:pPr lvl="1"/>
            <a:r>
              <a:rPr lang="en-US" sz="1600" dirty="0" smtClean="0"/>
              <a:t>Media </a:t>
            </a:r>
            <a:r>
              <a:rPr lang="en-US" sz="1600" dirty="0"/>
              <a:t>Types for Hypertext Sensor Markup</a:t>
            </a:r>
            <a:r>
              <a:rPr lang="en-US" sz="1600" b="1" dirty="0"/>
              <a:t>	</a:t>
            </a:r>
          </a:p>
          <a:p>
            <a:r>
              <a:rPr lang="en-US" sz="2000" dirty="0" smtClean="0">
                <a:hlinkClick r:id="rId7"/>
              </a:rPr>
              <a:t>draft</a:t>
            </a:r>
            <a:r>
              <a:rPr lang="en-US" sz="2000" dirty="0">
                <a:hlinkClick r:id="rId7"/>
              </a:rPr>
              <a:t>-liu-t2trg-secure-bootstrapping-00 </a:t>
            </a:r>
          </a:p>
          <a:p>
            <a:pPr lvl="1"/>
            <a:r>
              <a:rPr lang="en-US" sz="1600" dirty="0"/>
              <a:t>Guidance for Thing Secure Bootstrapping </a:t>
            </a:r>
            <a:r>
              <a:rPr lang="en-US" sz="1600" dirty="0" smtClean="0"/>
              <a:t>Design</a:t>
            </a:r>
          </a:p>
        </p:txBody>
      </p:sp>
      <p:sp>
        <p:nvSpPr>
          <p:cNvPr id="4" name="Date Placeholder 3"/>
          <p:cNvSpPr>
            <a:spLocks noGrp="1"/>
          </p:cNvSpPr>
          <p:nvPr>
            <p:ph type="dt" sz="half" idx="10"/>
          </p:nvPr>
        </p:nvSpPr>
        <p:spPr/>
        <p:txBody>
          <a:bodyPr/>
          <a:lstStyle/>
          <a:p>
            <a:pPr>
              <a:defRPr/>
            </a:pPr>
            <a:r>
              <a:rPr lang="en-US" smtClean="0"/>
              <a:t>&lt;Sept 2016&gt;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19</a:t>
            </a:fld>
            <a:endParaRPr lang="en-US"/>
          </a:p>
        </p:txBody>
      </p:sp>
    </p:spTree>
    <p:extLst>
      <p:ext uri="{BB962C8B-B14F-4D97-AF65-F5344CB8AC3E}">
        <p14:creationId xmlns:p14="http://schemas.microsoft.com/office/powerpoint/2010/main" val="406422751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76200" y="685800"/>
            <a:ext cx="8458200" cy="5638800"/>
          </a:xfrm>
        </p:spPr>
        <p:txBody>
          <a:bodyPr lIns="90487" tIns="44450" rIns="90487" bIns="44450"/>
          <a:lstStyle/>
          <a:p>
            <a:pPr>
              <a:lnSpc>
                <a:spcPct val="80000"/>
              </a:lnSpc>
              <a:spcAft>
                <a:spcPct val="30000"/>
              </a:spcAft>
              <a:buFont typeface="Monotype Sorts" charset="0"/>
              <a:buNone/>
            </a:pPr>
            <a:r>
              <a:rPr lang="en-US" sz="1800" b="1" dirty="0">
                <a:latin typeface="Arial" charset="0"/>
              </a:rPr>
              <a:t>	The IEEE-SA strongly recommends that at each WG meeting the chair or a designee:</a:t>
            </a:r>
            <a:endParaRPr lang="en-US" sz="1800" dirty="0">
              <a:latin typeface="Arial" charset="0"/>
            </a:endParaRPr>
          </a:p>
          <a:p>
            <a:pPr lvl="1">
              <a:lnSpc>
                <a:spcPct val="80000"/>
              </a:lnSpc>
              <a:buFont typeface="Arial" charset="0"/>
              <a:buChar char="•"/>
            </a:pPr>
            <a:r>
              <a:rPr lang="en-US" sz="1400" b="1" dirty="0">
                <a:latin typeface="Arial" charset="0"/>
              </a:rPr>
              <a:t>Show slides #1 through #4 of this presentation</a:t>
            </a:r>
          </a:p>
          <a:p>
            <a:pPr lvl="1">
              <a:lnSpc>
                <a:spcPct val="80000"/>
              </a:lnSpc>
              <a:buFont typeface="Arial" charset="0"/>
              <a:buChar char="•"/>
            </a:pPr>
            <a:r>
              <a:rPr lang="en-US" sz="1400" b="1" dirty="0">
                <a:latin typeface="Arial" charset="0"/>
              </a:rPr>
              <a:t>Advise the WG attendees that:</a:t>
            </a:r>
            <a:r>
              <a:rPr lang="en-US" sz="1400" dirty="0">
                <a:latin typeface="Arial" charset="0"/>
              </a:rPr>
              <a:t> </a:t>
            </a:r>
          </a:p>
          <a:p>
            <a:pPr lvl="2">
              <a:lnSpc>
                <a:spcPct val="80000"/>
              </a:lnSpc>
              <a:buFont typeface="Arial" charset="0"/>
              <a:buChar char="•"/>
            </a:pPr>
            <a:r>
              <a:rPr lang="en-US" sz="1400" dirty="0">
                <a:latin typeface="Arial" charset="0"/>
              </a:rPr>
              <a:t>The IEEE’s patent policy is described in Clause 6 of the </a:t>
            </a:r>
            <a:r>
              <a:rPr lang="en-US" sz="1400" i="1" dirty="0">
                <a:latin typeface="Arial" charset="0"/>
              </a:rPr>
              <a:t>IEEE-SA Standards Board Bylaws</a:t>
            </a:r>
            <a:r>
              <a:rPr lang="en-US" sz="1400" dirty="0">
                <a:latin typeface="Arial" charset="0"/>
              </a:rPr>
              <a:t>;</a:t>
            </a:r>
          </a:p>
          <a:p>
            <a:pPr lvl="2">
              <a:lnSpc>
                <a:spcPct val="80000"/>
              </a:lnSpc>
              <a:buFont typeface="Arial" charset="0"/>
              <a:buChar char="•"/>
            </a:pPr>
            <a:r>
              <a:rPr lang="en-US" sz="1400" dirty="0">
                <a:latin typeface="Arial" charset="0"/>
              </a:rPr>
              <a:t>Early identification of patent claims which may be essential for the use of standards under development is strongly encouraged; </a:t>
            </a:r>
          </a:p>
          <a:p>
            <a:pPr lvl="2">
              <a:lnSpc>
                <a:spcPct val="80000"/>
              </a:lnSpc>
              <a:buFont typeface="Arial" charset="0"/>
              <a:buChar char="•"/>
            </a:pPr>
            <a:r>
              <a:rPr lang="en-US" sz="1400" dirty="0">
                <a:latin typeface="Arial"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a:latin typeface="Arial" charset="0"/>
              </a:rPr>
            </a:br>
            <a:endParaRPr lang="en-US" sz="1400" dirty="0">
              <a:latin typeface="Arial" charset="0"/>
            </a:endParaRPr>
          </a:p>
          <a:p>
            <a:pPr lvl="1">
              <a:lnSpc>
                <a:spcPct val="20000"/>
              </a:lnSpc>
              <a:buFont typeface="Arial" charset="0"/>
              <a:buChar char="•"/>
            </a:pPr>
            <a:r>
              <a:rPr lang="en-US" sz="1400" b="1" dirty="0">
                <a:latin typeface="Arial" charset="0"/>
              </a:rPr>
              <a:t>Instruct the WG Secretary to record in the minutes of the relevant WG meeting:</a:t>
            </a:r>
            <a:r>
              <a:rPr lang="en-US" sz="900" dirty="0">
                <a:latin typeface="Arial" charset="0"/>
              </a:rPr>
              <a:t> </a:t>
            </a:r>
          </a:p>
          <a:p>
            <a:pPr lvl="2">
              <a:lnSpc>
                <a:spcPct val="80000"/>
              </a:lnSpc>
              <a:buFont typeface="Arial" charset="0"/>
              <a:buChar char="•"/>
            </a:pPr>
            <a:r>
              <a:rPr lang="en-US" sz="1400" dirty="0">
                <a:latin typeface="Arial" charset="0"/>
              </a:rPr>
              <a:t>That the foregoing information was provided and that slides 1 through 4 (and this slide 0, if applicable) were shown; </a:t>
            </a:r>
          </a:p>
          <a:p>
            <a:pPr lvl="2">
              <a:lnSpc>
                <a:spcPct val="80000"/>
              </a:lnSpc>
              <a:buFont typeface="Arial" charset="0"/>
              <a:buChar char="•"/>
            </a:pPr>
            <a:r>
              <a:rPr lang="en-US" sz="1400" dirty="0">
                <a:latin typeface="Arial"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charset="0"/>
              <a:buChar char="•"/>
            </a:pPr>
            <a:r>
              <a:rPr lang="en-US" sz="1400" dirty="0">
                <a:latin typeface="Arial" charset="0"/>
              </a:rPr>
              <a:t>Any responses that were given, specifically the patent claim(s)/patent application claim(s) and/or the holder of the patent claim(s)/patent application claim(s) that were identified (if any) and by whom.</a:t>
            </a:r>
          </a:p>
          <a:p>
            <a:pPr lvl="2">
              <a:lnSpc>
                <a:spcPct val="80000"/>
              </a:lnSpc>
              <a:buFont typeface="Arial" charset="0"/>
              <a:buChar char="•"/>
            </a:pPr>
            <a:endParaRPr lang="en-US" sz="800" dirty="0">
              <a:latin typeface="Arial" charset="0"/>
            </a:endParaRPr>
          </a:p>
          <a:p>
            <a:pPr lvl="1">
              <a:lnSpc>
                <a:spcPct val="80000"/>
              </a:lnSpc>
              <a:spcBef>
                <a:spcPct val="5000"/>
              </a:spcBef>
              <a:buFont typeface="Arial" charset="0"/>
              <a:buChar char="•"/>
            </a:pPr>
            <a:r>
              <a:rPr lang="en-US" sz="1400" dirty="0">
                <a:latin typeface="Arial" charset="0"/>
              </a:rPr>
              <a:t>The WG Chair shall ensure that a request is made to any identified holders of potential essential patent claim(s) to complete and submit a Letter of Assurance.</a:t>
            </a:r>
          </a:p>
          <a:p>
            <a:pPr lvl="1">
              <a:lnSpc>
                <a:spcPct val="80000"/>
              </a:lnSpc>
              <a:spcBef>
                <a:spcPct val="5000"/>
              </a:spcBef>
              <a:buFont typeface="Arial" charset="0"/>
              <a:buChar char="•"/>
            </a:pPr>
            <a:r>
              <a:rPr lang="en-US" sz="1400" dirty="0">
                <a:latin typeface="Arial" charset="0"/>
              </a:rPr>
              <a:t>It is recommended that the WG chair review the guidance in </a:t>
            </a:r>
            <a:r>
              <a:rPr lang="en-US" sz="1400" i="1" dirty="0">
                <a:latin typeface="Arial" charset="0"/>
              </a:rPr>
              <a:t>IEEE-SA Standards Board Operations Manual</a:t>
            </a:r>
            <a:r>
              <a:rPr lang="en-US" sz="1400" dirty="0">
                <a:latin typeface="Arial" charset="0"/>
              </a:rPr>
              <a:t> 6.3.5 and in FAQs 14 and 15 on inclusion of potential Essential Patent Claims by incorporation or by reference.</a:t>
            </a:r>
            <a:r>
              <a:rPr lang="en-US" sz="1400" dirty="0">
                <a:solidFill>
                  <a:srgbClr val="FF3300"/>
                </a:solidFill>
                <a:latin typeface="Arial" charset="0"/>
              </a:rPr>
              <a:t> </a:t>
            </a:r>
          </a:p>
          <a:p>
            <a:pPr lvl="1">
              <a:lnSpc>
                <a:spcPct val="80000"/>
              </a:lnSpc>
              <a:spcBef>
                <a:spcPct val="5000"/>
              </a:spcBef>
              <a:buFont typeface="Monotype Sorts" charset="0"/>
              <a:buNone/>
            </a:pPr>
            <a:endParaRPr lang="en-US" sz="1200" dirty="0">
              <a:latin typeface="Arial" charset="0"/>
            </a:endParaRPr>
          </a:p>
          <a:p>
            <a:pPr lvl="1">
              <a:lnSpc>
                <a:spcPct val="80000"/>
              </a:lnSpc>
              <a:spcBef>
                <a:spcPct val="5000"/>
              </a:spcBef>
              <a:buFont typeface="Monotype Sorts" charset="0"/>
              <a:buNone/>
            </a:pPr>
            <a:r>
              <a:rPr lang="en-US" sz="1200" dirty="0">
                <a:latin typeface="Arial" charset="0"/>
              </a:rPr>
              <a:t>	Note: </a:t>
            </a:r>
            <a:r>
              <a:rPr lang="en-US" sz="1200" b="1" dirty="0">
                <a:latin typeface="Arial" charset="0"/>
              </a:rPr>
              <a:t>WG</a:t>
            </a:r>
            <a:r>
              <a:rPr lang="en-US" sz="1200" dirty="0">
                <a:latin typeface="Arial"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sz="2800" u="sng">
                <a:latin typeface="Arial" charset="0"/>
              </a:rPr>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p:cNvSpPr>
            <a:spLocks noGrp="1"/>
          </p:cNvSpPr>
          <p:nvPr>
            <p:ph type="dt" sz="half" idx="10"/>
          </p:nvPr>
        </p:nvSpPr>
        <p:spPr/>
        <p:txBody>
          <a:bodyPr/>
          <a:lstStyle/>
          <a:p>
            <a:pPr>
              <a:defRPr/>
            </a:pPr>
            <a:r>
              <a:rPr lang="en-US" smtClean="0"/>
              <a:t>&lt;Sept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2</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28600" y="914400"/>
            <a:ext cx="8534400" cy="5562600"/>
          </a:xfrm>
        </p:spPr>
        <p:txBody>
          <a:bodyPr/>
          <a:lstStyle/>
          <a:p>
            <a:pPr marL="0" indent="0">
              <a:buNone/>
            </a:pPr>
            <a:r>
              <a:rPr lang="en-US" dirty="0" smtClean="0">
                <a:hlinkClick r:id="rId2"/>
              </a:rPr>
              <a:t>Ace</a:t>
            </a:r>
            <a:r>
              <a:rPr lang="en-US" dirty="0" smtClean="0"/>
              <a:t> </a:t>
            </a:r>
            <a:r>
              <a:rPr lang="en-US" sz="2400" dirty="0" smtClean="0"/>
              <a:t>–</a:t>
            </a:r>
            <a:r>
              <a:rPr lang="en-US" sz="2400" dirty="0" smtClean="0">
                <a:hlinkClick r:id="rId3"/>
              </a:rPr>
              <a:t>minutes from IETF 96</a:t>
            </a:r>
            <a:endParaRPr lang="en-US" sz="2400" dirty="0" smtClean="0"/>
          </a:p>
          <a:p>
            <a:r>
              <a:rPr lang="en-US" sz="2000" dirty="0">
                <a:hlinkClick r:id="rId4"/>
              </a:rPr>
              <a:t>draft-ietf-ace-oauth-authz-02 </a:t>
            </a:r>
          </a:p>
          <a:p>
            <a:pPr lvl="1"/>
            <a:r>
              <a:rPr lang="en-US" sz="1600" dirty="0"/>
              <a:t>Authentication and Authorization for Constrained Environments (ACE</a:t>
            </a:r>
            <a:r>
              <a:rPr lang="en-US" sz="1600" dirty="0" smtClean="0"/>
              <a:t>)</a:t>
            </a:r>
            <a:endParaRPr lang="en-US" sz="1600" dirty="0"/>
          </a:p>
          <a:p>
            <a:pPr lvl="1"/>
            <a:r>
              <a:rPr lang="en-US" sz="1600" dirty="0" smtClean="0"/>
              <a:t>WG: </a:t>
            </a:r>
            <a:r>
              <a:rPr lang="en-US" sz="1600" dirty="0"/>
              <a:t>WG Document </a:t>
            </a:r>
            <a:r>
              <a:rPr lang="en-US" sz="1600" i="1" dirty="0"/>
              <a:t>Sep 2016	</a:t>
            </a:r>
          </a:p>
          <a:p>
            <a:r>
              <a:rPr lang="en-US" sz="2000" dirty="0">
                <a:hlinkClick r:id="rId5"/>
              </a:rPr>
              <a:t>draft-ietf-ace-actors-04 </a:t>
            </a:r>
          </a:p>
          <a:p>
            <a:pPr lvl="1"/>
            <a:r>
              <a:rPr lang="en-US" sz="1600" dirty="0"/>
              <a:t>An architecture for authorization in constrained </a:t>
            </a:r>
            <a:r>
              <a:rPr lang="en-US" sz="1600" dirty="0" smtClean="0"/>
              <a:t>environments</a:t>
            </a:r>
          </a:p>
          <a:p>
            <a:pPr lvl="1"/>
            <a:r>
              <a:rPr lang="en-US" sz="1600" dirty="0"/>
              <a:t>WG Document </a:t>
            </a:r>
            <a:r>
              <a:rPr lang="en-US" sz="1600" i="1" dirty="0"/>
              <a:t>May </a:t>
            </a:r>
            <a:r>
              <a:rPr lang="en-US" sz="1600" i="1" dirty="0" smtClean="0"/>
              <a:t>2016</a:t>
            </a:r>
            <a:r>
              <a:rPr lang="en-US" sz="1600" dirty="0" smtClean="0"/>
              <a:t> - </a:t>
            </a:r>
            <a:r>
              <a:rPr lang="en-US" sz="1600" dirty="0"/>
              <a:t>No shepherd </a:t>
            </a:r>
            <a:r>
              <a:rPr lang="en-US" sz="1600" dirty="0" smtClean="0"/>
              <a:t>assigned</a:t>
            </a:r>
          </a:p>
          <a:p>
            <a:r>
              <a:rPr lang="en-US" sz="2000" dirty="0">
                <a:hlinkClick r:id="rId6"/>
              </a:rPr>
              <a:t>draft-ietf-ace-cbor-web-token-01 </a:t>
            </a:r>
          </a:p>
          <a:p>
            <a:pPr lvl="1"/>
            <a:r>
              <a:rPr lang="en-US" sz="1600" dirty="0"/>
              <a:t>CBOR Web Token (CWT</a:t>
            </a:r>
            <a:r>
              <a:rPr lang="en-US" sz="1600" dirty="0" smtClean="0"/>
              <a:t>)</a:t>
            </a:r>
          </a:p>
          <a:p>
            <a:pPr lvl="1"/>
            <a:r>
              <a:rPr lang="en-US" sz="1600" dirty="0"/>
              <a:t>WG Document </a:t>
            </a:r>
            <a:r>
              <a:rPr lang="en-US" sz="1600" dirty="0" smtClean="0"/>
              <a:t>- </a:t>
            </a:r>
            <a:r>
              <a:rPr lang="en-US" sz="1600" dirty="0"/>
              <a:t>No shepherd </a:t>
            </a:r>
            <a:r>
              <a:rPr lang="en-US" sz="1600" dirty="0" smtClean="0"/>
              <a:t>assigned</a:t>
            </a:r>
            <a:endParaRPr lang="en-US" sz="1600" dirty="0"/>
          </a:p>
          <a:p>
            <a:pPr lvl="1"/>
            <a:endParaRPr lang="en-US" sz="1600" dirty="0" smtClean="0"/>
          </a:p>
          <a:p>
            <a:pPr marL="742950" lvl="2" indent="0">
              <a:buNone/>
            </a:pPr>
            <a:endParaRPr lang="en-US" dirty="0"/>
          </a:p>
        </p:txBody>
      </p:sp>
      <p:sp>
        <p:nvSpPr>
          <p:cNvPr id="4" name="Date Placeholder 3"/>
          <p:cNvSpPr>
            <a:spLocks noGrp="1"/>
          </p:cNvSpPr>
          <p:nvPr>
            <p:ph type="dt" sz="half" idx="10"/>
          </p:nvPr>
        </p:nvSpPr>
        <p:spPr/>
        <p:txBody>
          <a:bodyPr/>
          <a:lstStyle/>
          <a:p>
            <a:pPr>
              <a:defRPr/>
            </a:pPr>
            <a:r>
              <a:rPr lang="en-US" smtClean="0"/>
              <a:t>&lt;Sept 2016&gt;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20</a:t>
            </a:fld>
            <a:endParaRPr lang="en-US"/>
          </a:p>
        </p:txBody>
      </p:sp>
    </p:spTree>
    <p:extLst>
      <p:ext uri="{BB962C8B-B14F-4D97-AF65-F5344CB8AC3E}">
        <p14:creationId xmlns:p14="http://schemas.microsoft.com/office/powerpoint/2010/main" val="246987136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28600" y="1143000"/>
            <a:ext cx="8763000" cy="5334000"/>
          </a:xfrm>
        </p:spPr>
        <p:txBody>
          <a:bodyPr/>
          <a:lstStyle/>
          <a:p>
            <a:pPr marL="339725" indent="-339725">
              <a:buNone/>
            </a:pPr>
            <a:r>
              <a:rPr lang="en-US" sz="2400" dirty="0" smtClean="0"/>
              <a:t>IEEE </a:t>
            </a:r>
            <a:r>
              <a:rPr lang="en-US" sz="2400" dirty="0"/>
              <a:t>802.15 and </a:t>
            </a:r>
            <a:r>
              <a:rPr lang="en-US" sz="2400" dirty="0" smtClean="0"/>
              <a:t>IETF liaison communications</a:t>
            </a:r>
          </a:p>
          <a:p>
            <a:pPr lvl="1">
              <a:buClr>
                <a:srgbClr val="FF0000"/>
              </a:buClr>
              <a:buFont typeface="Wingdings" charset="2"/>
              <a:buChar char="q"/>
            </a:pPr>
            <a:r>
              <a:rPr lang="en-US" sz="2000" dirty="0" smtClean="0"/>
              <a:t>lp-wan: SC IETF can identify solutions to numerous problems stated for lp-wan.  SC IETF could produce a document describing the behaviors in 802.15.4 (LECIM) and 802.15.9 (KMP) that address the noted problems.</a:t>
            </a:r>
          </a:p>
          <a:p>
            <a:pPr lvl="2">
              <a:buClr>
                <a:srgbClr val="FF0000"/>
              </a:buClr>
              <a:buFont typeface="Wingdings" charset="2"/>
              <a:buChar char="q"/>
            </a:pPr>
            <a:r>
              <a:rPr lang="en-US" sz="1800" dirty="0" smtClean="0"/>
              <a:t>Status: no change</a:t>
            </a:r>
          </a:p>
          <a:p>
            <a:pPr lvl="2">
              <a:buClr>
                <a:srgbClr val="FF0000"/>
              </a:buClr>
              <a:buFont typeface="Wingdings" charset="2"/>
              <a:buChar char="q"/>
            </a:pPr>
            <a:r>
              <a:rPr lang="en-US" sz="1800" dirty="0" smtClean="0"/>
              <a:t>Responsible: Kinney</a:t>
            </a:r>
          </a:p>
          <a:p>
            <a:pPr lvl="1">
              <a:buClr>
                <a:srgbClr val="FF0000"/>
              </a:buClr>
              <a:buFont typeface="Wingdings" charset="2"/>
              <a:buChar char="q"/>
            </a:pPr>
            <a:r>
              <a:rPr lang="en-US" sz="2000" dirty="0" smtClean="0"/>
              <a:t>6lo: SC IETF could identify header compression methods that apply to IP but could be extended to MAC and PHY by IEEE 802.15.</a:t>
            </a:r>
          </a:p>
          <a:p>
            <a:pPr lvl="2">
              <a:buClr>
                <a:srgbClr val="FF0000"/>
              </a:buClr>
              <a:buFont typeface="Wingdings" charset="2"/>
              <a:buChar char="q"/>
            </a:pPr>
            <a:r>
              <a:rPr lang="en-US" sz="1800" dirty="0" smtClean="0"/>
              <a:t>Status: no change</a:t>
            </a:r>
          </a:p>
          <a:p>
            <a:pPr lvl="2">
              <a:buClr>
                <a:srgbClr val="FF0000"/>
              </a:buClr>
              <a:buFont typeface="Wingdings" charset="2"/>
              <a:buChar char="q"/>
            </a:pPr>
            <a:r>
              <a:rPr lang="en-US" sz="1800" dirty="0" smtClean="0"/>
              <a:t>Responsible: </a:t>
            </a:r>
          </a:p>
          <a:p>
            <a:pPr lvl="2">
              <a:buClr>
                <a:srgbClr val="FF0000"/>
              </a:buClr>
              <a:buFont typeface="Wingdings" charset="2"/>
              <a:buChar char="q"/>
            </a:pPr>
            <a:endParaRPr lang="en-US" sz="1800" dirty="0" smtClean="0"/>
          </a:p>
        </p:txBody>
      </p:sp>
      <p:sp>
        <p:nvSpPr>
          <p:cNvPr id="4" name="Date Placeholder 3"/>
          <p:cNvSpPr>
            <a:spLocks noGrp="1"/>
          </p:cNvSpPr>
          <p:nvPr>
            <p:ph type="dt" sz="half" idx="10"/>
          </p:nvPr>
        </p:nvSpPr>
        <p:spPr/>
        <p:txBody>
          <a:bodyPr/>
          <a:lstStyle/>
          <a:p>
            <a:pPr>
              <a:defRPr/>
            </a:pPr>
            <a:r>
              <a:rPr lang="en-US" smtClean="0"/>
              <a:t>&lt;Sept 2016&gt;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21</a:t>
            </a:fld>
            <a:endParaRPr lang="en-US"/>
          </a:p>
        </p:txBody>
      </p:sp>
    </p:spTree>
    <p:extLst>
      <p:ext uri="{BB962C8B-B14F-4D97-AF65-F5344CB8AC3E}">
        <p14:creationId xmlns:p14="http://schemas.microsoft.com/office/powerpoint/2010/main" val="414208177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066800"/>
          </a:xfrm>
        </p:spPr>
        <p:txBody>
          <a:bodyPr/>
          <a:lstStyle/>
          <a:p>
            <a:r>
              <a:rPr lang="en-US" b="1" dirty="0" smtClean="0"/>
              <a:t>SC IETF</a:t>
            </a:r>
            <a:endParaRPr lang="en-US" b="1" dirty="0"/>
          </a:p>
        </p:txBody>
      </p:sp>
      <p:sp>
        <p:nvSpPr>
          <p:cNvPr id="3" name="Content Placeholder 2"/>
          <p:cNvSpPr>
            <a:spLocks noGrp="1"/>
          </p:cNvSpPr>
          <p:nvPr>
            <p:ph idx="1"/>
          </p:nvPr>
        </p:nvSpPr>
        <p:spPr>
          <a:xfrm>
            <a:off x="228600" y="1143000"/>
            <a:ext cx="8763000" cy="5334000"/>
          </a:xfrm>
        </p:spPr>
        <p:txBody>
          <a:bodyPr/>
          <a:lstStyle/>
          <a:p>
            <a:pPr marL="339725" indent="-339725">
              <a:buNone/>
            </a:pPr>
            <a:r>
              <a:rPr lang="en-US" sz="2400" dirty="0" smtClean="0"/>
              <a:t>IEEE </a:t>
            </a:r>
            <a:r>
              <a:rPr lang="en-US" sz="2400" dirty="0"/>
              <a:t>802.15 and </a:t>
            </a:r>
            <a:r>
              <a:rPr lang="en-US" sz="2400" dirty="0" smtClean="0"/>
              <a:t>IETF liaison communications</a:t>
            </a:r>
          </a:p>
          <a:p>
            <a:pPr lvl="2">
              <a:buClr>
                <a:srgbClr val="FF0000"/>
              </a:buClr>
              <a:buFont typeface="Wingdings" charset="2"/>
              <a:buChar char="q"/>
            </a:pPr>
            <a:r>
              <a:rPr lang="en-US" sz="1800" dirty="0" smtClean="0"/>
              <a:t>Effort to develop the concept of reduction of over-the-air header sizes for lp-wan type packets</a:t>
            </a:r>
          </a:p>
          <a:p>
            <a:pPr lvl="3">
              <a:buClr>
                <a:srgbClr val="FF0000"/>
              </a:buClr>
              <a:buFont typeface="Wingdings" charset="2"/>
              <a:buChar char="q"/>
            </a:pPr>
            <a:r>
              <a:rPr lang="en-US" sz="1400" dirty="0" smtClean="0"/>
              <a:t>Read “</a:t>
            </a:r>
            <a:r>
              <a:rPr lang="en-US" sz="1400" dirty="0" err="1"/>
              <a:t>RoHC</a:t>
            </a:r>
            <a:r>
              <a:rPr lang="en-US" sz="1400" dirty="0"/>
              <a:t> applicability in LPWAN draft-minaburo-lpwan-rohc-applicability-</a:t>
            </a:r>
            <a:r>
              <a:rPr lang="en-US" sz="1400" dirty="0" smtClean="0"/>
              <a:t>00”</a:t>
            </a:r>
          </a:p>
          <a:p>
            <a:pPr lvl="3">
              <a:buClr>
                <a:srgbClr val="FF0000"/>
              </a:buClr>
              <a:buFont typeface="Wingdings" charset="2"/>
              <a:buChar char="q"/>
            </a:pPr>
            <a:r>
              <a:rPr lang="en-US" sz="1400" dirty="0" smtClean="0"/>
              <a:t>Next meeting will discuss this option</a:t>
            </a:r>
          </a:p>
          <a:p>
            <a:pPr lvl="3">
              <a:buClr>
                <a:srgbClr val="FF0000"/>
              </a:buClr>
              <a:buFont typeface="Wingdings" charset="2"/>
              <a:buChar char="q"/>
            </a:pPr>
            <a:r>
              <a:rPr lang="en-US" sz="1400" dirty="0" smtClean="0"/>
              <a:t>Work with IETF </a:t>
            </a:r>
            <a:r>
              <a:rPr lang="en-US" sz="1400" dirty="0" err="1" smtClean="0"/>
              <a:t>lpwan</a:t>
            </a:r>
            <a:r>
              <a:rPr lang="en-US" sz="1400" dirty="0" smtClean="0"/>
              <a:t> BOF for a method of </a:t>
            </a:r>
            <a:r>
              <a:rPr lang="en-US" sz="1400" dirty="0" err="1" smtClean="0"/>
              <a:t>LoHC</a:t>
            </a:r>
            <a:r>
              <a:rPr lang="en-US" sz="1400" dirty="0" smtClean="0"/>
              <a:t> that works with 802.15.4 and then show results</a:t>
            </a:r>
            <a:endParaRPr lang="en-US" sz="1400" dirty="0"/>
          </a:p>
        </p:txBody>
      </p:sp>
      <p:sp>
        <p:nvSpPr>
          <p:cNvPr id="4" name="Date Placeholder 3"/>
          <p:cNvSpPr>
            <a:spLocks noGrp="1"/>
          </p:cNvSpPr>
          <p:nvPr>
            <p:ph type="dt" sz="half" idx="10"/>
          </p:nvPr>
        </p:nvSpPr>
        <p:spPr/>
        <p:txBody>
          <a:bodyPr/>
          <a:lstStyle/>
          <a:p>
            <a:pPr>
              <a:defRPr/>
            </a:pPr>
            <a:r>
              <a:rPr lang="en-US" smtClean="0"/>
              <a:t>&lt;Sept 2016&gt;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22</a:t>
            </a:fld>
            <a:endParaRPr lang="en-US"/>
          </a:p>
        </p:txBody>
      </p:sp>
    </p:spTree>
    <p:extLst>
      <p:ext uri="{BB962C8B-B14F-4D97-AF65-F5344CB8AC3E}">
        <p14:creationId xmlns:p14="http://schemas.microsoft.com/office/powerpoint/2010/main" val="336950624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SC WNG </a:t>
            </a:r>
            <a:endParaRPr lang="en-US" dirty="0"/>
          </a:p>
        </p:txBody>
      </p:sp>
      <p:sp>
        <p:nvSpPr>
          <p:cNvPr id="3" name="Content Placeholder 2"/>
          <p:cNvSpPr>
            <a:spLocks noGrp="1"/>
          </p:cNvSpPr>
          <p:nvPr>
            <p:ph idx="1"/>
          </p:nvPr>
        </p:nvSpPr>
        <p:spPr>
          <a:xfrm>
            <a:off x="304800" y="1524000"/>
            <a:ext cx="8077200" cy="4114800"/>
          </a:xfrm>
        </p:spPr>
        <p:txBody>
          <a:bodyPr/>
          <a:lstStyle/>
          <a:p>
            <a:pPr marL="577850" lvl="1" indent="-290513" fontAlgn="b">
              <a:buClr>
                <a:srgbClr val="FF0000"/>
              </a:buClr>
              <a:buFont typeface="Wingdings" charset="2"/>
              <a:buChar char="q"/>
            </a:pPr>
            <a:r>
              <a:rPr lang="en-US" sz="2400" b="1" dirty="0" smtClean="0"/>
              <a:t>No presentations</a:t>
            </a:r>
            <a:r>
              <a:rPr lang="en-US" sz="2000" b="1" dirty="0" smtClean="0"/>
              <a:t>:</a:t>
            </a:r>
            <a:endParaRPr lang="en-US" sz="2000" b="1" dirty="0"/>
          </a:p>
        </p:txBody>
      </p:sp>
      <p:sp>
        <p:nvSpPr>
          <p:cNvPr id="4" name="Date Placeholder 3"/>
          <p:cNvSpPr>
            <a:spLocks noGrp="1"/>
          </p:cNvSpPr>
          <p:nvPr>
            <p:ph type="dt" sz="half" idx="10"/>
          </p:nvPr>
        </p:nvSpPr>
        <p:spPr/>
        <p:txBody>
          <a:bodyPr/>
          <a:lstStyle/>
          <a:p>
            <a:pPr>
              <a:defRPr/>
            </a:pPr>
            <a:r>
              <a:rPr lang="en-US" smtClean="0"/>
              <a:t>&lt;Sept 2016&gt;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23</a:t>
            </a:fld>
            <a:endParaRPr lang="en-US"/>
          </a:p>
        </p:txBody>
      </p:sp>
    </p:spTree>
    <p:extLst>
      <p:ext uri="{BB962C8B-B14F-4D97-AF65-F5344CB8AC3E}">
        <p14:creationId xmlns:p14="http://schemas.microsoft.com/office/powerpoint/2010/main" val="21436770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24</a:t>
            </a:fld>
            <a:endParaRPr lang="en-US"/>
          </a:p>
        </p:txBody>
      </p:sp>
      <p:sp>
        <p:nvSpPr>
          <p:cNvPr id="21509" name="Rectangle 2"/>
          <p:cNvSpPr>
            <a:spLocks noGrp="1" noChangeArrowheads="1"/>
          </p:cNvSpPr>
          <p:nvPr>
            <p:ph type="title" idx="4294967295"/>
          </p:nvPr>
        </p:nvSpPr>
        <p:spPr>
          <a:xfrm>
            <a:off x="533400" y="457200"/>
            <a:ext cx="7772400" cy="762000"/>
          </a:xfrm>
        </p:spPr>
        <p:txBody>
          <a:bodyPr/>
          <a:lstStyle/>
          <a:p>
            <a:r>
              <a:rPr lang="en-US" b="1" dirty="0" smtClean="0">
                <a:latin typeface="Times New Roman" charset="0"/>
                <a:ea typeface="ＭＳ Ｐゴシック" charset="0"/>
                <a:cs typeface="ＭＳ Ｐゴシック" charset="0"/>
              </a:rPr>
              <a:t>SC Accomplishments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76200" y="1143000"/>
            <a:ext cx="89154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000" b="1" dirty="0"/>
              <a:t>Maintenance</a:t>
            </a:r>
          </a:p>
          <a:p>
            <a:pPr marL="800100" lvl="1" indent="-342900">
              <a:buClr>
                <a:srgbClr val="FF0000"/>
              </a:buClr>
              <a:buFont typeface="Wingdings" charset="2"/>
              <a:buChar char="q"/>
            </a:pPr>
            <a:r>
              <a:rPr lang="en-US" sz="2000" dirty="0"/>
              <a:t>No Standards issues reported</a:t>
            </a:r>
          </a:p>
          <a:p>
            <a:pPr marL="800100" lvl="1" indent="-342900">
              <a:buClr>
                <a:srgbClr val="FF0000"/>
              </a:buClr>
              <a:buFont typeface="Wingdings" charset="2"/>
              <a:buChar char="q"/>
            </a:pPr>
            <a:r>
              <a:rPr lang="en-US" sz="2000" dirty="0" smtClean="0"/>
              <a:t>Changes </a:t>
            </a:r>
            <a:r>
              <a:rPr lang="en-US" sz="2000" dirty="0"/>
              <a:t>with Operations </a:t>
            </a:r>
            <a:r>
              <a:rPr lang="en-US" sz="2000" dirty="0" smtClean="0"/>
              <a:t>Manual: voting on </a:t>
            </a:r>
            <a:r>
              <a:rPr lang="en-US" sz="2000" dirty="0" err="1" smtClean="0"/>
              <a:t>recirculations</a:t>
            </a:r>
            <a:r>
              <a:rPr lang="en-US" sz="2000" dirty="0" smtClean="0"/>
              <a:t> will now count to preserving voting rights, added sponsor ballot BRC motion, and ballot motion changes to allow up </a:t>
            </a:r>
            <a:r>
              <a:rPr lang="en-US" sz="2000" dirty="0" err="1" smtClean="0"/>
              <a:t>rev’d</a:t>
            </a:r>
            <a:r>
              <a:rPr lang="en-US" sz="2000" dirty="0" smtClean="0"/>
              <a:t> draft</a:t>
            </a:r>
          </a:p>
          <a:p>
            <a:pPr marL="800100" lvl="1" indent="-342900">
              <a:buClr>
                <a:srgbClr val="FF0000"/>
              </a:buClr>
              <a:buFont typeface="Wingdings" charset="2"/>
              <a:buChar char="q"/>
            </a:pPr>
            <a:r>
              <a:rPr lang="en-US" sz="2000" dirty="0" smtClean="0"/>
              <a:t>ANA document (15.4) reviewed, noting need for a 15.3 document</a:t>
            </a:r>
          </a:p>
          <a:p>
            <a:pPr marL="342900" indent="-342900">
              <a:buClr>
                <a:srgbClr val="FF0000"/>
              </a:buClr>
              <a:buFont typeface="Wingdings" charset="2"/>
              <a:buChar char="q"/>
            </a:pPr>
            <a:r>
              <a:rPr lang="en-US" sz="1800" b="1" dirty="0" smtClean="0"/>
              <a:t>IETF</a:t>
            </a:r>
          </a:p>
          <a:p>
            <a:pPr marL="800100" lvl="1" indent="-342900">
              <a:buClr>
                <a:srgbClr val="FF0000"/>
              </a:buClr>
              <a:buFont typeface="Wingdings" charset="2"/>
              <a:buChar char="q"/>
            </a:pPr>
            <a:r>
              <a:rPr lang="en-US" sz="1800" b="1" dirty="0" smtClean="0"/>
              <a:t>Status Update: </a:t>
            </a:r>
            <a:r>
              <a:rPr lang="en-US" sz="1800" dirty="0" smtClean="0"/>
              <a:t>6tisch, Core, 6lo, Roll, </a:t>
            </a:r>
            <a:r>
              <a:rPr lang="en-US" sz="1800" dirty="0" err="1" smtClean="0"/>
              <a:t>Detnet</a:t>
            </a:r>
            <a:r>
              <a:rPr lang="en-US" sz="1800" dirty="0" smtClean="0"/>
              <a:t>,</a:t>
            </a:r>
            <a:r>
              <a:rPr lang="en-US" sz="1800" dirty="0"/>
              <a:t> </a:t>
            </a:r>
            <a:r>
              <a:rPr lang="en-US" sz="1800" dirty="0" smtClean="0"/>
              <a:t>lp-wan, t2trg, Ace</a:t>
            </a:r>
          </a:p>
          <a:p>
            <a:pPr marL="800100" lvl="1" indent="-342900">
              <a:buClr>
                <a:srgbClr val="FF0000"/>
              </a:buClr>
              <a:buFont typeface="Wingdings" charset="2"/>
              <a:buChar char="q"/>
            </a:pPr>
            <a:r>
              <a:rPr lang="en-US" sz="1800" dirty="0" smtClean="0"/>
              <a:t>Two liaison communications status updated</a:t>
            </a:r>
          </a:p>
          <a:p>
            <a:pPr marL="1314450" lvl="2" indent="-396875">
              <a:buClr>
                <a:srgbClr val="FF0000"/>
              </a:buClr>
              <a:buFont typeface="Wingdings" charset="2"/>
              <a:buChar char="q"/>
            </a:pPr>
            <a:r>
              <a:rPr lang="en-US" sz="1800" dirty="0" smtClean="0"/>
              <a:t>lp</a:t>
            </a:r>
            <a:r>
              <a:rPr lang="en-US" sz="1800" dirty="0"/>
              <a:t>-wan: SC IETF can identify solutions to numerous problems stated for lp-wan.  SC IETF could produce a document describing the behaviors in 802.15.4 (LECIM) and 802.15.9 (KMP) that address the noted problems</a:t>
            </a:r>
            <a:r>
              <a:rPr lang="en-US" sz="1800" dirty="0" smtClean="0"/>
              <a:t>. - Kinney</a:t>
            </a:r>
            <a:endParaRPr lang="en-US" sz="1800" dirty="0"/>
          </a:p>
          <a:p>
            <a:pPr marL="1317625" lvl="2" indent="-400050">
              <a:buClr>
                <a:srgbClr val="FF0000"/>
              </a:buClr>
              <a:buFont typeface="Wingdings" charset="2"/>
              <a:buChar char="q"/>
              <a:tabLst>
                <a:tab pos="1317625" algn="l"/>
              </a:tabLst>
            </a:pPr>
            <a:r>
              <a:rPr lang="en-US" sz="1800" dirty="0"/>
              <a:t>6lo: SC IETF could identify header compression methods that apply to IP but could be extended to MAC and PHY by IEEE 802.15</a:t>
            </a:r>
            <a:r>
              <a:rPr lang="en-US" sz="1800" dirty="0" smtClean="0"/>
              <a:t>.</a:t>
            </a:r>
          </a:p>
          <a:p>
            <a:pPr marL="1714500" lvl="3" indent="-342900">
              <a:buClr>
                <a:srgbClr val="FF0000"/>
              </a:buClr>
              <a:buFont typeface="Wingdings" charset="2"/>
              <a:buChar char="q"/>
            </a:pPr>
            <a:r>
              <a:rPr lang="en-US" sz="1800" dirty="0" smtClean="0"/>
              <a:t>Consensus to start an effort to </a:t>
            </a:r>
            <a:r>
              <a:rPr lang="en-US" sz="1800" dirty="0"/>
              <a:t>develop the concept of reduction of over-the-air header sizes for lp-wan type </a:t>
            </a:r>
            <a:r>
              <a:rPr lang="en-US" sz="1800" dirty="0" smtClean="0"/>
              <a:t>packets</a:t>
            </a:r>
          </a:p>
          <a:p>
            <a:pPr marL="798513" lvl="1" indent="-339725">
              <a:buClr>
                <a:srgbClr val="FF0000"/>
              </a:buClr>
              <a:buFont typeface="Wingdings" charset="2"/>
              <a:buChar char="q"/>
            </a:pPr>
            <a:r>
              <a:rPr lang="en-US" sz="1800" b="1" dirty="0" smtClean="0"/>
              <a:t>Next session agenda</a:t>
            </a:r>
            <a:r>
              <a:rPr lang="en-US" sz="1800" dirty="0" smtClean="0"/>
              <a:t>: focus on the documents to be presented at IETF 97</a:t>
            </a:r>
          </a:p>
          <a:p>
            <a:pPr marL="342900" indent="-342900">
              <a:buClr>
                <a:srgbClr val="FF0000"/>
              </a:buClr>
              <a:buFont typeface="Wingdings" charset="2"/>
              <a:buChar char="q"/>
            </a:pPr>
            <a:r>
              <a:rPr lang="en-US" sz="1800" b="1" dirty="0"/>
              <a:t>WNG presentations</a:t>
            </a:r>
          </a:p>
          <a:p>
            <a:pPr marL="800100" lvl="1" indent="-342900">
              <a:buClr>
                <a:srgbClr val="FF0000"/>
              </a:buClr>
              <a:buFont typeface="Wingdings" charset="2"/>
              <a:buChar char="q"/>
            </a:pPr>
            <a:r>
              <a:rPr lang="en-US" sz="1800" dirty="0" smtClean="0">
                <a:solidFill>
                  <a:srgbClr val="000000"/>
                </a:solidFill>
              </a:rPr>
              <a:t>No presentations</a:t>
            </a:r>
            <a:endParaRPr lang="en-US" sz="1800" dirty="0"/>
          </a:p>
        </p:txBody>
      </p:sp>
    </p:spTree>
    <p:extLst>
      <p:ext uri="{BB962C8B-B14F-4D97-AF65-F5344CB8AC3E}">
        <p14:creationId xmlns:p14="http://schemas.microsoft.com/office/powerpoint/2010/main" val="3628868406"/>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25</a:t>
            </a:fld>
            <a:endParaRPr lang="en-US"/>
          </a:p>
        </p:txBody>
      </p:sp>
      <p:sp>
        <p:nvSpPr>
          <p:cNvPr id="21509" name="Rectangle 2"/>
          <p:cNvSpPr>
            <a:spLocks noGrp="1" noChangeArrowheads="1"/>
          </p:cNvSpPr>
          <p:nvPr>
            <p:ph type="title" idx="4294967295"/>
          </p:nvPr>
        </p:nvSpPr>
        <p:spPr>
          <a:xfrm>
            <a:off x="533400" y="457200"/>
            <a:ext cx="7772400" cy="762000"/>
          </a:xfrm>
        </p:spPr>
        <p:txBody>
          <a:bodyPr/>
          <a:lstStyle/>
          <a:p>
            <a:r>
              <a:rPr lang="en-US" b="1" dirty="0" smtClean="0">
                <a:latin typeface="Times New Roman" charset="0"/>
                <a:ea typeface="ＭＳ Ｐゴシック" charset="0"/>
                <a:cs typeface="ＭＳ Ｐゴシック" charset="0"/>
              </a:rPr>
              <a:t>SC maintenance motion</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457200" y="1905000"/>
            <a:ext cx="8145242"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r>
              <a:rPr lang="en-US" sz="2800" b="1" i="1" dirty="0"/>
              <a:t>Move that </a:t>
            </a:r>
            <a:r>
              <a:rPr lang="en-US" sz="2800" b="1" i="1" dirty="0" smtClean="0"/>
              <a:t>IEEE 802.15 </a:t>
            </a:r>
            <a:r>
              <a:rPr lang="en-US" sz="2800" b="1" i="1" dirty="0"/>
              <a:t>WG approve the </a:t>
            </a:r>
            <a:r>
              <a:rPr lang="en-US" sz="2800" b="1" i="1" dirty="0" smtClean="0"/>
              <a:t>IEEE 802.15 </a:t>
            </a:r>
            <a:r>
              <a:rPr lang="en-US" sz="2800" b="1" i="1" dirty="0"/>
              <a:t>WG Operations Manual document 15-10-0235-</a:t>
            </a:r>
            <a:r>
              <a:rPr lang="en-US" sz="2800" b="1" i="1" dirty="0" smtClean="0"/>
              <a:t>18.</a:t>
            </a:r>
            <a:endParaRPr lang="en-US" sz="2800" b="1" dirty="0"/>
          </a:p>
          <a:p>
            <a:endParaRPr lang="en-US" sz="2800" b="1" dirty="0" smtClean="0"/>
          </a:p>
          <a:p>
            <a:r>
              <a:rPr lang="en-US" sz="2800" b="1" dirty="0" smtClean="0"/>
              <a:t>Moved </a:t>
            </a:r>
            <a:r>
              <a:rPr lang="en-US" sz="2800" b="1" dirty="0"/>
              <a:t>by Pat </a:t>
            </a:r>
            <a:r>
              <a:rPr lang="en-US" sz="2800" b="1" dirty="0" smtClean="0"/>
              <a:t>Kinney; </a:t>
            </a:r>
          </a:p>
          <a:p>
            <a:r>
              <a:rPr lang="en-US" sz="2800" b="1" dirty="0"/>
              <a:t>S</a:t>
            </a:r>
            <a:r>
              <a:rPr lang="en-US" sz="2800" b="1" dirty="0" smtClean="0"/>
              <a:t>econded by</a:t>
            </a:r>
            <a:endParaRPr lang="en-US" sz="2800" b="1" dirty="0"/>
          </a:p>
        </p:txBody>
      </p:sp>
    </p:spTree>
    <p:extLst>
      <p:ext uri="{BB962C8B-B14F-4D97-AF65-F5344CB8AC3E}">
        <p14:creationId xmlns:p14="http://schemas.microsoft.com/office/powerpoint/2010/main" val="247477597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sz="3200" u="sng">
                <a:latin typeface="Arial" charset="0"/>
              </a:rPr>
              <a:t>Participants, Patents, and Duty to Inform</a:t>
            </a:r>
            <a:endParaRPr lang="en-US" sz="3200">
              <a:latin typeface="Arial" charset="0"/>
            </a:endParaRPr>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charset="0"/>
              <a:buNone/>
            </a:pPr>
            <a:r>
              <a:rPr lang="en-US" sz="1600" b="1">
                <a:latin typeface="Arial" charset="0"/>
              </a:rPr>
              <a:t>All participants in this meeting have certain obligations under the IEEE-SA Patent Policy. </a:t>
            </a:r>
          </a:p>
          <a:p>
            <a:pPr lvl="1">
              <a:buFont typeface="Arial" charset="0"/>
              <a:buChar char="•"/>
            </a:pPr>
            <a:r>
              <a:rPr lang="en-US" sz="1600" b="1">
                <a:solidFill>
                  <a:srgbClr val="003399"/>
                </a:solidFill>
                <a:latin typeface="Arial" charset="0"/>
              </a:rPr>
              <a:t>Participants [Note: </a:t>
            </a:r>
            <a:r>
              <a:rPr lang="en-GB" sz="1600" b="1">
                <a:solidFill>
                  <a:srgbClr val="003399"/>
                </a:solidFill>
                <a:latin typeface="Arial" charset="0"/>
              </a:rPr>
              <a:t>Quoted text excerpted from IEEE-SA Standards Board Bylaws subclause 6.2</a:t>
            </a:r>
            <a:r>
              <a:rPr lang="en-US" sz="1600" b="1">
                <a:solidFill>
                  <a:srgbClr val="003399"/>
                </a:solidFill>
                <a:latin typeface="Arial" charset="0"/>
              </a:rPr>
              <a:t>]:</a:t>
            </a:r>
          </a:p>
          <a:p>
            <a:pPr lvl="2">
              <a:buFont typeface="Arial" charset="0"/>
              <a:buChar char="•"/>
            </a:pPr>
            <a:r>
              <a:rPr lang="en-US" sz="1600" b="1">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a:latin typeface="Arial" charset="0"/>
            </a:endParaRPr>
          </a:p>
          <a:p>
            <a:pPr lvl="2">
              <a:buFont typeface="Arial" charset="0"/>
              <a:buChar char="•"/>
            </a:pPr>
            <a:r>
              <a:rPr lang="en-US" sz="1600" b="1">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charset="0"/>
              <a:buChar char="•"/>
            </a:pPr>
            <a:r>
              <a:rPr lang="en-US" sz="1600" b="1">
                <a:solidFill>
                  <a:srgbClr val="003399"/>
                </a:solidFill>
                <a:latin typeface="Arial" charset="0"/>
              </a:rPr>
              <a:t>The above does not apply if the patent claim is already the subject of an Accepted Letter of Assurance that applies to the proposed standard(s) under consideration by this group</a:t>
            </a:r>
          </a:p>
          <a:p>
            <a:pPr lvl="1">
              <a:buFont typeface="Arial" charset="0"/>
              <a:buChar char="•"/>
            </a:pPr>
            <a:r>
              <a:rPr lang="en-US" sz="1600" b="1">
                <a:solidFill>
                  <a:srgbClr val="003399"/>
                </a:solidFill>
                <a:latin typeface="Arial" charset="0"/>
              </a:rPr>
              <a:t>Early identification of holders of potential Essential Patent Claims is strongly encouraged</a:t>
            </a:r>
          </a:p>
          <a:p>
            <a:pPr lvl="1">
              <a:buFont typeface="Arial" charset="0"/>
              <a:buChar char="•"/>
            </a:pPr>
            <a:r>
              <a:rPr lang="en-US" sz="1600" b="1">
                <a:solidFill>
                  <a:srgbClr val="003399"/>
                </a:solidFill>
                <a:latin typeface="Arial" charset="0"/>
              </a:rPr>
              <a:t>No duty to perform a patent search</a:t>
            </a:r>
            <a:endParaRPr lang="en-US" sz="1600">
              <a:latin typeface="Arial" charset="0"/>
            </a:endParaRPr>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#1</a:t>
            </a:r>
          </a:p>
        </p:txBody>
      </p:sp>
      <p:sp>
        <p:nvSpPr>
          <p:cNvPr id="2" name="Date Placeholder 1"/>
          <p:cNvSpPr>
            <a:spLocks noGrp="1"/>
          </p:cNvSpPr>
          <p:nvPr>
            <p:ph type="dt" sz="half" idx="10"/>
          </p:nvPr>
        </p:nvSpPr>
        <p:spPr/>
        <p:txBody>
          <a:bodyPr/>
          <a:lstStyle/>
          <a:p>
            <a:pPr>
              <a:defRPr/>
            </a:pPr>
            <a:r>
              <a:rPr lang="en-US" smtClean="0"/>
              <a:t>&lt;Sept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3</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u="sng">
                <a:latin typeface="Arial" charset="0"/>
              </a:rPr>
              <a:t>Patent Related Links</a:t>
            </a:r>
            <a:endParaRPr lang="en-US" u="sng">
              <a:latin typeface="Arial" charset="0"/>
            </a:endParaRPr>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charset="0"/>
              <a:buNone/>
            </a:pPr>
            <a:r>
              <a:rPr lang="en-US" sz="2400">
                <a:latin typeface="Arial"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cs typeface="Times New Roman" charset="0"/>
              </a:rPr>
              <a:t>	Patent Policy is stated in these sources:</a:t>
            </a:r>
          </a:p>
          <a:p>
            <a:pPr lvl="1">
              <a:lnSpc>
                <a:spcPct val="90000"/>
              </a:lnSpc>
              <a:buFont typeface="Monotype Sorts" charset="0"/>
              <a:buNone/>
            </a:pPr>
            <a:r>
              <a:rPr lang="en-GB" sz="2400">
                <a:latin typeface="Arial" charset="0"/>
              </a:rPr>
              <a:t>		IEEE-SA Standards Boards Bylaws</a:t>
            </a:r>
          </a:p>
          <a:p>
            <a:pPr lvl="1">
              <a:lnSpc>
                <a:spcPct val="90000"/>
              </a:lnSpc>
              <a:buFont typeface="Monotype Sorts" charset="0"/>
              <a:buNone/>
            </a:pPr>
            <a:r>
              <a:rPr lang="en-US" sz="2100">
                <a:latin typeface="Arial" charset="0"/>
              </a:rPr>
              <a:t>		</a:t>
            </a:r>
            <a:r>
              <a:rPr lang="en-US" sz="2100" i="1">
                <a:latin typeface="Arial" charset="0"/>
              </a:rPr>
              <a:t>http://standards.ieee.org/develop/policies/bylaws/sect6-7.html#6</a:t>
            </a:r>
          </a:p>
          <a:p>
            <a:pPr lvl="1">
              <a:lnSpc>
                <a:spcPct val="90000"/>
              </a:lnSpc>
              <a:buFont typeface="Monotype Sorts" charset="0"/>
              <a:buNone/>
            </a:pPr>
            <a:r>
              <a:rPr lang="en-GB" sz="2400">
                <a:latin typeface="Arial" charset="0"/>
              </a:rPr>
              <a:t>		IEEE-SA Standards Board Operations Manual</a:t>
            </a:r>
          </a:p>
          <a:p>
            <a:pPr lvl="1">
              <a:lnSpc>
                <a:spcPct val="90000"/>
              </a:lnSpc>
              <a:buFont typeface="Monotype Sorts" charset="0"/>
              <a:buNone/>
            </a:pPr>
            <a:r>
              <a:rPr lang="en-US" sz="2400">
                <a:latin typeface="Arial" charset="0"/>
              </a:rPr>
              <a:t>		</a:t>
            </a:r>
            <a:r>
              <a:rPr lang="en-US" sz="2100" i="1">
                <a:latin typeface="Arial" charset="0"/>
              </a:rPr>
              <a:t>http://standards.ieee.org/develop/policies/opman/sect6.html#6.3</a:t>
            </a:r>
            <a:endParaRPr lang="en-US" sz="2400">
              <a:latin typeface="Arial" charset="0"/>
            </a:endParaRPr>
          </a:p>
          <a:p>
            <a:pPr lvl="1">
              <a:lnSpc>
                <a:spcPct val="90000"/>
              </a:lnSpc>
              <a:buFont typeface="Monotype Sorts" charset="0"/>
              <a:buNone/>
            </a:pPr>
            <a:r>
              <a:rPr lang="en-US" sz="2400">
                <a:latin typeface="Arial" charset="0"/>
                <a:cs typeface="Times New Roman" charset="0"/>
              </a:rPr>
              <a:t>	Material about the patent policy is available at</a:t>
            </a:r>
            <a:r>
              <a:rPr lang="en-US" sz="2400">
                <a:latin typeface="Arial" charset="0"/>
              </a:rPr>
              <a:t> </a:t>
            </a:r>
          </a:p>
          <a:p>
            <a:pPr lvl="1">
              <a:lnSpc>
                <a:spcPct val="90000"/>
              </a:lnSpc>
              <a:buFont typeface="Monotype Sorts" charset="0"/>
              <a:buNone/>
            </a:pPr>
            <a:r>
              <a:rPr lang="en-US" sz="2400">
                <a:latin typeface="Arial" charset="0"/>
              </a:rPr>
              <a:t>		</a:t>
            </a:r>
            <a:r>
              <a:rPr lang="en-US" sz="2100" i="1">
                <a:latin typeface="Arial" charset="0"/>
              </a:rPr>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#2</a:t>
            </a:r>
            <a:endParaRPr lang="en-US" sz="2400">
              <a:solidFill>
                <a:schemeClr val="tx1"/>
              </a:solidFill>
              <a:latin typeface="Times New Roman"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charset="0"/>
              <a:buNone/>
            </a:pPr>
            <a:endParaRPr lang="en-US" sz="1200" b="1">
              <a:solidFill>
                <a:srgbClr val="000099"/>
              </a:solidFill>
              <a:latin typeface="Arial" charset="0"/>
            </a:endParaRPr>
          </a:p>
          <a:p>
            <a:pPr algn="ctr" eaLnBrk="0" hangingPunct="0">
              <a:lnSpc>
                <a:spcPct val="80000"/>
              </a:lnSpc>
              <a:spcBef>
                <a:spcPct val="20000"/>
              </a:spcBef>
              <a:buClr>
                <a:srgbClr val="CC3300"/>
              </a:buClr>
              <a:buSzPct val="50000"/>
              <a:buFont typeface="Monotype Sorts" charset="0"/>
              <a:buNone/>
            </a:pPr>
            <a:r>
              <a:rPr lang="en-US" sz="1200" b="1">
                <a:solidFill>
                  <a:srgbClr val="000099"/>
                </a:solidFill>
                <a:latin typeface="Arial" charset="0"/>
              </a:rPr>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r>
              <a:rPr lang="en-US" smtClean="0"/>
              <a:t>&lt;Sept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4</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atin typeface="Arial" charset="0"/>
              </a:rPr>
              <a:t>Call for Potentially Essential Patents</a:t>
            </a:r>
          </a:p>
        </p:txBody>
      </p:sp>
      <p:sp>
        <p:nvSpPr>
          <p:cNvPr id="10243" name="Rectangle 1027"/>
          <p:cNvSpPr>
            <a:spLocks noGrp="1" noChangeArrowheads="1"/>
          </p:cNvSpPr>
          <p:nvPr>
            <p:ph type="body" idx="1"/>
          </p:nvPr>
        </p:nvSpPr>
        <p:spPr>
          <a:xfrm>
            <a:off x="685800" y="1447800"/>
            <a:ext cx="7772400" cy="4114800"/>
          </a:xfrm>
        </p:spPr>
        <p:txBody>
          <a:bodyPr/>
          <a:lstStyle/>
          <a:p>
            <a:pPr>
              <a:buFont typeface="Arial" charset="0"/>
              <a:buChar char="•"/>
            </a:pPr>
            <a:r>
              <a:rPr lang="en-US" sz="2800" dirty="0">
                <a:latin typeface="Arial"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sz="2000" dirty="0">
                <a:latin typeface="Arial" charset="0"/>
              </a:rPr>
              <a:t>Either speak up now or</a:t>
            </a:r>
          </a:p>
          <a:p>
            <a:pPr lvl="1">
              <a:buFont typeface="Arial" charset="0"/>
              <a:buChar char="•"/>
            </a:pPr>
            <a:r>
              <a:rPr lang="en-US" sz="2000" dirty="0">
                <a:latin typeface="Arial" charset="0"/>
              </a:rPr>
              <a:t>Provide the chair of this group with the identity of the holder(s) of any and all such claims as soon as possible or</a:t>
            </a:r>
          </a:p>
          <a:p>
            <a:pPr lvl="1">
              <a:buFont typeface="Arial" charset="0"/>
              <a:buChar char="•"/>
            </a:pPr>
            <a:r>
              <a:rPr lang="en-US" sz="2000" dirty="0">
                <a:latin typeface="Arial" charset="0"/>
              </a:rPr>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#3</a:t>
            </a:r>
          </a:p>
        </p:txBody>
      </p:sp>
      <p:sp>
        <p:nvSpPr>
          <p:cNvPr id="2" name="Date Placeholder 1"/>
          <p:cNvSpPr>
            <a:spLocks noGrp="1"/>
          </p:cNvSpPr>
          <p:nvPr>
            <p:ph type="dt" sz="half" idx="10"/>
          </p:nvPr>
        </p:nvSpPr>
        <p:spPr/>
        <p:txBody>
          <a:bodyPr/>
          <a:lstStyle/>
          <a:p>
            <a:pPr>
              <a:defRPr/>
            </a:pPr>
            <a:r>
              <a:rPr lang="en-US" smtClean="0"/>
              <a:t>&lt;Sept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5</a:t>
            </a:fld>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533400"/>
            <a:ext cx="8458200" cy="609600"/>
          </a:xfrm>
        </p:spPr>
        <p:txBody>
          <a:bodyPr/>
          <a:lstStyle/>
          <a:p>
            <a:r>
              <a:rPr lang="en-US" sz="3200" u="sng" dirty="0">
                <a:latin typeface="Arial" charset="0"/>
              </a:rPr>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11268" name="Rectangle 4"/>
          <p:cNvSpPr>
            <a:spLocks noChangeArrowheads="1"/>
          </p:cNvSpPr>
          <p:nvPr/>
        </p:nvSpPr>
        <p:spPr bwMode="auto">
          <a:xfrm>
            <a:off x="533400" y="1219200"/>
            <a:ext cx="82296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dirty="0">
              <a:solidFill>
                <a:srgbClr val="FF0000"/>
              </a:solidFill>
              <a:latin typeface="Arial" charset="0"/>
            </a:endParaRPr>
          </a:p>
          <a:p>
            <a:pPr marL="230188" indent="-230188" eaLnBrk="0" hangingPunct="0">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eaLnBrk="0" hangingPunct="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eaLnBrk="0" hangingPunct="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eaLnBrk="0" hangingPunct="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eaLnBrk="0" hangingPunct="0">
              <a:lnSpc>
                <a:spcPct val="80000"/>
              </a:lnSpc>
              <a:spcBef>
                <a:spcPct val="20000"/>
              </a:spcBef>
              <a:buClr>
                <a:srgbClr val="CC3300"/>
              </a:buClr>
              <a:buSzPct val="50000"/>
              <a:buFont typeface="Monotype Sorts" charset="0"/>
              <a:buNone/>
            </a:pPr>
            <a:r>
              <a:rPr lang="en-US" sz="1000" b="1" dirty="0">
                <a:solidFill>
                  <a:srgbClr val="000099"/>
                </a:solidFill>
                <a:latin typeface="Arial" charset="0"/>
              </a:rPr>
              <a:t>---------------------------------------------------------------   </a:t>
            </a:r>
            <a:endParaRPr lang="en-US" sz="1200" b="1" dirty="0">
              <a:solidFill>
                <a:srgbClr val="000099"/>
              </a:solidFill>
              <a:latin typeface="Arial" charset="0"/>
            </a:endParaRPr>
          </a:p>
          <a:p>
            <a:pPr marL="230188" indent="-230188" algn="ctr" eaLnBrk="0" hangingPunct="0">
              <a:lnSpc>
                <a:spcPct val="80000"/>
              </a:lnSpc>
              <a:spcBef>
                <a:spcPct val="20000"/>
              </a:spcBef>
              <a:buClr>
                <a:srgbClr val="CC3300"/>
              </a:buClr>
              <a:buSzPct val="50000"/>
              <a:buFont typeface="Monotype Sorts" charset="0"/>
              <a:buNone/>
            </a:pPr>
            <a:r>
              <a:rPr lang="en-US" sz="1200" b="1" dirty="0">
                <a:solidFill>
                  <a:srgbClr val="000099"/>
                </a:solidFill>
                <a:latin typeface="Arial" charset="0"/>
              </a:rPr>
              <a:t>See </a:t>
            </a:r>
            <a:r>
              <a:rPr lang="en-US" sz="1200" b="1" i="1" dirty="0">
                <a:solidFill>
                  <a:srgbClr val="000099"/>
                </a:solidFill>
                <a:latin typeface="Arial" charset="0"/>
              </a:rPr>
              <a:t>IEEE-SA Standards Board Operations Manual</a:t>
            </a:r>
            <a:r>
              <a:rPr lang="en-US" sz="1200" b="1" dirty="0">
                <a:solidFill>
                  <a:srgbClr val="000099"/>
                </a:solidFill>
                <a:latin typeface="Arial" charset="0"/>
              </a:rPr>
              <a:t>, clause 5.3.10 and </a:t>
            </a:r>
            <a:r>
              <a:rPr lang="en-GB" sz="1200" b="1" dirty="0">
                <a:solidFill>
                  <a:srgbClr val="000099"/>
                </a:solidFill>
                <a:latin typeface="Arial" charset="0"/>
              </a:rPr>
              <a:t>“Promoting Competition and Innovation: What You Need to Know about the IEEE Standards Association's Antitrust and Competition Policy”</a:t>
            </a:r>
            <a:r>
              <a:rPr lang="en-US" sz="1200" b="1" dirty="0">
                <a:solidFill>
                  <a:srgbClr val="000099"/>
                </a:solidFill>
                <a:latin typeface="Arial" charset="0"/>
              </a:rPr>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a:solidFill>
                  <a:schemeClr val="tx1"/>
                </a:solidFill>
                <a:latin typeface="Times New Roman" charset="0"/>
              </a:rPr>
              <a:t>Slide #4</a:t>
            </a:r>
            <a:endParaRPr lang="en-US" sz="2400">
              <a:solidFill>
                <a:schemeClr val="tx1"/>
              </a:solidFill>
              <a:latin typeface="Times New Roman" charset="0"/>
            </a:endParaRPr>
          </a:p>
        </p:txBody>
      </p:sp>
      <p:sp>
        <p:nvSpPr>
          <p:cNvPr id="2" name="Date Placeholder 1"/>
          <p:cNvSpPr>
            <a:spLocks noGrp="1"/>
          </p:cNvSpPr>
          <p:nvPr>
            <p:ph type="dt" sz="half" idx="10"/>
          </p:nvPr>
        </p:nvSpPr>
        <p:spPr/>
        <p:txBody>
          <a:bodyPr/>
          <a:lstStyle/>
          <a:p>
            <a:pPr>
              <a:defRPr/>
            </a:pPr>
            <a:r>
              <a:rPr lang="en-US" smtClean="0"/>
              <a:t>&lt;Sept 2016&gt;</a:t>
            </a:r>
            <a:endParaRPr lang="en-US" dirty="0"/>
          </a:p>
        </p:txBody>
      </p:sp>
      <p:sp>
        <p:nvSpPr>
          <p:cNvPr id="3" name="Footer Placeholder 2"/>
          <p:cNvSpPr>
            <a:spLocks noGrp="1"/>
          </p:cNvSpPr>
          <p:nvPr>
            <p:ph type="ftr" sz="quarter" idx="11"/>
          </p:nvPr>
        </p:nvSpPr>
        <p:spPr/>
        <p:txBody>
          <a:bodyPr/>
          <a:lstStyle/>
          <a:p>
            <a:pPr>
              <a:defRPr/>
            </a:pPr>
            <a:r>
              <a:rPr lang="en-US" smtClean="0"/>
              <a:t>&lt;Pat Kinney&gt;, &lt;Kinney Consulting LLC&gt;</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415733E-E371-8944-98C6-8B637C4A033A}" type="slidenum">
              <a:rPr lang="en-US" smtClean="0"/>
              <a:pPr>
                <a:defRPr/>
              </a:pPr>
              <a:t>6</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379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2016&gt;</a:t>
            </a:r>
            <a:endParaRPr lang="en-US" sz="1400"/>
          </a:p>
        </p:txBody>
      </p:sp>
      <p:sp>
        <p:nvSpPr>
          <p:cNvPr id="3379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379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A3A51FB-5A75-9A45-A17E-5844EA2DA793}" type="slidenum">
              <a:rPr lang="en-US"/>
              <a:pPr/>
              <a:t>7</a:t>
            </a:fld>
            <a:endParaRPr lang="en-US"/>
          </a:p>
        </p:txBody>
      </p:sp>
      <p:sp>
        <p:nvSpPr>
          <p:cNvPr id="33796"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EEEEC27-9AB7-2748-97A7-7ACDD150DF3D}" type="slidenum">
              <a:rPr lang="en-US"/>
              <a:pPr algn="ctr"/>
              <a:t>7</a:t>
            </a:fld>
            <a:endParaRPr lang="en-US"/>
          </a:p>
        </p:txBody>
      </p:sp>
      <p:sp>
        <p:nvSpPr>
          <p:cNvPr id="33797" name="Rectangle 2"/>
          <p:cNvSpPr>
            <a:spLocks noGrp="1" noChangeArrowheads="1"/>
          </p:cNvSpPr>
          <p:nvPr>
            <p:ph type="title" idx="4294967295"/>
          </p:nvPr>
        </p:nvSpPr>
        <p:spPr/>
        <p:txBody>
          <a:bodyPr/>
          <a:lstStyle/>
          <a:p>
            <a:r>
              <a:rPr lang="en-US" dirty="0" err="1" smtClean="0">
                <a:latin typeface="Times New Roman" charset="0"/>
                <a:ea typeface="ＭＳ Ｐゴシック" charset="0"/>
                <a:cs typeface="ＭＳ Ｐゴシック" charset="0"/>
              </a:rPr>
              <a:t>SCmaintenance</a:t>
            </a:r>
            <a:r>
              <a:rPr lang="en-US" dirty="0" smtClean="0">
                <a:latin typeface="Times New Roman" charset="0"/>
                <a:ea typeface="ＭＳ Ｐゴシック" charset="0"/>
                <a:cs typeface="ＭＳ Ｐゴシック" charset="0"/>
              </a:rPr>
              <a:t>/</a:t>
            </a:r>
            <a:r>
              <a:rPr lang="en-US" dirty="0" err="1" smtClean="0">
                <a:latin typeface="Times New Roman" charset="0"/>
                <a:ea typeface="ＭＳ Ｐゴシック" charset="0"/>
                <a:cs typeface="ＭＳ Ｐゴシック" charset="0"/>
              </a:rPr>
              <a:t>SCwng</a:t>
            </a:r>
            <a:r>
              <a:rPr lang="en-US" dirty="0" smtClean="0">
                <a:latin typeface="Times New Roman" charset="0"/>
                <a:ea typeface="ＭＳ Ｐゴシック" charset="0"/>
                <a:cs typeface="ＭＳ Ｐゴシック" charset="0"/>
              </a:rPr>
              <a:t> Officer</a:t>
            </a:r>
            <a:endParaRPr lang="en-US" dirty="0">
              <a:latin typeface="Times New Roman" charset="0"/>
              <a:ea typeface="ＭＳ Ｐゴシック" charset="0"/>
              <a:cs typeface="ＭＳ Ｐゴシック" charset="0"/>
            </a:endParaRPr>
          </a:p>
        </p:txBody>
      </p:sp>
      <p:sp>
        <p:nvSpPr>
          <p:cNvPr id="33798" name="Rectangle 3"/>
          <p:cNvSpPr>
            <a:spLocks noGrp="1" noChangeArrowheads="1"/>
          </p:cNvSpPr>
          <p:nvPr>
            <p:ph type="body" idx="4294967295"/>
          </p:nvPr>
        </p:nvSpPr>
        <p:spPr>
          <a:xfrm>
            <a:off x="762000" y="1752600"/>
            <a:ext cx="7772400" cy="4419600"/>
          </a:xfrm>
        </p:spPr>
        <p:txBody>
          <a:bodyPr/>
          <a:lstStyle/>
          <a:p>
            <a:pPr>
              <a:lnSpc>
                <a:spcPct val="80000"/>
              </a:lnSpc>
              <a:buFontTx/>
              <a:buNone/>
            </a:pPr>
            <a:r>
              <a:rPr lang="en-US" sz="1800" dirty="0">
                <a:latin typeface="Arial" charset="0"/>
                <a:ea typeface="ＭＳ Ｐゴシック" charset="0"/>
                <a:cs typeface="ＭＳ Ｐゴシック" charset="0"/>
              </a:rPr>
              <a:t>Chair:		</a:t>
            </a:r>
            <a:r>
              <a:rPr lang="en-US" sz="1800" dirty="0" smtClean="0">
                <a:latin typeface="Arial" charset="0"/>
                <a:ea typeface="ＭＳ Ｐゴシック" charset="0"/>
                <a:cs typeface="ＭＳ Ｐゴシック" charset="0"/>
              </a:rPr>
              <a:t>	Patrick </a:t>
            </a:r>
            <a:r>
              <a:rPr lang="en-US" sz="1800" dirty="0">
                <a:latin typeface="Arial" charset="0"/>
                <a:ea typeface="ＭＳ Ｐゴシック" charset="0"/>
                <a:cs typeface="ＭＳ Ｐゴシック" charset="0"/>
              </a:rPr>
              <a:t>Kinney</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Vice </a:t>
            </a:r>
            <a:r>
              <a:rPr lang="en-US" sz="1800" dirty="0" smtClean="0">
                <a:latin typeface="Arial" charset="0"/>
                <a:ea typeface="ＭＳ Ｐゴシック" charset="0"/>
                <a:cs typeface="ＭＳ Ｐゴシック" charset="0"/>
              </a:rPr>
              <a:t>Chair		Ben Rolfe</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smtClean="0">
                <a:latin typeface="Arial" charset="0"/>
                <a:ea typeface="ＭＳ Ｐゴシック" charset="0"/>
                <a:cs typeface="ＭＳ Ｐゴシック" charset="0"/>
              </a:rPr>
              <a:t>Secretary	</a:t>
            </a:r>
            <a:endParaRPr lang="en-US" sz="1800" dirty="0">
              <a:latin typeface="Arial" charset="0"/>
              <a:ea typeface="ＭＳ Ｐゴシック" charset="0"/>
              <a:cs typeface="ＭＳ Ｐゴシック" charset="0"/>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2016&gt;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8</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8</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Chair’s Role</a:t>
            </a:r>
          </a:p>
        </p:txBody>
      </p:sp>
      <p:sp>
        <p:nvSpPr>
          <p:cNvPr id="34822" name="Rectangle 3"/>
          <p:cNvSpPr>
            <a:spLocks noGrp="1" noChangeArrowheads="1"/>
          </p:cNvSpPr>
          <p:nvPr>
            <p:ph type="body" idx="4294967295"/>
          </p:nvPr>
        </p:nvSpPr>
        <p:spPr>
          <a:xfrm>
            <a:off x="762000" y="1371600"/>
            <a:ext cx="7772400" cy="4876800"/>
          </a:xfrm>
        </p:spPr>
        <p:txBody>
          <a:bodyPr/>
          <a:lstStyle/>
          <a:p>
            <a:pPr>
              <a:lnSpc>
                <a:spcPct val="80000"/>
              </a:lnSpc>
            </a:pPr>
            <a:r>
              <a:rPr lang="en-US" sz="2400" b="1">
                <a:latin typeface="Arial" charset="0"/>
                <a:ea typeface="ＭＳ Ｐゴシック" charset="0"/>
                <a:cs typeface="ＭＳ Ｐゴシック" charset="0"/>
                <a:hlinkClick r:id="rId3"/>
              </a:rPr>
              <a:t>http://ieee802.org/Mike_Spring_Article_on_Stds_Process.pdf</a:t>
            </a:r>
            <a:endParaRPr lang="en-US" sz="2400" b="1">
              <a:latin typeface="Arial" charset="0"/>
              <a:ea typeface="ＭＳ Ｐゴシック" charset="0"/>
              <a:cs typeface="ＭＳ Ｐゴシック" charset="0"/>
            </a:endParaRPr>
          </a:p>
          <a:p>
            <a:pPr>
              <a:lnSpc>
                <a:spcPct val="80000"/>
              </a:lnSpc>
              <a:buFontTx/>
              <a:buNone/>
            </a:pPr>
            <a:r>
              <a:rPr lang="en-US" sz="2400" i="1">
                <a:latin typeface="Arial" charset="0"/>
                <a:ea typeface="ＭＳ Ｐゴシック" charset="0"/>
                <a:cs typeface="ＭＳ Ｐゴシック" charset="0"/>
              </a:rPr>
              <a:t>…the chairperson of the working group is key to what and how fast a standard is produced.</a:t>
            </a:r>
            <a:endParaRPr lang="en-US" sz="2400">
              <a:latin typeface="Arial" charset="0"/>
              <a:ea typeface="ＭＳ Ｐゴシック" charset="0"/>
              <a:cs typeface="ＭＳ Ｐゴシック" charset="0"/>
            </a:endParaRPr>
          </a:p>
          <a:p>
            <a:pPr>
              <a:lnSpc>
                <a:spcPct val="80000"/>
              </a:lnSpc>
              <a:buFontTx/>
              <a:buNone/>
            </a:pPr>
            <a:endParaRPr lang="en-US" sz="2400">
              <a:latin typeface="Arial" charset="0"/>
              <a:ea typeface="ＭＳ Ｐゴシック" charset="0"/>
              <a:cs typeface="ＭＳ Ｐゴシック" charset="0"/>
            </a:endParaRPr>
          </a:p>
          <a:p>
            <a:pPr>
              <a:lnSpc>
                <a:spcPct val="80000"/>
              </a:lnSpc>
              <a:buFontTx/>
              <a:buNone/>
            </a:pPr>
            <a:r>
              <a:rPr lang="en-US" sz="2400">
                <a:latin typeface="Arial" charset="0"/>
                <a:ea typeface="ＭＳ Ｐゴシック" charset="0"/>
                <a:cs typeface="ＭＳ Ｐゴシック" charset="0"/>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&lt;Sept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533400" y="609600"/>
            <a:ext cx="7772400" cy="762000"/>
          </a:xfrm>
        </p:spPr>
        <p:txBody>
          <a:bodyPr/>
          <a:lstStyle/>
          <a:p>
            <a:r>
              <a:rPr lang="en-US" b="1" dirty="0" smtClean="0">
                <a:latin typeface="Times New Roman" charset="0"/>
                <a:ea typeface="ＭＳ Ｐゴシック" charset="0"/>
                <a:cs typeface="ＭＳ Ｐゴシック" charset="0"/>
              </a:rPr>
              <a:t>SC Meeting Goals </a:t>
            </a:r>
            <a:r>
              <a:rPr lang="en-US" sz="2800" dirty="0" smtClean="0">
                <a:latin typeface="Times New Roman" charset="0"/>
                <a:ea typeface="ＭＳ Ｐゴシック" charset="0"/>
                <a:cs typeface="ＭＳ Ｐゴシック" charset="0"/>
              </a:rPr>
              <a:t>(Agenda 15-16-0603-00)</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981200"/>
            <a:ext cx="88392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120650" indent="-290513" fontAlgn="b">
              <a:buClr>
                <a:srgbClr val="FF0000"/>
              </a:buClr>
              <a:buFont typeface="Wingdings" charset="2"/>
              <a:buChar char="q"/>
            </a:pPr>
            <a:r>
              <a:rPr lang="en-US" sz="2400" b="1" dirty="0"/>
              <a:t>SC Maintenance   </a:t>
            </a:r>
            <a:r>
              <a:rPr lang="en-US" sz="1800" b="1" dirty="0" smtClean="0"/>
              <a:t>Wednesday 14 Sept, AM1 </a:t>
            </a:r>
          </a:p>
          <a:p>
            <a:pPr marL="914400" indent="-455613" fontAlgn="b">
              <a:buClr>
                <a:srgbClr val="FF0000"/>
              </a:buClr>
              <a:buFont typeface="Wingdings" charset="2"/>
              <a:buChar char="q"/>
            </a:pPr>
            <a:r>
              <a:rPr lang="en-US" sz="1800" b="1" dirty="0" smtClean="0"/>
              <a:t>Approve </a:t>
            </a:r>
            <a:r>
              <a:rPr lang="en-US" sz="1800" b="1" dirty="0"/>
              <a:t>agenda, approve </a:t>
            </a:r>
            <a:r>
              <a:rPr lang="en-US" sz="1800" b="1" dirty="0" smtClean="0"/>
              <a:t>minutes </a:t>
            </a:r>
            <a:endParaRPr lang="en-US" sz="1800" b="1" dirty="0"/>
          </a:p>
          <a:p>
            <a:pPr marL="914400" lvl="1" indent="-457200" eaLnBrk="0" fontAlgn="b" hangingPunct="0">
              <a:buClr>
                <a:srgbClr val="FF0000"/>
              </a:buClr>
              <a:buFont typeface="Wingdings" charset="0"/>
              <a:buChar char="q"/>
            </a:pPr>
            <a:r>
              <a:rPr lang="en-US" sz="1800" b="1" dirty="0"/>
              <a:t>Discuss any issues with published standards</a:t>
            </a:r>
          </a:p>
          <a:p>
            <a:pPr marL="914400" lvl="1" indent="-457200" eaLnBrk="0" fontAlgn="b" hangingPunct="0">
              <a:buClr>
                <a:srgbClr val="FF0000"/>
              </a:buClr>
              <a:buFont typeface="Wingdings" charset="0"/>
              <a:buChar char="q"/>
            </a:pPr>
            <a:r>
              <a:rPr lang="en-US" sz="1800" b="1" dirty="0"/>
              <a:t>Discuss any issues with the Operations Manual</a:t>
            </a:r>
            <a:r>
              <a:rPr lang="en-US" sz="1800" dirty="0"/>
              <a:t> </a:t>
            </a:r>
          </a:p>
          <a:p>
            <a:pPr marL="457200" indent="-457200" eaLnBrk="0" fontAlgn="b" hangingPunct="0">
              <a:buClr>
                <a:srgbClr val="FF0000"/>
              </a:buClr>
              <a:buFont typeface="Wingdings" charset="0"/>
              <a:buChar char="q"/>
            </a:pPr>
            <a:r>
              <a:rPr lang="en-US" sz="2400" b="1" dirty="0" smtClean="0"/>
              <a:t>SC IETF </a:t>
            </a:r>
            <a:r>
              <a:rPr lang="en-US" sz="1800" b="1" dirty="0" smtClean="0"/>
              <a:t>Thursday 15 Sept, </a:t>
            </a:r>
            <a:r>
              <a:rPr lang="en-US" sz="1800" b="1" dirty="0"/>
              <a:t>AM1 </a:t>
            </a:r>
          </a:p>
          <a:p>
            <a:pPr marL="800100" lvl="1" indent="-342900">
              <a:buClr>
                <a:srgbClr val="FF0000"/>
              </a:buClr>
              <a:buFont typeface="Wingdings" charset="2"/>
              <a:buChar char="q"/>
            </a:pPr>
            <a:r>
              <a:rPr lang="en-US" sz="1800" b="1" dirty="0"/>
              <a:t>Status Update: 6tisch, Core, 6lo, Roll, </a:t>
            </a:r>
            <a:r>
              <a:rPr lang="en-US" sz="1800" b="1" dirty="0" err="1"/>
              <a:t>Detnet</a:t>
            </a:r>
            <a:r>
              <a:rPr lang="en-US" sz="1800" b="1" dirty="0"/>
              <a:t>, </a:t>
            </a:r>
            <a:r>
              <a:rPr lang="en-US" sz="1800" b="1" dirty="0" smtClean="0"/>
              <a:t>lp</a:t>
            </a:r>
            <a:r>
              <a:rPr lang="en-US" sz="1800" b="1" dirty="0"/>
              <a:t>-</a:t>
            </a:r>
            <a:r>
              <a:rPr lang="en-US" sz="1800" b="1" dirty="0" smtClean="0"/>
              <a:t>wan, Ace, t2trg</a:t>
            </a:r>
            <a:endParaRPr lang="en-US" sz="1800" b="1" dirty="0"/>
          </a:p>
          <a:p>
            <a:pPr marL="800100" lvl="1" indent="-342900">
              <a:buClr>
                <a:srgbClr val="FF0000"/>
              </a:buClr>
              <a:buFont typeface="Wingdings" charset="2"/>
              <a:buChar char="q"/>
            </a:pPr>
            <a:r>
              <a:rPr lang="en-US" sz="1800" b="1" dirty="0"/>
              <a:t>Approve </a:t>
            </a:r>
            <a:r>
              <a:rPr lang="en-US" sz="1800" b="1" dirty="0" smtClean="0"/>
              <a:t>agenda</a:t>
            </a:r>
          </a:p>
          <a:p>
            <a:pPr marL="800100" lvl="1" indent="-342900">
              <a:buClr>
                <a:srgbClr val="FF0000"/>
              </a:buClr>
              <a:buFont typeface="Wingdings" charset="2"/>
              <a:buChar char="q"/>
            </a:pPr>
            <a:r>
              <a:rPr lang="en-US" sz="1800" b="1" dirty="0" smtClean="0"/>
              <a:t>Liaison communications status updates/requests/discussions</a:t>
            </a:r>
          </a:p>
          <a:p>
            <a:pPr marL="457200" indent="-457200" eaLnBrk="0" fontAlgn="b" hangingPunct="0">
              <a:buClr>
                <a:srgbClr val="FF0000"/>
              </a:buClr>
              <a:buFont typeface="Wingdings" charset="0"/>
              <a:buChar char="q"/>
            </a:pPr>
            <a:r>
              <a:rPr lang="en-US" sz="2400" b="1" dirty="0" smtClean="0"/>
              <a:t>SC </a:t>
            </a:r>
            <a:r>
              <a:rPr lang="en-US" sz="2400" b="1" dirty="0"/>
              <a:t>WNG  </a:t>
            </a:r>
            <a:r>
              <a:rPr lang="en-US" sz="1800" b="1" dirty="0"/>
              <a:t>Wednesday </a:t>
            </a:r>
            <a:r>
              <a:rPr lang="en-US" sz="1800" b="1" dirty="0" smtClean="0"/>
              <a:t>14 Sept, </a:t>
            </a:r>
            <a:r>
              <a:rPr lang="en-US" sz="1800" b="1" dirty="0"/>
              <a:t>AM2</a:t>
            </a:r>
          </a:p>
          <a:p>
            <a:pPr marL="801688" lvl="1" indent="-342900" fontAlgn="b">
              <a:buClr>
                <a:srgbClr val="FF0000"/>
              </a:buClr>
              <a:buFont typeface="Wingdings" charset="2"/>
              <a:buChar char="q"/>
            </a:pPr>
            <a:r>
              <a:rPr lang="en-US" sz="1800" b="1" dirty="0" smtClean="0">
                <a:solidFill>
                  <a:srgbClr val="000000"/>
                </a:solidFill>
              </a:rPr>
              <a:t>No Presentation scheduled</a:t>
            </a:r>
            <a:endParaRPr lang="en-US" sz="1800" b="1" dirty="0">
              <a:solidFill>
                <a:srgbClr val="000000"/>
              </a:solidFill>
              <a:ea typeface="Lucida Grande"/>
              <a:cs typeface="Lucida Grande"/>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35863</TotalTime>
  <Words>2841</Words>
  <Application>Microsoft Macintosh PowerPoint</Application>
  <PresentationFormat>On-screen Show (4:3)</PresentationFormat>
  <Paragraphs>380</Paragraphs>
  <Slides>25</Slides>
  <Notes>8</Notes>
  <HiddenSlides>22</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Default Design</vt:lpstr>
      <vt:lpstr>PowerPoint Presentation</vt:lpstr>
      <vt:lpstr>Instructions for the WG Chair</vt:lpstr>
      <vt:lpstr>Participants, Patents, and Duty to Inform</vt:lpstr>
      <vt:lpstr>Patent Related Links</vt:lpstr>
      <vt:lpstr>Call for Potentially Essential Patents</vt:lpstr>
      <vt:lpstr>Other Guidelines for IEEE WG Meetings</vt:lpstr>
      <vt:lpstr>SCmaintenance/SCwng Officer</vt:lpstr>
      <vt:lpstr>Chair’s Role</vt:lpstr>
      <vt:lpstr>SC Meeting Goals (Agenda 15-16-0603-00)</vt:lpstr>
      <vt:lpstr>SC Maintenance</vt:lpstr>
      <vt:lpstr>SC IETF</vt:lpstr>
      <vt:lpstr>SC IETF</vt:lpstr>
      <vt:lpstr>SC IETF</vt:lpstr>
      <vt:lpstr>SC IETF</vt:lpstr>
      <vt:lpstr>SC IETF</vt:lpstr>
      <vt:lpstr>SC IETF</vt:lpstr>
      <vt:lpstr>SC IETF</vt:lpstr>
      <vt:lpstr>SC IETF</vt:lpstr>
      <vt:lpstr>SC IETF</vt:lpstr>
      <vt:lpstr>SC IETF</vt:lpstr>
      <vt:lpstr>SC IETF</vt:lpstr>
      <vt:lpstr>SC IETF</vt:lpstr>
      <vt:lpstr>SC WNG </vt:lpstr>
      <vt:lpstr>SC Accomplishments</vt:lpstr>
      <vt:lpstr>SC maintenance motion</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Closing Report for Warsaw</dc:title>
  <dc:subject>IEEE 802.15 &lt;SC Report&gt;</dc:subject>
  <dc:creator>Pat Kinney</dc:creator>
  <cp:keywords/>
  <dc:description>&lt;15-16-0604-01-0mag&gt;</dc:description>
  <cp:lastModifiedBy>Pat Kinney</cp:lastModifiedBy>
  <cp:revision>783</cp:revision>
  <cp:lastPrinted>2016-07-25T16:00:41Z</cp:lastPrinted>
  <dcterms:created xsi:type="dcterms:W3CDTF">2009-07-12T16:25:16Z</dcterms:created>
  <dcterms:modified xsi:type="dcterms:W3CDTF">2016-09-15T11:26:01Z</dcterms:modified>
  <cp:category/>
</cp:coreProperties>
</file>