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59" r:id="rId2"/>
    <p:sldId id="287" r:id="rId3"/>
    <p:sldId id="288" r:id="rId4"/>
    <p:sldId id="289" r:id="rId5"/>
    <p:sldId id="290" r:id="rId6"/>
    <p:sldId id="291" r:id="rId7"/>
    <p:sldId id="271" r:id="rId8"/>
    <p:sldId id="272" r:id="rId9"/>
    <p:sldId id="264" r:id="rId10"/>
    <p:sldId id="315" r:id="rId11"/>
    <p:sldId id="303" r:id="rId12"/>
    <p:sldId id="304" r:id="rId13"/>
    <p:sldId id="309" r:id="rId14"/>
    <p:sldId id="307" r:id="rId15"/>
    <p:sldId id="305" r:id="rId16"/>
    <p:sldId id="308" r:id="rId17"/>
    <p:sldId id="312" r:id="rId18"/>
    <p:sldId id="329" r:id="rId19"/>
    <p:sldId id="331" r:id="rId20"/>
    <p:sldId id="330" r:id="rId21"/>
    <p:sldId id="327" r:id="rId22"/>
    <p:sldId id="332" r:id="rId23"/>
    <p:sldId id="280" r:id="rId24"/>
    <p:sldId id="328" r:id="rId25"/>
    <p:sldId id="333"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Lst>
        </p14:section>
        <p14:section name="IETF Slides" id="{6F917E0C-88C3-844C-A2A8-1D0DD9F462AB}">
          <p14:sldIdLst>
            <p14:sldId id="303"/>
            <p14:sldId id="304"/>
            <p14:sldId id="309"/>
            <p14:sldId id="307"/>
            <p14:sldId id="305"/>
            <p14:sldId id="308"/>
            <p14:sldId id="312"/>
            <p14:sldId id="329"/>
            <p14:sldId id="331"/>
            <p14:sldId id="330"/>
            <p14:sldId id="327"/>
            <p14:sldId id="332"/>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3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08" d="100"/>
          <a:sy n="108" d="100"/>
        </p:scale>
        <p:origin x="-2232" y="-4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9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16-0604-</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tf.org/proceedings/interim-2016-6tisch-12/minutes/minutes-interim-2016-6tisch-12" TargetMode="External"/><Relationship Id="rId4" Type="http://schemas.openxmlformats.org/officeDocument/2006/relationships/hyperlink" Target="https://datatracker.ietf.org/doc/draft-ietf-6tisch-minimal/" TargetMode="External"/><Relationship Id="rId5" Type="http://schemas.openxmlformats.org/officeDocument/2006/relationships/hyperlink" Target="https://datatracker.ietf.org/doc/draft-ietf-6tisch-6top-protocol/" TargetMode="External"/><Relationship Id="rId6" Type="http://schemas.openxmlformats.org/officeDocument/2006/relationships/hyperlink" Target="https://datatracker.ietf.org/doc/draft-ietf-6tisch-6top-sf0/" TargetMode="External"/><Relationship Id="rId7" Type="http://schemas.openxmlformats.org/officeDocument/2006/relationships/hyperlink" Target="https://tools.ietf.org/html/draft-kivinen-802-15-ie-02" TargetMode="External"/><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atatracker.ietf.org/doc/draft-ietf-core-coap-tcp-tls/" TargetMode="External"/><Relationship Id="rId4" Type="http://schemas.openxmlformats.org/officeDocument/2006/relationships/hyperlink" Target="https://datatracker.ietf.org/doc/draft-ietf-core-resource-directory/" TargetMode="External"/><Relationship Id="rId5" Type="http://schemas.openxmlformats.org/officeDocument/2006/relationships/hyperlink" Target="https://datatracker.ietf.org/doc/draft-ietf-core-links-json/" TargetMode="External"/><Relationship Id="rId6" Type="http://schemas.openxmlformats.org/officeDocument/2006/relationships/hyperlink" Target="https://datatracker.ietf.org/doc/draft-ietf-core-http-mapping/" TargetMode="External"/><Relationship Id="rId7" Type="http://schemas.openxmlformats.org/officeDocument/2006/relationships/hyperlink" Target="https://datatracker.ietf.org/doc/draft-ietf-core-etch/"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ools.ietf.org/pdf/draft-ietf-6lo-dispatch-iana-registry-04.pdf" TargetMode="External"/><Relationship Id="rId4" Type="http://schemas.openxmlformats.org/officeDocument/2006/relationships/hyperlink" Target="https://tools.ietf.org/pdf/draft-ietf-6lo-paging-dispatch-04.pdf" TargetMode="External"/><Relationship Id="rId5" Type="http://schemas.openxmlformats.org/officeDocument/2006/relationships/hyperlink" Target="https://datatracker.ietf.org/doc/draft-ietf-6lo-ethertype-request/" TargetMode="External"/><Relationship Id="rId6" Type="http://schemas.openxmlformats.org/officeDocument/2006/relationships/hyperlink" Target="https://tools.ietf.org/pdf/draft-ietf-6lo-privacy-considerations-02.pdf"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datatracker.ietf.org/doc/draft-ietf-roll-useofrplinfo/" TargetMode="External"/><Relationship Id="rId4" Type="http://schemas.openxmlformats.org/officeDocument/2006/relationships/hyperlink" Target="https://datatracker.ietf.org/doc/draft-ietf-roll-routing-dispatch/" TargetMode="External"/><Relationship Id="rId5" Type="http://schemas.openxmlformats.org/officeDocument/2006/relationships/hyperlink" Target="https://datatracker.ietf.org/doc/draft-ietf-roll-applicability-ami/" TargetMode="External"/><Relationship Id="rId6" Type="http://schemas.openxmlformats.org/officeDocument/2006/relationships/hyperlink" Target="https://datatracker.ietf.org/doc/draft-ietf-roll-applicability-template/" TargetMode="External"/><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atatracker.ietf.org/doc/draft-ietf-detnet-problem-statement/" TargetMode="External"/><Relationship Id="rId4" Type="http://schemas.openxmlformats.org/officeDocument/2006/relationships/hyperlink" Target="https://datatracker.ietf.org/doc/draft-ietf-detnet-use-cases/" TargetMode="External"/><Relationship Id="rId5" Type="http://schemas.openxmlformats.org/officeDocument/2006/relationships/hyperlink" Target="https://datatracker.ietf.org/doc/draft-dt-detnet-dp-alt/" TargetMode="External"/><Relationship Id="rId6" Type="http://schemas.openxmlformats.org/officeDocument/2006/relationships/hyperlink" Target="https://datatracker.ietf.org/doc/draft-finn-detnet-architecture/" TargetMode="External"/><Relationship Id="rId7" Type="http://schemas.openxmlformats.org/officeDocument/2006/relationships/hyperlink" Target="https://datatracker.ietf.org/doc/draft-zha-detnet-flow-info-model/" TargetMode="External"/><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atatracker.ietf.org/doc/draft-vilajosana-lpwan-lora-hc/" TargetMode="External"/><Relationship Id="rId4" Type="http://schemas.openxmlformats.org/officeDocument/2006/relationships/hyperlink" Target="https://datatracker.ietf.org/doc/draft-zuniga-lpwan-sigfox-system-description/" TargetMode="External"/><Relationship Id="rId5" Type="http://schemas.openxmlformats.org/officeDocument/2006/relationships/hyperlink" Target="https://datatracker.ietf.org/doc/draft-ratilainen-lpwan-nb-iot/" TargetMode="External"/><Relationship Id="rId6" Type="http://schemas.openxmlformats.org/officeDocument/2006/relationships/hyperlink" Target="https://datatracker.ietf.org/doc/draft-gomez-lpwan-ipv6-analysis/" TargetMode="External"/><Relationship Id="rId7" Type="http://schemas.openxmlformats.org/officeDocument/2006/relationships/hyperlink" Target="https://datatracker.ietf.org/doc/draft-minaburo-lpwan-gap-analysis/" TargetMode="External"/><Relationship Id="rId8" Type="http://schemas.openxmlformats.org/officeDocument/2006/relationships/hyperlink" Target="https://datatracker.ietf.org/doc/draft-toutain-lpwan-yang-static-context-hc/" TargetMode="External"/><Relationship Id="rId9" Type="http://schemas.openxmlformats.org/officeDocument/2006/relationships/hyperlink" Target="https://datatracker.ietf.org/doc/draft-toutain-6lpwa-ipv6-static-context-hc/" TargetMode="External"/><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ietf.org/proceedings/96/minutes/minutes-96-t2trg" TargetMode="External"/><Relationship Id="rId4" Type="http://schemas.openxmlformats.org/officeDocument/2006/relationships/hyperlink" Target="https://datatracker.ietf.org/doc/draft-liu-t2trg-architecture-data-model/"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atatracker.ietf.org/doc/draft-liu-t2trg-architecture-data-model/" TargetMode="External"/><Relationship Id="rId4" Type="http://schemas.openxmlformats.org/officeDocument/2006/relationships/hyperlink" Target="https://datatracker.ietf.org/doc/draft-keranen-t2trg-rest-iot/" TargetMode="External"/><Relationship Id="rId5" Type="http://schemas.openxmlformats.org/officeDocument/2006/relationships/hyperlink" Target="https://datatracker.ietf.org/doc/draft-hartke-t2trg-coral/" TargetMode="External"/><Relationship Id="rId6" Type="http://schemas.openxmlformats.org/officeDocument/2006/relationships/hyperlink" Target="https://datatracker.ietf.org/doc/draft-koster-t2trg-hsml/" TargetMode="External"/><Relationship Id="rId7" Type="http://schemas.openxmlformats.org/officeDocument/2006/relationships/hyperlink" Target="https://datatracker.ietf.org/doc/draft-liu-t2trg-secure-bootstrapping/" TargetMode="External"/><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s://www.ietf.org/proceedings/96/minutes/minutes-96-ace" TargetMode="External"/><Relationship Id="rId4" Type="http://schemas.openxmlformats.org/officeDocument/2006/relationships/hyperlink" Target="https://datatracker.ietf.org/doc/draft-ietf-ace-oauth-authz/" TargetMode="External"/><Relationship Id="rId5" Type="http://schemas.openxmlformats.org/officeDocument/2006/relationships/hyperlink" Target="https://datatracker.ietf.org/doc/draft-ietf-ace-actors/" TargetMode="External"/><Relationship Id="rId6" Type="http://schemas.openxmlformats.org/officeDocument/2006/relationships/hyperlink" Target="https://datatracker.ietf.org/doc/draft-ietf-ace-cbor-web-token/" TargetMode="External"/><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Sept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a:latin typeface="Times New Roman" pitchFamily="18" charset="0"/>
                <a:ea typeface="ＭＳ Ｐゴシック" pitchFamily="-65" charset="-128"/>
                <a:cs typeface="+mn-cs"/>
              </a:rPr>
              <a:t>the </a:t>
            </a:r>
            <a:r>
              <a:rPr lang="en-US" sz="1600" smtClean="0">
                <a:latin typeface="Times New Roman" pitchFamily="18" charset="0"/>
                <a:ea typeface="ＭＳ Ｐゴシック" pitchFamily="-65" charset="-128"/>
                <a:cs typeface="+mn-cs"/>
              </a:rPr>
              <a:t>Sept </a:t>
            </a:r>
            <a:r>
              <a:rPr lang="en-US" sz="1600" dirty="0" smtClean="0">
                <a:latin typeface="Times New Roman" pitchFamily="18" charset="0"/>
                <a:ea typeface="ＭＳ Ｐゴシック" pitchFamily="-65" charset="-128"/>
                <a:cs typeface="+mn-cs"/>
              </a:rPr>
              <a:t>2016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3058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Approve previous minutes</a:t>
            </a:r>
            <a:r>
              <a:rPr lang="en-US" sz="2800" b="1" dirty="0"/>
              <a:t> </a:t>
            </a:r>
            <a:r>
              <a:rPr lang="en-US" sz="2400" dirty="0" smtClean="0"/>
              <a:t>(15-16-0526-00) </a:t>
            </a:r>
            <a:endParaRPr lang="en-US" sz="2400" dirty="0"/>
          </a:p>
          <a:p>
            <a:pPr marL="457200" indent="-457200" eaLnBrk="0" fontAlgn="b" hangingPunct="0">
              <a:buClr>
                <a:srgbClr val="FF0000"/>
              </a:buClr>
              <a:buFont typeface="Wingdings" charset="0"/>
              <a:buChar char="q"/>
            </a:pPr>
            <a:r>
              <a:rPr lang="en-US" sz="2800" b="1" dirty="0" smtClean="0"/>
              <a:t>Discussion on </a:t>
            </a:r>
            <a:r>
              <a:rPr lang="en-US" sz="2800" b="1" dirty="0"/>
              <a:t>any issues with published </a:t>
            </a:r>
            <a:r>
              <a:rPr lang="en-US" sz="2800" b="1" dirty="0" smtClean="0"/>
              <a:t>standards</a:t>
            </a:r>
          </a:p>
          <a:p>
            <a:pPr marL="914400" lvl="1" indent="-457200" eaLnBrk="0" fontAlgn="b" hangingPunct="0">
              <a:buClr>
                <a:srgbClr val="FF0000"/>
              </a:buClr>
              <a:buFont typeface="Wingdings" charset="0"/>
              <a:buChar char="q"/>
            </a:pPr>
            <a:r>
              <a:rPr lang="en-US" sz="2800" dirty="0" smtClean="0"/>
              <a:t>Problem with website entry has been fixed</a:t>
            </a:r>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a:t>
            </a:r>
            <a:r>
              <a:rPr lang="en-US" sz="2800" dirty="0"/>
              <a:t> </a:t>
            </a:r>
            <a:endParaRPr lang="en-US" sz="2800" dirty="0" smtClean="0"/>
          </a:p>
          <a:p>
            <a:pPr marL="914400" lvl="1" indent="-457200" eaLnBrk="0" fontAlgn="b" hangingPunct="0">
              <a:buClr>
                <a:srgbClr val="FF0000"/>
              </a:buClr>
              <a:buFont typeface="Wingdings" charset="0"/>
              <a:buChar char="q"/>
            </a:pPr>
            <a:r>
              <a:rPr lang="en-US" sz="2800" dirty="0" smtClean="0"/>
              <a:t>Changed membership rules to allow vote on </a:t>
            </a:r>
            <a:r>
              <a:rPr lang="en-US" sz="2800" dirty="0" err="1" smtClean="0"/>
              <a:t>recircs</a:t>
            </a:r>
            <a:r>
              <a:rPr lang="en-US" sz="2800" dirty="0" smtClean="0"/>
              <a:t> to also fulfill responsibilities</a:t>
            </a:r>
          </a:p>
          <a:p>
            <a:pPr marL="914400" lvl="1" indent="-457200" eaLnBrk="0" fontAlgn="b" hangingPunct="0">
              <a:buClr>
                <a:srgbClr val="FF0000"/>
              </a:buClr>
              <a:buFont typeface="Wingdings" charset="0"/>
              <a:buChar char="q"/>
            </a:pPr>
            <a:r>
              <a:rPr lang="en-US" sz="2800" dirty="0"/>
              <a:t>R</a:t>
            </a:r>
            <a:r>
              <a:rPr lang="en-US" sz="2800" dirty="0" smtClean="0"/>
              <a:t>epaired BRC motion for Sponsor Balloting</a:t>
            </a:r>
          </a:p>
          <a:p>
            <a:pPr marL="914400" lvl="1" indent="-457200" eaLnBrk="0" fontAlgn="b" hangingPunct="0">
              <a:buClr>
                <a:srgbClr val="FF0000"/>
              </a:buClr>
              <a:buFont typeface="Wingdings" charset="0"/>
              <a:buChar char="q"/>
            </a:pPr>
            <a:endParaRPr lang="en-US" sz="2800"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r>
              <a:rPr lang="en-US" sz="2600" dirty="0" err="1" smtClean="0"/>
              <a:t>bof</a:t>
            </a:r>
            <a:r>
              <a:rPr lang="en-US" sz="2600" dirty="0" smtClean="0"/>
              <a:t>)</a:t>
            </a:r>
          </a:p>
          <a:p>
            <a:pPr marL="742950"/>
            <a:r>
              <a:rPr lang="en-US" sz="2600" dirty="0" smtClean="0"/>
              <a:t>t2trg</a:t>
            </a:r>
          </a:p>
          <a:p>
            <a:pPr marL="742950"/>
            <a:r>
              <a:rPr lang="en-US" sz="2600" dirty="0" smtClean="0"/>
              <a:t>Ace</a:t>
            </a:r>
          </a:p>
          <a:p>
            <a:pPr>
              <a:buClr>
                <a:srgbClr val="FF0000"/>
              </a:buClr>
              <a:buFont typeface="Wingdings" charset="2"/>
              <a:buChar char="q"/>
            </a:pPr>
            <a:r>
              <a:rPr lang="en-US" sz="2800" dirty="0"/>
              <a:t>IEEE 802.15 and </a:t>
            </a:r>
            <a:r>
              <a:rPr lang="en-US" sz="2800" dirty="0" smtClean="0"/>
              <a:t>IETF liaison communications</a:t>
            </a: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31166" y="1066800"/>
            <a:ext cx="8991600" cy="5410200"/>
          </a:xfrm>
        </p:spPr>
        <p:txBody>
          <a:bodyPr/>
          <a:lstStyle/>
          <a:p>
            <a:pPr marL="0" indent="0">
              <a:buNone/>
            </a:pPr>
            <a:r>
              <a:rPr lang="en-US" sz="2800" dirty="0" smtClean="0">
                <a:hlinkClick r:id="rId2"/>
              </a:rPr>
              <a:t>6tisch</a:t>
            </a:r>
            <a:r>
              <a:rPr lang="en-US" sz="2800" dirty="0" smtClean="0"/>
              <a:t> </a:t>
            </a:r>
            <a:r>
              <a:rPr lang="en-US" sz="2000" dirty="0" smtClean="0"/>
              <a:t>(</a:t>
            </a:r>
            <a:r>
              <a:rPr lang="en-US" sz="2000" dirty="0" smtClean="0">
                <a:hlinkClick r:id="rId3"/>
              </a:rPr>
              <a:t>conference call on 2 Sept</a:t>
            </a:r>
            <a:r>
              <a:rPr lang="en-US" sz="2000" dirty="0" smtClean="0"/>
              <a:t>)</a:t>
            </a:r>
          </a:p>
          <a:p>
            <a:pPr lvl="1"/>
            <a:r>
              <a:rPr lang="en-US" sz="2000" dirty="0">
                <a:hlinkClick r:id="rId4"/>
              </a:rPr>
              <a:t>draft-ietf-6tisch-minimal-16 </a:t>
            </a:r>
          </a:p>
          <a:p>
            <a:pPr lvl="2"/>
            <a:r>
              <a:rPr lang="en-US" sz="1600" dirty="0"/>
              <a:t>Minimal 6TiSCH </a:t>
            </a:r>
            <a:r>
              <a:rPr lang="en-US" sz="1600" dirty="0" smtClean="0"/>
              <a:t>Configuration</a:t>
            </a:r>
          </a:p>
          <a:p>
            <a:pPr lvl="2"/>
            <a:r>
              <a:rPr lang="en-US" sz="1600" dirty="0" smtClean="0"/>
              <a:t>WG: Submitted </a:t>
            </a:r>
            <a:r>
              <a:rPr lang="en-US" sz="1600" dirty="0"/>
              <a:t>to IESG for Publication </a:t>
            </a:r>
            <a:r>
              <a:rPr lang="en-US" sz="1600" i="1" dirty="0"/>
              <a:t>Apr </a:t>
            </a:r>
            <a:r>
              <a:rPr lang="en-US" sz="1600" i="1" dirty="0" smtClean="0"/>
              <a:t>2016</a:t>
            </a:r>
            <a:r>
              <a:rPr lang="en-US" sz="1600" dirty="0" smtClean="0"/>
              <a:t>; IESG: </a:t>
            </a:r>
            <a:r>
              <a:rPr lang="en-US" sz="1600" dirty="0"/>
              <a:t>AD Evaluation::AD </a:t>
            </a:r>
            <a:r>
              <a:rPr lang="en-US" sz="1600" dirty="0" smtClean="0"/>
              <a:t>Follow-up</a:t>
            </a:r>
            <a:endParaRPr lang="en-US" sz="1800" dirty="0"/>
          </a:p>
          <a:p>
            <a:pPr lvl="1"/>
            <a:r>
              <a:rPr lang="en-US" sz="2000" dirty="0">
                <a:hlinkClick r:id="rId5"/>
              </a:rPr>
              <a:t>draft-ietf-6tisch-6top-protocol-02 </a:t>
            </a:r>
          </a:p>
          <a:p>
            <a:pPr lvl="2"/>
            <a:r>
              <a:rPr lang="en-US" sz="1600" dirty="0"/>
              <a:t>6top Protocol (6P</a:t>
            </a:r>
            <a:r>
              <a:rPr lang="en-US" sz="1600" dirty="0" smtClean="0"/>
              <a:t>)</a:t>
            </a:r>
          </a:p>
          <a:p>
            <a:pPr lvl="2"/>
            <a:r>
              <a:rPr lang="en-US" sz="1600" dirty="0" smtClean="0"/>
              <a:t>WG: </a:t>
            </a:r>
            <a:r>
              <a:rPr lang="en-US" sz="1600" dirty="0"/>
              <a:t>WG Document </a:t>
            </a:r>
            <a:r>
              <a:rPr lang="en-US" sz="1600" i="1" dirty="0"/>
              <a:t>Apr 2016</a:t>
            </a:r>
            <a:r>
              <a:rPr lang="en-US" sz="1600" dirty="0"/>
              <a:t> </a:t>
            </a:r>
            <a:r>
              <a:rPr lang="en-US" sz="1600" i="1" dirty="0"/>
              <a:t>Dec </a:t>
            </a:r>
            <a:r>
              <a:rPr lang="en-US" sz="1600" i="1" dirty="0" smtClean="0"/>
              <a:t>2016</a:t>
            </a:r>
            <a:r>
              <a:rPr lang="en-US" sz="1600" dirty="0" smtClean="0"/>
              <a:t> </a:t>
            </a:r>
            <a:r>
              <a:rPr lang="en-US" sz="1600" i="1" dirty="0" smtClean="0"/>
              <a:t>- </a:t>
            </a:r>
            <a:r>
              <a:rPr lang="en-US" sz="1600" dirty="0" smtClean="0"/>
              <a:t>No </a:t>
            </a:r>
            <a:r>
              <a:rPr lang="en-US" sz="1600" dirty="0"/>
              <a:t>shepherd </a:t>
            </a:r>
            <a:r>
              <a:rPr lang="en-US" sz="1600" dirty="0" smtClean="0"/>
              <a:t>assigned</a:t>
            </a:r>
          </a:p>
          <a:p>
            <a:pPr lvl="2"/>
            <a:r>
              <a:rPr lang="en-US" sz="1600" dirty="0"/>
              <a:t>includes most of changes from </a:t>
            </a:r>
            <a:r>
              <a:rPr lang="en-US" sz="1600" dirty="0" smtClean="0"/>
              <a:t>Berlin</a:t>
            </a:r>
            <a:endParaRPr lang="en-US" sz="1600" dirty="0"/>
          </a:p>
          <a:p>
            <a:pPr lvl="1"/>
            <a:r>
              <a:rPr lang="en-US" sz="2000" dirty="0">
                <a:hlinkClick r:id="rId6"/>
              </a:rPr>
              <a:t>draft-ietf-6tisch-6top-sf0-01 </a:t>
            </a:r>
          </a:p>
          <a:p>
            <a:pPr lvl="2"/>
            <a:r>
              <a:rPr lang="en-US" sz="1600" dirty="0"/>
              <a:t>6TiSCH 6top Scheduling Function Zero (SF0</a:t>
            </a:r>
            <a:r>
              <a:rPr lang="en-US" sz="1600" dirty="0" smtClean="0"/>
              <a:t>)</a:t>
            </a:r>
          </a:p>
          <a:p>
            <a:pPr lvl="2"/>
            <a:r>
              <a:rPr lang="en-US" sz="1600" dirty="0"/>
              <a:t>WG: WG </a:t>
            </a:r>
            <a:r>
              <a:rPr lang="en-US" sz="1600" dirty="0" smtClean="0"/>
              <a:t>Document - </a:t>
            </a:r>
            <a:r>
              <a:rPr lang="en-US" sz="1600" dirty="0"/>
              <a:t>No shepherd </a:t>
            </a:r>
            <a:r>
              <a:rPr lang="en-US" sz="1600" dirty="0" smtClean="0"/>
              <a:t>assigned - </a:t>
            </a:r>
            <a:r>
              <a:rPr lang="en-US" sz="1600" dirty="0"/>
              <a:t>No major status </a:t>
            </a:r>
            <a:r>
              <a:rPr lang="en-US" sz="1600" dirty="0" smtClean="0"/>
              <a:t>change</a:t>
            </a:r>
          </a:p>
          <a:p>
            <a:pPr lvl="1"/>
            <a:r>
              <a:rPr lang="en-US" sz="2000" dirty="0" smtClean="0">
                <a:hlinkClick r:id="rId7"/>
              </a:rPr>
              <a:t>AD </a:t>
            </a:r>
            <a:r>
              <a:rPr lang="en-US" sz="2000" dirty="0">
                <a:hlinkClick r:id="rId7"/>
              </a:rPr>
              <a:t>sponsoring draft-kivinen-802-15-ie-</a:t>
            </a:r>
            <a:r>
              <a:rPr lang="en-US" sz="2000" dirty="0" smtClean="0">
                <a:hlinkClick r:id="rId7"/>
              </a:rPr>
              <a:t>02</a:t>
            </a:r>
            <a:endParaRPr lang="en-US" sz="2000" dirty="0"/>
          </a:p>
          <a:p>
            <a:pPr lvl="2"/>
            <a:r>
              <a:rPr lang="en-US" sz="1600" dirty="0"/>
              <a:t>Payload Information Element Group ID to be assigned to the IETF </a:t>
            </a:r>
            <a:endParaRPr lang="en-US" sz="1600" dirty="0" smtClean="0"/>
          </a:p>
          <a:p>
            <a:pPr lvl="2"/>
            <a:r>
              <a:rPr lang="en-US" sz="1600" dirty="0" smtClean="0"/>
              <a:t>RD: this </a:t>
            </a:r>
            <a:r>
              <a:rPr lang="en-US" sz="1600" dirty="0"/>
              <a:t>document could easily be a </a:t>
            </a:r>
            <a:r>
              <a:rPr lang="en-US" sz="1600" dirty="0" smtClean="0"/>
              <a:t>WG document.  Why publish </a:t>
            </a:r>
            <a:r>
              <a:rPr lang="en-US" sz="1600" dirty="0"/>
              <a:t>it as AD sponsored document</a:t>
            </a:r>
            <a:r>
              <a:rPr lang="en-US" sz="1600" dirty="0" smtClean="0"/>
              <a:t>?</a:t>
            </a:r>
          </a:p>
          <a:p>
            <a:pPr lvl="2"/>
            <a:r>
              <a:rPr lang="en-US" sz="1600" dirty="0" smtClean="0"/>
              <a:t>DR: </a:t>
            </a:r>
            <a:r>
              <a:rPr lang="en-US" sz="1600" dirty="0"/>
              <a:t>good candidate for a </a:t>
            </a:r>
            <a:r>
              <a:rPr lang="en-US" sz="1600" dirty="0" err="1"/>
              <a:t>intarea</a:t>
            </a:r>
            <a:r>
              <a:rPr lang="en-US" sz="1600" dirty="0"/>
              <a:t> WG document</a:t>
            </a: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309" y="685800"/>
            <a:ext cx="8991600" cy="6019800"/>
          </a:xfrm>
        </p:spPr>
        <p:txBody>
          <a:bodyPr/>
          <a:lstStyle/>
          <a:p>
            <a:pPr marL="0" indent="0">
              <a:buNone/>
            </a:pPr>
            <a:r>
              <a:rPr lang="en-US" sz="2800" dirty="0" smtClean="0">
                <a:hlinkClick r:id="rId2"/>
              </a:rPr>
              <a:t>Core</a:t>
            </a:r>
            <a:endParaRPr lang="en-US" sz="2800" dirty="0" smtClean="0"/>
          </a:p>
          <a:p>
            <a:r>
              <a:rPr lang="en-US" sz="2000" dirty="0" smtClean="0">
                <a:hlinkClick r:id="rId3"/>
              </a:rPr>
              <a:t>draft</a:t>
            </a:r>
            <a:r>
              <a:rPr lang="en-US" sz="2000" dirty="0">
                <a:hlinkClick r:id="rId3"/>
              </a:rPr>
              <a:t>-ietf-core-coap-tcp-tls-</a:t>
            </a:r>
            <a:r>
              <a:rPr lang="en-US" sz="2000" dirty="0" smtClean="0">
                <a:hlinkClick r:id="rId3"/>
              </a:rPr>
              <a:t>04</a:t>
            </a:r>
            <a:endParaRPr lang="en-US" sz="2000" dirty="0" smtClean="0"/>
          </a:p>
          <a:p>
            <a:pPr lvl="1"/>
            <a:r>
              <a:rPr lang="en-US" sz="1600" dirty="0" smtClean="0"/>
              <a:t>CoAP </a:t>
            </a:r>
            <a:r>
              <a:rPr lang="en-US" sz="1600" dirty="0"/>
              <a:t>(Constrained Application Protocol) over TCP, TLS, and </a:t>
            </a:r>
            <a:r>
              <a:rPr lang="en-US" sz="1600" dirty="0" err="1" smtClean="0"/>
              <a:t>WebSocket</a:t>
            </a:r>
            <a:r>
              <a:rPr lang="en-US" sz="1800" b="1" dirty="0"/>
              <a:t>	</a:t>
            </a:r>
            <a:endParaRPr lang="en-US" sz="1800" b="1" dirty="0" smtClean="0"/>
          </a:p>
          <a:p>
            <a:pPr lvl="1"/>
            <a:r>
              <a:rPr lang="en-US" sz="1600" dirty="0" smtClean="0"/>
              <a:t>WG: WG document; IESG: AD is watching</a:t>
            </a:r>
            <a:endParaRPr lang="en-US" sz="1600" dirty="0"/>
          </a:p>
          <a:p>
            <a:r>
              <a:rPr lang="en-US" sz="2000" dirty="0" smtClean="0">
                <a:hlinkClick r:id="rId4"/>
              </a:rPr>
              <a:t>draft</a:t>
            </a:r>
            <a:r>
              <a:rPr lang="en-US" sz="2000" dirty="0">
                <a:hlinkClick r:id="rId4"/>
              </a:rPr>
              <a:t>-ietf-core-resource-directory-</a:t>
            </a:r>
            <a:r>
              <a:rPr lang="en-US" sz="2000" dirty="0" smtClean="0">
                <a:hlinkClick r:id="rId4"/>
              </a:rPr>
              <a:t>08</a:t>
            </a:r>
            <a:endParaRPr lang="en-US" sz="2000" dirty="0" smtClean="0"/>
          </a:p>
          <a:p>
            <a:pPr lvl="1"/>
            <a:r>
              <a:rPr lang="en-US" sz="1600" dirty="0" err="1" smtClean="0"/>
              <a:t>CoRE</a:t>
            </a:r>
            <a:r>
              <a:rPr lang="en-US" sz="1600" dirty="0" smtClean="0"/>
              <a:t> </a:t>
            </a:r>
            <a:r>
              <a:rPr lang="en-US" sz="1600" dirty="0"/>
              <a:t>Resource </a:t>
            </a:r>
            <a:r>
              <a:rPr lang="en-US" sz="1600" dirty="0" smtClean="0"/>
              <a:t>Directory</a:t>
            </a:r>
          </a:p>
          <a:p>
            <a:pPr lvl="1"/>
            <a:r>
              <a:rPr lang="en-US" sz="1600" dirty="0" smtClean="0"/>
              <a:t>WG: </a:t>
            </a:r>
            <a:r>
              <a:rPr lang="en-US" sz="1600" dirty="0"/>
              <a:t>WG </a:t>
            </a:r>
            <a:r>
              <a:rPr lang="en-US" sz="1600" dirty="0" smtClean="0"/>
              <a:t>document – proposed standard; </a:t>
            </a:r>
            <a:r>
              <a:rPr lang="en-US" sz="1600" dirty="0"/>
              <a:t>IESG: AD is watching</a:t>
            </a:r>
          </a:p>
          <a:p>
            <a:r>
              <a:rPr lang="en-US" sz="2000" dirty="0" smtClean="0">
                <a:hlinkClick r:id="rId5"/>
              </a:rPr>
              <a:t>draft</a:t>
            </a:r>
            <a:r>
              <a:rPr lang="en-US" sz="2000" dirty="0">
                <a:hlinkClick r:id="rId5"/>
              </a:rPr>
              <a:t>-ietf-core-links-json-06 </a:t>
            </a:r>
            <a:endParaRPr lang="en-US" sz="2000" dirty="0" smtClean="0"/>
          </a:p>
          <a:p>
            <a:pPr lvl="1"/>
            <a:r>
              <a:rPr lang="en-US" sz="1600" dirty="0" smtClean="0"/>
              <a:t>Representing </a:t>
            </a:r>
            <a:r>
              <a:rPr lang="en-US" sz="1600" dirty="0" err="1" smtClean="0"/>
              <a:t>CoRE</a:t>
            </a:r>
            <a:r>
              <a:rPr lang="en-US" sz="1600" dirty="0" smtClean="0"/>
              <a:t> Formats in JSON and CBOR</a:t>
            </a:r>
          </a:p>
          <a:p>
            <a:pPr lvl="1"/>
            <a:r>
              <a:rPr lang="en-US" sz="1600" dirty="0"/>
              <a:t>WG: WG document – </a:t>
            </a:r>
            <a:r>
              <a:rPr lang="is-IS" sz="1600" i="1" dirty="0"/>
              <a:t>Aug 2016</a:t>
            </a:r>
            <a:r>
              <a:rPr lang="en-US" sz="1600" dirty="0" smtClean="0"/>
              <a:t>; </a:t>
            </a:r>
            <a:r>
              <a:rPr lang="en-US" sz="1600" dirty="0"/>
              <a:t>IESG: AD is </a:t>
            </a:r>
            <a:r>
              <a:rPr lang="en-US" sz="1600" dirty="0" smtClean="0"/>
              <a:t>watching</a:t>
            </a:r>
          </a:p>
          <a:p>
            <a:r>
              <a:rPr lang="en-US" sz="2000" dirty="0">
                <a:hlinkClick r:id="rId6"/>
              </a:rPr>
              <a:t>draft-ietf-core-http-mapping-14 </a:t>
            </a:r>
          </a:p>
          <a:p>
            <a:pPr lvl="1"/>
            <a:r>
              <a:rPr lang="en-US" sz="1600" dirty="0"/>
              <a:t>Guidelines for HTTP-to-CoAP Mapping </a:t>
            </a:r>
            <a:r>
              <a:rPr lang="en-US" sz="1600" dirty="0" smtClean="0"/>
              <a:t>Implementations</a:t>
            </a:r>
          </a:p>
          <a:p>
            <a:pPr lvl="1"/>
            <a:r>
              <a:rPr lang="en-US" sz="1600" dirty="0" smtClean="0"/>
              <a:t>WG: </a:t>
            </a:r>
            <a:r>
              <a:rPr lang="en-US" sz="1600" dirty="0"/>
              <a:t>Submitted to IESG for Publication </a:t>
            </a:r>
            <a:r>
              <a:rPr lang="en-US" sz="1600" i="1" dirty="0"/>
              <a:t>Jul </a:t>
            </a:r>
            <a:r>
              <a:rPr lang="en-US" sz="1600" i="1" dirty="0" smtClean="0"/>
              <a:t>2016</a:t>
            </a:r>
            <a:r>
              <a:rPr lang="en-US" sz="1600" dirty="0" smtClean="0"/>
              <a:t>; IESG:</a:t>
            </a:r>
            <a:r>
              <a:rPr lang="en-US" sz="1600" dirty="0"/>
              <a:t> </a:t>
            </a:r>
            <a:r>
              <a:rPr lang="en-US" sz="1600" dirty="0" smtClean="0"/>
              <a:t>Waiting </a:t>
            </a:r>
            <a:r>
              <a:rPr lang="en-US" sz="1600" dirty="0"/>
              <a:t>for </a:t>
            </a:r>
            <a:r>
              <a:rPr lang="en-US" sz="1600" dirty="0" err="1"/>
              <a:t>Writeup</a:t>
            </a:r>
            <a:r>
              <a:rPr lang="en-US" sz="1600" dirty="0"/>
              <a:t>::AD </a:t>
            </a:r>
            <a:r>
              <a:rPr lang="en-US" sz="1600" dirty="0" err="1" smtClean="0"/>
              <a:t>Followup</a:t>
            </a:r>
            <a:endParaRPr lang="en-US" sz="1600" dirty="0" smtClean="0"/>
          </a:p>
          <a:p>
            <a:r>
              <a:rPr lang="en-US" sz="2000" dirty="0">
                <a:hlinkClick r:id="rId7"/>
              </a:rPr>
              <a:t>draft-ietf-core-etch-02 </a:t>
            </a:r>
          </a:p>
          <a:p>
            <a:pPr lvl="1"/>
            <a:r>
              <a:rPr lang="en-US" sz="1600" dirty="0"/>
              <a:t>Patch and Fetch Methods for Constrained Application Protocol (CoAP</a:t>
            </a:r>
            <a:r>
              <a:rPr lang="en-US" sz="1600" dirty="0" smtClean="0"/>
              <a:t>)</a:t>
            </a:r>
          </a:p>
          <a:p>
            <a:pPr lvl="1"/>
            <a:r>
              <a:rPr lang="en-US" sz="1600" dirty="0" smtClean="0"/>
              <a:t>WG: </a:t>
            </a:r>
            <a:r>
              <a:rPr lang="en-US" sz="1600" dirty="0"/>
              <a:t>Submitted to IESG for Publication </a:t>
            </a:r>
            <a:r>
              <a:rPr lang="en-US" sz="1600" i="1" dirty="0"/>
              <a:t>Aug </a:t>
            </a:r>
            <a:r>
              <a:rPr lang="en-US" sz="1600" i="1" dirty="0" smtClean="0"/>
              <a:t>2016</a:t>
            </a:r>
            <a:r>
              <a:rPr lang="en-US" sz="1600" dirty="0" smtClean="0"/>
              <a:t>;  IESG: </a:t>
            </a:r>
            <a:r>
              <a:rPr lang="en-US" sz="1600" dirty="0"/>
              <a:t>Waiting for </a:t>
            </a:r>
            <a:r>
              <a:rPr lang="en-US" sz="1600" dirty="0" err="1"/>
              <a:t>Writeup</a:t>
            </a:r>
            <a:r>
              <a:rPr lang="en-US" sz="1600" dirty="0"/>
              <a:t>::Revised I-D Needed</a:t>
            </a:r>
          </a:p>
          <a:p>
            <a:pPr lvl="1"/>
            <a:endParaRPr lang="en-US" sz="1800"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0106290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09600"/>
            <a:ext cx="8915400" cy="6019800"/>
          </a:xfrm>
        </p:spPr>
        <p:txBody>
          <a:bodyPr/>
          <a:lstStyle/>
          <a:p>
            <a:pPr marL="0" indent="0">
              <a:buNone/>
            </a:pPr>
            <a:r>
              <a:rPr lang="en-US" dirty="0" smtClean="0">
                <a:hlinkClick r:id="rId2"/>
              </a:rPr>
              <a:t>6lo</a:t>
            </a:r>
            <a:endParaRPr lang="en-US" dirty="0" smtClean="0"/>
          </a:p>
          <a:p>
            <a:r>
              <a:rPr lang="en-US" sz="2400" dirty="0">
                <a:hlinkClick r:id="rId3"/>
              </a:rPr>
              <a:t>draft-ietf-6lo-dispatch-iana-registry-</a:t>
            </a:r>
            <a:r>
              <a:rPr lang="en-US" sz="2400" dirty="0" smtClean="0">
                <a:hlinkClick r:id="rId3"/>
              </a:rPr>
              <a:t>04</a:t>
            </a:r>
            <a:endParaRPr lang="en-US" sz="2400" dirty="0" smtClean="0"/>
          </a:p>
          <a:p>
            <a:pPr lvl="1"/>
            <a:r>
              <a:rPr lang="en-US" sz="1600" dirty="0" smtClean="0"/>
              <a:t>This </a:t>
            </a:r>
            <a:r>
              <a:rPr lang="en-US" sz="1600" dirty="0"/>
              <a:t>document updates RFC4944 and RFC6282 by defining the ESC </a:t>
            </a:r>
            <a:r>
              <a:rPr lang="en-US" sz="1600" dirty="0" smtClean="0"/>
              <a:t>extension </a:t>
            </a:r>
            <a:r>
              <a:rPr lang="en-US" sz="1600" dirty="0"/>
              <a:t>byte code points including registration of entries for known use-</a:t>
            </a:r>
            <a:r>
              <a:rPr lang="en-US" sz="1600" dirty="0" smtClean="0"/>
              <a:t>cases at </a:t>
            </a:r>
            <a:r>
              <a:rPr lang="en-US" sz="1600" dirty="0"/>
              <a:t>the time of writing of this </a:t>
            </a:r>
            <a:r>
              <a:rPr lang="en-US" sz="1600" dirty="0" smtClean="0"/>
              <a:t>document</a:t>
            </a:r>
          </a:p>
          <a:p>
            <a:pPr lvl="1"/>
            <a:r>
              <a:rPr lang="en-US" sz="1600" dirty="0" smtClean="0"/>
              <a:t>WG: </a:t>
            </a:r>
            <a:r>
              <a:rPr lang="en-US" sz="1600" dirty="0"/>
              <a:t>WG Consensus: Waiting for Write</a:t>
            </a:r>
            <a:r>
              <a:rPr lang="en-US" sz="1600" dirty="0" smtClean="0"/>
              <a:t>-Up</a:t>
            </a:r>
          </a:p>
          <a:p>
            <a:r>
              <a:rPr lang="en-US" sz="2400" dirty="0" smtClean="0">
                <a:hlinkClick r:id="rId4"/>
              </a:rPr>
              <a:t>draft-ietf-6lo-paging-dispatch-04</a:t>
            </a:r>
            <a:endParaRPr lang="en-US" sz="2400" dirty="0" smtClean="0"/>
          </a:p>
          <a:p>
            <a:pPr lvl="1"/>
            <a:r>
              <a:rPr lang="en-US" sz="1600" dirty="0" smtClean="0"/>
              <a:t>introduces </a:t>
            </a:r>
            <a:r>
              <a:rPr lang="en-US" sz="1600" dirty="0"/>
              <a:t>a new context switch mechanism </a:t>
            </a:r>
            <a:r>
              <a:rPr lang="en-US" sz="1600" dirty="0" smtClean="0"/>
              <a:t>for</a:t>
            </a:r>
            <a:r>
              <a:rPr lang="en-US" sz="1600" dirty="0"/>
              <a:t> 6LoWPAN compression, expressed in terms of Pages and signaled by </a:t>
            </a:r>
            <a:r>
              <a:rPr lang="en-US" sz="1600" dirty="0" smtClean="0"/>
              <a:t>a new </a:t>
            </a:r>
            <a:r>
              <a:rPr lang="en-US" sz="1600" dirty="0"/>
              <a:t>Paging </a:t>
            </a:r>
            <a:r>
              <a:rPr lang="en-US" sz="1600" dirty="0" smtClean="0"/>
              <a:t>Dispatch</a:t>
            </a:r>
          </a:p>
          <a:p>
            <a:pPr lvl="1"/>
            <a:r>
              <a:rPr lang="en-US" sz="1600" dirty="0" smtClean="0"/>
              <a:t>WG: Passed last call but missing Shepard Review; IESG: AD </a:t>
            </a:r>
            <a:r>
              <a:rPr lang="en-US" sz="1600" dirty="0"/>
              <a:t>Evaluation::External Party</a:t>
            </a:r>
            <a:endParaRPr lang="en-US" sz="1600" dirty="0" smtClean="0"/>
          </a:p>
          <a:p>
            <a:r>
              <a:rPr lang="en-US" sz="2400" dirty="0" smtClean="0">
                <a:hlinkClick r:id="rId5"/>
              </a:rPr>
              <a:t>draft</a:t>
            </a:r>
            <a:r>
              <a:rPr lang="en-US" sz="2400" dirty="0">
                <a:hlinkClick r:id="rId5"/>
              </a:rPr>
              <a:t>-ietf-6lo-ethertype-</a:t>
            </a:r>
            <a:r>
              <a:rPr lang="en-US" sz="2400" dirty="0" smtClean="0">
                <a:hlinkClick r:id="rId5"/>
              </a:rPr>
              <a:t>request-01</a:t>
            </a:r>
            <a:endParaRPr lang="en-US" sz="2400" dirty="0"/>
          </a:p>
          <a:p>
            <a:pPr lvl="1"/>
            <a:r>
              <a:rPr lang="en-US" sz="1600" dirty="0" smtClean="0"/>
              <a:t>Assignment </a:t>
            </a:r>
            <a:r>
              <a:rPr lang="en-US" sz="1600" dirty="0"/>
              <a:t>of an Ethertype for IPv6 with </a:t>
            </a:r>
            <a:r>
              <a:rPr lang="en-US" sz="1600" dirty="0" err="1"/>
              <a:t>LoWPAN</a:t>
            </a:r>
            <a:r>
              <a:rPr lang="en-US" sz="1600" dirty="0"/>
              <a:t> </a:t>
            </a:r>
            <a:r>
              <a:rPr lang="en-US" sz="1600" dirty="0" smtClean="0"/>
              <a:t>Encapsulation</a:t>
            </a:r>
          </a:p>
          <a:p>
            <a:pPr lvl="1"/>
            <a:r>
              <a:rPr lang="en-US" sz="1600" dirty="0" smtClean="0"/>
              <a:t>WG: </a:t>
            </a:r>
            <a:r>
              <a:rPr lang="en-US" sz="1600" dirty="0"/>
              <a:t>Submitted to IESG for </a:t>
            </a:r>
            <a:r>
              <a:rPr lang="en-US" sz="1600" dirty="0" smtClean="0"/>
              <a:t>Publication; IESG: </a:t>
            </a:r>
            <a:r>
              <a:rPr lang="en-US" sz="1600" dirty="0"/>
              <a:t>RFC Ed Queue</a:t>
            </a:r>
            <a:endParaRPr lang="en-US" sz="1600" dirty="0" smtClean="0"/>
          </a:p>
          <a:p>
            <a:r>
              <a:rPr lang="en-US" sz="2400" dirty="0" smtClean="0">
                <a:hlinkClick r:id="rId6"/>
              </a:rPr>
              <a:t>draft</a:t>
            </a:r>
            <a:r>
              <a:rPr lang="en-US" sz="2400" dirty="0">
                <a:hlinkClick r:id="rId6"/>
              </a:rPr>
              <a:t>-ietf-6lo-privacy-considerations-</a:t>
            </a:r>
            <a:r>
              <a:rPr lang="en-US" sz="2400" dirty="0" smtClean="0">
                <a:hlinkClick r:id="rId6"/>
              </a:rPr>
              <a:t>02</a:t>
            </a:r>
            <a:endParaRPr lang="en-US" sz="2400" dirty="0" smtClean="0"/>
          </a:p>
          <a:p>
            <a:pPr lvl="1"/>
            <a:r>
              <a:rPr lang="en-US" sz="1600" dirty="0" smtClean="0"/>
              <a:t>how </a:t>
            </a:r>
            <a:r>
              <a:rPr lang="en-US" sz="1600" dirty="0"/>
              <a:t>a number of privacy threats apply </a:t>
            </a:r>
            <a:r>
              <a:rPr lang="en-US" sz="1600" dirty="0" smtClean="0"/>
              <a:t>to technologies </a:t>
            </a:r>
            <a:r>
              <a:rPr lang="en-US" sz="1600" dirty="0"/>
              <a:t>designed for IPv6 over networks of resource-</a:t>
            </a:r>
            <a:r>
              <a:rPr lang="en-US" sz="1600" dirty="0" smtClean="0"/>
              <a:t>constrained nodes</a:t>
            </a:r>
            <a:r>
              <a:rPr lang="en-US" sz="1600" dirty="0"/>
              <a:t>, and provides advice to protocol designers on how to </a:t>
            </a:r>
            <a:r>
              <a:rPr lang="en-US" sz="1600" dirty="0" smtClean="0"/>
              <a:t>address such </a:t>
            </a:r>
            <a:r>
              <a:rPr lang="en-US" sz="1600" dirty="0"/>
              <a:t>threats in adaptation layer specifications for IPv6 over </a:t>
            </a:r>
            <a:r>
              <a:rPr lang="en-US" sz="1600" dirty="0" smtClean="0"/>
              <a:t>such </a:t>
            </a:r>
            <a:r>
              <a:rPr lang="de-DE" sz="1600" dirty="0" smtClean="0"/>
              <a:t>links.</a:t>
            </a:r>
          </a:p>
          <a:p>
            <a:pPr lvl="1"/>
            <a:r>
              <a:rPr lang="de-DE" sz="1600" dirty="0" smtClean="0"/>
              <a:t>WG:</a:t>
            </a:r>
            <a:r>
              <a:rPr lang="en-US" sz="1600" dirty="0"/>
              <a:t>In WG Last Call</a:t>
            </a: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486400"/>
          </a:xfrm>
        </p:spPr>
        <p:txBody>
          <a:bodyPr/>
          <a:lstStyle/>
          <a:p>
            <a:pPr marL="0" indent="0">
              <a:buNone/>
            </a:pPr>
            <a:r>
              <a:rPr lang="en-US" dirty="0" smtClean="0">
                <a:hlinkClick r:id="rId2"/>
              </a:rPr>
              <a:t>Roll</a:t>
            </a:r>
            <a:endParaRPr lang="en-US" dirty="0" smtClean="0"/>
          </a:p>
          <a:p>
            <a:r>
              <a:rPr lang="en-US" sz="2000" dirty="0">
                <a:hlinkClick r:id="rId3"/>
              </a:rPr>
              <a:t>draft-ietf-roll-useofrplinfo-07 </a:t>
            </a:r>
          </a:p>
          <a:p>
            <a:pPr lvl="1"/>
            <a:r>
              <a:rPr lang="en-US" sz="1600" dirty="0" smtClean="0"/>
              <a:t>When </a:t>
            </a:r>
            <a:r>
              <a:rPr lang="en-US" sz="1600" dirty="0"/>
              <a:t>to use RFC 6553, 6554 and IPv6-in-</a:t>
            </a:r>
            <a:r>
              <a:rPr lang="en-US" sz="1600" dirty="0" smtClean="0"/>
              <a:t>IPv6</a:t>
            </a:r>
          </a:p>
          <a:p>
            <a:pPr lvl="1"/>
            <a:r>
              <a:rPr lang="en-US" sz="1600" dirty="0" smtClean="0"/>
              <a:t>WG: WG document</a:t>
            </a:r>
          </a:p>
          <a:p>
            <a:r>
              <a:rPr lang="en-US" sz="2000" dirty="0">
                <a:hlinkClick r:id="rId4"/>
              </a:rPr>
              <a:t>draft-ietf-roll-routing-dispatch-00 </a:t>
            </a:r>
          </a:p>
          <a:p>
            <a:pPr lvl="1"/>
            <a:r>
              <a:rPr lang="en-US" sz="1600" dirty="0"/>
              <a:t>6LoWPAN Routing </a:t>
            </a:r>
            <a:r>
              <a:rPr lang="en-US" sz="1600" dirty="0" smtClean="0"/>
              <a:t>Header</a:t>
            </a:r>
          </a:p>
          <a:p>
            <a:pPr lvl="1"/>
            <a:r>
              <a:rPr lang="en-US" sz="1600" dirty="0" smtClean="0"/>
              <a:t>WG: </a:t>
            </a:r>
            <a:r>
              <a:rPr lang="en-US" sz="1600" dirty="0"/>
              <a:t>Submitted to IESG for </a:t>
            </a:r>
            <a:r>
              <a:rPr lang="en-US" sz="1600" dirty="0" smtClean="0"/>
              <a:t>Publication; IESG: </a:t>
            </a:r>
            <a:r>
              <a:rPr lang="en-US" sz="1600" dirty="0"/>
              <a:t>AD Evaluation::Revised I-D </a:t>
            </a:r>
            <a:r>
              <a:rPr lang="en-US" sz="1600" dirty="0" smtClean="0"/>
              <a:t>Needed</a:t>
            </a:r>
          </a:p>
          <a:p>
            <a:r>
              <a:rPr lang="en-US" sz="2000" dirty="0">
                <a:hlinkClick r:id="rId5"/>
              </a:rPr>
              <a:t>draft-ietf-roll-applicability-ami-13 </a:t>
            </a:r>
          </a:p>
          <a:p>
            <a:pPr lvl="1"/>
            <a:r>
              <a:rPr lang="en-US" sz="1600" dirty="0"/>
              <a:t>Applicability Statement for the Routing Protocol for Low Power and Lossy Networks (RPL) in AMI </a:t>
            </a:r>
            <a:r>
              <a:rPr lang="en-US" sz="1600" dirty="0" smtClean="0"/>
              <a:t>Networks</a:t>
            </a:r>
          </a:p>
          <a:p>
            <a:pPr lvl="1"/>
            <a:r>
              <a:rPr lang="en-US" sz="1600" dirty="0"/>
              <a:t>WG: Submitted to IESG for Publication; IESG: AD Evaluation::Revised I-D Needed</a:t>
            </a:r>
          </a:p>
          <a:p>
            <a:r>
              <a:rPr lang="en-US" sz="2000" dirty="0">
                <a:hlinkClick r:id="rId6"/>
              </a:rPr>
              <a:t>draft-ietf-roll-applicability-template-09 </a:t>
            </a:r>
          </a:p>
          <a:p>
            <a:pPr lvl="1"/>
            <a:r>
              <a:rPr lang="en-US" sz="1600" dirty="0"/>
              <a:t>ROLL Applicability Statement </a:t>
            </a:r>
            <a:r>
              <a:rPr lang="en-US" sz="1600" dirty="0" smtClean="0"/>
              <a:t>Template</a:t>
            </a:r>
          </a:p>
          <a:p>
            <a:pPr marL="740664" lvl="1" indent="-283464">
              <a:spcBef>
                <a:spcPts val="384"/>
              </a:spcBef>
              <a:spcAft>
                <a:spcPts val="0"/>
              </a:spcAft>
            </a:pPr>
            <a:r>
              <a:rPr lang="en-US" sz="1600" dirty="0" smtClean="0">
                <a:latin typeface="Arial"/>
              </a:rPr>
              <a:t>WG: WG document - </a:t>
            </a:r>
            <a:r>
              <a:rPr lang="en-US" sz="1600" dirty="0">
                <a:latin typeface="Arial"/>
              </a:rPr>
              <a:t>This document serves as a template for future applicability </a:t>
            </a:r>
            <a:r>
              <a:rPr lang="en-US" sz="1600" dirty="0" smtClean="0">
                <a:latin typeface="Arial"/>
              </a:rPr>
              <a:t>statements. It </a:t>
            </a:r>
            <a:r>
              <a:rPr lang="en-US" sz="1600" dirty="0">
                <a:latin typeface="Arial"/>
              </a:rPr>
              <a:t>should never be published.</a:t>
            </a:r>
            <a:r>
              <a:rPr lang="en-US" sz="1600" dirty="0"/>
              <a:t>	</a:t>
            </a:r>
            <a:endParaRPr lang="en-US" sz="16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err="1" smtClean="0">
                <a:hlinkClick r:id="rId2"/>
              </a:rPr>
              <a:t>Detnet</a:t>
            </a:r>
            <a:endParaRPr lang="en-US" sz="2800" dirty="0" err="1" smtClean="0"/>
          </a:p>
          <a:p>
            <a:r>
              <a:rPr lang="en-US" sz="2000" dirty="0" smtClean="0">
                <a:hlinkClick r:id="rId3"/>
              </a:rPr>
              <a:t>draft</a:t>
            </a:r>
            <a:r>
              <a:rPr lang="en-US" sz="2000" dirty="0">
                <a:hlinkClick r:id="rId3"/>
              </a:rPr>
              <a:t>-ietf-detnet-problem-statement-00 </a:t>
            </a:r>
          </a:p>
          <a:p>
            <a:pPr lvl="1"/>
            <a:r>
              <a:rPr lang="en-US" sz="1800" dirty="0"/>
              <a:t>Deterministic Networking Problem </a:t>
            </a:r>
            <a:r>
              <a:rPr lang="en-US" sz="1800" dirty="0" smtClean="0"/>
              <a:t>Statement</a:t>
            </a:r>
          </a:p>
          <a:p>
            <a:pPr lvl="1"/>
            <a:r>
              <a:rPr lang="en-US" sz="1800" dirty="0" smtClean="0"/>
              <a:t>WG: WG Document</a:t>
            </a:r>
            <a:endParaRPr lang="en-US" sz="1800" dirty="0"/>
          </a:p>
          <a:p>
            <a:r>
              <a:rPr lang="en-US" sz="2000" dirty="0" smtClean="0">
                <a:hlinkClick r:id="rId4"/>
              </a:rPr>
              <a:t>draft</a:t>
            </a:r>
            <a:r>
              <a:rPr lang="en-US" sz="2000" dirty="0">
                <a:hlinkClick r:id="rId4"/>
              </a:rPr>
              <a:t>-ietf-detnet-use-cases-10 </a:t>
            </a:r>
          </a:p>
          <a:p>
            <a:pPr lvl="1"/>
            <a:r>
              <a:rPr lang="en-US" sz="1800" dirty="0"/>
              <a:t>Deterministic Networking Use </a:t>
            </a:r>
            <a:r>
              <a:rPr lang="en-US" sz="1800" dirty="0" smtClean="0"/>
              <a:t>Cases</a:t>
            </a:r>
          </a:p>
          <a:p>
            <a:pPr lvl="1"/>
            <a:r>
              <a:rPr lang="en-US" sz="1800" dirty="0"/>
              <a:t>WG: WG </a:t>
            </a:r>
            <a:r>
              <a:rPr lang="en-US" sz="1800" dirty="0" smtClean="0"/>
              <a:t>Document</a:t>
            </a:r>
            <a:r>
              <a:rPr lang="en-US" sz="1800" b="1" dirty="0"/>
              <a:t>	</a:t>
            </a:r>
          </a:p>
          <a:p>
            <a:r>
              <a:rPr lang="en-US" sz="2000" dirty="0" smtClean="0">
                <a:hlinkClick r:id="rId5"/>
              </a:rPr>
              <a:t>draft</a:t>
            </a:r>
            <a:r>
              <a:rPr lang="en-US" sz="2000" dirty="0">
                <a:hlinkClick r:id="rId5"/>
              </a:rPr>
              <a:t>-dt-detnet-dp-alt-03 </a:t>
            </a:r>
          </a:p>
          <a:p>
            <a:pPr lvl="1"/>
            <a:r>
              <a:rPr lang="en-US" sz="1800" dirty="0"/>
              <a:t>DetNet Data Plane Protocol and Solution </a:t>
            </a:r>
            <a:r>
              <a:rPr lang="en-US" sz="1800" dirty="0" smtClean="0"/>
              <a:t>Alternatives</a:t>
            </a:r>
          </a:p>
          <a:p>
            <a:pPr lvl="1"/>
            <a:r>
              <a:rPr lang="en-US" sz="1800" dirty="0"/>
              <a:t>Call For Adoption By WG Issued</a:t>
            </a:r>
            <a:r>
              <a:rPr lang="en-US" sz="1800" b="1" dirty="0"/>
              <a:t>	</a:t>
            </a:r>
          </a:p>
          <a:p>
            <a:r>
              <a:rPr lang="en-US" sz="2000" dirty="0">
                <a:hlinkClick r:id="rId6"/>
              </a:rPr>
              <a:t>draft-finn-detnet-architecture-08 </a:t>
            </a:r>
          </a:p>
          <a:p>
            <a:pPr lvl="1"/>
            <a:r>
              <a:rPr lang="en-US" sz="1800" dirty="0"/>
              <a:t>Deterministic Networking </a:t>
            </a:r>
            <a:r>
              <a:rPr lang="en-US" sz="1800" dirty="0" smtClean="0"/>
              <a:t>Architecture</a:t>
            </a:r>
          </a:p>
          <a:p>
            <a:pPr lvl="1"/>
            <a:r>
              <a:rPr lang="en-US" sz="1800" dirty="0"/>
              <a:t>Call For Adoption By WG </a:t>
            </a:r>
            <a:r>
              <a:rPr lang="en-US" sz="1800" dirty="0" smtClean="0"/>
              <a:t>Issued</a:t>
            </a:r>
          </a:p>
          <a:p>
            <a:r>
              <a:rPr lang="en-US" sz="2000" dirty="0">
                <a:hlinkClick r:id="rId7"/>
              </a:rPr>
              <a:t>draft-zha-detnet-flow-info-model-00 </a:t>
            </a:r>
          </a:p>
          <a:p>
            <a:pPr lvl="1"/>
            <a:r>
              <a:rPr lang="en-US" sz="1800" dirty="0"/>
              <a:t>Deterministic Networking Flow Information Model</a:t>
            </a:r>
            <a:endParaRPr lang="en-US" sz="18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562600"/>
          </a:xfrm>
        </p:spPr>
        <p:txBody>
          <a:bodyPr/>
          <a:lstStyle/>
          <a:p>
            <a:pPr marL="0" indent="0">
              <a:buNone/>
            </a:pPr>
            <a:r>
              <a:rPr lang="en-US" dirty="0" smtClean="0">
                <a:hlinkClick r:id="rId2"/>
              </a:rPr>
              <a:t>lp-wan (</a:t>
            </a:r>
            <a:r>
              <a:rPr lang="en-US" dirty="0" err="1" smtClean="0">
                <a:hlinkClick r:id="rId2"/>
              </a:rPr>
              <a:t>bof</a:t>
            </a:r>
            <a:r>
              <a:rPr lang="en-US" dirty="0" smtClean="0">
                <a:hlinkClick r:id="rId2"/>
              </a:rPr>
              <a:t>)</a:t>
            </a:r>
            <a:r>
              <a:rPr lang="en-US" dirty="0">
                <a:hlinkClick r:id="rId2"/>
              </a:rPr>
              <a:t> </a:t>
            </a:r>
            <a:endParaRPr lang="en-US" dirty="0" smtClean="0"/>
          </a:p>
          <a:p>
            <a:r>
              <a:rPr lang="en-US" sz="2000" dirty="0">
                <a:hlinkClick r:id="rId3"/>
              </a:rPr>
              <a:t>draft-vilajosana-lpwan-lora-hc-00 </a:t>
            </a:r>
          </a:p>
          <a:p>
            <a:pPr lvl="1"/>
            <a:r>
              <a:rPr lang="en-US" sz="1600" dirty="0"/>
              <a:t>Transmission of IPv6 Packets over </a:t>
            </a:r>
            <a:r>
              <a:rPr lang="en-US" sz="1600" dirty="0" err="1" smtClean="0"/>
              <a:t>LoRaWAN</a:t>
            </a:r>
            <a:endParaRPr lang="en-US" sz="1600" dirty="0" smtClean="0"/>
          </a:p>
          <a:p>
            <a:r>
              <a:rPr lang="en-US" sz="2000" dirty="0">
                <a:hlinkClick r:id="rId4"/>
              </a:rPr>
              <a:t>draft-zuniga-lpwan-sigfox-system-description-00 </a:t>
            </a:r>
          </a:p>
          <a:p>
            <a:pPr lvl="1"/>
            <a:r>
              <a:rPr lang="en-US" sz="1600" dirty="0"/>
              <a:t>SIGFOX System Description</a:t>
            </a:r>
          </a:p>
          <a:p>
            <a:r>
              <a:rPr lang="en-US" sz="2000" dirty="0">
                <a:hlinkClick r:id="rId5"/>
              </a:rPr>
              <a:t>draft-ratilainen-lpwan-nb-iot-00 </a:t>
            </a:r>
          </a:p>
          <a:p>
            <a:pPr lvl="1"/>
            <a:r>
              <a:rPr lang="en-US" sz="1600" dirty="0"/>
              <a:t>NB-IoT characteristics</a:t>
            </a:r>
            <a:endParaRPr lang="en-US" sz="1600" dirty="0" smtClean="0"/>
          </a:p>
          <a:p>
            <a:r>
              <a:rPr lang="en-US" sz="2000" dirty="0" smtClean="0">
                <a:hlinkClick r:id="rId6"/>
              </a:rPr>
              <a:t>draft</a:t>
            </a:r>
            <a:r>
              <a:rPr lang="en-US" sz="2000" dirty="0">
                <a:hlinkClick r:id="rId6"/>
              </a:rPr>
              <a:t>-gomez-lpwan-ipv6-analysis-00 </a:t>
            </a:r>
          </a:p>
          <a:p>
            <a:pPr lvl="1"/>
            <a:r>
              <a:rPr lang="en-US" sz="1600" dirty="0"/>
              <a:t>Analysis of IPv6 over LPWAN: design space and challenges</a:t>
            </a:r>
            <a:r>
              <a:rPr lang="en-US" sz="1600" b="1" dirty="0"/>
              <a:t>	</a:t>
            </a:r>
          </a:p>
          <a:p>
            <a:r>
              <a:rPr lang="en-US" sz="2000" dirty="0" smtClean="0">
                <a:hlinkClick r:id="rId7"/>
              </a:rPr>
              <a:t>draft</a:t>
            </a:r>
            <a:r>
              <a:rPr lang="en-US" sz="2000" dirty="0">
                <a:hlinkClick r:id="rId7"/>
              </a:rPr>
              <a:t>-minaburo-lpwan-gap-analysis-01 </a:t>
            </a:r>
          </a:p>
          <a:p>
            <a:pPr lvl="1"/>
            <a:r>
              <a:rPr lang="en-US" sz="1600" dirty="0"/>
              <a:t>LPWAN GAP Analysis</a:t>
            </a:r>
            <a:r>
              <a:rPr lang="en-US" sz="1600" b="1" dirty="0"/>
              <a:t>	</a:t>
            </a:r>
          </a:p>
          <a:p>
            <a:r>
              <a:rPr lang="en-US" sz="2000" dirty="0">
                <a:hlinkClick r:id="rId6"/>
              </a:rPr>
              <a:t>draft-gomez-lpwan-ipv6-analysis-00 </a:t>
            </a:r>
          </a:p>
          <a:p>
            <a:pPr lvl="1"/>
            <a:r>
              <a:rPr lang="en-US" sz="1600" dirty="0"/>
              <a:t>Analysis of IPv6 over LPWAN: design space and </a:t>
            </a:r>
            <a:r>
              <a:rPr lang="en-US" sz="1600" dirty="0" smtClean="0"/>
              <a:t>challenges</a:t>
            </a:r>
          </a:p>
          <a:p>
            <a:r>
              <a:rPr lang="en-US" sz="2000" dirty="0" smtClean="0">
                <a:hlinkClick r:id="rId8"/>
              </a:rPr>
              <a:t>draft</a:t>
            </a:r>
            <a:r>
              <a:rPr lang="en-US" sz="2000" dirty="0">
                <a:hlinkClick r:id="rId8"/>
              </a:rPr>
              <a:t>-toutain-lpwan-yang-static-context-hc-00 </a:t>
            </a:r>
          </a:p>
          <a:p>
            <a:pPr lvl="1"/>
            <a:r>
              <a:rPr lang="en-US" sz="1600" dirty="0"/>
              <a:t>YANG module for LPWAN Static Context Header Compression (SCHC)</a:t>
            </a:r>
            <a:r>
              <a:rPr lang="en-US" sz="1600" b="1" dirty="0"/>
              <a:t>	</a:t>
            </a:r>
          </a:p>
          <a:p>
            <a:r>
              <a:rPr lang="en-US" sz="2000" dirty="0" smtClean="0">
                <a:hlinkClick r:id="rId9"/>
              </a:rPr>
              <a:t>draft</a:t>
            </a:r>
            <a:r>
              <a:rPr lang="en-US" sz="2000" dirty="0">
                <a:hlinkClick r:id="rId9"/>
              </a:rPr>
              <a:t>-toutain-6lpwa-ipv6-static-context-hc-01 </a:t>
            </a:r>
          </a:p>
          <a:p>
            <a:pPr lvl="1"/>
            <a:r>
              <a:rPr lang="en-US" sz="1600" dirty="0"/>
              <a:t>6LPWA Static Context Header Compression (SCHC) for IPV6 and UDP	</a:t>
            </a:r>
          </a:p>
          <a:p>
            <a:endParaRPr lang="en-US" sz="20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1576" y="838200"/>
            <a:ext cx="8991600" cy="5562600"/>
          </a:xfrm>
        </p:spPr>
        <p:txBody>
          <a:bodyPr/>
          <a:lstStyle/>
          <a:p>
            <a:pPr marL="0" indent="0">
              <a:buNone/>
            </a:pPr>
            <a:r>
              <a:rPr lang="en-US" dirty="0"/>
              <a:t>Thing-to-Thing (</a:t>
            </a:r>
            <a:r>
              <a:rPr lang="en-US" dirty="0">
                <a:hlinkClick r:id="rId2"/>
              </a:rPr>
              <a:t>t2trg</a:t>
            </a:r>
            <a:r>
              <a:rPr lang="en-US" dirty="0" smtClean="0"/>
              <a:t>) - </a:t>
            </a:r>
            <a:r>
              <a:rPr lang="en-US" sz="2000" dirty="0" smtClean="0">
                <a:hlinkClick r:id="rId3"/>
              </a:rPr>
              <a:t>Minutes for IETF 96</a:t>
            </a:r>
            <a:endParaRPr lang="en-US" sz="2000" dirty="0" smtClean="0"/>
          </a:p>
          <a:p>
            <a:r>
              <a:rPr lang="en-US" sz="1600" dirty="0"/>
              <a:t>T2TRG met with approximately 30–50 RIOT summit attendees on Saturday afternoon to discuss issues in implementing IETF specifications in a RIOT context. Attendees agreed that this was a useful meeting and decided to institute a regular communication channel between IETF/IRTF and RIOT, based on dual participation on the respective mailing lists and occasional joint on-line meetings. One activity that is immediately planned is the packaging of a “Turn-key software framework/stack for constrained IoT devices” based on RIOT with the most relevant IETF IoT protocols ready to use, reducing the startup overhead for getting work done in creating IoT devices. This activity will pick up steam when </a:t>
            </a:r>
            <a:r>
              <a:rPr lang="en-US" sz="1600" dirty="0" err="1"/>
              <a:t>Hauke</a:t>
            </a:r>
            <a:r>
              <a:rPr lang="en-US" sz="1600" dirty="0"/>
              <a:t> Petersen becomes more available for this activity later this year. There also was some good discussion about memory management strategies for constrained devices.</a:t>
            </a:r>
          </a:p>
          <a:p>
            <a:r>
              <a:rPr lang="en-US" sz="1600" dirty="0"/>
              <a:t>T2TRG also gave a two-hour summary at the IETF, starting with a status update by the chairs. Meetings coming up include a work meeting on the weekend after W3C TPAC (September 24/25, Lisbon) and a possible meeting at </a:t>
            </a:r>
            <a:r>
              <a:rPr lang="en-US" sz="1600" dirty="0" err="1"/>
              <a:t>Eclipsecon</a:t>
            </a:r>
            <a:r>
              <a:rPr lang="en-US" sz="1600" dirty="0"/>
              <a:t> (October 26 in Germany); IETF97 in Seoul is also in view, as is a possible workshop </a:t>
            </a:r>
            <a:r>
              <a:rPr lang="en-US" sz="1600" dirty="0" err="1"/>
              <a:t>colocated</a:t>
            </a:r>
            <a:r>
              <a:rPr lang="en-US" sz="1600" dirty="0"/>
              <a:t> with EWSN in Sweden (February 2017).</a:t>
            </a:r>
          </a:p>
          <a:p>
            <a:r>
              <a:rPr lang="en-US" sz="1600" dirty="0"/>
              <a:t>In the summary meeting, </a:t>
            </a:r>
            <a:r>
              <a:rPr lang="en-US" sz="1600" dirty="0" err="1" smtClean="0"/>
              <a:t>Carsten</a:t>
            </a:r>
            <a:r>
              <a:rPr lang="en-US" sz="1600" dirty="0" smtClean="0"/>
              <a:t> </a:t>
            </a:r>
            <a:r>
              <a:rPr lang="en-US" sz="1600" dirty="0"/>
              <a:t>Bormann gave a summary of the rather successful </a:t>
            </a:r>
            <a:r>
              <a:rPr lang="en-US" sz="1600" dirty="0" err="1"/>
              <a:t>IoTSU</a:t>
            </a:r>
            <a:r>
              <a:rPr lang="en-US" sz="1600" dirty="0"/>
              <a:t> (IoT Software Update) workshop that took place on June 13/14 in Dublin. Matthias </a:t>
            </a:r>
            <a:r>
              <a:rPr lang="en-US" sz="1600" dirty="0" err="1"/>
              <a:t>Kovatsch</a:t>
            </a:r>
            <a:r>
              <a:rPr lang="en-US" sz="1600" dirty="0"/>
              <a:t> delivered an update from W3C </a:t>
            </a:r>
            <a:r>
              <a:rPr lang="en-US" sz="1600" dirty="0" err="1"/>
              <a:t>WoT</a:t>
            </a:r>
            <a:r>
              <a:rPr lang="en-US" sz="1600" dirty="0"/>
              <a:t> IG and WG. Various authors of T2TRG working documents gave an update on each. Finally, there was a research talk by </a:t>
            </a:r>
            <a:r>
              <a:rPr lang="en-US" sz="1600" dirty="0" err="1"/>
              <a:t>Tibor</a:t>
            </a:r>
            <a:r>
              <a:rPr lang="en-US" sz="1600" dirty="0"/>
              <a:t> </a:t>
            </a:r>
            <a:r>
              <a:rPr lang="en-US" sz="1600" dirty="0" err="1"/>
              <a:t>Pardi</a:t>
            </a:r>
            <a:r>
              <a:rPr lang="en-US" sz="1600" dirty="0"/>
              <a:t> about “secure, decentralized, </a:t>
            </a:r>
            <a:r>
              <a:rPr lang="en-US" sz="1600" dirty="0" err="1"/>
              <a:t>blockchain</a:t>
            </a:r>
            <a:r>
              <a:rPr lang="en-US" sz="1600" dirty="0"/>
              <a:t> based IoT</a:t>
            </a:r>
            <a:r>
              <a:rPr lang="en-US" sz="1600" dirty="0" smtClean="0"/>
              <a:t>”.</a:t>
            </a:r>
            <a:endParaRPr lang="en-US" sz="1600" dirty="0" smtClean="0">
              <a:hlinkClick r:id="rId4"/>
            </a:endParaRP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a:t>Thing-to-Thing (</a:t>
            </a:r>
            <a:r>
              <a:rPr lang="en-US" dirty="0">
                <a:hlinkClick r:id="rId2"/>
              </a:rPr>
              <a:t>t2trg</a:t>
            </a:r>
            <a:r>
              <a:rPr lang="en-US" dirty="0" smtClean="0"/>
              <a:t>)</a:t>
            </a:r>
          </a:p>
          <a:p>
            <a:r>
              <a:rPr lang="en-US" sz="2000" dirty="0" smtClean="0">
                <a:hlinkClick r:id="rId3"/>
              </a:rPr>
              <a:t>draft</a:t>
            </a:r>
            <a:r>
              <a:rPr lang="en-US" sz="2000" dirty="0">
                <a:hlinkClick r:id="rId3"/>
              </a:rPr>
              <a:t>-liu-t2trg-architecture-data-model-00 </a:t>
            </a:r>
            <a:endParaRPr lang="en-US" sz="2000" dirty="0" smtClean="0"/>
          </a:p>
          <a:p>
            <a:pPr lvl="1"/>
            <a:r>
              <a:rPr lang="en-US" sz="1600" dirty="0" smtClean="0"/>
              <a:t>Guidance </a:t>
            </a:r>
            <a:r>
              <a:rPr lang="en-US" sz="1600" dirty="0"/>
              <a:t>Design of Architecture and Data Model for Internet of Things </a:t>
            </a:r>
            <a:r>
              <a:rPr lang="en-US" sz="1600" dirty="0" smtClean="0"/>
              <a:t>Systems</a:t>
            </a:r>
            <a:endParaRPr lang="en-US" sz="1600" b="1" dirty="0"/>
          </a:p>
          <a:p>
            <a:r>
              <a:rPr lang="en-US" sz="2000" dirty="0">
                <a:hlinkClick r:id="rId4"/>
              </a:rPr>
              <a:t>draft-keranen-t2trg-rest-iot-</a:t>
            </a:r>
            <a:r>
              <a:rPr lang="en-US" sz="2000" dirty="0" smtClean="0">
                <a:hlinkClick r:id="rId4"/>
              </a:rPr>
              <a:t>01</a:t>
            </a:r>
            <a:endParaRPr lang="en-US" sz="2000" dirty="0" smtClean="0"/>
          </a:p>
          <a:p>
            <a:pPr lvl="1"/>
            <a:r>
              <a:rPr lang="en-US" sz="1600" dirty="0" smtClean="0"/>
              <a:t>RESTful </a:t>
            </a:r>
            <a:r>
              <a:rPr lang="en-US" sz="1600" dirty="0"/>
              <a:t>Design for Internet of Things Systems</a:t>
            </a:r>
          </a:p>
          <a:p>
            <a:r>
              <a:rPr lang="en-US" sz="2000" dirty="0">
                <a:hlinkClick r:id="rId5"/>
              </a:rPr>
              <a:t>draft-hartke-t2trg-coral-00 </a:t>
            </a:r>
            <a:endParaRPr lang="en-US" sz="2000" dirty="0"/>
          </a:p>
          <a:p>
            <a:pPr lvl="1"/>
            <a:r>
              <a:rPr lang="en-US" sz="1600" dirty="0"/>
              <a:t>The Constrained RESTful Application Language (</a:t>
            </a:r>
            <a:r>
              <a:rPr lang="en-US" sz="1600" dirty="0" err="1"/>
              <a:t>CoRAL</a:t>
            </a:r>
            <a:r>
              <a:rPr lang="en-US" sz="1600" dirty="0"/>
              <a:t>)</a:t>
            </a:r>
          </a:p>
          <a:p>
            <a:r>
              <a:rPr lang="en-US" sz="2000" dirty="0" smtClean="0">
                <a:hlinkClick r:id="rId6"/>
              </a:rPr>
              <a:t>draft</a:t>
            </a:r>
            <a:r>
              <a:rPr lang="en-US" sz="2000" dirty="0">
                <a:hlinkClick r:id="rId6"/>
              </a:rPr>
              <a:t>-koster-t2trg-hsml-</a:t>
            </a:r>
            <a:r>
              <a:rPr lang="en-US" sz="2000" dirty="0" smtClean="0">
                <a:hlinkClick r:id="rId6"/>
              </a:rPr>
              <a:t>00</a:t>
            </a:r>
            <a:endParaRPr lang="en-US" sz="2000" dirty="0" smtClean="0"/>
          </a:p>
          <a:p>
            <a:pPr lvl="1"/>
            <a:r>
              <a:rPr lang="en-US" sz="1600" dirty="0" smtClean="0"/>
              <a:t>Media </a:t>
            </a:r>
            <a:r>
              <a:rPr lang="en-US" sz="1600" dirty="0"/>
              <a:t>Types for Hypertext Sensor Markup</a:t>
            </a:r>
            <a:r>
              <a:rPr lang="en-US" sz="1600" b="1" dirty="0"/>
              <a:t>	</a:t>
            </a:r>
          </a:p>
          <a:p>
            <a:r>
              <a:rPr lang="en-US" sz="2000" dirty="0" smtClean="0">
                <a:hlinkClick r:id="rId7"/>
              </a:rPr>
              <a:t>draft</a:t>
            </a:r>
            <a:r>
              <a:rPr lang="en-US" sz="2000" dirty="0">
                <a:hlinkClick r:id="rId7"/>
              </a:rPr>
              <a:t>-liu-t2trg-secure-bootstrapping-00 </a:t>
            </a:r>
          </a:p>
          <a:p>
            <a:pPr lvl="1"/>
            <a:r>
              <a:rPr lang="en-US" sz="1600" dirty="0"/>
              <a:t>Guidance for Thing Secure Bootstrapping </a:t>
            </a:r>
            <a:r>
              <a:rPr lang="en-US" sz="1600" dirty="0" smtClean="0"/>
              <a:t>Design</a:t>
            </a:r>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40642275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14400"/>
            <a:ext cx="8534400" cy="5562600"/>
          </a:xfrm>
        </p:spPr>
        <p:txBody>
          <a:bodyPr/>
          <a:lstStyle/>
          <a:p>
            <a:pPr marL="0" indent="0">
              <a:buNone/>
            </a:pPr>
            <a:r>
              <a:rPr lang="en-US" dirty="0" smtClean="0">
                <a:hlinkClick r:id="rId2"/>
              </a:rPr>
              <a:t>Ace</a:t>
            </a:r>
            <a:r>
              <a:rPr lang="en-US" dirty="0" smtClean="0"/>
              <a:t> </a:t>
            </a:r>
            <a:r>
              <a:rPr lang="en-US" sz="2400" dirty="0" smtClean="0"/>
              <a:t>–</a:t>
            </a:r>
            <a:r>
              <a:rPr lang="en-US" sz="2400" dirty="0" smtClean="0">
                <a:hlinkClick r:id="rId3"/>
              </a:rPr>
              <a:t>minutes from IETF 96</a:t>
            </a:r>
            <a:endParaRPr lang="en-US" sz="2400" dirty="0" smtClean="0"/>
          </a:p>
          <a:p>
            <a:r>
              <a:rPr lang="en-US" sz="2000" dirty="0">
                <a:hlinkClick r:id="rId4"/>
              </a:rPr>
              <a:t>draft-ietf-ace-oauth-authz-02 </a:t>
            </a:r>
          </a:p>
          <a:p>
            <a:pPr lvl="1"/>
            <a:r>
              <a:rPr lang="en-US" sz="1600" dirty="0"/>
              <a:t>Authentication and Authorization for Constrained Environments (ACE</a:t>
            </a:r>
            <a:r>
              <a:rPr lang="en-US" sz="1600" dirty="0" smtClean="0"/>
              <a:t>)</a:t>
            </a:r>
            <a:endParaRPr lang="en-US" sz="1600" dirty="0"/>
          </a:p>
          <a:p>
            <a:pPr lvl="1"/>
            <a:r>
              <a:rPr lang="en-US" sz="1600" dirty="0" smtClean="0"/>
              <a:t>WG: </a:t>
            </a:r>
            <a:r>
              <a:rPr lang="en-US" sz="1600" dirty="0"/>
              <a:t>WG Document </a:t>
            </a:r>
            <a:r>
              <a:rPr lang="en-US" sz="1600" i="1" dirty="0"/>
              <a:t>Sep 2016	</a:t>
            </a:r>
          </a:p>
          <a:p>
            <a:r>
              <a:rPr lang="en-US" sz="2000" dirty="0">
                <a:hlinkClick r:id="rId5"/>
              </a:rPr>
              <a:t>draft-ietf-ace-actors-04 </a:t>
            </a:r>
          </a:p>
          <a:p>
            <a:pPr lvl="1"/>
            <a:r>
              <a:rPr lang="en-US" sz="1600" dirty="0"/>
              <a:t>An architecture for authorization in constrained </a:t>
            </a:r>
            <a:r>
              <a:rPr lang="en-US" sz="1600" dirty="0" smtClean="0"/>
              <a:t>environments</a:t>
            </a:r>
          </a:p>
          <a:p>
            <a:pPr lvl="1"/>
            <a:r>
              <a:rPr lang="en-US" sz="1600" dirty="0"/>
              <a:t>WG Document </a:t>
            </a:r>
            <a:r>
              <a:rPr lang="en-US" sz="1600" i="1" dirty="0"/>
              <a:t>May </a:t>
            </a:r>
            <a:r>
              <a:rPr lang="en-US" sz="1600" i="1" dirty="0" smtClean="0"/>
              <a:t>2016</a:t>
            </a:r>
            <a:r>
              <a:rPr lang="en-US" sz="1600" dirty="0" smtClean="0"/>
              <a:t> - </a:t>
            </a:r>
            <a:r>
              <a:rPr lang="en-US" sz="1600" dirty="0"/>
              <a:t>No shepherd </a:t>
            </a:r>
            <a:r>
              <a:rPr lang="en-US" sz="1600" dirty="0" smtClean="0"/>
              <a:t>assigned</a:t>
            </a:r>
          </a:p>
          <a:p>
            <a:r>
              <a:rPr lang="en-US" sz="2000" dirty="0">
                <a:hlinkClick r:id="rId6"/>
              </a:rPr>
              <a:t>draft-ietf-ace-cbor-web-token-01 </a:t>
            </a:r>
          </a:p>
          <a:p>
            <a:pPr lvl="1"/>
            <a:r>
              <a:rPr lang="en-US" sz="1600" dirty="0"/>
              <a:t>CBOR Web Token (CWT</a:t>
            </a:r>
            <a:r>
              <a:rPr lang="en-US" sz="1600" dirty="0" smtClean="0"/>
              <a:t>)</a:t>
            </a:r>
          </a:p>
          <a:p>
            <a:pPr lvl="1"/>
            <a:r>
              <a:rPr lang="en-US" sz="1600" dirty="0"/>
              <a:t>WG Document </a:t>
            </a:r>
            <a:r>
              <a:rPr lang="en-US" sz="1600" dirty="0" smtClean="0"/>
              <a:t>- </a:t>
            </a:r>
            <a:r>
              <a:rPr lang="en-US" sz="1600" dirty="0"/>
              <a:t>No shepherd </a:t>
            </a:r>
            <a:r>
              <a:rPr lang="en-US" sz="1600" dirty="0" smtClean="0"/>
              <a:t>assigned</a:t>
            </a:r>
            <a:endParaRPr lang="en-US" sz="1600" dirty="0"/>
          </a:p>
          <a:p>
            <a:pPr lvl="1"/>
            <a:endParaRPr lang="en-US" sz="1600" dirty="0" smtClean="0"/>
          </a:p>
          <a:p>
            <a:pPr marL="742950" lvl="2" indent="0">
              <a:buNone/>
            </a:pPr>
            <a:endParaRPr lang="en-US"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1">
              <a:buClr>
                <a:srgbClr val="FF0000"/>
              </a:buClr>
              <a:buFont typeface="Wingdings" charset="2"/>
              <a:buChar char="q"/>
            </a:pPr>
            <a:r>
              <a:rPr lang="en-US" sz="2000" dirty="0" smtClean="0"/>
              <a:t>lp-wan: SC IETF can identify solutions to numerous problems stated for lp-wan.  SC IETF could produce a document describing the behaviors in 802.15.4 (LECIM) and 802.15.9 (KMP) that address the noted problems.</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Kinney</a:t>
            </a:r>
          </a:p>
          <a:p>
            <a:pPr lvl="1">
              <a:buClr>
                <a:srgbClr val="FF0000"/>
              </a:buClr>
              <a:buFont typeface="Wingdings" charset="2"/>
              <a:buChar char="q"/>
            </a:pPr>
            <a:r>
              <a:rPr lang="en-US" sz="2000" dirty="0" smtClean="0"/>
              <a:t>6lo: SC IETF could identify header compression methods that apply to IP but could be extended to MAC and PHY by IEEE 802.15.</a:t>
            </a:r>
          </a:p>
          <a:p>
            <a:pPr lvl="2">
              <a:buClr>
                <a:srgbClr val="FF0000"/>
              </a:buClr>
              <a:buFont typeface="Wingdings" charset="2"/>
              <a:buChar char="q"/>
            </a:pPr>
            <a:r>
              <a:rPr lang="en-US" sz="1800" dirty="0" smtClean="0"/>
              <a:t>Status: no change</a:t>
            </a:r>
          </a:p>
          <a:p>
            <a:pPr lvl="2">
              <a:buClr>
                <a:srgbClr val="FF0000"/>
              </a:buClr>
              <a:buFont typeface="Wingdings" charset="2"/>
              <a:buChar char="q"/>
            </a:pPr>
            <a:r>
              <a:rPr lang="en-US" sz="1800" dirty="0" smtClean="0"/>
              <a:t>Responsible: </a:t>
            </a:r>
          </a:p>
          <a:p>
            <a:pPr lvl="2">
              <a:buClr>
                <a:srgbClr val="FF0000"/>
              </a:buClr>
              <a:buFont typeface="Wingdings" charset="2"/>
              <a:buChar char="q"/>
            </a:pPr>
            <a:endParaRPr lang="en-US" sz="1800" dirty="0" smtClean="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41420817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143000"/>
            <a:ext cx="8763000" cy="5334000"/>
          </a:xfrm>
        </p:spPr>
        <p:txBody>
          <a:bodyPr/>
          <a:lstStyle/>
          <a:p>
            <a:pPr marL="339725" indent="-339725">
              <a:buNone/>
            </a:pPr>
            <a:r>
              <a:rPr lang="en-US" sz="2400" dirty="0" smtClean="0"/>
              <a:t>IEEE </a:t>
            </a:r>
            <a:r>
              <a:rPr lang="en-US" sz="2400" dirty="0"/>
              <a:t>802.15 and </a:t>
            </a:r>
            <a:r>
              <a:rPr lang="en-US" sz="2400" dirty="0" smtClean="0"/>
              <a:t>IETF liaison communications</a:t>
            </a:r>
          </a:p>
          <a:p>
            <a:pPr lvl="2">
              <a:buClr>
                <a:srgbClr val="FF0000"/>
              </a:buClr>
              <a:buFont typeface="Wingdings" charset="2"/>
              <a:buChar char="q"/>
            </a:pPr>
            <a:r>
              <a:rPr lang="en-US" sz="1800" dirty="0" smtClean="0"/>
              <a:t>Effort to develop the concept of reduction of over-the-air header sizes for lp-wan type packets</a:t>
            </a:r>
          </a:p>
          <a:p>
            <a:pPr lvl="3">
              <a:buClr>
                <a:srgbClr val="FF0000"/>
              </a:buClr>
              <a:buFont typeface="Wingdings" charset="2"/>
              <a:buChar char="q"/>
            </a:pPr>
            <a:r>
              <a:rPr lang="en-US" sz="1400" dirty="0" smtClean="0"/>
              <a:t>Read “</a:t>
            </a:r>
            <a:r>
              <a:rPr lang="en-US" sz="1400" dirty="0" err="1"/>
              <a:t>RoHC</a:t>
            </a:r>
            <a:r>
              <a:rPr lang="en-US" sz="1400" dirty="0"/>
              <a:t> applicability in LPWAN draft-minaburo-lpwan-rohc-applicability-</a:t>
            </a:r>
            <a:r>
              <a:rPr lang="en-US" sz="1400" dirty="0" smtClean="0"/>
              <a:t>00”</a:t>
            </a:r>
          </a:p>
          <a:p>
            <a:pPr lvl="3">
              <a:buClr>
                <a:srgbClr val="FF0000"/>
              </a:buClr>
              <a:buFont typeface="Wingdings" charset="2"/>
              <a:buChar char="q"/>
            </a:pPr>
            <a:r>
              <a:rPr lang="en-US" sz="1400" dirty="0" smtClean="0"/>
              <a:t>Next meeting will discuss this option</a:t>
            </a:r>
          </a:p>
          <a:p>
            <a:pPr lvl="3">
              <a:buClr>
                <a:srgbClr val="FF0000"/>
              </a:buClr>
              <a:buFont typeface="Wingdings" charset="2"/>
              <a:buChar char="q"/>
            </a:pPr>
            <a:r>
              <a:rPr lang="en-US" sz="1400" dirty="0" smtClean="0"/>
              <a:t>Work with IETF </a:t>
            </a:r>
            <a:r>
              <a:rPr lang="en-US" sz="1400" dirty="0" err="1" smtClean="0"/>
              <a:t>lpwan</a:t>
            </a:r>
            <a:r>
              <a:rPr lang="en-US" sz="1400" dirty="0" smtClean="0"/>
              <a:t> BOF for a method of </a:t>
            </a:r>
            <a:r>
              <a:rPr lang="en-US" sz="1400" dirty="0" err="1" smtClean="0"/>
              <a:t>LoHC</a:t>
            </a:r>
            <a:r>
              <a:rPr lang="en-US" sz="1400" dirty="0" smtClean="0"/>
              <a:t> that works with 802.15.4 and then show results</a:t>
            </a:r>
            <a:endParaRPr lang="en-US" sz="1400"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33695062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No presentations</a:t>
            </a:r>
            <a:r>
              <a:rPr lang="en-US" sz="2000" b="1" dirty="0" smtClean="0"/>
              <a:t>:</a:t>
            </a:r>
            <a:endParaRPr lang="en-US" sz="2000" b="1" dirty="0"/>
          </a:p>
        </p:txBody>
      </p:sp>
      <p:sp>
        <p:nvSpPr>
          <p:cNvPr id="4" name="Date Placeholder 3"/>
          <p:cNvSpPr>
            <a:spLocks noGrp="1"/>
          </p:cNvSpPr>
          <p:nvPr>
            <p:ph type="dt" sz="half" idx="10"/>
          </p:nvPr>
        </p:nvSpPr>
        <p:spPr/>
        <p:txBody>
          <a:bodyPr/>
          <a:lstStyle/>
          <a:p>
            <a:pPr>
              <a:defRPr/>
            </a:pPr>
            <a:r>
              <a:rPr lang="en-US" smtClean="0"/>
              <a:t>&lt;Sept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143000"/>
            <a:ext cx="89154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2000" dirty="0"/>
              <a:t>No Standards issues reported</a:t>
            </a:r>
          </a:p>
          <a:p>
            <a:pPr marL="800100" lvl="1" indent="-342900">
              <a:buClr>
                <a:srgbClr val="FF0000"/>
              </a:buClr>
              <a:buFont typeface="Wingdings" charset="2"/>
              <a:buChar char="q"/>
            </a:pPr>
            <a:r>
              <a:rPr lang="en-US" sz="2000" dirty="0" smtClean="0"/>
              <a:t>Changes </a:t>
            </a:r>
            <a:r>
              <a:rPr lang="en-US" sz="2000" dirty="0"/>
              <a:t>with Operations </a:t>
            </a:r>
            <a:r>
              <a:rPr lang="en-US" sz="2000" dirty="0" smtClean="0"/>
              <a:t>Manual: voting on </a:t>
            </a:r>
            <a:r>
              <a:rPr lang="en-US" sz="2000" dirty="0" err="1" smtClean="0"/>
              <a:t>recirculations</a:t>
            </a:r>
            <a:r>
              <a:rPr lang="en-US" sz="2000" dirty="0" smtClean="0"/>
              <a:t> will now count to preserving voting rights, added sponsor ballot BRC motion, and ballot motion changes to allow up </a:t>
            </a:r>
            <a:r>
              <a:rPr lang="en-US" sz="2000" dirty="0" err="1" smtClean="0"/>
              <a:t>rev’d</a:t>
            </a:r>
            <a:r>
              <a:rPr lang="en-US" sz="2000" dirty="0" smtClean="0"/>
              <a:t> draft</a:t>
            </a:r>
          </a:p>
          <a:p>
            <a:pPr marL="800100" lvl="1" indent="-342900">
              <a:buClr>
                <a:srgbClr val="FF0000"/>
              </a:buClr>
              <a:buFont typeface="Wingdings" charset="2"/>
              <a:buChar char="q"/>
            </a:pPr>
            <a:r>
              <a:rPr lang="en-US" sz="2000" dirty="0" smtClean="0"/>
              <a:t>ANA document (15.4) reviewed, noting need for a 15.3 document</a:t>
            </a:r>
          </a:p>
          <a:p>
            <a:pPr marL="342900" indent="-342900">
              <a:buClr>
                <a:srgbClr val="FF0000"/>
              </a:buClr>
              <a:buFont typeface="Wingdings" charset="2"/>
              <a:buChar char="q"/>
            </a:pPr>
            <a:r>
              <a:rPr lang="en-US" sz="1800" b="1" dirty="0" smtClean="0"/>
              <a:t>IETF</a:t>
            </a:r>
          </a:p>
          <a:p>
            <a:pPr marL="800100" lvl="1" indent="-342900">
              <a:buClr>
                <a:srgbClr val="FF0000"/>
              </a:buClr>
              <a:buFont typeface="Wingdings" charset="2"/>
              <a:buChar char="q"/>
            </a:pPr>
            <a:r>
              <a:rPr lang="en-US" sz="1800" b="1" dirty="0" smtClean="0"/>
              <a:t>Status Update: </a:t>
            </a:r>
            <a:r>
              <a:rPr lang="en-US" sz="1800" dirty="0" smtClean="0"/>
              <a:t>6tisch, Core, 6lo, Roll, </a:t>
            </a:r>
            <a:r>
              <a:rPr lang="en-US" sz="1800" dirty="0" err="1" smtClean="0"/>
              <a:t>Detnet</a:t>
            </a:r>
            <a:r>
              <a:rPr lang="en-US" sz="1800" dirty="0" smtClean="0"/>
              <a:t>,</a:t>
            </a:r>
            <a:r>
              <a:rPr lang="en-US" sz="1800" dirty="0"/>
              <a:t> </a:t>
            </a:r>
            <a:r>
              <a:rPr lang="en-US" sz="1800" dirty="0" smtClean="0"/>
              <a:t>lp-wan, t2trg, Ace</a:t>
            </a:r>
          </a:p>
          <a:p>
            <a:pPr marL="800100" lvl="1" indent="-342900">
              <a:buClr>
                <a:srgbClr val="FF0000"/>
              </a:buClr>
              <a:buFont typeface="Wingdings" charset="2"/>
              <a:buChar char="q"/>
            </a:pPr>
            <a:r>
              <a:rPr lang="en-US" sz="1800" dirty="0" smtClean="0"/>
              <a:t>Two liaison communications status updated</a:t>
            </a:r>
          </a:p>
          <a:p>
            <a:pPr marL="1314450" lvl="2" indent="-396875">
              <a:buClr>
                <a:srgbClr val="FF0000"/>
              </a:buClr>
              <a:buFont typeface="Wingdings" charset="2"/>
              <a:buChar char="q"/>
            </a:pPr>
            <a:r>
              <a:rPr lang="en-US" sz="1800" dirty="0" smtClean="0"/>
              <a:t>lp</a:t>
            </a:r>
            <a:r>
              <a:rPr lang="en-US" sz="1800" dirty="0"/>
              <a:t>-wan: SC IETF can identify solutions to numerous problems stated for lp-wan.  SC IETF could produce a document describing the behaviors in 802.15.4 (LECIM) and 802.15.9 (KMP) that address the noted problems</a:t>
            </a:r>
            <a:r>
              <a:rPr lang="en-US" sz="1800" dirty="0" smtClean="0"/>
              <a:t>. - Kinney</a:t>
            </a:r>
            <a:endParaRPr lang="en-US" sz="1800" dirty="0"/>
          </a:p>
          <a:p>
            <a:pPr marL="1317625" lvl="2" indent="-400050">
              <a:buClr>
                <a:srgbClr val="FF0000"/>
              </a:buClr>
              <a:buFont typeface="Wingdings" charset="2"/>
              <a:buChar char="q"/>
              <a:tabLst>
                <a:tab pos="1317625" algn="l"/>
              </a:tabLst>
            </a:pPr>
            <a:r>
              <a:rPr lang="en-US" sz="1800" dirty="0"/>
              <a:t>6lo: SC IETF could identify header compression methods that apply to IP but could be extended to MAC and PHY by IEEE 802.15</a:t>
            </a:r>
            <a:r>
              <a:rPr lang="en-US" sz="1800" dirty="0" smtClean="0"/>
              <a:t>.</a:t>
            </a:r>
          </a:p>
          <a:p>
            <a:pPr marL="1714500" lvl="3" indent="-342900">
              <a:buClr>
                <a:srgbClr val="FF0000"/>
              </a:buClr>
              <a:buFont typeface="Wingdings" charset="2"/>
              <a:buChar char="q"/>
            </a:pPr>
            <a:r>
              <a:rPr lang="en-US" sz="1800" dirty="0" smtClean="0"/>
              <a:t>Consensus to start an effort to </a:t>
            </a:r>
            <a:r>
              <a:rPr lang="en-US" sz="1800" dirty="0"/>
              <a:t>develop the concept of reduction of over-the-air header sizes for lp-wan type </a:t>
            </a:r>
            <a:r>
              <a:rPr lang="en-US" sz="1800" dirty="0" smtClean="0"/>
              <a:t>packets</a:t>
            </a:r>
          </a:p>
          <a:p>
            <a:pPr marL="798513" lvl="1" indent="-339725">
              <a:buClr>
                <a:srgbClr val="FF0000"/>
              </a:buClr>
              <a:buFont typeface="Wingdings" charset="2"/>
              <a:buChar char="q"/>
            </a:pPr>
            <a:r>
              <a:rPr lang="en-US" sz="1800" b="1" dirty="0" smtClean="0"/>
              <a:t>Next session agenda</a:t>
            </a:r>
            <a:r>
              <a:rPr lang="en-US" sz="1800" dirty="0" smtClean="0"/>
              <a:t>: focus on the documents to be presented at IETF 97</a:t>
            </a:r>
          </a:p>
          <a:p>
            <a:pPr marL="342900" indent="-342900">
              <a:buClr>
                <a:srgbClr val="FF0000"/>
              </a:buClr>
              <a:buFont typeface="Wingdings" charset="2"/>
              <a:buChar char="q"/>
            </a:pPr>
            <a:r>
              <a:rPr lang="en-US" sz="1800" b="1" dirty="0"/>
              <a:t>WNG presentations</a:t>
            </a:r>
          </a:p>
          <a:p>
            <a:pPr marL="800100" lvl="1" indent="-342900">
              <a:buClr>
                <a:srgbClr val="FF0000"/>
              </a:buClr>
              <a:buFont typeface="Wingdings" charset="2"/>
              <a:buChar char="q"/>
            </a:pPr>
            <a:r>
              <a:rPr lang="en-US" sz="1800" dirty="0" smtClean="0">
                <a:solidFill>
                  <a:srgbClr val="000000"/>
                </a:solidFill>
              </a:rPr>
              <a:t>No presentations</a:t>
            </a:r>
            <a:endParaRPr lang="en-US" sz="1800" dirty="0"/>
          </a:p>
        </p:txBody>
      </p:sp>
    </p:spTree>
    <p:extLst>
      <p:ext uri="{BB962C8B-B14F-4D97-AF65-F5344CB8AC3E}">
        <p14:creationId xmlns:p14="http://schemas.microsoft.com/office/powerpoint/2010/main" val="362886840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905000"/>
            <a:ext cx="8145242"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800" b="1" i="1" dirty="0"/>
              <a:t>Move that </a:t>
            </a:r>
            <a:r>
              <a:rPr lang="en-US" sz="2800" b="1" i="1" dirty="0" smtClean="0"/>
              <a:t>IEEE 802.15 </a:t>
            </a:r>
            <a:r>
              <a:rPr lang="en-US" sz="2800" b="1" i="1" dirty="0"/>
              <a:t>WG approve the </a:t>
            </a:r>
            <a:r>
              <a:rPr lang="en-US" sz="2800" b="1" i="1" dirty="0" smtClean="0"/>
              <a:t>IEEE 802.15 </a:t>
            </a:r>
            <a:r>
              <a:rPr lang="en-US" sz="2800" b="1" i="1" dirty="0"/>
              <a:t>WG Operations Manual document 15-10-0235-</a:t>
            </a:r>
            <a:r>
              <a:rPr lang="en-US" sz="2800" b="1" i="1" dirty="0" smtClean="0"/>
              <a:t>18.</a:t>
            </a:r>
            <a:endParaRPr lang="en-US" sz="2800" b="1" dirty="0"/>
          </a:p>
          <a:p>
            <a:endParaRPr lang="en-US" sz="2800" b="1" dirty="0" smtClean="0"/>
          </a:p>
          <a:p>
            <a:r>
              <a:rPr lang="en-US" sz="2800" b="1" dirty="0" smtClean="0"/>
              <a:t>Moved </a:t>
            </a:r>
            <a:r>
              <a:rPr lang="en-US" sz="2800" b="1" dirty="0"/>
              <a:t>by Pat </a:t>
            </a:r>
            <a:r>
              <a:rPr lang="en-US" sz="2800" b="1" dirty="0" smtClean="0"/>
              <a:t>Kinney; </a:t>
            </a:r>
          </a:p>
          <a:p>
            <a:r>
              <a:rPr lang="en-US" sz="2800" b="1" dirty="0"/>
              <a:t>S</a:t>
            </a:r>
            <a:r>
              <a:rPr lang="en-US" sz="2800" b="1" dirty="0" smtClean="0"/>
              <a:t>econded by</a:t>
            </a:r>
            <a:endParaRPr lang="en-US" sz="2800" b="1" dirty="0"/>
          </a:p>
        </p:txBody>
      </p:sp>
    </p:spTree>
    <p:extLst>
      <p:ext uri="{BB962C8B-B14F-4D97-AF65-F5344CB8AC3E}">
        <p14:creationId xmlns:p14="http://schemas.microsoft.com/office/powerpoint/2010/main" val="24747759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 </a:t>
            </a:r>
            <a:r>
              <a:rPr lang="en-US" sz="2800" dirty="0" smtClean="0">
                <a:latin typeface="Times New Roman" charset="0"/>
                <a:ea typeface="ＭＳ Ｐゴシック" charset="0"/>
                <a:cs typeface="ＭＳ Ｐゴシック" charset="0"/>
              </a:rPr>
              <a:t>(Agenda 15-16-0603-00)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981200"/>
            <a:ext cx="88392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2400" b="1" dirty="0"/>
              <a:t>SC Maintenance   </a:t>
            </a:r>
            <a:r>
              <a:rPr lang="en-US" sz="1800" b="1" dirty="0" smtClean="0"/>
              <a:t>Wednesday 14 Sept, AM1 </a:t>
            </a:r>
          </a:p>
          <a:p>
            <a:pPr marL="914400" indent="-455613" fontAlgn="b">
              <a:buClr>
                <a:srgbClr val="FF0000"/>
              </a:buClr>
              <a:buFont typeface="Wingdings" charset="2"/>
              <a:buChar char="q"/>
            </a:pPr>
            <a:r>
              <a:rPr lang="en-US" sz="1800" b="1" dirty="0" smtClean="0"/>
              <a:t>Approve </a:t>
            </a:r>
            <a:r>
              <a:rPr lang="en-US" sz="1800" b="1" dirty="0"/>
              <a:t>agenda, approve </a:t>
            </a:r>
            <a:r>
              <a:rPr lang="en-US" sz="1800" b="1" dirty="0" smtClean="0"/>
              <a:t>minutes </a:t>
            </a:r>
            <a:endParaRPr lang="en-US" sz="1800" b="1" dirty="0"/>
          </a:p>
          <a:p>
            <a:pPr marL="914400" lvl="1" indent="-457200" eaLnBrk="0" fontAlgn="b" hangingPunct="0">
              <a:buClr>
                <a:srgbClr val="FF0000"/>
              </a:buClr>
              <a:buFont typeface="Wingdings" charset="0"/>
              <a:buChar char="q"/>
            </a:pPr>
            <a:r>
              <a:rPr lang="en-US" sz="1800" b="1" dirty="0"/>
              <a:t>Discuss any issues with published standards</a:t>
            </a:r>
          </a:p>
          <a:p>
            <a:pPr marL="914400" lvl="1" indent="-457200" eaLnBrk="0" fontAlgn="b" hangingPunct="0">
              <a:buClr>
                <a:srgbClr val="FF0000"/>
              </a:buClr>
              <a:buFont typeface="Wingdings" charset="0"/>
              <a:buChar char="q"/>
            </a:pPr>
            <a:r>
              <a:rPr lang="en-US" sz="1800" b="1" dirty="0"/>
              <a:t>Discuss any issues with the Operations Manual</a:t>
            </a:r>
            <a:r>
              <a:rPr lang="en-US" sz="1800" dirty="0"/>
              <a:t> </a:t>
            </a:r>
          </a:p>
          <a:p>
            <a:pPr marL="457200" indent="-457200" eaLnBrk="0" fontAlgn="b" hangingPunct="0">
              <a:buClr>
                <a:srgbClr val="FF0000"/>
              </a:buClr>
              <a:buFont typeface="Wingdings" charset="0"/>
              <a:buChar char="q"/>
            </a:pPr>
            <a:r>
              <a:rPr lang="en-US" sz="2400" b="1" dirty="0" smtClean="0"/>
              <a:t>SC IETF </a:t>
            </a:r>
            <a:r>
              <a:rPr lang="en-US" sz="1800" b="1" dirty="0" smtClean="0"/>
              <a:t>Thursday 15 Sept, </a:t>
            </a:r>
            <a:r>
              <a:rPr lang="en-US" sz="1800" b="1" dirty="0"/>
              <a:t>AM1 </a:t>
            </a:r>
          </a:p>
          <a:p>
            <a:pPr marL="800100" lvl="1" indent="-342900">
              <a:buClr>
                <a:srgbClr val="FF0000"/>
              </a:buClr>
              <a:buFont typeface="Wingdings" charset="2"/>
              <a:buChar char="q"/>
            </a:pPr>
            <a:r>
              <a:rPr lang="en-US" sz="1800" b="1" dirty="0"/>
              <a:t>Status Update: 6tisch, Core, 6lo, Roll, </a:t>
            </a:r>
            <a:r>
              <a:rPr lang="en-US" sz="1800" b="1" dirty="0" err="1"/>
              <a:t>Detnet</a:t>
            </a:r>
            <a:r>
              <a:rPr lang="en-US" sz="1800" b="1" dirty="0"/>
              <a:t>, </a:t>
            </a:r>
            <a:r>
              <a:rPr lang="en-US" sz="1800" b="1" dirty="0" smtClean="0"/>
              <a:t>lp</a:t>
            </a:r>
            <a:r>
              <a:rPr lang="en-US" sz="1800" b="1" dirty="0"/>
              <a:t>-</a:t>
            </a:r>
            <a:r>
              <a:rPr lang="en-US" sz="1800" b="1" dirty="0" smtClean="0"/>
              <a:t>wan, Ace, t2trg</a:t>
            </a:r>
            <a:endParaRPr lang="en-US" sz="1800" b="1" dirty="0"/>
          </a:p>
          <a:p>
            <a:pPr marL="800100" lvl="1" indent="-342900">
              <a:buClr>
                <a:srgbClr val="FF0000"/>
              </a:buClr>
              <a:buFont typeface="Wingdings" charset="2"/>
              <a:buChar char="q"/>
            </a:pPr>
            <a:r>
              <a:rPr lang="en-US" sz="1800" b="1" dirty="0"/>
              <a:t>Approve </a:t>
            </a:r>
            <a:r>
              <a:rPr lang="en-US" sz="1800" b="1" dirty="0" smtClean="0"/>
              <a:t>agenda</a:t>
            </a:r>
          </a:p>
          <a:p>
            <a:pPr marL="800100" lvl="1" indent="-342900">
              <a:buClr>
                <a:srgbClr val="FF0000"/>
              </a:buClr>
              <a:buFont typeface="Wingdings" charset="2"/>
              <a:buChar char="q"/>
            </a:pPr>
            <a:r>
              <a:rPr lang="en-US" sz="1800" b="1" dirty="0" smtClean="0"/>
              <a:t>Liaison communications status updates/requests/discussions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a:t>
            </a:r>
            <a:r>
              <a:rPr lang="en-US" sz="1800" b="1" dirty="0" smtClean="0"/>
              <a:t>14 Sept, </a:t>
            </a:r>
            <a:r>
              <a:rPr lang="en-US" sz="1800" b="1" dirty="0"/>
              <a:t>AM2</a:t>
            </a:r>
          </a:p>
          <a:p>
            <a:pPr marL="801688" lvl="1" indent="-342900" fontAlgn="b">
              <a:buClr>
                <a:srgbClr val="FF0000"/>
              </a:buClr>
              <a:buFont typeface="Wingdings" charset="2"/>
              <a:buChar char="q"/>
            </a:pPr>
            <a:r>
              <a:rPr lang="en-US" sz="1800" b="1" dirty="0" smtClean="0">
                <a:solidFill>
                  <a:srgbClr val="000000"/>
                </a:solidFill>
              </a:rPr>
              <a:t>No Presentation scheduled</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35863</TotalTime>
  <Words>2841</Words>
  <Application>Microsoft Macintosh PowerPoint</Application>
  <PresentationFormat>On-screen Show (4:3)</PresentationFormat>
  <Paragraphs>380</Paragraphs>
  <Slides>25</Slides>
  <Notes>8</Notes>
  <HiddenSlides>22</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 (Agenda 15-16-0603-00)</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Closing Report for Warsaw</dc:title>
  <dc:subject>IEEE 802.15 &lt;SC Report&gt;</dc:subject>
  <dc:creator>Pat Kinney</dc:creator>
  <cp:keywords/>
  <dc:description>&lt;15-16-0604-01-0mag&gt;</dc:description>
  <cp:lastModifiedBy>Pat Kinney</cp:lastModifiedBy>
  <cp:revision>783</cp:revision>
  <cp:lastPrinted>2016-07-25T16:00:41Z</cp:lastPrinted>
  <dcterms:created xsi:type="dcterms:W3CDTF">2009-07-12T16:25:16Z</dcterms:created>
  <dcterms:modified xsi:type="dcterms:W3CDTF">2016-09-15T11:26:01Z</dcterms:modified>
  <cp:category/>
</cp:coreProperties>
</file>