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9"/>
  </p:notesMasterIdLst>
  <p:handoutMasterIdLst>
    <p:handoutMasterId r:id="rId40"/>
  </p:handoutMasterIdLst>
  <p:sldIdLst>
    <p:sldId id="287" r:id="rId2"/>
    <p:sldId id="311" r:id="rId3"/>
    <p:sldId id="312" r:id="rId4"/>
    <p:sldId id="313" r:id="rId5"/>
    <p:sldId id="314" r:id="rId6"/>
    <p:sldId id="323" r:id="rId7"/>
    <p:sldId id="264" r:id="rId8"/>
    <p:sldId id="341" r:id="rId9"/>
    <p:sldId id="342" r:id="rId10"/>
    <p:sldId id="328" r:id="rId11"/>
    <p:sldId id="345" r:id="rId12"/>
    <p:sldId id="346" r:id="rId13"/>
    <p:sldId id="347" r:id="rId14"/>
    <p:sldId id="348" r:id="rId15"/>
    <p:sldId id="338" r:id="rId16"/>
    <p:sldId id="337" r:id="rId17"/>
    <p:sldId id="331" r:id="rId18"/>
    <p:sldId id="332" r:id="rId19"/>
    <p:sldId id="353" r:id="rId20"/>
    <p:sldId id="334" r:id="rId21"/>
    <p:sldId id="352" r:id="rId22"/>
    <p:sldId id="351" r:id="rId23"/>
    <p:sldId id="349" r:id="rId24"/>
    <p:sldId id="350" r:id="rId25"/>
    <p:sldId id="289" r:id="rId26"/>
    <p:sldId id="339" r:id="rId27"/>
    <p:sldId id="325" r:id="rId28"/>
    <p:sldId id="327" r:id="rId29"/>
    <p:sldId id="335" r:id="rId30"/>
    <p:sldId id="336" r:id="rId31"/>
    <p:sldId id="340" r:id="rId32"/>
    <p:sldId id="320" r:id="rId33"/>
    <p:sldId id="321" r:id="rId34"/>
    <p:sldId id="324" r:id="rId35"/>
    <p:sldId id="322" r:id="rId36"/>
    <p:sldId id="315" r:id="rId37"/>
    <p:sldId id="319" r:id="rId3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11"/>
            <p14:sldId id="312"/>
            <p14:sldId id="313"/>
            <p14:sldId id="314"/>
            <p14:sldId id="323"/>
            <p14:sldId id="264"/>
          </p14:sldIdLst>
        </p14:section>
        <p14:section name="Meeting Section" id="{423C3B5B-A901-8240-AD93-EF2BDAB31CDF}">
          <p14:sldIdLst>
            <p14:sldId id="341"/>
            <p14:sldId id="342"/>
            <p14:sldId id="328"/>
            <p14:sldId id="345"/>
            <p14:sldId id="346"/>
            <p14:sldId id="347"/>
            <p14:sldId id="348"/>
            <p14:sldId id="338"/>
            <p14:sldId id="337"/>
            <p14:sldId id="331"/>
            <p14:sldId id="332"/>
            <p14:sldId id="353"/>
            <p14:sldId id="334"/>
            <p14:sldId id="352"/>
            <p14:sldId id="351"/>
            <p14:sldId id="349"/>
            <p14:sldId id="350"/>
            <p14:sldId id="289"/>
            <p14:sldId id="339"/>
          </p14:sldIdLst>
        </p14:section>
        <p14:section name="Joint Meeting w/4s" id="{A4FA45F8-2BA0-A549-9741-6314C8DEA3CE}">
          <p14:sldIdLst/>
        </p14:section>
        <p14:section name="Back up slides" id="{745B0C6E-9DCA-A44A-B310-3606DBDE587C}">
          <p14:sldIdLst>
            <p14:sldId id="325"/>
            <p14:sldId id="327"/>
            <p14:sldId id="335"/>
            <p14:sldId id="336"/>
            <p14:sldId id="340"/>
            <p14:sldId id="320"/>
            <p14:sldId id="321"/>
            <p14:sldId id="324"/>
          </p14:sldIdLst>
        </p14:section>
        <p14:section name="Closing Report" id="{D1985612-97DB-154D-A772-78B42F343021}">
          <p14:sldIdLst>
            <p14:sldId id="322"/>
            <p14:sldId id="315"/>
            <p14:sldId id="319"/>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22439" autoAdjust="0"/>
    <p:restoredTop sz="96133" autoAdjust="0"/>
  </p:normalViewPr>
  <p:slideViewPr>
    <p:cSldViewPr>
      <p:cViewPr>
        <p:scale>
          <a:sx n="130" d="100"/>
          <a:sy n="130" d="100"/>
        </p:scale>
        <p:origin x="-1152" y="26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handoutMaster" Target="handoutMasters/handoutMaster1.xml"/><Relationship Id="rId41" Type="http://schemas.openxmlformats.org/officeDocument/2006/relationships/printerSettings" Target="printerSettings/printerSettings1.bin"/><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215953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0052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49760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16816927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965166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947025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269564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36465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610215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242383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&lt;Sept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a:t>
            </a:r>
            <a:r>
              <a:rPr lang="en-US" b="1" dirty="0" smtClean="0"/>
              <a:t>0601-01-</a:t>
            </a:r>
            <a:r>
              <a:rPr lang="en-US" b="1" dirty="0" smtClean="0"/>
              <a:t>0000</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1.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2.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3.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image" Target="../media/image4.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image" Target="../media/image5.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 Id="rId3" Type="http://schemas.openxmlformats.org/officeDocument/2006/relationships/image" Target="../media/image6.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 Id="rId3" Type="http://schemas.openxmlformats.org/officeDocument/2006/relationships/image" Target="../media/image7.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 Id="rId3" Type="http://schemas.openxmlformats.org/officeDocument/2006/relationships/image" Target="../media/image8.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 Id="rId3" Type="http://schemas.openxmlformats.org/officeDocument/2006/relationships/image" Target="../media/image10.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 Id="rId3" Type="http://schemas.openxmlformats.org/officeDocument/2006/relationships/image" Target="../media/image12.e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Sept 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12 Sept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Sept 2016 </a:t>
            </a:r>
            <a:r>
              <a:rPr lang="en-US" sz="1600" dirty="0" smtClean="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Sept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381000" y="228600"/>
            <a:ext cx="7772400" cy="990600"/>
          </a:xfrm>
        </p:spPr>
        <p:txBody>
          <a:bodyPr/>
          <a:lstStyle/>
          <a:p>
            <a:r>
              <a:rPr lang="en-US" sz="2800" b="1" dirty="0" smtClean="0">
                <a:solidFill>
                  <a:srgbClr val="000000"/>
                </a:solidFill>
                <a:ea typeface="Lucida Grande"/>
                <a:cs typeface="Lucida Grande"/>
              </a:rPr>
              <a:t>802.15.12 Functional Decomposition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4" name="Picture 3" descr="802.15.12-alt.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899" y="1054100"/>
            <a:ext cx="8156015" cy="5041900"/>
          </a:xfrm>
          <a:prstGeom prst="rect">
            <a:avLst/>
          </a:prstGeom>
        </p:spPr>
      </p:pic>
    </p:spTree>
    <p:extLst>
      <p:ext uri="{BB962C8B-B14F-4D97-AF65-F5344CB8AC3E}">
        <p14:creationId xmlns:p14="http://schemas.microsoft.com/office/powerpoint/2010/main" val="29166375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609600" y="304800"/>
            <a:ext cx="7543800" cy="990600"/>
          </a:xfrm>
        </p:spPr>
        <p:txBody>
          <a:bodyPr/>
          <a:lstStyle/>
          <a:p>
            <a:r>
              <a:rPr lang="en-US" sz="2800" b="1" dirty="0" smtClean="0">
                <a:solidFill>
                  <a:srgbClr val="000000"/>
                </a:solidFill>
                <a:ea typeface="Lucida Grande"/>
                <a:cs typeface="Lucida Grande"/>
              </a:rPr>
              <a:t>PHY and DLL Functional Decomposition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7" name="Picture 6" descr="802.15.12-multi-mode.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1066800"/>
            <a:ext cx="7988300" cy="5334000"/>
          </a:xfrm>
          <a:prstGeom prst="rect">
            <a:avLst/>
          </a:prstGeom>
        </p:spPr>
      </p:pic>
    </p:spTree>
    <p:extLst>
      <p:ext uri="{BB962C8B-B14F-4D97-AF65-F5344CB8AC3E}">
        <p14:creationId xmlns:p14="http://schemas.microsoft.com/office/powerpoint/2010/main" val="38069545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Secured SUN FSK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6" name="Picture 5" descr="802.15.12-multi-mode-SUN-FSK.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1066800"/>
            <a:ext cx="7531100" cy="5295900"/>
          </a:xfrm>
          <a:prstGeom prst="rect">
            <a:avLst/>
          </a:prstGeom>
        </p:spPr>
      </p:pic>
    </p:spTree>
    <p:extLst>
      <p:ext uri="{BB962C8B-B14F-4D97-AF65-F5344CB8AC3E}">
        <p14:creationId xmlns:p14="http://schemas.microsoft.com/office/powerpoint/2010/main" val="33708401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LECIM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3" name="Picture 2" descr="802.15.12-multi-mode-LECIM.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454900" cy="5221493"/>
          </a:xfrm>
          <a:prstGeom prst="rect">
            <a:avLst/>
          </a:prstGeom>
        </p:spPr>
      </p:pic>
    </p:spTree>
    <p:extLst>
      <p:ext uri="{BB962C8B-B14F-4D97-AF65-F5344CB8AC3E}">
        <p14:creationId xmlns:p14="http://schemas.microsoft.com/office/powerpoint/2010/main" val="21906322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6tisch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5" name="Picture 4" descr="802.15.12-multi-mode-6tisch.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531100" cy="5276422"/>
          </a:xfrm>
          <a:prstGeom prst="rect">
            <a:avLst/>
          </a:prstGeom>
        </p:spPr>
      </p:pic>
    </p:spTree>
    <p:extLst>
      <p:ext uri="{BB962C8B-B14F-4D97-AF65-F5344CB8AC3E}">
        <p14:creationId xmlns:p14="http://schemas.microsoft.com/office/powerpoint/2010/main" val="38942624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762000"/>
            <a:ext cx="8686800" cy="1143000"/>
          </a:xfrm>
        </p:spPr>
        <p:txBody>
          <a:bodyPr/>
          <a:lstStyle/>
          <a:p>
            <a:r>
              <a:rPr lang="en-US" b="1" dirty="0" smtClean="0">
                <a:solidFill>
                  <a:srgbClr val="000000"/>
                </a:solidFill>
                <a:ea typeface="Lucida Grande"/>
                <a:cs typeface="Lucida Grande"/>
              </a:rPr>
              <a:t>802.15.12 </a:t>
            </a:r>
            <a:r>
              <a:rPr lang="en-US" b="1" dirty="0" smtClean="0"/>
              <a:t>Protocol </a:t>
            </a:r>
            <a:r>
              <a:rPr lang="en-US" b="1" dirty="0"/>
              <a:t>Discrimination Entity </a:t>
            </a:r>
            <a:r>
              <a:rPr lang="en-US" b="1" dirty="0" smtClean="0"/>
              <a:t>(PDE</a:t>
            </a:r>
            <a:r>
              <a:rPr lang="en-US" b="1" dirty="0"/>
              <a:t>) </a:t>
            </a:r>
            <a:r>
              <a:rPr lang="en-US" dirty="0">
                <a:latin typeface="Arial" charset="0"/>
              </a:rPr>
              <a:t/>
            </a:r>
            <a:br>
              <a:rPr lang="en-US" dirty="0">
                <a:latin typeface="Arial" charset="0"/>
              </a:rPr>
            </a:br>
            <a:endParaRPr lang="en-US" dirty="0">
              <a:latin typeface="Arial" charset="0"/>
            </a:endParaRPr>
          </a:p>
        </p:txBody>
      </p:sp>
      <p:sp>
        <p:nvSpPr>
          <p:cNvPr id="10243" name="Rectangle 1027"/>
          <p:cNvSpPr>
            <a:spLocks noGrp="1" noChangeArrowheads="1"/>
          </p:cNvSpPr>
          <p:nvPr>
            <p:ph type="body" idx="1"/>
          </p:nvPr>
        </p:nvSpPr>
        <p:spPr>
          <a:xfrm>
            <a:off x="27985" y="1600200"/>
            <a:ext cx="8763000" cy="4572000"/>
          </a:xfrm>
        </p:spPr>
        <p:txBody>
          <a:bodyPr/>
          <a:lstStyle/>
          <a:p>
            <a:pPr marL="457200" lvl="1" indent="0">
              <a:buNone/>
            </a:pPr>
            <a:r>
              <a:rPr lang="en-US" sz="2400" b="1" dirty="0" smtClean="0">
                <a:solidFill>
                  <a:srgbClr val="000000"/>
                </a:solidFill>
                <a:latin typeface="Arial" charset="0"/>
              </a:rPr>
              <a:t>Purpose: </a:t>
            </a:r>
          </a:p>
          <a:p>
            <a:pPr lvl="1">
              <a:buFont typeface="Arial"/>
              <a:buChar char="•"/>
            </a:pPr>
            <a:r>
              <a:rPr lang="en-US" sz="2000" dirty="0" smtClean="0">
                <a:latin typeface="Arial" charset="0"/>
              </a:rPr>
              <a:t>Directs </a:t>
            </a:r>
            <a:r>
              <a:rPr lang="en-US" sz="2000" dirty="0">
                <a:latin typeface="Arial" charset="0"/>
              </a:rPr>
              <a:t>and optionally modifies information from p</a:t>
            </a:r>
            <a:r>
              <a:rPr lang="en-US" sz="2000" dirty="0" smtClean="0">
                <a:latin typeface="Arial" charset="0"/>
              </a:rPr>
              <a:t>rotocol SAP </a:t>
            </a:r>
            <a:r>
              <a:rPr lang="en-US" sz="2000" dirty="0">
                <a:latin typeface="Arial" charset="0"/>
              </a:rPr>
              <a:t>to the appropriate higher layer </a:t>
            </a:r>
            <a:r>
              <a:rPr lang="en-US" sz="2000" dirty="0" smtClean="0">
                <a:latin typeface="Arial" charset="0"/>
              </a:rPr>
              <a:t>SAP </a:t>
            </a:r>
            <a:r>
              <a:rPr lang="en-US" sz="2000" dirty="0">
                <a:latin typeface="Arial" charset="0"/>
              </a:rPr>
              <a:t>or </a:t>
            </a:r>
            <a:r>
              <a:rPr lang="en-US" sz="2000" dirty="0" smtClean="0">
                <a:latin typeface="Arial" charset="0"/>
              </a:rPr>
              <a:t>to another </a:t>
            </a:r>
            <a:r>
              <a:rPr lang="en-US" sz="2000" dirty="0">
                <a:latin typeface="Arial" charset="0"/>
              </a:rPr>
              <a:t>p</a:t>
            </a:r>
            <a:r>
              <a:rPr lang="en-US" sz="2000" dirty="0" smtClean="0">
                <a:latin typeface="Arial" charset="0"/>
              </a:rPr>
              <a:t>rotocol SAP</a:t>
            </a:r>
            <a:endParaRPr lang="en-US" sz="2000" dirty="0">
              <a:latin typeface="Arial" charset="0"/>
            </a:endParaRPr>
          </a:p>
          <a:p>
            <a:pPr marL="457200" lvl="1" indent="0">
              <a:buNone/>
            </a:pPr>
            <a:r>
              <a:rPr lang="en-US" sz="2400" b="1" dirty="0" smtClean="0">
                <a:solidFill>
                  <a:srgbClr val="000000"/>
                </a:solidFill>
                <a:latin typeface="Arial" charset="0"/>
              </a:rPr>
              <a:t>Overview</a:t>
            </a:r>
          </a:p>
          <a:p>
            <a:pPr lvl="1">
              <a:buFont typeface="Arial" charset="0"/>
              <a:buChar char="•"/>
            </a:pPr>
            <a:r>
              <a:rPr lang="en-US" sz="2000" dirty="0" smtClean="0">
                <a:solidFill>
                  <a:srgbClr val="000000"/>
                </a:solidFill>
                <a:latin typeface="Arial" charset="0"/>
              </a:rPr>
              <a:t>For frames going to the higher layer, the </a:t>
            </a:r>
            <a:r>
              <a:rPr lang="en-US" sz="2000" dirty="0" smtClean="0">
                <a:solidFill>
                  <a:srgbClr val="000000"/>
                </a:solidFill>
                <a:latin typeface="Arial" charset="0"/>
              </a:rPr>
              <a:t>PDE </a:t>
            </a:r>
            <a:r>
              <a:rPr lang="en-US" sz="2000" dirty="0" smtClean="0">
                <a:solidFill>
                  <a:srgbClr val="000000"/>
                </a:solidFill>
                <a:latin typeface="Arial" charset="0"/>
              </a:rPr>
              <a:t>determines the appropriate SAP for delivery, as determined by the ULI header, removes the ULI header, reconstitutes the appropriate header, and then directs the datagram to the SAP</a:t>
            </a:r>
          </a:p>
          <a:p>
            <a:pPr lvl="1">
              <a:buFont typeface="Arial" charset="0"/>
              <a:buChar char="•"/>
            </a:pPr>
            <a:r>
              <a:rPr lang="en-US" sz="2000" dirty="0" smtClean="0">
                <a:solidFill>
                  <a:srgbClr val="000000"/>
                </a:solidFill>
                <a:latin typeface="Arial" charset="0"/>
              </a:rPr>
              <a:t>For datagrams coming from a higher layer, the </a:t>
            </a:r>
            <a:r>
              <a:rPr lang="en-US" sz="2000" dirty="0" smtClean="0">
                <a:solidFill>
                  <a:srgbClr val="000000"/>
                </a:solidFill>
                <a:latin typeface="Arial" charset="0"/>
              </a:rPr>
              <a:t>PDE </a:t>
            </a:r>
            <a:r>
              <a:rPr lang="en-US" sz="2000" dirty="0" smtClean="0">
                <a:solidFill>
                  <a:srgbClr val="000000"/>
                </a:solidFill>
                <a:latin typeface="Arial" charset="0"/>
              </a:rPr>
              <a:t>determines the SAP to which the datagram is to be sent based upon the configuration of the device as set by the Management Protocols entity, and forwards it to the </a:t>
            </a:r>
            <a:r>
              <a:rPr lang="en-US" sz="2000" dirty="0">
                <a:solidFill>
                  <a:srgbClr val="000000"/>
                </a:solidFill>
                <a:latin typeface="Arial" charset="0"/>
              </a:rPr>
              <a:t>appropriate </a:t>
            </a:r>
            <a:r>
              <a:rPr lang="en-US" sz="2000" dirty="0" smtClean="0">
                <a:solidFill>
                  <a:srgbClr val="000000"/>
                </a:solidFill>
                <a:latin typeface="Arial" charset="0"/>
              </a:rPr>
              <a:t>SAP.</a:t>
            </a:r>
          </a:p>
          <a:p>
            <a:pPr lvl="1">
              <a:buFont typeface="Arial" charset="0"/>
              <a:buChar char="•"/>
            </a:pPr>
            <a:r>
              <a:rPr lang="en-US" sz="1600" dirty="0" smtClean="0">
                <a:solidFill>
                  <a:srgbClr val="FF0000"/>
                </a:solidFill>
                <a:latin typeface="Arial" charset="0"/>
              </a:rPr>
              <a:t>Note: review how CoMI and CoAP send their management information to the correct device/SAP. Note: ask RAC for EtherType assignment for 802.15.12.</a:t>
            </a:r>
          </a:p>
        </p:txBody>
      </p:sp>
      <p:sp>
        <p:nvSpPr>
          <p:cNvPr id="2" name="Date Placeholder 1"/>
          <p:cNvSpPr>
            <a:spLocks noGrp="1"/>
          </p:cNvSpPr>
          <p:nvPr>
            <p:ph type="dt" sz="half" idx="10"/>
          </p:nvPr>
        </p:nvSpPr>
        <p:spPr/>
        <p:txBody>
          <a:bodyPr/>
          <a:lstStyle/>
          <a:p>
            <a:pPr>
              <a:defRPr/>
            </a:pPr>
            <a:r>
              <a:rPr lang="en-US" smtClean="0"/>
              <a:t>&lt;Sept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15</a:t>
            </a:fld>
            <a:endParaRPr lang="en-US" dirty="0"/>
          </a:p>
        </p:txBody>
      </p:sp>
    </p:spTree>
    <p:extLst>
      <p:ext uri="{BB962C8B-B14F-4D97-AF65-F5344CB8AC3E}">
        <p14:creationId xmlns:p14="http://schemas.microsoft.com/office/powerpoint/2010/main" val="23034116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533400"/>
            <a:ext cx="93726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Multiplexed MAC interface </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(MMI)</a:t>
            </a:r>
            <a:endParaRPr lang="en-US" dirty="0">
              <a:latin typeface="Arial" charset="0"/>
            </a:endParaRPr>
          </a:p>
        </p:txBody>
      </p:sp>
      <p:sp>
        <p:nvSpPr>
          <p:cNvPr id="10243" name="Rectangle 1027"/>
          <p:cNvSpPr>
            <a:spLocks noGrp="1" noChangeArrowheads="1"/>
          </p:cNvSpPr>
          <p:nvPr>
            <p:ph type="body" idx="1"/>
          </p:nvPr>
        </p:nvSpPr>
        <p:spPr>
          <a:xfrm>
            <a:off x="381000" y="1447800"/>
            <a:ext cx="8610600" cy="4800600"/>
          </a:xfrm>
        </p:spPr>
        <p:txBody>
          <a:bodyPr/>
          <a:lstStyle/>
          <a:p>
            <a:pPr marL="0" indent="0">
              <a:buNone/>
            </a:pPr>
            <a:r>
              <a:rPr lang="en-US" sz="2400" b="1" dirty="0" smtClean="0">
                <a:latin typeface="Arial" charset="0"/>
              </a:rPr>
              <a:t>Purpose</a:t>
            </a:r>
          </a:p>
          <a:p>
            <a:pPr marL="342900" lvl="1" indent="-342900">
              <a:buFont typeface="Arial" charset="0"/>
              <a:buChar char="•"/>
            </a:pPr>
            <a:r>
              <a:rPr lang="en-US" sz="2000" dirty="0">
                <a:latin typeface="Arial" charset="0"/>
              </a:rPr>
              <a:t>Directs and </a:t>
            </a:r>
            <a:r>
              <a:rPr lang="en-US" sz="2000" dirty="0" smtClean="0">
                <a:latin typeface="Arial" charset="0"/>
              </a:rPr>
              <a:t>may modify </a:t>
            </a:r>
            <a:r>
              <a:rPr lang="en-US" sz="2000" dirty="0">
                <a:latin typeface="Arial" charset="0"/>
              </a:rPr>
              <a:t>information from </a:t>
            </a:r>
            <a:r>
              <a:rPr lang="en-US" sz="2000" dirty="0" smtClean="0">
                <a:latin typeface="Arial" charset="0"/>
              </a:rPr>
              <a:t>a protocol SAP </a:t>
            </a:r>
            <a:r>
              <a:rPr lang="en-US" sz="2000" dirty="0">
                <a:latin typeface="Arial" charset="0"/>
              </a:rPr>
              <a:t>to the appropriate MAC SAP or another </a:t>
            </a:r>
            <a:r>
              <a:rPr lang="en-US" sz="2000" dirty="0" smtClean="0">
                <a:latin typeface="Arial" charset="0"/>
              </a:rPr>
              <a:t>protocol SAP</a:t>
            </a:r>
            <a:endParaRPr lang="en-US" sz="2400" dirty="0" smtClean="0">
              <a:latin typeface="Arial" charset="0"/>
            </a:endParaRPr>
          </a:p>
          <a:p>
            <a:pPr marL="0" indent="0">
              <a:buNone/>
            </a:pPr>
            <a:r>
              <a:rPr lang="en-US" sz="2400" b="1" dirty="0" smtClean="0">
                <a:latin typeface="Arial" charset="0"/>
              </a:rPr>
              <a:t>Overview</a:t>
            </a:r>
            <a:endParaRPr lang="en-US" sz="2400" b="1" dirty="0">
              <a:latin typeface="Arial" charset="0"/>
            </a:endParaRPr>
          </a:p>
          <a:p>
            <a:pPr>
              <a:buFont typeface="Arial" charset="0"/>
              <a:buChar char="•"/>
            </a:pPr>
            <a:r>
              <a:rPr lang="en-US" sz="2000" dirty="0" smtClean="0"/>
              <a:t>Provides multiplex and fragmentation service to the packets </a:t>
            </a:r>
            <a:r>
              <a:rPr lang="en-US" sz="2000" dirty="0"/>
              <a:t>sent by the </a:t>
            </a:r>
            <a:r>
              <a:rPr lang="en-US" sz="2000" dirty="0" smtClean="0"/>
              <a:t>ULI functions and </a:t>
            </a:r>
            <a:r>
              <a:rPr lang="en-US" sz="2000" dirty="0"/>
              <a:t>send them </a:t>
            </a:r>
            <a:r>
              <a:rPr lang="en-US" sz="2000" dirty="0" smtClean="0"/>
              <a:t>to either the MCPS-SAP, the MLME-SAP, or to another function within the ULI. The process of sending the packets includes formatting the ULI IE or prepending the appropriate headers into the payload of the frame for transmission.</a:t>
            </a:r>
          </a:p>
          <a:p>
            <a:pPr>
              <a:buFont typeface="Arial" charset="0"/>
              <a:buChar char="•"/>
            </a:pPr>
            <a:r>
              <a:rPr lang="en-US" sz="2000" dirty="0" smtClean="0"/>
              <a:t>The </a:t>
            </a:r>
            <a:r>
              <a:rPr lang="en-US" sz="2000" dirty="0"/>
              <a:t>interface between the </a:t>
            </a:r>
            <a:r>
              <a:rPr lang="en-US" sz="2000" dirty="0" smtClean="0"/>
              <a:t>MMI and </a:t>
            </a:r>
            <a:r>
              <a:rPr lang="en-US" sz="2000" dirty="0"/>
              <a:t>the </a:t>
            </a:r>
            <a:r>
              <a:rPr lang="en-US" sz="2000" dirty="0" smtClean="0"/>
              <a:t>ULI functions includes </a:t>
            </a:r>
            <a:r>
              <a:rPr lang="en-US" sz="2000" dirty="0"/>
              <a:t>the </a:t>
            </a:r>
            <a:r>
              <a:rPr lang="en-US" sz="2000" dirty="0" smtClean="0"/>
              <a:t>Multiplex ID </a:t>
            </a:r>
            <a:r>
              <a:rPr lang="en-US" sz="2000" dirty="0"/>
              <a:t>and the payload to be sent or the payload </a:t>
            </a:r>
            <a:r>
              <a:rPr lang="en-US" sz="2000" dirty="0" smtClean="0"/>
              <a:t>received.</a:t>
            </a:r>
          </a:p>
          <a:p>
            <a:pPr>
              <a:buFont typeface="Arial" charset="0"/>
              <a:buChar char="•"/>
            </a:pPr>
            <a:r>
              <a:rPr lang="en-US" sz="2000" dirty="0" smtClean="0">
                <a:solidFill>
                  <a:srgbClr val="000000"/>
                </a:solidFill>
              </a:rPr>
              <a:t>The mechanism for the MMI, i.e. the ability to send the data to the proper SAP, will be </a:t>
            </a:r>
            <a:r>
              <a:rPr lang="en-US" sz="2000" dirty="0" smtClean="0">
                <a:solidFill>
                  <a:srgbClr val="000000"/>
                </a:solidFill>
              </a:rPr>
              <a:t>similar to the </a:t>
            </a:r>
            <a:r>
              <a:rPr lang="en-US" sz="2000" dirty="0" smtClean="0">
                <a:solidFill>
                  <a:srgbClr val="000000"/>
                </a:solidFill>
              </a:rPr>
              <a:t>mechanism defined in IEEE 802.15.9 for the multiplexed data service</a:t>
            </a:r>
          </a:p>
        </p:txBody>
      </p:sp>
      <p:sp>
        <p:nvSpPr>
          <p:cNvPr id="2" name="Date Placeholder 1"/>
          <p:cNvSpPr>
            <a:spLocks noGrp="1"/>
          </p:cNvSpPr>
          <p:nvPr>
            <p:ph type="dt" sz="half" idx="10"/>
          </p:nvPr>
        </p:nvSpPr>
        <p:spPr/>
        <p:txBody>
          <a:bodyPr/>
          <a:lstStyle/>
          <a:p>
            <a:pPr>
              <a:defRPr/>
            </a:pPr>
            <a:r>
              <a:rPr lang="en-US" smtClean="0"/>
              <a:t>&lt;Sept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16</a:t>
            </a:fld>
            <a:endParaRPr lang="en-US" dirty="0"/>
          </a:p>
        </p:txBody>
      </p:sp>
    </p:spTree>
    <p:extLst>
      <p:ext uri="{BB962C8B-B14F-4D97-AF65-F5344CB8AC3E}">
        <p14:creationId xmlns:p14="http://schemas.microsoft.com/office/powerpoint/2010/main" val="35312487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Optional Protocols</a:t>
            </a:r>
            <a:endParaRPr lang="en-US" dirty="0">
              <a:latin typeface="Arial" charset="0"/>
            </a:endParaRPr>
          </a:p>
        </p:txBody>
      </p:sp>
      <p:sp>
        <p:nvSpPr>
          <p:cNvPr id="10243" name="Rectangle 1027"/>
          <p:cNvSpPr>
            <a:spLocks noGrp="1" noChangeArrowheads="1"/>
          </p:cNvSpPr>
          <p:nvPr>
            <p:ph type="body" idx="1"/>
          </p:nvPr>
        </p:nvSpPr>
        <p:spPr>
          <a:xfrm>
            <a:off x="304800" y="1295400"/>
            <a:ext cx="8610600" cy="4953000"/>
          </a:xfrm>
        </p:spPr>
        <p:txBody>
          <a:bodyPr/>
          <a:lstStyle/>
          <a:p>
            <a:pPr>
              <a:buFont typeface="Arial" charset="0"/>
              <a:buChar char="•"/>
            </a:pPr>
            <a:r>
              <a:rPr lang="en-US" sz="2000" b="1" dirty="0" smtClean="0">
                <a:latin typeface="Arial" charset="0"/>
              </a:rPr>
              <a:t>802.1X</a:t>
            </a:r>
            <a:r>
              <a:rPr lang="en-US" sz="2000" dirty="0" smtClean="0">
                <a:latin typeface="Arial" charset="0"/>
              </a:rPr>
              <a:t> provides authentication, authorization, and cryptographic key agreement mechanisms to support secure communication between end stations connected to 802 networks.</a:t>
            </a:r>
            <a:endParaRPr lang="en-US" sz="2000" dirty="0" smtClean="0">
              <a:solidFill>
                <a:schemeClr val="bg2"/>
              </a:solidFill>
              <a:latin typeface="Arial" charset="0"/>
            </a:endParaRPr>
          </a:p>
          <a:p>
            <a:r>
              <a:rPr lang="en-US" sz="2000" b="1" dirty="0" smtClean="0">
                <a:latin typeface="Arial" charset="0"/>
              </a:rPr>
              <a:t>802.15.9 (KMP) </a:t>
            </a:r>
            <a:r>
              <a:rPr lang="en-US" sz="2000" dirty="0" smtClean="0"/>
              <a:t>provides </a:t>
            </a:r>
            <a:r>
              <a:rPr lang="en-US" sz="2000" dirty="0"/>
              <a:t>a methodology to enable key management by providing a transport for key management protocols outside the application layers</a:t>
            </a:r>
            <a:r>
              <a:rPr lang="en-US" sz="2000" dirty="0" smtClean="0"/>
              <a:t>.  Additionally, provides a fragmentation and multiplexing layer for those packets so they can be delivered over smaller MAC layer frames and multiplexed on the recipient end to the right processing service.</a:t>
            </a:r>
          </a:p>
          <a:p>
            <a:r>
              <a:rPr lang="en-US" sz="2000" b="1" dirty="0">
                <a:latin typeface="Arial" charset="0"/>
              </a:rPr>
              <a:t>6LoWPAN</a:t>
            </a:r>
            <a:r>
              <a:rPr lang="en-US" sz="2000" dirty="0">
                <a:latin typeface="Arial" charset="0"/>
              </a:rPr>
              <a:t> </a:t>
            </a:r>
            <a:r>
              <a:rPr lang="en-US" sz="2000" dirty="0"/>
              <a:t>provides the function of MAC frame modification into a frame format for transmission of IPv6 packets and the method of forming IPv6 link-local addresses and </a:t>
            </a:r>
            <a:r>
              <a:rPr lang="en-US" sz="2000" dirty="0" err="1"/>
              <a:t>statelessly</a:t>
            </a:r>
            <a:r>
              <a:rPr lang="en-US" sz="2000" dirty="0"/>
              <a:t> </a:t>
            </a:r>
            <a:r>
              <a:rPr lang="en-US" sz="2000" dirty="0" err="1"/>
              <a:t>autoconfigured</a:t>
            </a:r>
            <a:r>
              <a:rPr lang="en-US" sz="2000" dirty="0"/>
              <a:t> addresses on IEEE 802.15.4 networks.  Additional functions include a header compression scheme using shared context and provisions for packet delivery in IEEE </a:t>
            </a:r>
            <a:r>
              <a:rPr lang="nb-NO" sz="2000" dirty="0"/>
              <a:t>802.15.4 </a:t>
            </a:r>
            <a:r>
              <a:rPr lang="nb-NO" sz="2000" dirty="0" err="1"/>
              <a:t>meshes</a:t>
            </a:r>
            <a:r>
              <a:rPr lang="nb-NO" sz="2000" dirty="0"/>
              <a:t>. </a:t>
            </a:r>
            <a:endParaRPr lang="en-US" sz="2000" dirty="0"/>
          </a:p>
        </p:txBody>
      </p:sp>
      <p:sp>
        <p:nvSpPr>
          <p:cNvPr id="2" name="Date Placeholder 1"/>
          <p:cNvSpPr>
            <a:spLocks noGrp="1"/>
          </p:cNvSpPr>
          <p:nvPr>
            <p:ph type="dt" sz="half" idx="10"/>
          </p:nvPr>
        </p:nvSpPr>
        <p:spPr/>
        <p:txBody>
          <a:bodyPr/>
          <a:lstStyle/>
          <a:p>
            <a:pPr>
              <a:defRPr/>
            </a:pPr>
            <a:r>
              <a:rPr lang="en-US" smtClean="0"/>
              <a:t>&lt;Sept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17</a:t>
            </a:fld>
            <a:endParaRPr lang="en-US"/>
          </a:p>
        </p:txBody>
      </p:sp>
    </p:spTree>
    <p:extLst>
      <p:ext uri="{BB962C8B-B14F-4D97-AF65-F5344CB8AC3E}">
        <p14:creationId xmlns:p14="http://schemas.microsoft.com/office/powerpoint/2010/main" val="27210977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Optional Protocols</a:t>
            </a:r>
            <a:endParaRPr lang="en-US" dirty="0">
              <a:latin typeface="Arial" charset="0"/>
            </a:endParaRPr>
          </a:p>
        </p:txBody>
      </p:sp>
      <p:sp>
        <p:nvSpPr>
          <p:cNvPr id="10243" name="Rectangle 1027"/>
          <p:cNvSpPr>
            <a:spLocks noGrp="1" noChangeArrowheads="1"/>
          </p:cNvSpPr>
          <p:nvPr>
            <p:ph type="body" idx="1"/>
          </p:nvPr>
        </p:nvSpPr>
        <p:spPr>
          <a:xfrm>
            <a:off x="228600" y="1219200"/>
            <a:ext cx="8686800" cy="4876800"/>
          </a:xfrm>
        </p:spPr>
        <p:txBody>
          <a:bodyPr/>
          <a:lstStyle/>
          <a:p>
            <a:pPr>
              <a:buFont typeface="Arial" charset="0"/>
              <a:buChar char="•"/>
            </a:pPr>
            <a:r>
              <a:rPr lang="en-US" sz="2000" b="1" dirty="0" smtClean="0">
                <a:latin typeface="Arial" charset="0"/>
              </a:rPr>
              <a:t>6tisch</a:t>
            </a:r>
            <a:r>
              <a:rPr lang="en-US" sz="2000" dirty="0" smtClean="0">
                <a:latin typeface="Arial" charset="0"/>
              </a:rPr>
              <a:t> functions as an </a:t>
            </a:r>
            <a:r>
              <a:rPr lang="en-US" sz="2000" dirty="0" smtClean="0"/>
              <a:t>abstraction of an IP link over the TSCH mode of the MAC sublayer by providing network formation and maintenance, multi-hop topology,  assign time source neighbor, resource management, dataflow control, scheduling mechanisms, and security. </a:t>
            </a:r>
          </a:p>
          <a:p>
            <a:pPr>
              <a:buFont typeface="Arial" charset="0"/>
              <a:buChar char="•"/>
            </a:pPr>
            <a:r>
              <a:rPr lang="en-US" sz="2000" b="1" dirty="0">
                <a:latin typeface="Arial" charset="0"/>
              </a:rPr>
              <a:t>802.15.10 (L2R</a:t>
            </a:r>
            <a:r>
              <a:rPr lang="en-US" sz="2000" dirty="0">
                <a:latin typeface="Arial" charset="0"/>
              </a:rPr>
              <a:t>) </a:t>
            </a:r>
            <a:r>
              <a:rPr lang="en-US" sz="2000" dirty="0"/>
              <a:t>provides the following functions: topology construction, L2R mesh discovery/join/update/recovery, hop-by-hop retransmission, unicast/multicast/broadcast routing, data concatenation, short address assignment, and security</a:t>
            </a:r>
          </a:p>
          <a:p>
            <a:pPr>
              <a:buFont typeface="Arial" charset="0"/>
              <a:buChar char="•"/>
            </a:pPr>
            <a:r>
              <a:rPr lang="en-US" sz="2000" b="1" dirty="0" smtClean="0">
                <a:latin typeface="Arial" charset="0"/>
              </a:rPr>
              <a:t>Ranging:</a:t>
            </a:r>
            <a:r>
              <a:rPr lang="en-US" sz="2000" dirty="0" smtClean="0">
                <a:latin typeface="Arial" charset="0"/>
              </a:rPr>
              <a:t> provides calls for ranging packets and ranging metrics, and provides a higher layer application such as a location solver with the raw data from the MAC/PHY or with a ranging estimate derived from the aforementioned raw data.</a:t>
            </a:r>
          </a:p>
          <a:p>
            <a:pPr>
              <a:buFont typeface="Arial" charset="0"/>
              <a:buChar char="•"/>
            </a:pPr>
            <a:r>
              <a:rPr lang="en-US" sz="2000" b="1" dirty="0" smtClean="0">
                <a:latin typeface="Arial" charset="0"/>
              </a:rPr>
              <a:t>Generic: </a:t>
            </a:r>
            <a:r>
              <a:rPr lang="en-US" sz="2000" dirty="0" smtClean="0">
                <a:latin typeface="Arial" charset="0"/>
              </a:rPr>
              <a:t>the generic protocol block allows an upper layer application to either access the MAC SAPs or to access a protocol block’s SAP using the MMI data service.</a:t>
            </a:r>
            <a:endParaRPr lang="en-US" sz="2000" dirty="0">
              <a:latin typeface="Arial" charset="0"/>
            </a:endParaRPr>
          </a:p>
        </p:txBody>
      </p:sp>
      <p:sp>
        <p:nvSpPr>
          <p:cNvPr id="2" name="Date Placeholder 1"/>
          <p:cNvSpPr>
            <a:spLocks noGrp="1"/>
          </p:cNvSpPr>
          <p:nvPr>
            <p:ph type="dt" sz="half" idx="10"/>
          </p:nvPr>
        </p:nvSpPr>
        <p:spPr/>
        <p:txBody>
          <a:bodyPr/>
          <a:lstStyle/>
          <a:p>
            <a:pPr>
              <a:defRPr/>
            </a:pPr>
            <a:r>
              <a:rPr lang="en-US" smtClean="0"/>
              <a:t>&lt;Sept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18</a:t>
            </a:fld>
            <a:endParaRPr lang="en-US" dirty="0"/>
          </a:p>
        </p:txBody>
      </p:sp>
    </p:spTree>
    <p:extLst>
      <p:ext uri="{BB962C8B-B14F-4D97-AF65-F5344CB8AC3E}">
        <p14:creationId xmlns:p14="http://schemas.microsoft.com/office/powerpoint/2010/main" val="38830203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Mandatory Protocol</a:t>
            </a:r>
            <a:endParaRPr lang="en-US" dirty="0">
              <a:latin typeface="Arial" charset="0"/>
            </a:endParaRPr>
          </a:p>
        </p:txBody>
      </p:sp>
      <p:sp>
        <p:nvSpPr>
          <p:cNvPr id="10243" name="Rectangle 1027"/>
          <p:cNvSpPr>
            <a:spLocks noGrp="1" noChangeArrowheads="1"/>
          </p:cNvSpPr>
          <p:nvPr>
            <p:ph type="body" idx="1"/>
          </p:nvPr>
        </p:nvSpPr>
        <p:spPr>
          <a:xfrm>
            <a:off x="228600" y="1524000"/>
            <a:ext cx="8686800" cy="3962400"/>
          </a:xfrm>
        </p:spPr>
        <p:txBody>
          <a:bodyPr/>
          <a:lstStyle/>
          <a:p>
            <a:pPr marL="0" indent="0">
              <a:buNone/>
            </a:pPr>
            <a:r>
              <a:rPr lang="en-US" sz="2000" b="1" dirty="0">
                <a:latin typeface="Arial" charset="0"/>
              </a:rPr>
              <a:t>Management</a:t>
            </a:r>
            <a:r>
              <a:rPr lang="en-US" sz="2000" dirty="0">
                <a:latin typeface="Arial" charset="0"/>
              </a:rPr>
              <a:t> </a:t>
            </a:r>
            <a:r>
              <a:rPr lang="en-US" sz="2000" b="1" dirty="0" smtClean="0">
                <a:latin typeface="Arial" charset="0"/>
              </a:rPr>
              <a:t>protocol</a:t>
            </a:r>
            <a:r>
              <a:rPr lang="en-US" sz="2000" dirty="0" smtClean="0">
                <a:latin typeface="Arial" charset="0"/>
              </a:rPr>
              <a:t> </a:t>
            </a:r>
          </a:p>
          <a:p>
            <a:pPr marL="0" indent="0">
              <a:buNone/>
            </a:pPr>
            <a:r>
              <a:rPr lang="en-US" sz="2000" dirty="0" smtClean="0">
                <a:latin typeface="Arial" charset="0"/>
              </a:rPr>
              <a:t>The management protocol block has </a:t>
            </a:r>
            <a:r>
              <a:rPr lang="en-US" sz="2000" dirty="0">
                <a:latin typeface="Arial" charset="0"/>
              </a:rPr>
              <a:t>three primary functions: </a:t>
            </a:r>
            <a:endParaRPr lang="en-US" sz="2000" dirty="0" smtClean="0">
              <a:latin typeface="Arial" charset="0"/>
            </a:endParaRPr>
          </a:p>
          <a:p>
            <a:pPr marL="457200" indent="-457200">
              <a:buFont typeface="+mj-lt"/>
              <a:buAutoNum type="arabicPeriod"/>
            </a:pPr>
            <a:r>
              <a:rPr lang="en-US" sz="2000" dirty="0" smtClean="0">
                <a:latin typeface="Arial" charset="0"/>
              </a:rPr>
              <a:t>it </a:t>
            </a:r>
            <a:r>
              <a:rPr lang="en-US" sz="2000" dirty="0">
                <a:latin typeface="Arial" charset="0"/>
              </a:rPr>
              <a:t>provides configuration parameters to the MAC and </a:t>
            </a:r>
            <a:r>
              <a:rPr lang="en-US" sz="2000" dirty="0" smtClean="0">
                <a:latin typeface="Arial" charset="0"/>
              </a:rPr>
              <a:t>PHY using configuration data received from a higher layer</a:t>
            </a:r>
          </a:p>
          <a:p>
            <a:pPr marL="457200" indent="-457200">
              <a:buFont typeface="+mj-lt"/>
              <a:buAutoNum type="arabicPeriod"/>
            </a:pPr>
            <a:r>
              <a:rPr lang="en-US" sz="2000" dirty="0" smtClean="0">
                <a:latin typeface="Arial" charset="0"/>
              </a:rPr>
              <a:t>it </a:t>
            </a:r>
            <a:r>
              <a:rPr lang="en-US" sz="2000" dirty="0">
                <a:latin typeface="Arial" charset="0"/>
              </a:rPr>
              <a:t>provides configuration parameters to other protocol </a:t>
            </a:r>
            <a:r>
              <a:rPr lang="en-US" sz="2000" dirty="0" smtClean="0">
                <a:latin typeface="Arial" charset="0"/>
              </a:rPr>
              <a:t>blocks received from a higher layer or stored in the management protocol block</a:t>
            </a:r>
          </a:p>
          <a:p>
            <a:pPr marL="457200" indent="-457200">
              <a:buFont typeface="+mj-lt"/>
              <a:buAutoNum type="arabicPeriod"/>
            </a:pPr>
            <a:r>
              <a:rPr lang="en-US" sz="2000" dirty="0" smtClean="0">
                <a:latin typeface="Arial" charset="0"/>
              </a:rPr>
              <a:t>it </a:t>
            </a:r>
            <a:r>
              <a:rPr lang="en-US" sz="2000" dirty="0">
                <a:latin typeface="Arial" charset="0"/>
              </a:rPr>
              <a:t>provides network </a:t>
            </a:r>
            <a:r>
              <a:rPr lang="en-US" sz="2000" dirty="0" smtClean="0">
                <a:latin typeface="Arial" charset="0"/>
              </a:rPr>
              <a:t>device monitoring or management.  The monitoring function provides device monitoring metrics to a </a:t>
            </a:r>
            <a:r>
              <a:rPr lang="en-US" sz="2000" dirty="0">
                <a:latin typeface="Arial" charset="0"/>
              </a:rPr>
              <a:t>higher layer application using </a:t>
            </a:r>
            <a:r>
              <a:rPr lang="en-US" sz="2000" dirty="0" smtClean="0">
                <a:latin typeface="Arial" charset="0"/>
              </a:rPr>
              <a:t>either the </a:t>
            </a:r>
            <a:r>
              <a:rPr lang="en-US" sz="2000" dirty="0">
                <a:latin typeface="Arial" charset="0"/>
              </a:rPr>
              <a:t>802.15.4 primitives or a well-known interface such as </a:t>
            </a:r>
            <a:r>
              <a:rPr lang="en-US" sz="2000" dirty="0" smtClean="0">
                <a:latin typeface="Arial" charset="0"/>
              </a:rPr>
              <a:t>the Yang </a:t>
            </a:r>
            <a:r>
              <a:rPr lang="en-US" sz="2000" dirty="0">
                <a:latin typeface="Arial" charset="0"/>
              </a:rPr>
              <a:t>modeling </a:t>
            </a:r>
            <a:r>
              <a:rPr lang="en-US" sz="2000" dirty="0" smtClean="0">
                <a:latin typeface="Arial" charset="0"/>
              </a:rPr>
              <a:t>interface.  The management function uses data collected from the device to optimize the device’s configuration for better spectral use. </a:t>
            </a:r>
            <a:endParaRPr lang="en-US" sz="2000" dirty="0">
              <a:latin typeface="Arial" charset="0"/>
            </a:endParaRPr>
          </a:p>
        </p:txBody>
      </p:sp>
      <p:sp>
        <p:nvSpPr>
          <p:cNvPr id="2" name="Date Placeholder 1"/>
          <p:cNvSpPr>
            <a:spLocks noGrp="1"/>
          </p:cNvSpPr>
          <p:nvPr>
            <p:ph type="dt" sz="half" idx="10"/>
          </p:nvPr>
        </p:nvSpPr>
        <p:spPr/>
        <p:txBody>
          <a:bodyPr/>
          <a:lstStyle/>
          <a:p>
            <a:pPr>
              <a:defRPr/>
            </a:pPr>
            <a:r>
              <a:rPr lang="en-US" smtClean="0"/>
              <a:t>&lt;Sept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19</a:t>
            </a:fld>
            <a:endParaRPr lang="en-US" dirty="0"/>
          </a:p>
        </p:txBody>
      </p:sp>
    </p:spTree>
    <p:extLst>
      <p:ext uri="{BB962C8B-B14F-4D97-AF65-F5344CB8AC3E}">
        <p14:creationId xmlns:p14="http://schemas.microsoft.com/office/powerpoint/2010/main" val="38866108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&lt;Sept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20</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366293680"/>
              </p:ext>
            </p:extLst>
          </p:nvPr>
        </p:nvGraphicFramePr>
        <p:xfrm>
          <a:off x="152399" y="838200"/>
          <a:ext cx="8701802" cy="4876799"/>
        </p:xfrm>
        <a:graphic>
          <a:graphicData uri="http://schemas.openxmlformats.org/drawingml/2006/table">
            <a:tbl>
              <a:tblPr firstRow="1" bandRow="1">
                <a:tableStyleId>{5C22544A-7EE6-4342-B048-85BDC9FD1C3A}</a:tableStyleId>
              </a:tblPr>
              <a:tblGrid>
                <a:gridCol w="1178644"/>
                <a:gridCol w="2555157"/>
                <a:gridCol w="1152374"/>
                <a:gridCol w="1861400"/>
                <a:gridCol w="1954227"/>
              </a:tblGrid>
              <a:tr h="286420">
                <a:tc gridSpan="5">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Operational</a:t>
                      </a:r>
                      <a:endParaRPr lang="en-US" sz="1400" b="1" dirty="0"/>
                    </a:p>
                  </a:txBody>
                  <a:tcPr/>
                </a:tc>
                <a:tc>
                  <a:txBody>
                    <a:bodyPr/>
                    <a:lstStyle/>
                    <a:p>
                      <a:r>
                        <a:rPr lang="en-US" sz="1400" b="1" dirty="0" smtClean="0"/>
                        <a:t>Op enumerations</a:t>
                      </a:r>
                      <a:endParaRPr lang="en-US" sz="1400" b="1" dirty="0"/>
                    </a:p>
                  </a:txBody>
                  <a:tcPr/>
                </a:tc>
                <a:tc>
                  <a:txBody>
                    <a:bodyPr/>
                    <a:lstStyle/>
                    <a:p>
                      <a:endParaRPr lang="en-US" sz="1400" b="1" dirty="0"/>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Device</a:t>
                      </a:r>
                      <a:r>
                        <a:rPr lang="en-US" sz="1400" baseline="0" dirty="0" smtClean="0"/>
                        <a:t> </a:t>
                      </a:r>
                      <a:r>
                        <a:rPr lang="en-US" sz="1400" dirty="0" smtClean="0"/>
                        <a:t>Type</a:t>
                      </a:r>
                      <a:endParaRPr lang="en-US" sz="1400" dirty="0"/>
                    </a:p>
                  </a:txBody>
                  <a:tcPr/>
                </a:tc>
                <a:tc>
                  <a:txBody>
                    <a:bodyPr/>
                    <a:lstStyle/>
                    <a:p>
                      <a:r>
                        <a:rPr lang="en-US" sz="1400" dirty="0" smtClean="0"/>
                        <a:t>FFD, RFD, RFD-TX, RFD-RX</a:t>
                      </a:r>
                      <a:endParaRPr lang="en-US" sz="1400" dirty="0"/>
                    </a:p>
                  </a:txBody>
                  <a:tcPr/>
                </a:tc>
                <a:tc>
                  <a:txBody>
                    <a:bodyPr/>
                    <a:lstStyle/>
                    <a:p>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PAN</a:t>
                      </a:r>
                      <a:endParaRPr lang="en-US" sz="1400" dirty="0"/>
                    </a:p>
                  </a:txBody>
                  <a:tcPr/>
                </a:tc>
                <a:tc>
                  <a:txBody>
                    <a:bodyPr/>
                    <a:lstStyle/>
                    <a:p>
                      <a:r>
                        <a:rPr lang="en-US" sz="1400" dirty="0" smtClean="0"/>
                        <a:t>Set-up, discovery</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sz="1400" dirty="0"/>
                    </a:p>
                  </a:txBody>
                  <a:tcPr/>
                </a:tc>
                <a:tc>
                  <a:txBody>
                    <a:bodyPr/>
                    <a:lstStyle/>
                    <a:p>
                      <a:endParaRPr lang="en-US" dirty="0"/>
                    </a:p>
                  </a:txBody>
                  <a:tcPr/>
                </a:tc>
              </a:tr>
              <a:tr h="286420">
                <a:tc>
                  <a:txBody>
                    <a:bodyPr/>
                    <a:lstStyle/>
                    <a:p>
                      <a:endParaRPr lang="en-US" sz="1400" dirty="0"/>
                    </a:p>
                  </a:txBody>
                  <a:tcPr/>
                </a:tc>
                <a:tc>
                  <a:txBody>
                    <a:bodyPr/>
                    <a:lstStyle/>
                    <a:p>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a:p>
                  </a:txBody>
                  <a:tcPr/>
                </a:tc>
                <a:tc>
                  <a:txBody>
                    <a:bodyPr/>
                    <a:lstStyle/>
                    <a:p>
                      <a:endParaRPr lang="en-US" sz="140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31673217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21</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519037899"/>
              </p:ext>
            </p:extLst>
          </p:nvPr>
        </p:nvGraphicFramePr>
        <p:xfrm>
          <a:off x="152399" y="838200"/>
          <a:ext cx="8092202" cy="5090159"/>
        </p:xfrm>
        <a:graphic>
          <a:graphicData uri="http://schemas.openxmlformats.org/drawingml/2006/table">
            <a:tbl>
              <a:tblPr firstRow="1" bandRow="1">
                <a:tableStyleId>{5C22544A-7EE6-4342-B048-85BDC9FD1C3A}</a:tableStyleId>
              </a:tblPr>
              <a:tblGrid>
                <a:gridCol w="2819401"/>
                <a:gridCol w="1457174"/>
                <a:gridCol w="1861400"/>
                <a:gridCol w="1954227"/>
              </a:tblGrid>
              <a:tr h="286420">
                <a:tc gridSpan="4">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Optional Modes</a:t>
                      </a:r>
                      <a:endParaRPr lang="en-US" sz="1400" b="1" dirty="0"/>
                    </a:p>
                  </a:txBody>
                  <a:tcPr/>
                </a:tc>
                <a:tc>
                  <a:txBody>
                    <a:bodyPr/>
                    <a:lstStyle/>
                    <a:p>
                      <a:r>
                        <a:rPr lang="en-US" sz="1400" b="1" dirty="0" smtClean="0"/>
                        <a:t>Configuration set-up</a:t>
                      </a:r>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Generic (GTS) [beacon-enabled]</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DSME</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TSCH</a:t>
                      </a:r>
                    </a:p>
                  </a:txBody>
                  <a:tcPr/>
                </a:tc>
                <a:tc>
                  <a:txBody>
                    <a:bodyPr/>
                    <a:lstStyle/>
                    <a:p>
                      <a:r>
                        <a:rPr lang="en-US" sz="1400" dirty="0" smtClean="0"/>
                        <a:t>Slotframe</a:t>
                      </a:r>
                      <a:endParaRPr lang="en-US" sz="1400"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SUN</a:t>
                      </a:r>
                      <a:endParaRPr lang="en-US" sz="1400" dirty="0"/>
                    </a:p>
                  </a:txBody>
                  <a:tcPr/>
                </a:tc>
                <a:tc>
                  <a:txBody>
                    <a:bodyPr/>
                    <a:lstStyle/>
                    <a:p>
                      <a:endParaRPr lang="en-US"/>
                    </a:p>
                  </a:txBody>
                  <a:tcPr/>
                </a:tc>
                <a:tc>
                  <a:txBody>
                    <a:bodyPr/>
                    <a:lstStyle/>
                    <a:p>
                      <a:endParaRPr lang="en-US" sz="1400" dirty="0"/>
                    </a:p>
                  </a:txBody>
                  <a:tcPr/>
                </a:tc>
                <a:tc>
                  <a:txBody>
                    <a:bodyPr/>
                    <a:lstStyle/>
                    <a:p>
                      <a:endParaRPr lang="en-US"/>
                    </a:p>
                  </a:txBody>
                  <a:tcPr/>
                </a:tc>
              </a:tr>
              <a:tr h="286420">
                <a:tc>
                  <a:txBody>
                    <a:bodyPr/>
                    <a:lstStyle/>
                    <a:p>
                      <a:r>
                        <a:rPr lang="en-US" sz="1400" dirty="0" smtClean="0"/>
                        <a:t>TVWS</a:t>
                      </a:r>
                      <a:endParaRPr lang="en-US" sz="1400" dirty="0"/>
                    </a:p>
                  </a:txBody>
                  <a:tcPr/>
                </a:tc>
                <a:tc>
                  <a:txBody>
                    <a:bodyPr/>
                    <a:lstStyle/>
                    <a:p>
                      <a:endParaRPr lang="en-US"/>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LECIM (lp-wan)</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RFID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RCC</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Generic [non-beacon-enabled]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a:p>
                  </a:txBody>
                  <a:tcPr/>
                </a:tc>
                <a:tc>
                  <a:txBody>
                    <a:bodyPr/>
                    <a:lstStyle/>
                    <a:p>
                      <a:endParaRPr lang="en-US" sz="1400" dirty="0"/>
                    </a:p>
                  </a:txBody>
                  <a:tcPr/>
                </a:tc>
                <a:tc>
                  <a:txBody>
                    <a:bodyPr/>
                    <a:lstStyle/>
                    <a:p>
                      <a:endParaRPr lang="en-US" dirty="0"/>
                    </a:p>
                  </a:txBody>
                  <a:tcPr/>
                </a:tc>
              </a:tr>
              <a:tr h="286420">
                <a:tc>
                  <a:txBody>
                    <a:bodyPr/>
                    <a:lstStyle/>
                    <a:p>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a:p>
                  </a:txBody>
                  <a:tcPr/>
                </a:tc>
                <a:tc>
                  <a:txBody>
                    <a:bodyPr/>
                    <a:lstStyle/>
                    <a:p>
                      <a:endParaRPr lang="en-US" sz="140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27408648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22</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4577397"/>
              </p:ext>
            </p:extLst>
          </p:nvPr>
        </p:nvGraphicFramePr>
        <p:xfrm>
          <a:off x="152399" y="838200"/>
          <a:ext cx="8763001" cy="5372137"/>
        </p:xfrm>
        <a:graphic>
          <a:graphicData uri="http://schemas.openxmlformats.org/drawingml/2006/table">
            <a:tbl>
              <a:tblPr firstRow="1" bandRow="1">
                <a:tableStyleId>{5C22544A-7EE6-4342-B048-85BDC9FD1C3A}</a:tableStyleId>
              </a:tblPr>
              <a:tblGrid>
                <a:gridCol w="1752601"/>
                <a:gridCol w="6248400"/>
                <a:gridCol w="762000"/>
              </a:tblGrid>
              <a:tr h="286420">
                <a:tc gridSpan="3">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r>
              <a:tr h="286420">
                <a:tc>
                  <a:txBody>
                    <a:bodyPr/>
                    <a:lstStyle/>
                    <a:p>
                      <a:r>
                        <a:rPr lang="en-US" sz="1400" b="1" dirty="0" smtClean="0"/>
                        <a:t>Option behaviors</a:t>
                      </a:r>
                      <a:endParaRPr lang="en-US" sz="1400" b="1" dirty="0"/>
                    </a:p>
                  </a:txBody>
                  <a:tcPr/>
                </a:tc>
                <a:tc>
                  <a:txBody>
                    <a:bodyPr/>
                    <a:lstStyle/>
                    <a:p>
                      <a:r>
                        <a:rPr lang="en-US" sz="1400" b="1" dirty="0" smtClean="0"/>
                        <a:t>Option details</a:t>
                      </a:r>
                      <a:endParaRPr lang="en-US" sz="1400" b="1" dirty="0"/>
                    </a:p>
                  </a:txBody>
                  <a:tcPr/>
                </a:tc>
                <a:tc>
                  <a:txBody>
                    <a:bodyPr/>
                    <a:lstStyle/>
                    <a:p>
                      <a:endParaRPr lang="en-US"/>
                    </a:p>
                  </a:txBody>
                  <a:tcPr/>
                </a:tc>
              </a:tr>
              <a:tr h="286420">
                <a:tc>
                  <a:txBody>
                    <a:bodyPr/>
                    <a:lstStyle/>
                    <a:p>
                      <a:r>
                        <a:rPr lang="en-US" sz="1400" dirty="0" smtClean="0"/>
                        <a:t>Association</a:t>
                      </a:r>
                      <a:endParaRPr lang="en-US" sz="1400" dirty="0"/>
                    </a:p>
                  </a:txBody>
                  <a:tcPr/>
                </a:tc>
                <a:tc>
                  <a:txBody>
                    <a:bodyPr/>
                    <a:lstStyle/>
                    <a:p>
                      <a:endParaRPr lang="en-US" sz="1400" dirty="0"/>
                    </a:p>
                  </a:txBody>
                  <a:tcPr/>
                </a:tc>
                <a:tc>
                  <a:txBody>
                    <a:bodyPr/>
                    <a:lstStyle/>
                    <a:p>
                      <a:endParaRPr lang="en-US"/>
                    </a:p>
                  </a:txBody>
                  <a:tcPr/>
                </a:tc>
              </a:tr>
              <a:tr h="286420">
                <a:tc>
                  <a:txBody>
                    <a:bodyPr/>
                    <a:lstStyle/>
                    <a:p>
                      <a:r>
                        <a:rPr lang="en-US" sz="1400" dirty="0" smtClean="0"/>
                        <a:t>Security</a:t>
                      </a:r>
                      <a:endParaRPr lang="en-US" sz="1400" dirty="0"/>
                    </a:p>
                  </a:txBody>
                  <a:tcPr/>
                </a:tc>
                <a:tc>
                  <a:txBody>
                    <a:bodyPr/>
                    <a:lstStyle/>
                    <a:p>
                      <a:r>
                        <a:rPr lang="en-US" sz="1400" dirty="0" smtClean="0"/>
                        <a:t>Integrity,</a:t>
                      </a:r>
                      <a:r>
                        <a:rPr lang="en-US" sz="1400" baseline="0" dirty="0" smtClean="0"/>
                        <a:t> Encryption</a:t>
                      </a:r>
                      <a:endParaRPr lang="en-US" sz="1400" dirty="0"/>
                    </a:p>
                  </a:txBody>
                  <a:tcPr/>
                </a:tc>
                <a:tc>
                  <a:txBody>
                    <a:bodyPr/>
                    <a:lstStyle/>
                    <a:p>
                      <a:endParaRPr lang="en-US"/>
                    </a:p>
                  </a:txBody>
                  <a:tcPr/>
                </a:tc>
              </a:tr>
              <a:tr h="286420">
                <a:tc>
                  <a:txBody>
                    <a:bodyPr/>
                    <a:lstStyle/>
                    <a:p>
                      <a:r>
                        <a:rPr lang="en-US" sz="1400" dirty="0" smtClean="0"/>
                        <a:t>Promiscuous</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Ranging</a:t>
                      </a:r>
                      <a:endParaRPr lang="en-US" sz="1400" dirty="0"/>
                    </a:p>
                  </a:txBody>
                  <a:tcPr/>
                </a:tc>
                <a:tc>
                  <a:txBody>
                    <a:bodyPr/>
                    <a:lstStyle/>
                    <a:p>
                      <a:endParaRPr lang="en-US" dirty="0"/>
                    </a:p>
                  </a:txBody>
                  <a:tcPr/>
                </a:tc>
                <a:tc>
                  <a:txBody>
                    <a:bodyPr/>
                    <a:lstStyle/>
                    <a:p>
                      <a:endParaRPr lang="en-US" dirty="0"/>
                    </a:p>
                  </a:txBody>
                  <a:tcPr/>
                </a:tc>
              </a:tr>
              <a:tr h="286420">
                <a:tc>
                  <a:txBody>
                    <a:bodyPr/>
                    <a:lstStyle/>
                    <a:p>
                      <a:r>
                        <a:rPr lang="en-US" sz="1400" dirty="0" smtClean="0"/>
                        <a:t>Low Energy</a:t>
                      </a:r>
                      <a:endParaRPr lang="en-US" sz="1400" dirty="0"/>
                    </a:p>
                  </a:txBody>
                  <a:tcPr/>
                </a:tc>
                <a:tc>
                  <a:txBody>
                    <a:bodyPr/>
                    <a:lstStyle/>
                    <a:p>
                      <a:r>
                        <a:rPr lang="en-US" sz="1400" dirty="0" smtClean="0"/>
                        <a:t>CSL, RIT, IRIT</a:t>
                      </a:r>
                      <a:endParaRPr lang="en-US" sz="1400" dirty="0"/>
                    </a:p>
                  </a:txBody>
                  <a:tcPr/>
                </a:tc>
                <a:tc>
                  <a:txBody>
                    <a:bodyPr/>
                    <a:lstStyle/>
                    <a:p>
                      <a:endParaRPr lang="en-US"/>
                    </a:p>
                  </a:txBody>
                  <a:tcPr/>
                </a:tc>
              </a:tr>
              <a:tr h="286420">
                <a:tc>
                  <a:txBody>
                    <a:bodyPr/>
                    <a:lstStyle/>
                    <a:p>
                      <a:r>
                        <a:rPr lang="en-US" sz="1400" dirty="0" smtClean="0"/>
                        <a:t>Priority</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Metrics</a:t>
                      </a:r>
                      <a:endParaRPr lang="en-US" sz="1400" dirty="0"/>
                    </a:p>
                  </a:txBody>
                  <a:tcPr/>
                </a:tc>
                <a:tc>
                  <a:txBody>
                    <a:bodyPr/>
                    <a:lstStyle/>
                    <a:p>
                      <a:r>
                        <a:rPr lang="en-US" sz="1400" b="0" i="0" u="none" strike="noStrike" kern="1200" baseline="0" dirty="0" smtClean="0">
                          <a:solidFill>
                            <a:schemeClr val="dk1"/>
                          </a:solidFill>
                          <a:latin typeface="+mn-lt"/>
                          <a:ea typeface="+mn-ea"/>
                          <a:cs typeface="+mn-cs"/>
                        </a:rPr>
                        <a:t>MAC Metrics IE/All MAC Metrics IE</a:t>
                      </a:r>
                      <a:endParaRPr lang="en-US" sz="1400" dirty="0"/>
                    </a:p>
                  </a:txBody>
                  <a:tcPr/>
                </a:tc>
                <a:tc>
                  <a:txBody>
                    <a:bodyPr/>
                    <a:lstStyle/>
                    <a:p>
                      <a:endParaRPr lang="en-US" dirty="0"/>
                    </a:p>
                  </a:txBody>
                  <a:tcPr/>
                </a:tc>
              </a:tr>
              <a:tr h="286420">
                <a:tc>
                  <a:txBody>
                    <a:bodyPr/>
                    <a:lstStyle/>
                    <a:p>
                      <a:r>
                        <a:rPr lang="en-US" sz="1400" dirty="0" smtClean="0"/>
                        <a:t>Channel Hopping</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dk1"/>
                          </a:solidFill>
                          <a:latin typeface="+mn-lt"/>
                          <a:ea typeface="+mn-ea"/>
                          <a:cs typeface="+mn-cs"/>
                        </a:rPr>
                        <a:t>Channel hopping IE, </a:t>
                      </a:r>
                      <a:r>
                        <a:rPr lang="en-US" sz="1400" b="0" i="1" u="none" strike="noStrike" kern="1200" baseline="0" dirty="0" smtClean="0">
                          <a:solidFill>
                            <a:schemeClr val="dk1"/>
                          </a:solidFill>
                          <a:latin typeface="+mn-lt"/>
                          <a:ea typeface="+mn-ea"/>
                          <a:cs typeface="+mn-cs"/>
                        </a:rPr>
                        <a:t>macHoppingSequenceLength, macHoppingSequenceList, </a:t>
                      </a:r>
                      <a:r>
                        <a:rPr lang="en-US" sz="1400" b="0" i="1" u="none" strike="noStrike" kern="1200" baseline="0" dirty="0" err="1" smtClean="0">
                          <a:solidFill>
                            <a:schemeClr val="dk1"/>
                          </a:solidFill>
                          <a:latin typeface="+mn-lt"/>
                          <a:ea typeface="+mn-ea"/>
                          <a:cs typeface="+mn-cs"/>
                        </a:rPr>
                        <a:t>macHoppingSequenceId</a:t>
                      </a:r>
                      <a:r>
                        <a:rPr lang="en-US" sz="1400" b="0" i="0"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macNumberofChannels</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macPhyConfiguration</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macExtendedBitmap</a:t>
                      </a:r>
                      <a:r>
                        <a:rPr lang="en-US" sz="1400" b="0" i="1" u="none" strike="noStrike" kern="1200" baseline="0" dirty="0" smtClean="0">
                          <a:solidFill>
                            <a:schemeClr val="dk1"/>
                          </a:solidFill>
                          <a:latin typeface="+mn-lt"/>
                          <a:ea typeface="+mn-ea"/>
                          <a:cs typeface="+mn-cs"/>
                        </a:rPr>
                        <a:t> </a:t>
                      </a:r>
                      <a:endParaRPr lang="en-US" sz="1400" i="1" dirty="0"/>
                    </a:p>
                  </a:txBody>
                  <a:tcPr/>
                </a:tc>
                <a:tc>
                  <a:txBody>
                    <a:bodyPr/>
                    <a:lstStyle/>
                    <a:p>
                      <a:endParaRPr lang="en-US" sz="1400" i="1" dirty="0"/>
                    </a:p>
                  </a:txBody>
                  <a:tcPr/>
                </a:tc>
              </a:tr>
              <a:tr h="286420">
                <a:tc>
                  <a:txBody>
                    <a:bodyPr/>
                    <a:lstStyle/>
                    <a:p>
                      <a:r>
                        <a:rPr lang="en-US" sz="1400" dirty="0" smtClean="0"/>
                        <a:t>IEs</a:t>
                      </a:r>
                      <a:endParaRPr lang="en-US" sz="1400" dirty="0"/>
                    </a:p>
                  </a:txBody>
                  <a:tcPr/>
                </a:tc>
                <a:tc>
                  <a:txBody>
                    <a:bodyPr/>
                    <a:lstStyle/>
                    <a:p>
                      <a:r>
                        <a:rPr lang="en-US" sz="1400" dirty="0" smtClean="0"/>
                        <a:t>Header,</a:t>
                      </a:r>
                      <a:r>
                        <a:rPr lang="en-US" sz="1400" baseline="0" dirty="0" smtClean="0"/>
                        <a:t> Payload</a:t>
                      </a:r>
                      <a:endParaRPr lang="en-US" sz="1400" dirty="0"/>
                    </a:p>
                  </a:txBody>
                  <a:tcPr/>
                </a:tc>
                <a:tc>
                  <a:txBody>
                    <a:bodyPr/>
                    <a:lstStyle/>
                    <a:p>
                      <a:endParaRPr lang="en-US"/>
                    </a:p>
                  </a:txBody>
                  <a:tcPr/>
                </a:tc>
              </a:tr>
              <a:tr h="286420">
                <a:tc>
                  <a:txBody>
                    <a:bodyPr/>
                    <a:lstStyle/>
                    <a:p>
                      <a:r>
                        <a:rPr lang="en-US" sz="1400" dirty="0" smtClean="0"/>
                        <a:t>TRLE</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Spectrum Tracking</a:t>
                      </a:r>
                      <a:endParaRPr lang="en-US" sz="1400"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19200292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23</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847688495"/>
              </p:ext>
            </p:extLst>
          </p:nvPr>
        </p:nvGraphicFramePr>
        <p:xfrm>
          <a:off x="457200" y="1219200"/>
          <a:ext cx="8305800" cy="4805676"/>
        </p:xfrm>
        <a:graphic>
          <a:graphicData uri="http://schemas.openxmlformats.org/drawingml/2006/table">
            <a:tbl>
              <a:tblPr firstRow="1" bandRow="1">
                <a:tableStyleId>{5C22544A-7EE6-4342-B048-85BDC9FD1C3A}</a:tableStyleId>
              </a:tblPr>
              <a:tblGrid>
                <a:gridCol w="1600200"/>
                <a:gridCol w="6705600"/>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Channel</a:t>
                      </a:r>
                      <a:endParaRPr lang="en-US" sz="1000" i="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1" u="none" strike="noStrike" kern="1200" baseline="0" dirty="0" err="1" smtClean="0">
                          <a:solidFill>
                            <a:schemeClr val="dk1"/>
                          </a:solidFill>
                          <a:latin typeface="+mn-lt"/>
                          <a:ea typeface="+mn-ea"/>
                          <a:cs typeface="+mn-cs"/>
                        </a:rPr>
                        <a:t>phyCurrentChannel</a:t>
                      </a:r>
                      <a:r>
                        <a:rPr lang="en-US" sz="1200" b="0" i="1" u="none" strike="noStrike" kern="1200" baseline="0" dirty="0" smtClean="0">
                          <a:solidFill>
                            <a:schemeClr val="dk1"/>
                          </a:solidFill>
                          <a:latin typeface="+mn-lt"/>
                          <a:ea typeface="+mn-ea"/>
                          <a:cs typeface="+mn-cs"/>
                        </a:rPr>
                        <a:t> = </a:t>
                      </a:r>
                      <a:r>
                        <a:rPr lang="en-US" sz="1200" dirty="0" smtClean="0"/>
                        <a:t>Number</a:t>
                      </a:r>
                      <a:r>
                        <a:rPr lang="en-US" sz="1200" baseline="0" dirty="0" smtClean="0"/>
                        <a:t>: </a:t>
                      </a:r>
                      <a:r>
                        <a:rPr lang="en-US" sz="1200" b="0" i="1" u="none" strike="noStrike" kern="1200" baseline="0" dirty="0" err="1" smtClean="0">
                          <a:solidFill>
                            <a:schemeClr val="dk1"/>
                          </a:solidFill>
                          <a:latin typeface="+mn-lt"/>
                          <a:ea typeface="+mn-ea"/>
                          <a:cs typeface="+mn-cs"/>
                        </a:rPr>
                        <a:t>phyCurrentPage</a:t>
                      </a:r>
                      <a:endParaRPr lang="en-US" sz="1200" i="1" dirty="0"/>
                    </a:p>
                  </a:txBody>
                  <a:tcPr/>
                </a:tc>
              </a:tr>
              <a:tr h="309033">
                <a:tc>
                  <a:txBody>
                    <a:bodyPr/>
                    <a:lstStyle/>
                    <a:p>
                      <a:r>
                        <a:rPr lang="en-US" sz="1200" dirty="0" smtClean="0"/>
                        <a:t>Modulation type</a:t>
                      </a:r>
                      <a:endParaRPr lang="en-US" sz="1200" dirty="0"/>
                    </a:p>
                  </a:txBody>
                  <a:tcPr/>
                </a:tc>
                <a:tc>
                  <a:txBody>
                    <a:bodyPr/>
                    <a:lstStyle/>
                    <a:p>
                      <a:r>
                        <a:rPr lang="en-US" sz="1200" dirty="0" smtClean="0"/>
                        <a:t>O-QPSK, BPSK, FSK, MSK, OFDM, CSS, UWB-HR, UWB-LR, ASK</a:t>
                      </a:r>
                      <a:endParaRPr lang="en-US" sz="1200" dirty="0"/>
                    </a:p>
                  </a:txBody>
                  <a:tcPr/>
                </a:tc>
              </a:tr>
              <a:tr h="309033">
                <a:tc>
                  <a:txBody>
                    <a:bodyPr/>
                    <a:lstStyle/>
                    <a:p>
                      <a:r>
                        <a:rPr lang="en-US" sz="1200" dirty="0" smtClean="0"/>
                        <a:t>Preamble</a:t>
                      </a:r>
                      <a:endParaRPr lang="en-US" sz="1200" dirty="0"/>
                    </a:p>
                  </a:txBody>
                  <a:tcPr/>
                </a:tc>
                <a:tc>
                  <a:txBody>
                    <a:bodyPr/>
                    <a:lstStyle/>
                    <a:p>
                      <a:r>
                        <a:rPr lang="en-US" sz="1200" dirty="0" smtClean="0"/>
                        <a:t>Code/repetition: </a:t>
                      </a:r>
                      <a:r>
                        <a:rPr lang="en-US" sz="1200" b="0" i="1" u="none" strike="noStrike" kern="1200" baseline="0" dirty="0" err="1" smtClean="0">
                          <a:solidFill>
                            <a:schemeClr val="dk1"/>
                          </a:solidFill>
                          <a:latin typeface="+mn-lt"/>
                          <a:ea typeface="+mn-ea"/>
                          <a:cs typeface="+mn-cs"/>
                        </a:rPr>
                        <a:t>phyFskPreambleLength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SecondaryFskPreambleLength</a:t>
                      </a:r>
                      <a:endParaRPr lang="en-US" sz="1200" i="1" dirty="0"/>
                    </a:p>
                  </a:txBody>
                  <a:tcPr/>
                </a:tc>
              </a:tr>
              <a:tr h="309033">
                <a:tc>
                  <a:txBody>
                    <a:bodyPr/>
                    <a:lstStyle/>
                    <a:p>
                      <a:r>
                        <a:rPr lang="en-US" sz="1200" dirty="0" smtClean="0"/>
                        <a:t>FCS size</a:t>
                      </a:r>
                      <a:endParaRPr lang="en-US" sz="1200" dirty="0"/>
                    </a:p>
                  </a:txBody>
                  <a:tcPr/>
                </a:tc>
                <a:tc>
                  <a:txBody>
                    <a:bodyPr/>
                    <a:lstStyle/>
                    <a:p>
                      <a:r>
                        <a:rPr lang="en-US" sz="1200" dirty="0" smtClean="0"/>
                        <a:t>2, or 4</a:t>
                      </a:r>
                      <a:endParaRPr lang="en-US" sz="1200" dirty="0"/>
                    </a:p>
                  </a:txBody>
                  <a:tcPr/>
                </a:tc>
              </a:tr>
              <a:tr h="309033">
                <a:tc>
                  <a:txBody>
                    <a:bodyPr/>
                    <a:lstStyle/>
                    <a:p>
                      <a:r>
                        <a:rPr lang="en-US" sz="1200" dirty="0" smtClean="0"/>
                        <a:t>Packet Length</a:t>
                      </a:r>
                      <a:endParaRPr lang="en-US" sz="1000" i="1" dirty="0"/>
                    </a:p>
                  </a:txBody>
                  <a:tcPr/>
                </a:tc>
                <a:tc>
                  <a:txBody>
                    <a:bodyPr/>
                    <a:lstStyle/>
                    <a:p>
                      <a:r>
                        <a:rPr lang="en-US" sz="1200" b="0" i="1" u="none" strike="noStrike" kern="1200" baseline="0" dirty="0" err="1" smtClean="0">
                          <a:solidFill>
                            <a:schemeClr val="dk1"/>
                          </a:solidFill>
                          <a:latin typeface="+mn-lt"/>
                          <a:ea typeface="+mn-ea"/>
                          <a:cs typeface="+mn-cs"/>
                        </a:rPr>
                        <a:t>aMaxPhyPacketSize</a:t>
                      </a:r>
                      <a:r>
                        <a:rPr lang="en-US" sz="1200" b="0" i="1" u="none" strike="noStrike" kern="1200" baseline="0" dirty="0" smtClean="0">
                          <a:solidFill>
                            <a:schemeClr val="dk1"/>
                          </a:solidFill>
                          <a:latin typeface="+mn-lt"/>
                          <a:ea typeface="+mn-ea"/>
                          <a:cs typeface="+mn-cs"/>
                        </a:rPr>
                        <a:t> = </a:t>
                      </a:r>
                      <a:r>
                        <a:rPr lang="en-US" sz="1200" dirty="0" smtClean="0"/>
                        <a:t>127, or 2047, or </a:t>
                      </a:r>
                      <a:r>
                        <a:rPr lang="en-US" sz="1200" b="0" i="1" u="none" strike="noStrike" kern="1200" baseline="0" dirty="0" err="1" smtClean="0">
                          <a:solidFill>
                            <a:schemeClr val="dk1"/>
                          </a:solidFill>
                          <a:latin typeface="+mn-lt"/>
                          <a:ea typeface="+mn-ea"/>
                          <a:cs typeface="+mn-cs"/>
                        </a:rPr>
                        <a:t>phyLecimDsssPsduSize</a:t>
                      </a:r>
                      <a:endParaRPr lang="en-US" sz="1200" i="1" dirty="0"/>
                    </a:p>
                  </a:txBody>
                  <a:tcPr/>
                </a:tc>
              </a:tr>
              <a:tr h="30903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Bandwidth</a:t>
                      </a:r>
                    </a:p>
                  </a:txBody>
                  <a:tcPr/>
                </a:tc>
                <a:tc>
                  <a:txBody>
                    <a:bodyPr/>
                    <a:lstStyle/>
                    <a:p>
                      <a:endParaRPr lang="en-US" sz="1200" dirty="0"/>
                    </a:p>
                  </a:txBody>
                  <a:tcPr/>
                </a:tc>
              </a:tr>
              <a:tr h="309033">
                <a:tc>
                  <a:txBody>
                    <a:bodyPr/>
                    <a:lstStyle/>
                    <a:p>
                      <a:r>
                        <a:rPr lang="en-US" sz="1200" dirty="0" smtClean="0"/>
                        <a:t>Data Rate (kb/s)</a:t>
                      </a:r>
                      <a:endParaRPr lang="en-US" sz="1200" dirty="0"/>
                    </a:p>
                  </a:txBody>
                  <a:tcPr/>
                </a:tc>
                <a:tc>
                  <a:txBody>
                    <a:bodyPr/>
                    <a:lstStyle/>
                    <a:p>
                      <a:r>
                        <a:rPr lang="en-US" sz="1200" dirty="0" smtClean="0"/>
                        <a:t>2.4, 4.8, 6.25, 9.6, 10, 12.5, 16, 19.2, 20, 25, 31.25,</a:t>
                      </a:r>
                      <a:r>
                        <a:rPr lang="en-US" sz="1200" baseline="0" dirty="0" smtClean="0"/>
                        <a:t> 32, 36, 38.4, 40, </a:t>
                      </a:r>
                      <a:r>
                        <a:rPr lang="en-US" sz="1200" dirty="0" smtClean="0"/>
                        <a:t>50, 100, 110, 150, 156, 200, 234, 250, 300, 312, 468, 600, 624, 800, 850, 936, 1000, 1404, 1562.5, 1638, 2000, 3125, 6250, 6810, 27240</a:t>
                      </a:r>
                      <a:endParaRPr lang="en-US" sz="1200" dirty="0"/>
                    </a:p>
                  </a:txBody>
                  <a:tcPr/>
                </a:tc>
              </a:tr>
              <a:tr h="309033">
                <a:tc>
                  <a:txBody>
                    <a:bodyPr/>
                    <a:lstStyle/>
                    <a:p>
                      <a:r>
                        <a:rPr lang="en-US" sz="1200" dirty="0" smtClean="0"/>
                        <a:t>Transmit power level</a:t>
                      </a:r>
                      <a:endParaRPr lang="en-US" sz="1200" dirty="0"/>
                    </a:p>
                  </a:txBody>
                  <a:tcPr/>
                </a:tc>
                <a:tc>
                  <a:txBody>
                    <a:bodyPr/>
                    <a:lstStyle/>
                    <a:p>
                      <a:r>
                        <a:rPr lang="en-US" sz="1200" b="0" i="1" u="none" strike="noStrike" kern="1200" baseline="0" dirty="0" err="1" smtClean="0">
                          <a:solidFill>
                            <a:schemeClr val="dk1"/>
                          </a:solidFill>
                          <a:latin typeface="+mn-lt"/>
                          <a:ea typeface="+mn-ea"/>
                          <a:cs typeface="+mn-cs"/>
                        </a:rPr>
                        <a:t>phyTxPower</a:t>
                      </a:r>
                      <a:endParaRPr lang="en-US" sz="1200" i="1" dirty="0"/>
                    </a:p>
                  </a:txBody>
                  <a:tcPr/>
                </a:tc>
              </a:tr>
              <a:tr h="309033">
                <a:tc>
                  <a:txBody>
                    <a:bodyPr/>
                    <a:lstStyle/>
                    <a:p>
                      <a:r>
                        <a:rPr lang="en-US" sz="1200" dirty="0" smtClean="0"/>
                        <a:t>CCA</a:t>
                      </a:r>
                      <a:endParaRPr lang="en-US" sz="1200" dirty="0"/>
                    </a:p>
                  </a:txBody>
                  <a:tcPr/>
                </a:tc>
                <a:tc>
                  <a:txBody>
                    <a:bodyPr/>
                    <a:lstStyle/>
                    <a:p>
                      <a:r>
                        <a:rPr lang="en-US" sz="1200" dirty="0" smtClean="0"/>
                        <a:t>1, 2, 3, 4, 5, 6, :</a:t>
                      </a:r>
                      <a:r>
                        <a:rPr lang="en-US" sz="1200" baseline="0" dirty="0" smtClean="0"/>
                        <a:t> </a:t>
                      </a:r>
                      <a:r>
                        <a:rPr lang="en-US" sz="1200" dirty="0" err="1" smtClean="0"/>
                        <a:t>aCcatime</a:t>
                      </a:r>
                      <a:r>
                        <a:rPr lang="en-US" sz="1200" dirty="0" smtClean="0"/>
                        <a:t>/</a:t>
                      </a:r>
                      <a:r>
                        <a:rPr lang="en-US" sz="1200" b="0" i="1" u="none" strike="noStrike" kern="1200" baseline="0" dirty="0" err="1" smtClean="0">
                          <a:solidFill>
                            <a:schemeClr val="dk1"/>
                          </a:solidFill>
                          <a:latin typeface="+mn-lt"/>
                          <a:ea typeface="+mn-ea"/>
                          <a:cs typeface="+mn-cs"/>
                        </a:rPr>
                        <a:t>phyCCADuration</a:t>
                      </a:r>
                      <a:endParaRPr lang="en-US" sz="1200" i="1" dirty="0"/>
                    </a:p>
                  </a:txBody>
                  <a:tcPr/>
                </a:tc>
              </a:tr>
              <a:tr h="309033">
                <a:tc>
                  <a:txBody>
                    <a:bodyPr/>
                    <a:lstStyle/>
                    <a:p>
                      <a:r>
                        <a:rPr lang="en-US" sz="1200" dirty="0" smtClean="0"/>
                        <a:t>FEC</a:t>
                      </a:r>
                      <a:endParaRPr lang="en-US" sz="1200" dirty="0"/>
                    </a:p>
                  </a:txBody>
                  <a:tcPr/>
                </a:tc>
                <a:tc>
                  <a:txBody>
                    <a:bodyPr/>
                    <a:lstStyle/>
                    <a:p>
                      <a:r>
                        <a:rPr lang="en-US" sz="1200" dirty="0" smtClean="0"/>
                        <a:t>Off/On, rate, code, interleaving:</a:t>
                      </a:r>
                      <a:r>
                        <a:rPr lang="en-US" sz="1200" baseline="0" dirty="0" smtClean="0"/>
                        <a:t> </a:t>
                      </a:r>
                      <a:r>
                        <a:rPr lang="en-US" sz="1200" b="0" i="1" u="none" strike="noStrike" kern="1200" baseline="0" dirty="0" err="1" smtClean="0">
                          <a:solidFill>
                            <a:schemeClr val="dk1"/>
                          </a:solidFill>
                          <a:latin typeface="+mn-lt"/>
                          <a:ea typeface="+mn-ea"/>
                          <a:cs typeface="+mn-cs"/>
                        </a:rPr>
                        <a:t>phyFskFecEnabled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phyFskFecInterleavingRsc</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phyFskFecScheme</a:t>
                      </a:r>
                      <a:r>
                        <a:rPr lang="en-US" sz="1200" b="0" i="1" u="none" strike="noStrike" kern="1200" baseline="0" dirty="0" smtClean="0">
                          <a:solidFill>
                            <a:schemeClr val="dk1"/>
                          </a:solidFill>
                          <a:latin typeface="+mn-lt"/>
                          <a:ea typeface="+mn-ea"/>
                          <a:cs typeface="+mn-cs"/>
                        </a:rPr>
                        <a:t>/</a:t>
                      </a:r>
                      <a:r>
                        <a:rPr lang="en-US" sz="1200" b="0" i="1" u="none" strike="noStrike" kern="1200" baseline="0" dirty="0" err="1" smtClean="0">
                          <a:solidFill>
                            <a:schemeClr val="dk1"/>
                          </a:solidFill>
                          <a:latin typeface="+mn-lt"/>
                          <a:ea typeface="+mn-ea"/>
                          <a:cs typeface="+mn-cs"/>
                        </a:rPr>
                        <a:t>phyTvwsFskFecScheme</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phyLecimFecTailBitingEnabled</a:t>
                      </a:r>
                      <a:endParaRPr lang="en-US" sz="1200" i="1" dirty="0"/>
                    </a:p>
                  </a:txBody>
                  <a:tcPr/>
                </a:tc>
              </a:tr>
              <a:tr h="309033">
                <a:tc>
                  <a:txBody>
                    <a:bodyPr/>
                    <a:lstStyle/>
                    <a:p>
                      <a:r>
                        <a:rPr lang="en-US" sz="1200" dirty="0" smtClean="0"/>
                        <a:t>SFD</a:t>
                      </a:r>
                      <a:endParaRPr lang="en-US" sz="1200" dirty="0"/>
                    </a:p>
                  </a:txBody>
                  <a:tcPr/>
                </a:tc>
                <a:tc>
                  <a:txBody>
                    <a:bodyPr/>
                    <a:lstStyle/>
                    <a:p>
                      <a:r>
                        <a:rPr lang="en-US" sz="1200" dirty="0" smtClean="0"/>
                        <a:t>Size/value: </a:t>
                      </a:r>
                      <a:r>
                        <a:rPr lang="en-US" sz="1200" b="0" i="1" u="none" strike="noStrike" kern="1200" baseline="0" dirty="0" err="1" smtClean="0">
                          <a:solidFill>
                            <a:schemeClr val="dk1"/>
                          </a:solidFill>
                          <a:latin typeface="+mn-lt"/>
                          <a:ea typeface="+mn-ea"/>
                          <a:cs typeface="+mn-cs"/>
                        </a:rPr>
                        <a:t>phySunFskSfd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phyTvwsSfdLength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phyLecimDsssSfdPresent</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SecondaryFskSfd</a:t>
                      </a:r>
                      <a:endParaRPr lang="en-US" sz="1200" i="1" dirty="0"/>
                    </a:p>
                  </a:txBody>
                  <a:tcPr/>
                </a:tc>
              </a:tr>
              <a:tr h="309033">
                <a:tc>
                  <a:txBody>
                    <a:bodyPr/>
                    <a:lstStyle/>
                    <a:p>
                      <a:endParaRPr lang="en-US" sz="1200" dirty="0"/>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27830946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24</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91600589"/>
              </p:ext>
            </p:extLst>
          </p:nvPr>
        </p:nvGraphicFramePr>
        <p:xfrm>
          <a:off x="609600" y="1143000"/>
          <a:ext cx="7619999" cy="4748949"/>
        </p:xfrm>
        <a:graphic>
          <a:graphicData uri="http://schemas.openxmlformats.org/drawingml/2006/table">
            <a:tbl>
              <a:tblPr firstRow="1" bandRow="1">
                <a:tableStyleId>{5C22544A-7EE6-4342-B048-85BDC9FD1C3A}</a:tableStyleId>
              </a:tblPr>
              <a:tblGrid>
                <a:gridCol w="2286000"/>
                <a:gridCol w="5333999"/>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r>
                        <a:rPr lang="en-US" sz="1400" b="1" baseline="0" dirty="0" smtClean="0"/>
                        <a:t> </a:t>
                      </a:r>
                      <a:r>
                        <a:rPr lang="en-US" sz="1400" b="1" dirty="0" smtClean="0"/>
                        <a:t>(cont’d)</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TX&lt;-&gt;RX</a:t>
                      </a:r>
                      <a:endParaRPr lang="en-US" sz="12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0" u="none" strike="noStrike" kern="1200" baseline="0" dirty="0" err="1" smtClean="0">
                          <a:solidFill>
                            <a:schemeClr val="dk1"/>
                          </a:solidFill>
                          <a:latin typeface="+mn-lt"/>
                          <a:ea typeface="+mn-ea"/>
                          <a:cs typeface="+mn-cs"/>
                        </a:rPr>
                        <a:t>aTurnaroundTime</a:t>
                      </a:r>
                      <a:endParaRPr lang="en-US" sz="1000" dirty="0" smtClean="0"/>
                    </a:p>
                  </a:txBody>
                  <a:tcPr/>
                </a:tc>
              </a:tr>
              <a:tr h="309033">
                <a:tc>
                  <a:txBody>
                    <a:bodyPr/>
                    <a:lstStyle/>
                    <a:p>
                      <a:r>
                        <a:rPr lang="en-US" sz="1200" dirty="0" smtClean="0"/>
                        <a:t>ED threshold</a:t>
                      </a:r>
                      <a:endParaRPr lang="en-US" sz="1200" dirty="0"/>
                    </a:p>
                  </a:txBody>
                  <a:tcPr/>
                </a:tc>
                <a:tc>
                  <a:txBody>
                    <a:bodyPr/>
                    <a:lstStyle/>
                    <a:p>
                      <a:endParaRPr lang="en-US" sz="1200" dirty="0"/>
                    </a:p>
                  </a:txBody>
                  <a:tcPr/>
                </a:tc>
              </a:tr>
              <a:tr h="309033">
                <a:tc>
                  <a:txBody>
                    <a:bodyPr/>
                    <a:lstStyle/>
                    <a:p>
                      <a:r>
                        <a:rPr lang="en-US" sz="1200" dirty="0" smtClean="0"/>
                        <a:t>Spreading factor</a:t>
                      </a:r>
                      <a:endParaRPr lang="en-US" sz="1200" dirty="0"/>
                    </a:p>
                  </a:txBody>
                  <a:tcPr/>
                </a:tc>
                <a:tc>
                  <a:txBody>
                    <a:bodyPr/>
                    <a:lstStyle/>
                    <a:p>
                      <a:endParaRPr lang="en-US" sz="1200" dirty="0"/>
                    </a:p>
                  </a:txBody>
                  <a:tcPr/>
                </a:tc>
              </a:tr>
              <a:tr h="309033">
                <a:tc>
                  <a:txBody>
                    <a:bodyPr/>
                    <a:lstStyle/>
                    <a:p>
                      <a:r>
                        <a:rPr lang="en-US" sz="1200" dirty="0" smtClean="0"/>
                        <a:t>DSSS code</a:t>
                      </a:r>
                      <a:endParaRPr lang="en-US" sz="1200" dirty="0"/>
                    </a:p>
                  </a:txBody>
                  <a:tcPr/>
                </a:tc>
                <a:tc>
                  <a:txBody>
                    <a:bodyPr/>
                    <a:lstStyle/>
                    <a:p>
                      <a:endParaRPr lang="en-US" sz="1200" i="1" dirty="0"/>
                    </a:p>
                  </a:txBody>
                  <a:tcPr/>
                </a:tc>
              </a:tr>
              <a:tr h="309033">
                <a:tc>
                  <a:txBody>
                    <a:bodyPr/>
                    <a:lstStyle/>
                    <a:p>
                      <a:r>
                        <a:rPr lang="en-US" sz="1200" dirty="0" smtClean="0"/>
                        <a:t>Data whitening</a:t>
                      </a:r>
                      <a:endParaRPr lang="en-US" sz="1200" dirty="0"/>
                    </a:p>
                  </a:txBody>
                  <a:tcPr/>
                </a:tc>
                <a:tc>
                  <a:txBody>
                    <a:bodyPr/>
                    <a:lstStyle/>
                    <a:p>
                      <a:endParaRPr lang="en-US" sz="1200" i="1" dirty="0"/>
                    </a:p>
                  </a:txBody>
                  <a:tcPr/>
                </a:tc>
              </a:tr>
              <a:tr h="309033">
                <a:tc>
                  <a:txBody>
                    <a:bodyPr/>
                    <a:lstStyle/>
                    <a:p>
                      <a:r>
                        <a:rPr lang="en-US" sz="1200" dirty="0" smtClean="0"/>
                        <a:t>Common signaling mode</a:t>
                      </a:r>
                      <a:endParaRPr lang="en-US" sz="1200" dirty="0"/>
                    </a:p>
                  </a:txBody>
                  <a:tcPr/>
                </a:tc>
                <a:tc>
                  <a:txBody>
                    <a:bodyPr/>
                    <a:lstStyle/>
                    <a:p>
                      <a:endParaRPr lang="en-US" sz="1200" dirty="0"/>
                    </a:p>
                  </a:txBody>
                  <a:tcPr/>
                </a:tc>
              </a:tr>
              <a:tr h="309033">
                <a:tc>
                  <a:txBody>
                    <a:bodyPr/>
                    <a:lstStyle/>
                    <a:p>
                      <a:endParaRPr lang="en-US" sz="1000" i="1"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a:p>
                  </a:txBody>
                  <a:tcPr/>
                </a:tc>
                <a:tc>
                  <a:txBody>
                    <a:bodyPr/>
                    <a:lstStyle/>
                    <a:p>
                      <a:endParaRPr lang="en-US" sz="1200" dirty="0"/>
                    </a:p>
                  </a:txBody>
                  <a:tcPr/>
                </a:tc>
              </a:tr>
              <a:tr h="309033">
                <a:tc>
                  <a:txBody>
                    <a:bodyPr/>
                    <a:lstStyle/>
                    <a:p>
                      <a:endParaRPr lang="en-US"/>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19138750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25</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latin typeface="Times New Roman" charset="0"/>
                <a:ea typeface="ＭＳ Ｐゴシック" charset="0"/>
                <a:cs typeface="ＭＳ Ｐゴシック" charset="0"/>
              </a:rPr>
              <a:t>802.15.12 Discovery Techniques</a:t>
            </a:r>
            <a:endParaRPr lang="en-US" sz="3200"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477875"/>
          </a:xfrm>
          <a:prstGeom prst="rect">
            <a:avLst/>
          </a:prstGeom>
          <a:noFill/>
        </p:spPr>
        <p:txBody>
          <a:bodyPr wrap="square" numCol="1" rtlCol="0">
            <a:spAutoFit/>
          </a:bodyPr>
          <a:lstStyle/>
          <a:p>
            <a:pPr marL="457200" indent="-457200">
              <a:buClr>
                <a:schemeClr val="tx1"/>
              </a:buClr>
              <a:buFont typeface="+mj-lt"/>
              <a:buAutoNum type="arabicPeriod"/>
            </a:pPr>
            <a:r>
              <a:rPr lang="en-US" sz="2000" b="1" dirty="0" smtClean="0">
                <a:solidFill>
                  <a:srgbClr val="000000"/>
                </a:solidFill>
                <a:ea typeface="Lucida Grande"/>
                <a:cs typeface="Lucida Grande"/>
              </a:rPr>
              <a:t>Dedicated IEs</a:t>
            </a:r>
          </a:p>
          <a:p>
            <a:pPr marL="800100" lvl="1" indent="-342900">
              <a:buClr>
                <a:schemeClr val="tx1"/>
              </a:buClr>
              <a:buFont typeface="Wingdings" charset="2"/>
              <a:buChar char="q"/>
            </a:pPr>
            <a:r>
              <a:rPr lang="en-US" sz="2000" dirty="0" smtClean="0"/>
              <a:t>Reserved for use with devices using 15.4e-2012, or 15.4-2015</a:t>
            </a:r>
          </a:p>
          <a:p>
            <a:pPr marL="800100" lvl="1" indent="-342900">
              <a:buClr>
                <a:schemeClr val="tx1"/>
              </a:buClr>
              <a:buFont typeface="Wingdings" charset="2"/>
              <a:buChar char="q"/>
            </a:pPr>
            <a:r>
              <a:rPr lang="en-US" sz="2000" dirty="0" smtClean="0"/>
              <a:t>Payload IE, reserved for 15.12, sent out with defined discovery payload</a:t>
            </a:r>
          </a:p>
          <a:p>
            <a:pPr marL="800100" lvl="1" indent="-342900">
              <a:buClr>
                <a:schemeClr val="tx1"/>
              </a:buClr>
              <a:buFont typeface="Wingdings" charset="2"/>
              <a:buChar char="q"/>
            </a:pPr>
            <a:r>
              <a:rPr lang="en-US" sz="2000" dirty="0" smtClean="0"/>
              <a:t>Devices not understanding this IE will reject the IE with no ill effects</a:t>
            </a:r>
          </a:p>
          <a:p>
            <a:pPr marL="800100" lvl="1" indent="-342900">
              <a:buClr>
                <a:schemeClr val="tx1"/>
              </a:buClr>
              <a:buFont typeface="Wingdings" charset="2"/>
              <a:buChar char="q"/>
            </a:pPr>
            <a:r>
              <a:rPr lang="en-US" sz="2000" dirty="0" smtClean="0"/>
              <a:t>Devices with 802.15.12 ULI will receive the IE and respond appropriately</a:t>
            </a:r>
          </a:p>
          <a:p>
            <a:pPr marL="457200" indent="-457200">
              <a:buClr>
                <a:schemeClr val="tx1"/>
              </a:buClr>
              <a:buFont typeface="+mj-lt"/>
              <a:buAutoNum type="arabicPeriod"/>
            </a:pPr>
            <a:r>
              <a:rPr lang="en-US" sz="2000" b="1" dirty="0" smtClean="0"/>
              <a:t>Payload encrypted with well known key</a:t>
            </a:r>
          </a:p>
          <a:p>
            <a:pPr marL="800100" lvl="1" indent="-342900">
              <a:buClr>
                <a:schemeClr val="tx1"/>
              </a:buClr>
              <a:buFont typeface="Wingdings" charset="2"/>
              <a:buChar char="q"/>
            </a:pPr>
            <a:r>
              <a:rPr lang="en-US" sz="2000" dirty="0" smtClean="0"/>
              <a:t>Reserved for use with devices using older firmware (</a:t>
            </a:r>
            <a:r>
              <a:rPr lang="en-US" sz="2000" u="sng" dirty="0" smtClean="0"/>
              <a:t>&lt;</a:t>
            </a:r>
            <a:r>
              <a:rPr lang="en-US" sz="2000" dirty="0" smtClean="0"/>
              <a:t> 2011), i.e. no IEs</a:t>
            </a:r>
          </a:p>
          <a:p>
            <a:pPr marL="800100" lvl="1" indent="-342900">
              <a:buClr>
                <a:schemeClr val="tx1"/>
              </a:buClr>
              <a:buFont typeface="Wingdings" charset="2"/>
              <a:buChar char="q"/>
            </a:pPr>
            <a:r>
              <a:rPr lang="en-US" sz="2000" dirty="0" smtClean="0"/>
              <a:t>Defined </a:t>
            </a:r>
            <a:r>
              <a:rPr lang="en-US" sz="2000" dirty="0"/>
              <a:t>d</a:t>
            </a:r>
            <a:r>
              <a:rPr lang="en-US" sz="2000" dirty="0" smtClean="0"/>
              <a:t>iscovery payload is sent using security with a well known key</a:t>
            </a:r>
          </a:p>
          <a:p>
            <a:pPr marL="800100" lvl="1" indent="-342900">
              <a:buClr>
                <a:schemeClr val="tx1"/>
              </a:buClr>
              <a:buFont typeface="Wingdings" charset="2"/>
              <a:buChar char="q"/>
            </a:pPr>
            <a:r>
              <a:rPr lang="en-US" sz="2000" dirty="0" smtClean="0"/>
              <a:t>Devices not knowing this key will  reject packet with no ill effects</a:t>
            </a:r>
          </a:p>
          <a:p>
            <a:pPr marL="800100" lvl="1" indent="-342900">
              <a:buClr>
                <a:schemeClr val="tx1"/>
              </a:buClr>
              <a:buFont typeface="Wingdings" charset="2"/>
              <a:buChar char="q"/>
            </a:pPr>
            <a:r>
              <a:rPr lang="en-US" sz="2000" dirty="0" smtClean="0"/>
              <a:t>Devices with 802.15.12 ULI will decrypt payload and respond appropriately</a:t>
            </a:r>
          </a:p>
          <a:p>
            <a:pPr marL="1714500" lvl="3" indent="-342900">
              <a:buClr>
                <a:srgbClr val="FF0000"/>
              </a:buClr>
              <a:buFont typeface="Wingdings" charset="2"/>
              <a:buChar char="q"/>
            </a:pPr>
            <a:endParaRPr lang="en-US" sz="2000" b="1" dirty="0" smtClean="0"/>
          </a:p>
        </p:txBody>
      </p:sp>
    </p:spTree>
    <p:extLst>
      <p:ext uri="{BB962C8B-B14F-4D97-AF65-F5344CB8AC3E}">
        <p14:creationId xmlns:p14="http://schemas.microsoft.com/office/powerpoint/2010/main" val="38422853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26</a:t>
            </a:fld>
            <a:endParaRPr lang="en-US"/>
          </a:p>
        </p:txBody>
      </p:sp>
      <p:sp>
        <p:nvSpPr>
          <p:cNvPr id="21509" name="Rectangle 2"/>
          <p:cNvSpPr>
            <a:spLocks noGrp="1" noChangeArrowheads="1"/>
          </p:cNvSpPr>
          <p:nvPr>
            <p:ph type="title" idx="4294967295"/>
          </p:nvPr>
        </p:nvSpPr>
        <p:spPr>
          <a:xfrm>
            <a:off x="533400" y="76200"/>
            <a:ext cx="7772400" cy="990600"/>
          </a:xfrm>
        </p:spPr>
        <p:txBody>
          <a:bodyPr/>
          <a:lstStyle/>
          <a:p>
            <a:pPr lvl="2"/>
            <a:r>
              <a:rPr lang="en-US" sz="3200" b="1" dirty="0" smtClean="0">
                <a:solidFill>
                  <a:srgbClr val="000000"/>
                </a:solidFill>
                <a:ea typeface="Lucida Grande"/>
                <a:cs typeface="Lucida Grande"/>
              </a:rPr>
              <a:t>Frame Composition</a:t>
            </a:r>
            <a:endParaRPr lang="en-US" sz="3200" dirty="0">
              <a:latin typeface="Times New Roman" charset="0"/>
              <a:ea typeface="ＭＳ Ｐゴシック" charset="0"/>
              <a:cs typeface="ＭＳ Ｐゴシック" charset="0"/>
            </a:endParaRPr>
          </a:p>
        </p:txBody>
      </p:sp>
      <p:sp>
        <p:nvSpPr>
          <p:cNvPr id="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pic>
        <p:nvPicPr>
          <p:cNvPr id="4" name="Picture 3" descr="802.15.12-data-flow.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914400"/>
            <a:ext cx="8610600" cy="5578532"/>
          </a:xfrm>
          <a:prstGeom prst="rect">
            <a:avLst/>
          </a:prstGeom>
        </p:spPr>
      </p:pic>
    </p:spTree>
    <p:extLst>
      <p:ext uri="{BB962C8B-B14F-4D97-AF65-F5344CB8AC3E}">
        <p14:creationId xmlns:p14="http://schemas.microsoft.com/office/powerpoint/2010/main" val="278625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27</a:t>
            </a:fld>
            <a:endParaRPr lang="en-US"/>
          </a:p>
        </p:txBody>
      </p:sp>
      <p:sp>
        <p:nvSpPr>
          <p:cNvPr id="21509" name="Rectangle 2"/>
          <p:cNvSpPr>
            <a:spLocks noGrp="1" noChangeArrowheads="1"/>
          </p:cNvSpPr>
          <p:nvPr>
            <p:ph type="title" idx="4294967295"/>
          </p:nvPr>
        </p:nvSpPr>
        <p:spPr>
          <a:xfrm>
            <a:off x="381000" y="6858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8" name="Picture 7"/>
          <p:cNvPicPr>
            <a:picLocks noChangeAspect="1"/>
          </p:cNvPicPr>
          <p:nvPr/>
        </p:nvPicPr>
        <p:blipFill>
          <a:blip r:embed="rId3"/>
          <a:stretch>
            <a:fillRect/>
          </a:stretch>
        </p:blipFill>
        <p:spPr>
          <a:xfrm>
            <a:off x="590260" y="2362200"/>
            <a:ext cx="8548660" cy="3352800"/>
          </a:xfrm>
          <a:prstGeom prst="rect">
            <a:avLst/>
          </a:prstGeom>
        </p:spPr>
      </p:pic>
    </p:spTree>
    <p:extLst>
      <p:ext uri="{BB962C8B-B14F-4D97-AF65-F5344CB8AC3E}">
        <p14:creationId xmlns:p14="http://schemas.microsoft.com/office/powerpoint/2010/main" val="15429027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28</a:t>
            </a:fld>
            <a:endParaRPr lang="en-US"/>
          </a:p>
        </p:txBody>
      </p:sp>
      <p:sp>
        <p:nvSpPr>
          <p:cNvPr id="21509" name="Rectangle 2"/>
          <p:cNvSpPr>
            <a:spLocks noGrp="1" noChangeArrowheads="1"/>
          </p:cNvSpPr>
          <p:nvPr>
            <p:ph type="title" idx="4294967295"/>
          </p:nvPr>
        </p:nvSpPr>
        <p:spPr>
          <a:xfrm>
            <a:off x="381000" y="1524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2" name="Picture 1"/>
          <p:cNvPicPr>
            <a:picLocks noChangeAspect="1"/>
          </p:cNvPicPr>
          <p:nvPr/>
        </p:nvPicPr>
        <p:blipFill>
          <a:blip r:embed="rId3"/>
          <a:stretch>
            <a:fillRect/>
          </a:stretch>
        </p:blipFill>
        <p:spPr>
          <a:xfrm>
            <a:off x="152400" y="990600"/>
            <a:ext cx="8915400" cy="5165271"/>
          </a:xfrm>
          <a:prstGeom prst="rect">
            <a:avLst/>
          </a:prstGeom>
        </p:spPr>
      </p:pic>
    </p:spTree>
    <p:extLst>
      <p:ext uri="{BB962C8B-B14F-4D97-AF65-F5344CB8AC3E}">
        <p14:creationId xmlns:p14="http://schemas.microsoft.com/office/powerpoint/2010/main" val="6123473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802.15.9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&lt;Sept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29</a:t>
            </a:fld>
            <a:endParaRPr lang="en-US" dirty="0"/>
          </a:p>
        </p:txBody>
      </p:sp>
      <p:pic>
        <p:nvPicPr>
          <p:cNvPr id="8" name="Picture 7"/>
          <p:cNvPicPr>
            <a:picLocks noChangeAspect="1"/>
          </p:cNvPicPr>
          <p:nvPr/>
        </p:nvPicPr>
        <p:blipFill>
          <a:blip r:embed="rId2"/>
          <a:stretch>
            <a:fillRect/>
          </a:stretch>
        </p:blipFill>
        <p:spPr>
          <a:xfrm>
            <a:off x="0" y="1752600"/>
            <a:ext cx="4495800" cy="4422953"/>
          </a:xfrm>
          <a:prstGeom prst="rect">
            <a:avLst/>
          </a:prstGeom>
        </p:spPr>
      </p:pic>
      <p:pic>
        <p:nvPicPr>
          <p:cNvPr id="11" name="Picture 10" descr="802.15.9.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3400" y="2057400"/>
            <a:ext cx="4699294" cy="3581400"/>
          </a:xfrm>
          <a:prstGeom prst="rect">
            <a:avLst/>
          </a:prstGeom>
        </p:spPr>
      </p:pic>
    </p:spTree>
    <p:extLst>
      <p:ext uri="{BB962C8B-B14F-4D97-AF65-F5344CB8AC3E}">
        <p14:creationId xmlns:p14="http://schemas.microsoft.com/office/powerpoint/2010/main" val="42451901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&lt;Sept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802.15.10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&lt;Sept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30</a:t>
            </a:fld>
            <a:endParaRPr lang="en-US" dirty="0"/>
          </a:p>
        </p:txBody>
      </p:sp>
      <p:sp>
        <p:nvSpPr>
          <p:cNvPr id="6" name="TextBox 5"/>
          <p:cNvSpPr txBox="1"/>
          <p:nvPr/>
        </p:nvSpPr>
        <p:spPr>
          <a:xfrm>
            <a:off x="4343400" y="1828800"/>
            <a:ext cx="4572000" cy="1323439"/>
          </a:xfrm>
          <a:prstGeom prst="rect">
            <a:avLst/>
          </a:prstGeom>
          <a:noFill/>
        </p:spPr>
        <p:txBody>
          <a:bodyPr wrap="square" rtlCol="0">
            <a:spAutoFit/>
          </a:bodyPr>
          <a:lstStyle/>
          <a:p>
            <a:r>
              <a:rPr lang="en-US" sz="1600" dirty="0" smtClean="0"/>
              <a:t>The Data SAP and the MCPS-SAP are used for Multicast as indicated in Figure 19 and Figure 66</a:t>
            </a:r>
          </a:p>
          <a:p>
            <a:endParaRPr lang="en-US" sz="1600" dirty="0" smtClean="0"/>
          </a:p>
          <a:p>
            <a:r>
              <a:rPr lang="en-US" sz="1600" dirty="0" smtClean="0"/>
              <a:t>The MGMT SAP and the MLME-SAP are used as indicated in Figures 3 through 13</a:t>
            </a:r>
            <a:endParaRPr lang="en-US" sz="1600" dirty="0"/>
          </a:p>
        </p:txBody>
      </p:sp>
      <p:pic>
        <p:nvPicPr>
          <p:cNvPr id="9" name="Picture 8"/>
          <p:cNvPicPr>
            <a:picLocks noChangeAspect="1"/>
          </p:cNvPicPr>
          <p:nvPr/>
        </p:nvPicPr>
        <p:blipFill>
          <a:blip r:embed="rId2"/>
          <a:stretch>
            <a:fillRect/>
          </a:stretch>
        </p:blipFill>
        <p:spPr>
          <a:xfrm>
            <a:off x="457200" y="3657600"/>
            <a:ext cx="8104187" cy="2787111"/>
          </a:xfrm>
          <a:prstGeom prst="rect">
            <a:avLst/>
          </a:prstGeom>
        </p:spPr>
      </p:pic>
      <p:pic>
        <p:nvPicPr>
          <p:cNvPr id="13" name="Picture 12" descr="802.15.10.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199" y="1219200"/>
            <a:ext cx="3830139" cy="2362200"/>
          </a:xfrm>
          <a:prstGeom prst="rect">
            <a:avLst/>
          </a:prstGeom>
        </p:spPr>
      </p:pic>
    </p:spTree>
    <p:extLst>
      <p:ext uri="{BB962C8B-B14F-4D97-AF65-F5344CB8AC3E}">
        <p14:creationId xmlns:p14="http://schemas.microsoft.com/office/powerpoint/2010/main" val="21253298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31</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143000"/>
            <a:ext cx="8763000" cy="5386091"/>
          </a:xfrm>
          <a:prstGeom prst="rect">
            <a:avLst/>
          </a:prstGeom>
          <a:noFill/>
        </p:spPr>
        <p:txBody>
          <a:bodyPr wrap="square" numCol="3"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Dynamic PHY management</a:t>
            </a:r>
          </a:p>
          <a:p>
            <a:pPr marL="1489075" lvl="3" indent="-285750">
              <a:buFont typeface="Arial"/>
              <a:buChar char="•"/>
            </a:pPr>
            <a:r>
              <a:rPr lang="en-US" sz="1600" dirty="0" smtClean="0"/>
              <a:t>B Rolfe to provide</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MAC</a:t>
            </a:r>
          </a:p>
          <a:p>
            <a:pPr marL="1489075" lvl="3" indent="-285750">
              <a:buFont typeface="Arial"/>
              <a:buChar char="•"/>
            </a:pPr>
            <a:r>
              <a:rPr lang="en-US" sz="1600" dirty="0" smtClean="0"/>
              <a:t>Set-Up</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Security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TSCH </a:t>
            </a:r>
            <a:r>
              <a:rPr lang="en-US" sz="1600" dirty="0"/>
              <a:t>set-</a:t>
            </a:r>
            <a:r>
              <a:rPr lang="en-US" sz="1600" dirty="0" smtClean="0"/>
              <a:t>up</a:t>
            </a:r>
          </a:p>
          <a:p>
            <a:pPr marL="1489075" lvl="3" indent="-285750">
              <a:buFont typeface="Arial"/>
              <a:buChar char="•"/>
            </a:pPr>
            <a:r>
              <a:rPr lang="en-US" sz="1600" dirty="0" smtClean="0"/>
              <a:t>P Kinney to provide</a:t>
            </a:r>
          </a:p>
          <a:p>
            <a:pPr marL="1031875" lvl="2" indent="-285750">
              <a:buFont typeface="Arial"/>
              <a:buChar char="•"/>
            </a:pPr>
            <a:r>
              <a:rPr lang="en-US" sz="1600" dirty="0" smtClean="0"/>
              <a:t>Channel Hopping</a:t>
            </a:r>
          </a:p>
          <a:p>
            <a:pPr marL="742950" lvl="1" indent="-285750">
              <a:buFont typeface="Arial"/>
              <a:buChar char="•"/>
            </a:pPr>
            <a:r>
              <a:rPr lang="en-US" sz="1600" dirty="0" smtClean="0"/>
              <a:t>Yang Modeling</a:t>
            </a:r>
          </a:p>
          <a:p>
            <a:pPr marL="742950" lvl="1" indent="-285750">
              <a:buFont typeface="Arial"/>
              <a:buChar char="•"/>
            </a:pPr>
            <a:r>
              <a:rPr lang="en-US" sz="1600" dirty="0" smtClean="0"/>
              <a:t>L2 Routing</a:t>
            </a:r>
          </a:p>
          <a:p>
            <a:pPr marL="1200150" lvl="2" indent="-285750">
              <a:buFont typeface="Arial"/>
              <a:buChar char="•"/>
            </a:pPr>
            <a:r>
              <a:rPr lang="en-US" sz="1600" dirty="0" smtClean="0"/>
              <a:t>C Perkins to provide</a:t>
            </a:r>
          </a:p>
          <a:p>
            <a:pPr marL="285750" indent="-285750">
              <a:buFont typeface="Arial"/>
              <a:buChar char="•"/>
            </a:pPr>
            <a:r>
              <a:rPr lang="en-US" sz="1800" b="1" dirty="0" smtClean="0"/>
              <a:t>Data SAP</a:t>
            </a:r>
          </a:p>
          <a:p>
            <a:pPr marL="742950" lvl="1" indent="-285750">
              <a:buFont typeface="Arial"/>
              <a:buChar char="•"/>
            </a:pPr>
            <a:r>
              <a:rPr lang="en-US" sz="1600" dirty="0" smtClean="0"/>
              <a:t>Protocol Differentiation</a:t>
            </a:r>
          </a:p>
          <a:p>
            <a:pPr marL="1031875" lvl="2" indent="-285750">
              <a:buFont typeface="Arial"/>
              <a:buChar char="•"/>
            </a:pPr>
            <a:r>
              <a:rPr lang="en-US" sz="1600" dirty="0" smtClean="0"/>
              <a:t>EtherType</a:t>
            </a:r>
          </a:p>
          <a:p>
            <a:pPr marL="742950" lvl="1" indent="-285750">
              <a:buFont typeface="Arial"/>
              <a:buChar char="•"/>
            </a:pPr>
            <a:r>
              <a:rPr lang="en-US" sz="1600" dirty="0" smtClean="0"/>
              <a:t>Security</a:t>
            </a:r>
          </a:p>
          <a:p>
            <a:pPr marL="1031875" lvl="2" indent="-285750">
              <a:buFont typeface="Arial"/>
              <a:buChar char="•"/>
            </a:pPr>
            <a:r>
              <a:rPr lang="en-US" sz="1600" dirty="0" smtClean="0"/>
              <a:t>KMP (802.15.9)</a:t>
            </a:r>
          </a:p>
          <a:p>
            <a:pPr marL="1425575" lvl="3" indent="-285750">
              <a:buFont typeface="Arial"/>
              <a:buChar char="•"/>
              <a:tabLst>
                <a:tab pos="1427163" algn="l"/>
              </a:tabLst>
            </a:pPr>
            <a:r>
              <a:rPr lang="en-US" sz="1600" dirty="0" smtClean="0"/>
              <a:t>ETSI </a:t>
            </a:r>
            <a:r>
              <a:rPr lang="en-US" sz="1600" dirty="0"/>
              <a:t>TS102887-</a:t>
            </a:r>
            <a:r>
              <a:rPr lang="en-US" sz="1600" dirty="0" smtClean="0"/>
              <a:t>2</a:t>
            </a:r>
          </a:p>
          <a:p>
            <a:pPr marL="1425575" lvl="3" indent="-285750">
              <a:buFont typeface="Arial"/>
              <a:buChar char="•"/>
              <a:tabLst>
                <a:tab pos="1427163" algn="l"/>
              </a:tabLst>
            </a:pPr>
            <a:r>
              <a:rPr lang="en-US" sz="1600" dirty="0" smtClean="0"/>
              <a:t>802.1x</a:t>
            </a:r>
          </a:p>
          <a:p>
            <a:pPr marL="1425575" lvl="3" indent="-285750">
              <a:buFont typeface="Arial"/>
              <a:buChar char="•"/>
              <a:tabLst>
                <a:tab pos="1427163" algn="l"/>
              </a:tabLst>
            </a:pPr>
            <a:r>
              <a:rPr lang="en-US" sz="1600" dirty="0" smtClean="0"/>
              <a:t>Internet Key Exchange (IKE)</a:t>
            </a:r>
          </a:p>
          <a:p>
            <a:pPr marL="1425575" lvl="3" indent="-285750">
              <a:buFont typeface="Arial"/>
              <a:buChar char="•"/>
              <a:tabLst>
                <a:tab pos="1427163" algn="l"/>
              </a:tabLst>
            </a:pPr>
            <a:r>
              <a:rPr lang="en-US" sz="1600" dirty="0" smtClean="0"/>
              <a:t>Dragonfly</a:t>
            </a:r>
          </a:p>
          <a:p>
            <a:pPr marL="1425575" lvl="3" indent="-285750">
              <a:buFont typeface="Arial"/>
              <a:buChar char="•"/>
              <a:tabLst>
                <a:tab pos="1427163" algn="l"/>
              </a:tabLst>
            </a:pPr>
            <a:r>
              <a:rPr lang="en-US" sz="1600" dirty="0" smtClean="0"/>
              <a:t>PANA</a:t>
            </a:r>
          </a:p>
          <a:p>
            <a:pPr marL="1425575" lvl="3" indent="-285750">
              <a:buFont typeface="Arial"/>
              <a:buChar char="•"/>
              <a:tabLst>
                <a:tab pos="1427163" algn="l"/>
              </a:tabLst>
            </a:pPr>
            <a:r>
              <a:rPr lang="en-US" sz="1600" dirty="0" smtClean="0"/>
              <a:t>Vendor specific</a:t>
            </a:r>
          </a:p>
          <a:p>
            <a:pPr marL="742950" lvl="1" indent="-285750">
              <a:buFont typeface="Arial"/>
              <a:buChar char="•"/>
            </a:pPr>
            <a:r>
              <a:rPr lang="en-US" sz="1600" dirty="0" smtClean="0"/>
              <a:t>MAC </a:t>
            </a:r>
            <a:r>
              <a:rPr lang="en-US" sz="1600" dirty="0"/>
              <a:t>Resource </a:t>
            </a:r>
            <a:r>
              <a:rPr lang="en-US" sz="1600" dirty="0" smtClean="0"/>
              <a:t>Management</a:t>
            </a:r>
          </a:p>
          <a:p>
            <a:pPr marL="1031875" lvl="2" indent="-285750">
              <a:buFont typeface="Arial"/>
              <a:buChar char="•"/>
            </a:pPr>
            <a:r>
              <a:rPr lang="en-US" sz="1600" dirty="0" smtClean="0"/>
              <a:t>Priority</a:t>
            </a:r>
          </a:p>
          <a:p>
            <a:pPr marL="1031875" lvl="2" indent="-285750">
              <a:buFont typeface="Arial"/>
              <a:buChar char="•"/>
            </a:pPr>
            <a:r>
              <a:rPr lang="en-US" sz="1600" dirty="0" smtClean="0"/>
              <a:t>GTS management</a:t>
            </a:r>
          </a:p>
          <a:p>
            <a:pPr marL="742950" lvl="1" indent="-285750">
              <a:buFont typeface="Arial"/>
              <a:buChar char="•"/>
            </a:pPr>
            <a:r>
              <a:rPr lang="en-US" sz="1600" dirty="0" smtClean="0"/>
              <a:t>TSCH Operation</a:t>
            </a:r>
          </a:p>
          <a:p>
            <a:pPr marL="1200150" lvl="2" indent="-285750">
              <a:buFont typeface="Arial"/>
              <a:buChar char="•"/>
            </a:pPr>
            <a:r>
              <a:rPr lang="en-US" sz="1600" dirty="0" smtClean="0"/>
              <a:t>P Kinney to provide</a:t>
            </a:r>
          </a:p>
          <a:p>
            <a:pPr marL="742950" lvl="1" indent="-285750">
              <a:buFont typeface="Arial"/>
              <a:buChar char="•"/>
            </a:pPr>
            <a:r>
              <a:rPr lang="en-US" sz="1600" dirty="0" smtClean="0"/>
              <a:t>Fragmentation</a:t>
            </a:r>
          </a:p>
          <a:p>
            <a:pPr marL="1200150" lvl="2" indent="-285750">
              <a:buFont typeface="Arial"/>
              <a:buChar char="•"/>
            </a:pPr>
            <a:r>
              <a:rPr lang="en-US" sz="1600" dirty="0" smtClean="0"/>
              <a:t>Adaptive</a:t>
            </a:r>
          </a:p>
          <a:p>
            <a:pPr marL="1200150" lvl="2" indent="-285750">
              <a:buFont typeface="Arial"/>
              <a:buChar char="•"/>
            </a:pPr>
            <a:r>
              <a:rPr lang="en-US" sz="1600" dirty="0" smtClean="0"/>
              <a:t>PHY (PSDU)</a:t>
            </a:r>
          </a:p>
          <a:p>
            <a:pPr marL="1200150" lvl="2" indent="-285750">
              <a:buFont typeface="Arial"/>
              <a:buChar char="•"/>
            </a:pPr>
            <a:r>
              <a:rPr lang="en-US" sz="1600" dirty="0" err="1" smtClean="0"/>
              <a:t>UpperLayer</a:t>
            </a:r>
            <a:endParaRPr lang="en-US" sz="1600" dirty="0" smtClean="0"/>
          </a:p>
          <a:p>
            <a:pPr marL="1657350" lvl="3" indent="-285750">
              <a:buFont typeface="Arial"/>
              <a:buChar char="•"/>
            </a:pPr>
            <a:r>
              <a:rPr lang="en-US" sz="1600" dirty="0" smtClean="0"/>
              <a:t>802.15.9</a:t>
            </a:r>
          </a:p>
          <a:p>
            <a:pPr marL="1657350" lvl="3" indent="-285750">
              <a:buFont typeface="Arial"/>
              <a:buChar char="•"/>
            </a:pPr>
            <a:r>
              <a:rPr lang="en-US" sz="1600" dirty="0" smtClean="0"/>
              <a:t>6LoWPAN</a:t>
            </a:r>
          </a:p>
          <a:p>
            <a:pPr marL="742950" lvl="1" indent="-285750">
              <a:buFont typeface="Arial"/>
              <a:buChar char="•"/>
            </a:pPr>
            <a:r>
              <a:rPr lang="en-US" sz="1600" dirty="0" smtClean="0"/>
              <a:t>Location awareness</a:t>
            </a:r>
          </a:p>
          <a:p>
            <a:pPr marL="1200150" lvl="2" indent="-285750">
              <a:buFont typeface="Arial"/>
              <a:buChar char="•"/>
            </a:pPr>
            <a:r>
              <a:rPr lang="en-US" sz="1600" dirty="0" smtClean="0"/>
              <a:t>Ranging</a:t>
            </a:r>
          </a:p>
          <a:p>
            <a:pPr marL="1200150" lvl="2" indent="-285750">
              <a:buFont typeface="Arial"/>
              <a:buChar char="•"/>
            </a:pPr>
            <a:r>
              <a:rPr lang="en-US" sz="1600" dirty="0" smtClean="0"/>
              <a:t>B Verso to provide</a:t>
            </a:r>
          </a:p>
        </p:txBody>
      </p:sp>
    </p:spTree>
    <p:extLst>
      <p:ext uri="{BB962C8B-B14F-4D97-AF65-F5344CB8AC3E}">
        <p14:creationId xmlns:p14="http://schemas.microsoft.com/office/powerpoint/2010/main" val="17375571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32</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770537"/>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Channel</a:t>
            </a:r>
          </a:p>
          <a:p>
            <a:pPr marL="2403475" lvl="5" indent="-285750">
              <a:buFont typeface="Arial"/>
              <a:buChar char="•"/>
            </a:pPr>
            <a:r>
              <a:rPr lang="en-US" sz="1600" dirty="0" smtClean="0"/>
              <a:t>Center frequency</a:t>
            </a:r>
          </a:p>
          <a:p>
            <a:pPr marL="2403475" lvl="5" indent="-285750">
              <a:buFont typeface="Arial"/>
              <a:buChar char="•"/>
            </a:pPr>
            <a:r>
              <a:rPr lang="en-US" sz="1600" dirty="0" smtClean="0"/>
              <a:t>Channel number</a:t>
            </a:r>
          </a:p>
          <a:p>
            <a:pPr marL="2403475" lvl="5" indent="-285750">
              <a:buFont typeface="Arial"/>
              <a:buChar char="•"/>
            </a:pPr>
            <a:r>
              <a:rPr lang="en-US" sz="1600" dirty="0" smtClean="0"/>
              <a:t>Regional band</a:t>
            </a:r>
          </a:p>
          <a:p>
            <a:pPr marL="1946275" lvl="4" indent="-285750">
              <a:buFont typeface="Arial"/>
              <a:buChar char="•"/>
            </a:pPr>
            <a:r>
              <a:rPr lang="en-US" sz="1600" dirty="0" smtClean="0"/>
              <a:t>Bandwidth</a:t>
            </a:r>
          </a:p>
          <a:p>
            <a:pPr marL="1946275" lvl="4" indent="-285750">
              <a:buFont typeface="Arial"/>
              <a:buChar char="•"/>
            </a:pPr>
            <a:r>
              <a:rPr lang="en-US" sz="1600" dirty="0" smtClean="0"/>
              <a:t>Modulation</a:t>
            </a:r>
          </a:p>
          <a:p>
            <a:pPr marL="2403475" lvl="5" indent="-285750">
              <a:buFont typeface="Arial"/>
              <a:buChar char="•"/>
            </a:pPr>
            <a:r>
              <a:rPr lang="en-US" sz="1600" dirty="0" smtClean="0"/>
              <a:t>Channel page</a:t>
            </a:r>
          </a:p>
          <a:p>
            <a:pPr marL="1946275" lvl="4" indent="-285750">
              <a:buFont typeface="Arial"/>
              <a:buChar char="•"/>
            </a:pPr>
            <a:r>
              <a:rPr lang="en-US" sz="1600" dirty="0" smtClean="0"/>
              <a:t>Preamble</a:t>
            </a:r>
          </a:p>
          <a:p>
            <a:pPr marL="2403475" lvl="5" indent="-285750">
              <a:buFont typeface="Arial"/>
              <a:buChar char="•"/>
            </a:pPr>
            <a:r>
              <a:rPr lang="en-US" sz="1600" dirty="0" smtClean="0"/>
              <a:t>Code</a:t>
            </a:r>
          </a:p>
          <a:p>
            <a:pPr marL="2403475" lvl="5" indent="-285750">
              <a:buFont typeface="Arial"/>
              <a:buChar char="•"/>
            </a:pPr>
            <a:r>
              <a:rPr lang="en-US" sz="1600" dirty="0" smtClean="0"/>
              <a:t>Repetition</a:t>
            </a:r>
          </a:p>
          <a:p>
            <a:pPr marL="1946275" lvl="4" indent="-285750">
              <a:buFont typeface="Arial"/>
              <a:buChar char="•"/>
            </a:pPr>
            <a:r>
              <a:rPr lang="en-US" sz="1600" dirty="0" smtClean="0"/>
              <a:t>FCS size</a:t>
            </a:r>
          </a:p>
          <a:p>
            <a:pPr marL="1946275" lvl="4" indent="-285750">
              <a:buFont typeface="Arial"/>
              <a:buChar char="•"/>
            </a:pPr>
            <a:r>
              <a:rPr lang="en-US" sz="1600" dirty="0" smtClean="0"/>
              <a:t>Packet Length</a:t>
            </a:r>
          </a:p>
          <a:p>
            <a:pPr marL="1946275" lvl="4" indent="-285750">
              <a:buFont typeface="Arial"/>
              <a:buChar char="•"/>
            </a:pPr>
            <a:r>
              <a:rPr lang="en-US" sz="1600" dirty="0" smtClean="0"/>
              <a:t>Data Rate</a:t>
            </a:r>
          </a:p>
          <a:p>
            <a:pPr marL="1946275" lvl="4" indent="-285750">
              <a:buFont typeface="Arial"/>
              <a:buChar char="•"/>
            </a:pPr>
            <a:r>
              <a:rPr lang="en-US" sz="1600" dirty="0" smtClean="0"/>
              <a:t>Transmit Power level</a:t>
            </a:r>
          </a:p>
          <a:p>
            <a:pPr marL="1946275" lvl="4" indent="-285750">
              <a:buFont typeface="Arial"/>
              <a:buChar char="•"/>
            </a:pPr>
            <a:r>
              <a:rPr lang="en-US" sz="1600" dirty="0" smtClean="0"/>
              <a:t>Data Whitening</a:t>
            </a:r>
          </a:p>
          <a:p>
            <a:pPr marL="1946275" lvl="4" indent="-285750">
              <a:buFont typeface="Arial"/>
              <a:buChar char="•"/>
            </a:pPr>
            <a:r>
              <a:rPr lang="en-US" sz="1600" dirty="0" smtClean="0"/>
              <a:t>Common Signalling Mode</a:t>
            </a:r>
          </a:p>
          <a:p>
            <a:pPr marL="1946275" lvl="4" indent="-285750">
              <a:buFont typeface="Arial"/>
              <a:buChar char="•"/>
            </a:pPr>
            <a:r>
              <a:rPr lang="en-US" sz="1600" dirty="0" smtClean="0"/>
              <a:t>ED Threshold</a:t>
            </a:r>
          </a:p>
          <a:p>
            <a:pPr marL="1946275" lvl="4" indent="-285750">
              <a:buFont typeface="Arial"/>
              <a:buChar char="•"/>
            </a:pPr>
            <a:r>
              <a:rPr lang="en-US" sz="1600" dirty="0" smtClean="0"/>
              <a:t>Spreading Factor</a:t>
            </a:r>
          </a:p>
          <a:p>
            <a:pPr marL="1946275" lvl="4" indent="-285750">
              <a:buFont typeface="Arial"/>
              <a:buChar char="•"/>
            </a:pPr>
            <a:r>
              <a:rPr lang="en-US" sz="1600" dirty="0" smtClean="0"/>
              <a:t>DSSS code</a:t>
            </a:r>
          </a:p>
          <a:p>
            <a:pPr marL="1946275" lvl="4" indent="-285750">
              <a:buFont typeface="Arial"/>
              <a:buChar char="•"/>
            </a:pPr>
            <a:r>
              <a:rPr lang="en-US" sz="1600" dirty="0" smtClean="0"/>
              <a:t>CCA</a:t>
            </a:r>
          </a:p>
          <a:p>
            <a:pPr marL="2403475" lvl="5" indent="-285750">
              <a:buFont typeface="Arial"/>
              <a:buChar char="•"/>
            </a:pPr>
            <a:r>
              <a:rPr lang="en-US" sz="1600" dirty="0" smtClean="0"/>
              <a:t>Mode</a:t>
            </a:r>
          </a:p>
          <a:p>
            <a:pPr marL="2403475" lvl="5" indent="-285750">
              <a:buFont typeface="Arial"/>
              <a:buChar char="•"/>
            </a:pPr>
            <a:r>
              <a:rPr lang="en-US" sz="1600" dirty="0" smtClean="0"/>
              <a:t>duration</a:t>
            </a:r>
          </a:p>
          <a:p>
            <a:pPr marL="1946275" lvl="4" indent="-285750">
              <a:buFont typeface="Arial"/>
              <a:buChar char="•"/>
            </a:pPr>
            <a:r>
              <a:rPr lang="en-US" sz="1600" dirty="0" smtClean="0"/>
              <a:t>FEC?</a:t>
            </a:r>
          </a:p>
          <a:p>
            <a:pPr marL="2403475" lvl="5" indent="-285750">
              <a:buFont typeface="Arial"/>
              <a:buChar char="•"/>
            </a:pPr>
            <a:r>
              <a:rPr lang="en-US" sz="1600" dirty="0" smtClean="0"/>
              <a:t>Rate</a:t>
            </a:r>
          </a:p>
          <a:p>
            <a:pPr marL="2403475" lvl="5" indent="-285750">
              <a:buFont typeface="Arial"/>
              <a:buChar char="•"/>
            </a:pPr>
            <a:r>
              <a:rPr lang="en-US" sz="1600" dirty="0" smtClean="0"/>
              <a:t>Coding</a:t>
            </a:r>
          </a:p>
          <a:p>
            <a:pPr marL="2403475" lvl="5" indent="-285750">
              <a:buFont typeface="Arial"/>
              <a:buChar char="•"/>
            </a:pPr>
            <a:r>
              <a:rPr lang="en-US" sz="1600" dirty="0" smtClean="0"/>
              <a:t>Interleaving</a:t>
            </a:r>
          </a:p>
          <a:p>
            <a:pPr marL="1946275" lvl="4" indent="-285750">
              <a:buFont typeface="Arial"/>
              <a:buChar char="•"/>
            </a:pPr>
            <a:r>
              <a:rPr lang="en-US" sz="1600" dirty="0" smtClean="0"/>
              <a:t>SFD</a:t>
            </a:r>
          </a:p>
          <a:p>
            <a:pPr marL="2403475" lvl="5" indent="-285750">
              <a:buFont typeface="Arial"/>
              <a:buChar char="•"/>
            </a:pPr>
            <a:r>
              <a:rPr lang="en-US" sz="1600" dirty="0" smtClean="0"/>
              <a:t>Size</a:t>
            </a:r>
          </a:p>
          <a:p>
            <a:pPr marL="2403475" lvl="5" indent="-285750">
              <a:buFont typeface="Arial"/>
              <a:buChar char="•"/>
            </a:pPr>
            <a:r>
              <a:rPr lang="en-US" sz="1600" dirty="0" smtClean="0"/>
              <a:t>value</a:t>
            </a:r>
          </a:p>
        </p:txBody>
      </p:sp>
    </p:spTree>
    <p:extLst>
      <p:ext uri="{BB962C8B-B14F-4D97-AF65-F5344CB8AC3E}">
        <p14:creationId xmlns:p14="http://schemas.microsoft.com/office/powerpoint/2010/main" val="38607853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33</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631763"/>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MAC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FFD</a:t>
            </a:r>
            <a:r>
              <a:rPr lang="en-US" sz="1600" dirty="0"/>
              <a:t>?</a:t>
            </a:r>
          </a:p>
          <a:p>
            <a:pPr marL="1946275" lvl="4" indent="-285750">
              <a:buFont typeface="Arial"/>
              <a:buChar char="•"/>
            </a:pPr>
            <a:r>
              <a:rPr lang="en-US" sz="1600" dirty="0" smtClean="0"/>
              <a:t>Beacon-enabled?</a:t>
            </a:r>
          </a:p>
          <a:p>
            <a:pPr marL="2403475" lvl="5" indent="-285750">
              <a:buFont typeface="Arial"/>
              <a:buChar char="•"/>
            </a:pPr>
            <a:r>
              <a:rPr lang="en-US" sz="1600" dirty="0"/>
              <a:t>DSME</a:t>
            </a:r>
            <a:r>
              <a:rPr lang="en-US" sz="1600" dirty="0" smtClean="0"/>
              <a:t>?</a:t>
            </a:r>
          </a:p>
          <a:p>
            <a:pPr marL="2860675" lvl="6" indent="-285750">
              <a:buFont typeface="Arial"/>
              <a:buChar char="•"/>
            </a:pPr>
            <a:r>
              <a:rPr lang="en-US" sz="1600" dirty="0"/>
              <a:t>Seong-Soon </a:t>
            </a:r>
            <a:r>
              <a:rPr lang="en-US" sz="1600" dirty="0" smtClean="0"/>
              <a:t>Joo to provide</a:t>
            </a:r>
            <a:endParaRPr lang="en-US" sz="1600" dirty="0"/>
          </a:p>
          <a:p>
            <a:pPr marL="2403475" lvl="5" indent="-285750">
              <a:buFont typeface="Arial"/>
              <a:buChar char="•"/>
            </a:pPr>
            <a:r>
              <a:rPr lang="en-US" sz="1600" dirty="0" smtClean="0"/>
              <a:t>Superframe parameters</a:t>
            </a:r>
          </a:p>
          <a:p>
            <a:pPr marL="1946275" lvl="4" indent="-285750">
              <a:buFont typeface="Arial"/>
              <a:buChar char="•"/>
            </a:pPr>
            <a:r>
              <a:rPr lang="en-US" sz="1600" dirty="0" smtClean="0"/>
              <a:t>Low Energy?</a:t>
            </a:r>
          </a:p>
          <a:p>
            <a:pPr marL="2403475" lvl="5" indent="-285750">
              <a:buFont typeface="Arial"/>
              <a:buChar char="•"/>
            </a:pPr>
            <a:r>
              <a:rPr lang="en-US" sz="1600" dirty="0" smtClean="0"/>
              <a:t>Parameters</a:t>
            </a:r>
          </a:p>
          <a:p>
            <a:pPr marL="1946275" lvl="4" indent="-285750">
              <a:buFont typeface="Arial"/>
              <a:buChar char="•"/>
            </a:pPr>
            <a:r>
              <a:rPr lang="en-US" sz="1600" dirty="0" smtClean="0"/>
              <a:t>Channel Hopping?</a:t>
            </a:r>
          </a:p>
          <a:p>
            <a:pPr marL="2403475" lvl="5" indent="-285750">
              <a:buFont typeface="Arial"/>
              <a:buChar char="•"/>
            </a:pPr>
            <a:r>
              <a:rPr lang="en-US" sz="1600" dirty="0" smtClean="0"/>
              <a:t>parameters</a:t>
            </a:r>
          </a:p>
          <a:p>
            <a:pPr marL="1946275" lvl="4" indent="-285750">
              <a:buFont typeface="Arial"/>
              <a:buChar char="•"/>
            </a:pPr>
            <a:r>
              <a:rPr lang="en-US" sz="1600" dirty="0" smtClean="0"/>
              <a:t>Association?</a:t>
            </a:r>
          </a:p>
          <a:p>
            <a:pPr marL="2403475" lvl="5" indent="-285750">
              <a:buFont typeface="Arial"/>
              <a:buChar char="•"/>
            </a:pPr>
            <a:r>
              <a:rPr lang="en-US" sz="1600" dirty="0" smtClean="0"/>
              <a:t>Fast?</a:t>
            </a:r>
          </a:p>
          <a:p>
            <a:pPr marL="1946275" lvl="4" indent="-285750">
              <a:buFont typeface="Arial"/>
              <a:buChar char="•"/>
            </a:pPr>
            <a:r>
              <a:rPr lang="en-US" sz="1600" dirty="0" smtClean="0"/>
              <a:t>Synchronization</a:t>
            </a:r>
          </a:p>
          <a:p>
            <a:pPr marL="2403475" lvl="5" indent="-285750">
              <a:buFont typeface="Arial"/>
              <a:buChar char="•"/>
            </a:pPr>
            <a:r>
              <a:rPr lang="en-US" sz="1600" dirty="0" smtClean="0"/>
              <a:t>Superframe</a:t>
            </a:r>
          </a:p>
          <a:p>
            <a:pPr marL="2403475" lvl="5" indent="-285750">
              <a:buFont typeface="Arial"/>
              <a:buChar char="•"/>
            </a:pPr>
            <a:r>
              <a:rPr lang="en-US" sz="1600" dirty="0" smtClean="0"/>
              <a:t>TSCH</a:t>
            </a:r>
          </a:p>
          <a:p>
            <a:pPr marL="1946275" lvl="4" indent="-285750">
              <a:buFont typeface="Arial"/>
              <a:buChar char="•"/>
            </a:pPr>
            <a:r>
              <a:rPr lang="en-US" sz="1600" dirty="0" smtClean="0"/>
              <a:t>ACK required?</a:t>
            </a:r>
          </a:p>
          <a:p>
            <a:pPr marL="1946275" lvl="4" indent="-285750">
              <a:buFont typeface="Arial"/>
              <a:buChar char="•"/>
            </a:pPr>
            <a:r>
              <a:rPr lang="en-US" sz="1600" dirty="0" smtClean="0"/>
              <a:t>Promiscuous mode?</a:t>
            </a:r>
          </a:p>
          <a:p>
            <a:pPr marL="2403475" lvl="5" indent="-285750">
              <a:buFont typeface="Arial"/>
              <a:buChar char="•"/>
            </a:pPr>
            <a:r>
              <a:rPr lang="en-US" sz="1600" dirty="0" smtClean="0"/>
              <a:t>Ask Packet Sniffer vendors or chipset vendors</a:t>
            </a:r>
          </a:p>
          <a:p>
            <a:pPr marL="1946275" lvl="4" indent="-285750">
              <a:buFont typeface="Arial"/>
              <a:buChar char="•"/>
            </a:pPr>
            <a:r>
              <a:rPr lang="en-US" sz="1600" dirty="0" smtClean="0"/>
              <a:t>Device Announcement</a:t>
            </a:r>
          </a:p>
          <a:p>
            <a:pPr marL="1946275" lvl="4" indent="-285750">
              <a:buFont typeface="Arial"/>
              <a:buChar char="•"/>
            </a:pPr>
            <a:r>
              <a:rPr lang="en-US" sz="1600" dirty="0" smtClean="0"/>
              <a:t>UL IEs?</a:t>
            </a:r>
          </a:p>
          <a:p>
            <a:pPr marL="2403475" lvl="5" indent="-285750">
              <a:buFont typeface="Arial"/>
              <a:buChar char="•"/>
            </a:pPr>
            <a:r>
              <a:rPr lang="en-US" sz="1600" dirty="0" smtClean="0"/>
              <a:t>parameters</a:t>
            </a:r>
          </a:p>
        </p:txBody>
      </p:sp>
    </p:spTree>
    <p:extLst>
      <p:ext uri="{BB962C8B-B14F-4D97-AF65-F5344CB8AC3E}">
        <p14:creationId xmlns:p14="http://schemas.microsoft.com/office/powerpoint/2010/main" val="2885582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34</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062651"/>
          </a:xfrm>
          <a:prstGeom prst="rect">
            <a:avLst/>
          </a:prstGeom>
          <a:noFill/>
        </p:spPr>
        <p:txBody>
          <a:bodyPr wrap="square" numCol="1"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a:t>PAN Coordinator?</a:t>
            </a:r>
          </a:p>
          <a:p>
            <a:pPr marL="2403475" lvl="5" indent="-285750">
              <a:buFont typeface="Arial"/>
              <a:buChar char="•"/>
            </a:pPr>
            <a:r>
              <a:rPr lang="en-US" sz="1600" dirty="0" smtClean="0"/>
              <a:t>Beacon-enabled?</a:t>
            </a:r>
          </a:p>
          <a:p>
            <a:pPr marL="2403475" lvl="5" indent="-285750">
              <a:buFont typeface="Arial"/>
              <a:buChar char="•"/>
            </a:pPr>
            <a:r>
              <a:rPr lang="en-US" sz="1600" dirty="0" smtClean="0"/>
              <a:t>Low Energy?</a:t>
            </a:r>
          </a:p>
          <a:p>
            <a:pPr marL="2403475" lvl="5" indent="-285750">
              <a:buFont typeface="Arial"/>
              <a:buChar char="•"/>
            </a:pPr>
            <a:r>
              <a:rPr lang="en-US" sz="1600" dirty="0"/>
              <a:t>Association?</a:t>
            </a:r>
          </a:p>
          <a:p>
            <a:pPr marL="2860675" lvl="6" indent="-285750">
              <a:buFont typeface="Arial"/>
              <a:buChar char="•"/>
            </a:pPr>
            <a:r>
              <a:rPr lang="en-US" sz="1600" dirty="0"/>
              <a:t>Fast</a:t>
            </a:r>
            <a:r>
              <a:rPr lang="en-US" sz="1600" dirty="0" smtClean="0"/>
              <a:t>?</a:t>
            </a:r>
          </a:p>
          <a:p>
            <a:pPr marL="2860675" lvl="6" indent="-285750">
              <a:buFont typeface="Arial"/>
              <a:buChar char="•"/>
            </a:pPr>
            <a:r>
              <a:rPr lang="en-US" sz="1600" dirty="0" smtClean="0"/>
              <a:t>Permit to Join?</a:t>
            </a:r>
          </a:p>
          <a:p>
            <a:pPr marL="3317875" lvl="7" indent="-285750">
              <a:buFont typeface="Arial"/>
              <a:buChar char="•"/>
            </a:pPr>
            <a:r>
              <a:rPr lang="en-US" sz="1600" dirty="0" smtClean="0"/>
              <a:t>Criteria to accept</a:t>
            </a:r>
            <a:endParaRPr lang="en-US" sz="1600" dirty="0"/>
          </a:p>
          <a:p>
            <a:pPr marL="2403475" lvl="5" indent="-285750">
              <a:buFont typeface="Arial"/>
              <a:buChar char="•"/>
            </a:pPr>
            <a:r>
              <a:rPr lang="en-US" sz="1600" dirty="0" smtClean="0"/>
              <a:t>Short Address?</a:t>
            </a:r>
          </a:p>
          <a:p>
            <a:pPr marL="2860675" lvl="6" indent="-285750">
              <a:buFont typeface="Arial"/>
              <a:buChar char="•"/>
            </a:pPr>
            <a:r>
              <a:rPr lang="en-US" sz="1600" dirty="0" smtClean="0"/>
              <a:t>Assignment</a:t>
            </a:r>
            <a:endParaRPr lang="en-US" sz="1600" dirty="0"/>
          </a:p>
          <a:p>
            <a:pPr marL="1946275" lvl="4" indent="-285750">
              <a:buFont typeface="Arial"/>
              <a:buChar char="•"/>
            </a:pPr>
            <a:r>
              <a:rPr lang="en-US" sz="1600" dirty="0" smtClean="0"/>
              <a:t>Channel Scan</a:t>
            </a:r>
          </a:p>
          <a:p>
            <a:pPr marL="1946275" lvl="4" indent="-285750">
              <a:buFont typeface="Arial"/>
              <a:buChar char="•"/>
            </a:pPr>
            <a:endParaRPr lang="en-US" sz="1600" dirty="0" smtClean="0"/>
          </a:p>
          <a:p>
            <a:pPr marL="1946275" lvl="4" indent="-285750">
              <a:buFont typeface="Arial"/>
              <a:buChar char="•"/>
            </a:pPr>
            <a:endParaRPr lang="en-US" sz="1600" dirty="0" smtClean="0"/>
          </a:p>
        </p:txBody>
      </p:sp>
    </p:spTree>
    <p:extLst>
      <p:ext uri="{BB962C8B-B14F-4D97-AF65-F5344CB8AC3E}">
        <p14:creationId xmlns:p14="http://schemas.microsoft.com/office/powerpoint/2010/main" val="42349902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35</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381000" y="1447800"/>
            <a:ext cx="8763000" cy="4832093"/>
          </a:xfrm>
          <a:prstGeom prst="rect">
            <a:avLst/>
          </a:prstGeom>
          <a:noFill/>
        </p:spPr>
        <p:txBody>
          <a:bodyPr wrap="square" numCol="1" rtlCol="0">
            <a:spAutoFit/>
          </a:bodyPr>
          <a:lstStyle/>
          <a:p>
            <a:r>
              <a:rPr lang="en-US" sz="2000" b="1" dirty="0" smtClean="0"/>
              <a:t>Functional </a:t>
            </a:r>
            <a:r>
              <a:rPr lang="en-US" sz="2000" b="1" dirty="0" smtClean="0"/>
              <a:t>Block Technical Details</a:t>
            </a:r>
            <a:endParaRPr lang="en-US" sz="2000" b="1" dirty="0" smtClean="0"/>
          </a:p>
          <a:p>
            <a:pPr marL="285750" indent="-285750">
              <a:buFont typeface="Arial"/>
              <a:buChar char="•"/>
            </a:pPr>
            <a:r>
              <a:rPr lang="en-US" sz="1800" b="1" dirty="0" smtClean="0"/>
              <a:t>HLPDE		P Kinney</a:t>
            </a:r>
          </a:p>
          <a:p>
            <a:pPr marL="285750" indent="-285750">
              <a:buFont typeface="Arial"/>
              <a:buChar char="•"/>
            </a:pPr>
            <a:r>
              <a:rPr lang="en-US" sz="1800" b="1" dirty="0" smtClean="0"/>
              <a:t>MMI			</a:t>
            </a:r>
            <a:r>
              <a:rPr lang="en-US" sz="1800" b="1" dirty="0"/>
              <a:t>P </a:t>
            </a:r>
            <a:r>
              <a:rPr lang="en-US" sz="1800" b="1" dirty="0" smtClean="0"/>
              <a:t>Kinney	</a:t>
            </a:r>
          </a:p>
          <a:p>
            <a:pPr marL="285750" indent="-285750">
              <a:buFont typeface="Arial"/>
              <a:buChar char="•"/>
            </a:pPr>
            <a:r>
              <a:rPr lang="en-US" sz="1800" b="1" dirty="0" smtClean="0"/>
              <a:t>Management Protocol	H Yokota</a:t>
            </a:r>
          </a:p>
          <a:p>
            <a:pPr marL="285750" indent="-285750">
              <a:buFont typeface="Arial"/>
              <a:buChar char="•"/>
            </a:pPr>
            <a:r>
              <a:rPr lang="en-US" sz="1800" b="1" dirty="0" smtClean="0"/>
              <a:t>6LoWPAN		</a:t>
            </a:r>
          </a:p>
          <a:p>
            <a:pPr marL="285750" indent="-285750">
              <a:buFont typeface="Arial"/>
              <a:buChar char="•"/>
            </a:pPr>
            <a:r>
              <a:rPr lang="en-US" sz="1800" b="1" dirty="0" smtClean="0"/>
              <a:t>KMP			</a:t>
            </a:r>
          </a:p>
          <a:p>
            <a:pPr marL="285750" indent="-285750">
              <a:buFont typeface="Arial"/>
              <a:buChar char="•"/>
            </a:pPr>
            <a:r>
              <a:rPr lang="en-US" sz="1800" b="1" dirty="0" smtClean="0"/>
              <a:t>802.1X		</a:t>
            </a:r>
          </a:p>
          <a:p>
            <a:pPr marL="285750" indent="-285750">
              <a:buFont typeface="Arial"/>
              <a:buChar char="•"/>
            </a:pPr>
            <a:r>
              <a:rPr lang="en-US" sz="1800" b="1" dirty="0" smtClean="0"/>
              <a:t>L2R			C Perkins</a:t>
            </a:r>
          </a:p>
          <a:p>
            <a:pPr marL="285750" indent="-285750">
              <a:buFont typeface="Arial"/>
              <a:buChar char="•"/>
            </a:pPr>
            <a:r>
              <a:rPr lang="en-US" sz="1800" b="1" dirty="0" smtClean="0"/>
              <a:t>6tisch			</a:t>
            </a:r>
          </a:p>
          <a:p>
            <a:pPr marL="285750" indent="-285750">
              <a:buFont typeface="Arial"/>
              <a:buChar char="•"/>
            </a:pPr>
            <a:r>
              <a:rPr lang="en-US" sz="1800" b="1" dirty="0" smtClean="0"/>
              <a:t>Ranging		B Verso</a:t>
            </a:r>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r>
              <a:rPr lang="en-US" sz="1800" b="1" dirty="0" smtClean="0"/>
              <a:t>?</a:t>
            </a:r>
            <a:endParaRPr lang="en-US" sz="1800" b="1" dirty="0"/>
          </a:p>
        </p:txBody>
      </p:sp>
    </p:spTree>
    <p:extLst>
      <p:ext uri="{BB962C8B-B14F-4D97-AF65-F5344CB8AC3E}">
        <p14:creationId xmlns:p14="http://schemas.microsoft.com/office/powerpoint/2010/main" val="163200571"/>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36</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447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Discussion </a:t>
            </a:r>
            <a:r>
              <a:rPr lang="en-US" sz="2400" b="1" dirty="0"/>
              <a:t>on </a:t>
            </a:r>
            <a:r>
              <a:rPr lang="en-US" sz="2400" b="1" dirty="0" smtClean="0"/>
              <a:t>the concepts necessary for 802.15.12</a:t>
            </a:r>
          </a:p>
          <a:p>
            <a:pPr marL="800100" lvl="1" indent="-342900">
              <a:buClr>
                <a:srgbClr val="FF0000"/>
              </a:buClr>
              <a:buFont typeface="Wingdings" charset="2"/>
              <a:buChar char="q"/>
            </a:pPr>
            <a:r>
              <a:rPr lang="en-US" sz="2400" b="1" dirty="0" smtClean="0"/>
              <a:t>L2R Protocol Block function defined</a:t>
            </a:r>
          </a:p>
          <a:p>
            <a:pPr marL="800100" lvl="1" indent="-342900">
              <a:buClr>
                <a:srgbClr val="FF0000"/>
              </a:buClr>
              <a:buFont typeface="Wingdings" charset="2"/>
              <a:buChar char="q"/>
            </a:pPr>
            <a:r>
              <a:rPr lang="en-US" sz="2400" b="1" dirty="0" smtClean="0"/>
              <a:t>Ranging Protocol Block function defined</a:t>
            </a:r>
          </a:p>
          <a:p>
            <a:pPr marL="800100" lvl="1" indent="-342900">
              <a:buClr>
                <a:srgbClr val="FF0000"/>
              </a:buClr>
              <a:buFont typeface="Wingdings" charset="2"/>
              <a:buChar char="q"/>
            </a:pPr>
            <a:r>
              <a:rPr lang="en-US" sz="2400" b="1" dirty="0" smtClean="0"/>
              <a:t>Management Protocol Block requirements defined</a:t>
            </a:r>
          </a:p>
          <a:p>
            <a:pPr marL="1257300" lvl="2" indent="-342900">
              <a:buClr>
                <a:srgbClr val="FF0000"/>
              </a:buClr>
              <a:buFont typeface="Wingdings" charset="2"/>
              <a:buChar char="q"/>
            </a:pPr>
            <a:r>
              <a:rPr lang="en-US" sz="2400" b="1" dirty="0" smtClean="0"/>
              <a:t>MAC/PHY configuration</a:t>
            </a:r>
          </a:p>
          <a:p>
            <a:pPr marL="1257300" lvl="2" indent="-342900">
              <a:buClr>
                <a:srgbClr val="FF0000"/>
              </a:buClr>
              <a:buFont typeface="Wingdings" charset="2"/>
              <a:buChar char="q"/>
            </a:pPr>
            <a:r>
              <a:rPr lang="en-US" sz="2400" b="1" dirty="0" smtClean="0"/>
              <a:t>Protocol block configuration</a:t>
            </a:r>
          </a:p>
          <a:p>
            <a:pPr marL="1257300" lvl="2" indent="-342900">
              <a:buClr>
                <a:srgbClr val="FF0000"/>
              </a:buClr>
              <a:buFont typeface="Wingdings" charset="2"/>
              <a:buChar char="q"/>
            </a:pPr>
            <a:r>
              <a:rPr lang="en-US" sz="2400" b="1" dirty="0" smtClean="0"/>
              <a:t>Device Monitoring and Management</a:t>
            </a:r>
          </a:p>
          <a:p>
            <a:pPr marL="1714500" lvl="3" indent="-342900">
              <a:buClr>
                <a:srgbClr val="FF0000"/>
              </a:buClr>
              <a:buFont typeface="Wingdings" charset="2"/>
              <a:buChar char="q"/>
            </a:pPr>
            <a:r>
              <a:rPr lang="en-US" sz="2400" b="1" dirty="0" smtClean="0"/>
              <a:t>Consensus on asking IETF for use cases</a:t>
            </a:r>
          </a:p>
          <a:p>
            <a:pPr marL="1714500" lvl="3" indent="-342900">
              <a:buClr>
                <a:srgbClr val="FF0000"/>
              </a:buClr>
              <a:buFont typeface="Wingdings" charset="2"/>
              <a:buChar char="q"/>
            </a:pPr>
            <a:r>
              <a:rPr lang="en-US" sz="2400" b="1" dirty="0" smtClean="0"/>
              <a:t>Consensus on investigating 802.11 emulation mode for device monitoring</a:t>
            </a:r>
            <a:endParaRPr lang="en-US" sz="2400" b="1" dirty="0" smtClean="0"/>
          </a:p>
          <a:p>
            <a:pPr marL="800100" lvl="1" indent="-342900">
              <a:buClr>
                <a:srgbClr val="FF0000"/>
              </a:buClr>
              <a:buFont typeface="Wingdings" charset="2"/>
              <a:buChar char="q"/>
            </a:pPr>
            <a:r>
              <a:rPr lang="en-US" sz="2400" b="1" dirty="0" smtClean="0"/>
              <a:t>MMI multiplex mechanism defined</a:t>
            </a:r>
            <a:endParaRPr lang="en-US" sz="2400" b="1" dirty="0" smtClean="0"/>
          </a:p>
          <a:p>
            <a:pPr marL="342900" indent="-342900">
              <a:buClr>
                <a:srgbClr val="FF0000"/>
              </a:buClr>
              <a:buFont typeface="Wingdings" charset="2"/>
              <a:buChar char="q"/>
            </a:pPr>
            <a:r>
              <a:rPr lang="en-US" sz="2400" b="1" dirty="0" smtClean="0"/>
              <a:t>Discussion </a:t>
            </a:r>
            <a:r>
              <a:rPr lang="en-US" sz="2400" b="1" dirty="0" smtClean="0"/>
              <a:t>on the architecture for 802.15.12</a:t>
            </a:r>
          </a:p>
          <a:p>
            <a:pPr marL="800100" lvl="1" indent="-342900">
              <a:buClr>
                <a:srgbClr val="FF0000"/>
              </a:buClr>
              <a:buFont typeface="Wingdings" charset="2"/>
              <a:buChar char="q"/>
            </a:pPr>
            <a:r>
              <a:rPr lang="en-US" sz="2400" b="1" dirty="0" smtClean="0"/>
              <a:t>Consensus on MAC/PHY model</a:t>
            </a:r>
          </a:p>
          <a:p>
            <a:pPr marL="342900" indent="-342900">
              <a:buClr>
                <a:srgbClr val="FF0000"/>
              </a:buClr>
              <a:buFont typeface="Wingdings" charset="2"/>
              <a:buChar char="q"/>
            </a:pPr>
            <a:r>
              <a:rPr lang="en-US" sz="2400" b="1" dirty="0" smtClean="0"/>
              <a:t>Consensus on TG12 schedule</a:t>
            </a:r>
            <a:endParaRPr lang="en-US" sz="2400" b="1" dirty="0"/>
          </a:p>
        </p:txBody>
      </p:sp>
    </p:spTree>
    <p:extLst>
      <p:ext uri="{BB962C8B-B14F-4D97-AF65-F5344CB8AC3E}">
        <p14:creationId xmlns:p14="http://schemas.microsoft.com/office/powerpoint/2010/main" val="1030703644"/>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37</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2810935787"/>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Mar,</a:t>
                      </a:r>
                      <a:r>
                        <a:rPr lang="en-US" b="1" baseline="0" dirty="0" smtClean="0"/>
                        <a:t> 2019</a:t>
                      </a:r>
                      <a:endParaRPr lang="en-US" b="1" dirty="0"/>
                    </a:p>
                  </a:txBody>
                  <a:tcPr/>
                </a:tc>
              </a:tr>
              <a:tr h="398549">
                <a:tc>
                  <a:txBody>
                    <a:bodyPr/>
                    <a:lstStyle/>
                    <a:p>
                      <a:r>
                        <a:rPr lang="en-US" dirty="0" smtClean="0"/>
                        <a:t>Concept and Architecture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a:t>
                      </a:r>
                      <a:r>
                        <a:rPr lang="en-US" dirty="0" smtClean="0"/>
                        <a:t>2016</a:t>
                      </a:r>
                    </a:p>
                  </a:txBody>
                  <a:tcPr/>
                </a:tc>
              </a:tr>
              <a:tr h="398549">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a:t>
                      </a:r>
                      <a:r>
                        <a:rPr lang="en-US" dirty="0" smtClean="0"/>
                        <a:t>2016</a:t>
                      </a:r>
                    </a:p>
                  </a:txBody>
                  <a:tcPr/>
                </a:tc>
                <a:tc>
                  <a:txBody>
                    <a:bodyPr/>
                    <a:lstStyle/>
                    <a:p>
                      <a:r>
                        <a:rPr lang="en-US" dirty="0" smtClean="0"/>
                        <a:t>May, 2017</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2017</a:t>
                      </a:r>
                      <a:endParaRPr lang="en-US"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Sept, </a:t>
                      </a:r>
                      <a:r>
                        <a:rPr lang="en-US" dirty="0" smtClean="0"/>
                        <a:t>2017</a:t>
                      </a:r>
                    </a:p>
                  </a:txBody>
                  <a:tcPr/>
                </a:tc>
              </a:tr>
              <a:tr h="398549">
                <a:tc>
                  <a:txBody>
                    <a:bodyPr/>
                    <a:lstStyle/>
                    <a:p>
                      <a:r>
                        <a:rPr lang="en-US" dirty="0" smtClean="0"/>
                        <a:t>TG Comment Collection</a:t>
                      </a:r>
                      <a:endParaRPr lang="en-US" dirty="0"/>
                    </a:p>
                  </a:txBody>
                  <a:tcPr/>
                </a:tc>
                <a:tc>
                  <a:txBody>
                    <a:bodyPr/>
                    <a:lstStyle/>
                    <a:p>
                      <a:r>
                        <a:rPr lang="en-US" dirty="0" smtClean="0"/>
                        <a:t>Sept, </a:t>
                      </a:r>
                      <a:r>
                        <a:rPr lang="en-US" dirty="0" smtClean="0"/>
                        <a:t>2017</a:t>
                      </a:r>
                      <a:endParaRPr lang="en-US" dirty="0"/>
                    </a:p>
                  </a:txBody>
                  <a:tcPr/>
                </a:tc>
                <a:tc>
                  <a:txBody>
                    <a:bodyPr/>
                    <a:lstStyle/>
                    <a:p>
                      <a:r>
                        <a:rPr lang="en-US" dirty="0" smtClean="0"/>
                        <a:t>Nov, </a:t>
                      </a:r>
                      <a:r>
                        <a:rPr lang="en-US" dirty="0" smtClean="0"/>
                        <a:t>2017</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Dec,</a:t>
                      </a:r>
                      <a:r>
                        <a:rPr lang="en-US" baseline="0" dirty="0" smtClean="0"/>
                        <a:t> </a:t>
                      </a:r>
                      <a:r>
                        <a:rPr lang="en-US" baseline="0" dirty="0" smtClean="0"/>
                        <a:t>2017</a:t>
                      </a:r>
                      <a:endParaRPr lang="en-US" dirty="0"/>
                    </a:p>
                  </a:txBody>
                  <a:tcPr/>
                </a:tc>
                <a:tc>
                  <a:txBody>
                    <a:bodyPr/>
                    <a:lstStyle/>
                    <a:p>
                      <a:r>
                        <a:rPr lang="en-US" dirty="0" smtClean="0"/>
                        <a:t>July,</a:t>
                      </a:r>
                      <a:r>
                        <a:rPr lang="en-US" baseline="0" dirty="0" smtClean="0"/>
                        <a:t> </a:t>
                      </a:r>
                      <a:r>
                        <a:rPr lang="en-US" baseline="0" dirty="0" smtClean="0"/>
                        <a:t>2018</a:t>
                      </a:r>
                      <a:endParaRPr lang="en-US" dirty="0"/>
                    </a:p>
                  </a:txBody>
                  <a:tcPr/>
                </a:tc>
              </a:tr>
              <a:tr h="398549">
                <a:tc>
                  <a:txBody>
                    <a:bodyPr/>
                    <a:lstStyle/>
                    <a:p>
                      <a:r>
                        <a:rPr lang="en-US" dirty="0" smtClean="0"/>
                        <a:t>Sponsor Ballot</a:t>
                      </a:r>
                      <a:endParaRPr lang="en-US" dirty="0"/>
                    </a:p>
                  </a:txBody>
                  <a:tcPr/>
                </a:tc>
                <a:tc>
                  <a:txBody>
                    <a:bodyPr/>
                    <a:lstStyle/>
                    <a:p>
                      <a:r>
                        <a:rPr lang="en-US" dirty="0" smtClean="0"/>
                        <a:t>Aug, </a:t>
                      </a:r>
                      <a:r>
                        <a:rPr lang="en-US" dirty="0" smtClean="0"/>
                        <a:t>2018</a:t>
                      </a:r>
                      <a:endParaRPr lang="en-US" dirty="0"/>
                    </a:p>
                  </a:txBody>
                  <a:tcPr/>
                </a:tc>
                <a:tc>
                  <a:txBody>
                    <a:bodyPr/>
                    <a:lstStyle/>
                    <a:p>
                      <a:r>
                        <a:rPr lang="en-US" dirty="0" smtClean="0"/>
                        <a:t>Jan, 2019</a:t>
                      </a:r>
                      <a:endParaRPr lang="en-US" dirty="0"/>
                    </a:p>
                  </a:txBody>
                  <a:tcPr/>
                </a:tc>
              </a:tr>
              <a:tr h="398549">
                <a:tc>
                  <a:txBody>
                    <a:bodyPr/>
                    <a:lstStyle/>
                    <a:p>
                      <a:r>
                        <a:rPr lang="en-US" dirty="0" smtClean="0"/>
                        <a:t>NesCom</a:t>
                      </a:r>
                      <a:endParaRPr lang="en-US" dirty="0"/>
                    </a:p>
                  </a:txBody>
                  <a:tcPr/>
                </a:tc>
                <a:tc>
                  <a:txBody>
                    <a:bodyPr/>
                    <a:lstStyle/>
                    <a:p>
                      <a:r>
                        <a:rPr lang="en-US" dirty="0" smtClean="0"/>
                        <a:t>Jan, 2019</a:t>
                      </a:r>
                      <a:endParaRPr lang="en-US" dirty="0"/>
                    </a:p>
                  </a:txBody>
                  <a:tcPr/>
                </a:tc>
                <a:tc>
                  <a:txBody>
                    <a:bodyPr/>
                    <a:lstStyle/>
                    <a:p>
                      <a:r>
                        <a:rPr lang="en-US" dirty="0" smtClean="0"/>
                        <a:t>Mar, 2019</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Mar, 2019</a:t>
                      </a:r>
                      <a:endParaRPr lang="en-US" dirty="0"/>
                    </a:p>
                  </a:txBody>
                  <a:tcPr/>
                </a:tc>
                <a:tc>
                  <a:txBody>
                    <a:bodyPr/>
                    <a:lstStyle/>
                    <a:p>
                      <a:r>
                        <a:rPr lang="en-US" dirty="0" smtClean="0"/>
                        <a:t>June, 2019</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&lt;Sept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&lt;Sept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Meeting </a:t>
            </a:r>
            <a:r>
              <a:rPr lang="en-US" b="1" dirty="0" smtClean="0">
                <a:latin typeface="Times New Roman" charset="0"/>
                <a:ea typeface="ＭＳ Ｐゴシック" charset="0"/>
                <a:cs typeface="ＭＳ Ｐゴシック" charset="0"/>
              </a:rPr>
              <a:t>Goals </a:t>
            </a:r>
            <a:r>
              <a:rPr lang="en-US" sz="2800" b="1" dirty="0" smtClean="0">
                <a:latin typeface="Times New Roman" charset="0"/>
                <a:ea typeface="ＭＳ Ｐゴシック" charset="0"/>
                <a:cs typeface="ＭＳ Ｐゴシック" charset="0"/>
              </a:rPr>
              <a:t>(15-16-602-00)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447800"/>
            <a:ext cx="8763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Monday </a:t>
            </a:r>
            <a:r>
              <a:rPr lang="en-US" sz="2400" b="1" dirty="0" smtClean="0"/>
              <a:t>12 Sept, AM2: </a:t>
            </a:r>
            <a:r>
              <a:rPr lang="en-US" sz="2400" b="1" dirty="0"/>
              <a:t>Opening report, Agenda, </a:t>
            </a:r>
            <a:r>
              <a:rPr lang="en-US" sz="2400" b="1" dirty="0" smtClean="0"/>
              <a:t>Functional decomposition review</a:t>
            </a:r>
            <a:endParaRPr lang="en-US" sz="2400" dirty="0" smtClean="0"/>
          </a:p>
          <a:p>
            <a:pPr marL="342900" indent="-342900">
              <a:buClr>
                <a:srgbClr val="FF0000"/>
              </a:buClr>
              <a:buFont typeface="Wingdings" charset="2"/>
              <a:buChar char="q"/>
            </a:pPr>
            <a:r>
              <a:rPr lang="en-US" sz="2400" b="1" dirty="0"/>
              <a:t>Tuesday </a:t>
            </a:r>
            <a:r>
              <a:rPr lang="en-US" sz="2400" b="1" dirty="0" smtClean="0"/>
              <a:t>13 Sept, AM1: Discussion </a:t>
            </a:r>
            <a:r>
              <a:rPr lang="en-US" sz="2400" b="1" dirty="0"/>
              <a:t>on </a:t>
            </a:r>
            <a:r>
              <a:rPr lang="en-US" sz="2400" b="1" dirty="0" smtClean="0"/>
              <a:t>PDE and MMI</a:t>
            </a:r>
            <a:endParaRPr lang="en-US" sz="2000" b="1" dirty="0"/>
          </a:p>
          <a:p>
            <a:pPr marL="342900" indent="-342900">
              <a:buClr>
                <a:srgbClr val="FF0000"/>
              </a:buClr>
              <a:buFont typeface="Wingdings" charset="2"/>
              <a:buChar char="q"/>
            </a:pPr>
            <a:r>
              <a:rPr lang="en-US" sz="2400" b="1" dirty="0" smtClean="0"/>
              <a:t>Wednesday </a:t>
            </a:r>
            <a:r>
              <a:rPr lang="en-US" sz="2400" b="1" dirty="0" smtClean="0"/>
              <a:t>14 Sept, PM1</a:t>
            </a:r>
            <a:r>
              <a:rPr lang="en-US" sz="2400" b="1" dirty="0"/>
              <a:t>: </a:t>
            </a:r>
            <a:r>
              <a:rPr lang="en-US" sz="2400" b="1" dirty="0" smtClean="0"/>
              <a:t>Overview discussion on how each functional block should operate, assignment of functional blocks not already assigned </a:t>
            </a:r>
          </a:p>
          <a:p>
            <a:pPr marL="342900" indent="-342900">
              <a:buClr>
                <a:srgbClr val="FF0000"/>
              </a:buClr>
              <a:buFont typeface="Wingdings" charset="2"/>
              <a:buChar char="q"/>
            </a:pPr>
            <a:r>
              <a:rPr lang="en-US" sz="2400" b="1" dirty="0" smtClean="0"/>
              <a:t>Wednesday </a:t>
            </a:r>
            <a:r>
              <a:rPr lang="en-US" sz="2400" b="1" dirty="0"/>
              <a:t>14 Sept, </a:t>
            </a:r>
            <a:r>
              <a:rPr lang="en-US" sz="2400" b="1" dirty="0" smtClean="0"/>
              <a:t>PM2: </a:t>
            </a:r>
            <a:r>
              <a:rPr lang="en-US" sz="2400" b="1" dirty="0"/>
              <a:t>Discussion on </a:t>
            </a:r>
            <a:r>
              <a:rPr lang="en-US" sz="2400" b="1" dirty="0" smtClean="0"/>
              <a:t>management protocols functional block with focus on MAC&amp;PHY configuration</a:t>
            </a:r>
            <a:endParaRPr lang="en-US" sz="2400" dirty="0" smtClean="0"/>
          </a:p>
          <a:p>
            <a:pPr marL="342900" indent="-342900">
              <a:buClr>
                <a:srgbClr val="FF0000"/>
              </a:buClr>
              <a:buFont typeface="Wingdings" charset="2"/>
              <a:buChar char="q"/>
            </a:pPr>
            <a:r>
              <a:rPr lang="en-US" sz="2400" b="1" dirty="0" smtClean="0"/>
              <a:t>Thursday 15 Sept, AM2: Discussion on discovery, compression of higher layer headers and </a:t>
            </a:r>
            <a:r>
              <a:rPr lang="en-US" sz="2400" b="1" dirty="0" smtClean="0"/>
              <a:t>E</a:t>
            </a:r>
            <a:r>
              <a:rPr lang="en-US" sz="2400" b="1" dirty="0" smtClean="0"/>
              <a:t>therType, </a:t>
            </a:r>
            <a:r>
              <a:rPr lang="en-US" sz="2400" b="1" dirty="0"/>
              <a:t>r</a:t>
            </a:r>
            <a:r>
              <a:rPr lang="en-US" sz="2400" b="1" dirty="0" smtClean="0"/>
              <a:t>ecap on week’s efforts, define the next steps, timetable for completion, phone calls</a:t>
            </a:r>
            <a:r>
              <a:rPr lang="en-US" sz="2400" dirty="0" smtClean="0"/>
              <a:t>  </a:t>
            </a:r>
            <a:endParaRPr lang="en-US" sz="2400"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Meeting</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Monday 12 Sept, </a:t>
            </a:r>
            <a:r>
              <a:rPr lang="en-US" sz="2400" b="1" dirty="0"/>
              <a:t>PM1: Opening report, Agenda, </a:t>
            </a:r>
            <a:r>
              <a:rPr lang="en-US" sz="2400" b="1" dirty="0" smtClean="0"/>
              <a:t>Functional decomposition review</a:t>
            </a:r>
          </a:p>
          <a:p>
            <a:pPr marL="800100" lvl="1" indent="-342900">
              <a:buClr>
                <a:srgbClr val="FF0000"/>
              </a:buClr>
              <a:buFont typeface="Wingdings" charset="2"/>
              <a:buChar char="q"/>
            </a:pPr>
            <a:r>
              <a:rPr lang="en-US" sz="2400" b="1" dirty="0" smtClean="0"/>
              <a:t>Approve Agenda 15-16-</a:t>
            </a:r>
            <a:r>
              <a:rPr lang="en-US" sz="2400" b="1" dirty="0" smtClean="0"/>
              <a:t>0602-00</a:t>
            </a:r>
            <a:endParaRPr lang="en-US" sz="2400" b="1" dirty="0" smtClean="0"/>
          </a:p>
          <a:p>
            <a:pPr marL="800100" lvl="1" indent="-342900">
              <a:buClr>
                <a:srgbClr val="FF0000"/>
              </a:buClr>
              <a:buFont typeface="Wingdings" charset="2"/>
              <a:buChar char="q"/>
            </a:pPr>
            <a:r>
              <a:rPr lang="en-US" sz="2400" b="1" dirty="0" smtClean="0"/>
              <a:t>Approve Minutes from previous session 15-16-</a:t>
            </a:r>
            <a:r>
              <a:rPr lang="en-US" sz="2400" b="1" dirty="0" smtClean="0"/>
              <a:t>0539-</a:t>
            </a:r>
            <a:r>
              <a:rPr lang="en-US" sz="2400" b="1" dirty="0" smtClean="0"/>
              <a:t>00</a:t>
            </a:r>
          </a:p>
          <a:p>
            <a:pPr marL="800100" lvl="1" indent="-342900">
              <a:buClr>
                <a:srgbClr val="FF0000"/>
              </a:buClr>
              <a:buFont typeface="Wingdings" charset="2"/>
              <a:buChar char="q"/>
            </a:pPr>
            <a:r>
              <a:rPr lang="en-US" sz="2400" b="1" dirty="0" smtClean="0"/>
              <a:t>Review strategy for moving forward</a:t>
            </a:r>
          </a:p>
          <a:p>
            <a:pPr marL="800100" lvl="1" indent="-342900">
              <a:buClr>
                <a:srgbClr val="FF0000"/>
              </a:buClr>
              <a:buFont typeface="Wingdings" charset="2"/>
              <a:buChar char="q"/>
            </a:pPr>
            <a:r>
              <a:rPr lang="en-US" sz="2400" b="1" dirty="0" smtClean="0"/>
              <a:t>Functional Decomposition Review</a:t>
            </a:r>
          </a:p>
        </p:txBody>
      </p:sp>
    </p:spTree>
    <p:extLst>
      <p:ext uri="{BB962C8B-B14F-4D97-AF65-F5344CB8AC3E}">
        <p14:creationId xmlns:p14="http://schemas.microsoft.com/office/powerpoint/2010/main" val="3366625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457200" y="304800"/>
            <a:ext cx="8001000" cy="990600"/>
          </a:xfrm>
        </p:spPr>
        <p:txBody>
          <a:bodyPr/>
          <a:lstStyle/>
          <a:p>
            <a:r>
              <a:rPr lang="en-US" b="1" dirty="0" smtClean="0">
                <a:solidFill>
                  <a:srgbClr val="000000"/>
                </a:solidFill>
                <a:ea typeface="Lucida Grande"/>
                <a:cs typeface="Lucida Grande"/>
              </a:rPr>
              <a:t>Strategy for moving forward </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990600"/>
            <a:ext cx="8382000" cy="5324536"/>
          </a:xfrm>
          <a:prstGeom prst="rect">
            <a:avLst/>
          </a:prstGeom>
          <a:noFill/>
        </p:spPr>
        <p:txBody>
          <a:bodyPr wrap="square" rtlCol="0">
            <a:spAutoFit/>
          </a:bodyPr>
          <a:lstStyle/>
          <a:p>
            <a:r>
              <a:rPr lang="en-US" sz="2000" b="1" dirty="0" smtClean="0"/>
              <a:t>Next Steps </a:t>
            </a:r>
          </a:p>
          <a:p>
            <a:pPr marL="457200" indent="-227013">
              <a:buFont typeface="+mj-lt"/>
              <a:buAutoNum type="arabicPeriod"/>
            </a:pPr>
            <a:r>
              <a:rPr lang="en-US" sz="1800" dirty="0"/>
              <a:t>Define the </a:t>
            </a:r>
            <a:r>
              <a:rPr lang="en-US" sz="1800" dirty="0" smtClean="0"/>
              <a:t>Protocol </a:t>
            </a:r>
            <a:r>
              <a:rPr lang="en-US" sz="1800" dirty="0"/>
              <a:t>Discrimination Entity </a:t>
            </a:r>
            <a:r>
              <a:rPr lang="en-US" sz="1800" dirty="0" smtClean="0"/>
              <a:t>(PDE</a:t>
            </a:r>
            <a:r>
              <a:rPr lang="en-US" sz="1800" dirty="0" smtClean="0"/>
              <a:t>).</a:t>
            </a:r>
          </a:p>
          <a:p>
            <a:pPr marL="457200" indent="-227013">
              <a:buFont typeface="+mj-lt"/>
              <a:buAutoNum type="arabicPeriod"/>
            </a:pPr>
            <a:r>
              <a:rPr lang="en-US" sz="1800" dirty="0" smtClean="0"/>
              <a:t>Define </a:t>
            </a:r>
            <a:r>
              <a:rPr lang="en-US" sz="1800" dirty="0"/>
              <a:t>how the Multiplexed MAC interface </a:t>
            </a:r>
            <a:r>
              <a:rPr lang="en-US" sz="1800" dirty="0" smtClean="0"/>
              <a:t>(MMI) works using the </a:t>
            </a:r>
            <a:r>
              <a:rPr lang="en-US" sz="1800" dirty="0"/>
              <a:t>Multiplexed data service </a:t>
            </a:r>
            <a:r>
              <a:rPr lang="en-US" sz="1800" dirty="0" smtClean="0"/>
              <a:t>as a baseline. </a:t>
            </a:r>
          </a:p>
          <a:p>
            <a:pPr marL="457200" indent="-227013">
              <a:buFont typeface="+mj-lt"/>
              <a:buAutoNum type="arabicPeriod"/>
            </a:pPr>
            <a:r>
              <a:rPr lang="en-US" sz="1800" dirty="0" smtClean="0"/>
              <a:t>Define how the </a:t>
            </a:r>
            <a:r>
              <a:rPr lang="en-US" sz="1800" dirty="0"/>
              <a:t>management protocols </a:t>
            </a:r>
            <a:r>
              <a:rPr lang="en-US" sz="1800" dirty="0" smtClean="0"/>
              <a:t>work</a:t>
            </a:r>
          </a:p>
          <a:p>
            <a:pPr marL="973137" lvl="1" indent="-285750">
              <a:buFont typeface="Arial"/>
              <a:buChar char="•"/>
            </a:pPr>
            <a:r>
              <a:rPr lang="en-US" sz="1600" dirty="0" smtClean="0"/>
              <a:t>PHY configuration</a:t>
            </a:r>
          </a:p>
          <a:p>
            <a:pPr marL="973137" lvl="1" indent="-285750">
              <a:buFont typeface="Arial"/>
              <a:buChar char="•"/>
            </a:pPr>
            <a:r>
              <a:rPr lang="en-US" sz="1600" dirty="0" smtClean="0"/>
              <a:t>MAC configuration</a:t>
            </a:r>
          </a:p>
          <a:p>
            <a:pPr marL="457200" indent="-227013">
              <a:buFont typeface="+mj-lt"/>
              <a:buAutoNum type="arabicPeriod"/>
            </a:pPr>
            <a:r>
              <a:rPr lang="en-US" sz="1800" dirty="0" smtClean="0"/>
              <a:t>Define </a:t>
            </a:r>
            <a:r>
              <a:rPr lang="en-US" sz="1800" dirty="0" smtClean="0"/>
              <a:t>how KMP should work within 15.12.</a:t>
            </a:r>
          </a:p>
          <a:p>
            <a:pPr marL="976313" lvl="1" indent="-287338">
              <a:buFont typeface="Arial"/>
              <a:buChar char="•"/>
            </a:pPr>
            <a:r>
              <a:rPr lang="en-US" sz="1800" dirty="0" smtClean="0"/>
              <a:t>Define the KMP SAPs using 802.1X as an example</a:t>
            </a:r>
          </a:p>
          <a:p>
            <a:pPr marL="690563" indent="-457200">
              <a:buFont typeface="+mj-lt"/>
              <a:buAutoNum type="arabicPeriod"/>
              <a:tabLst>
                <a:tab pos="854075" algn="l"/>
              </a:tabLst>
            </a:pPr>
            <a:r>
              <a:rPr lang="en-US" sz="1800" dirty="0" smtClean="0"/>
              <a:t>Define how 6LoWPAN should work within 15.12.</a:t>
            </a:r>
          </a:p>
          <a:p>
            <a:pPr marL="976313" lvl="1" indent="-287338">
              <a:buFont typeface="Arial"/>
              <a:buChar char="•"/>
            </a:pPr>
            <a:r>
              <a:rPr lang="en-US" sz="1800" dirty="0" smtClean="0"/>
              <a:t>Define the 6LO SAPs using IPv6 as an example</a:t>
            </a:r>
          </a:p>
          <a:p>
            <a:pPr marL="457200" indent="-227013">
              <a:buFont typeface="+mj-lt"/>
              <a:buAutoNum type="arabicPeriod"/>
            </a:pPr>
            <a:r>
              <a:rPr lang="en-US" sz="1800" dirty="0" smtClean="0"/>
              <a:t>Define how L2R should work within 15.12.</a:t>
            </a:r>
          </a:p>
          <a:p>
            <a:pPr marL="1030287" lvl="1" indent="-342900">
              <a:buFont typeface="Arial"/>
              <a:buChar char="•"/>
            </a:pPr>
            <a:r>
              <a:rPr lang="en-US" sz="1800" dirty="0" smtClean="0"/>
              <a:t>Define the L2R SAPs using both an endpoint and router as examples</a:t>
            </a:r>
          </a:p>
          <a:p>
            <a:pPr marL="457200" indent="-227013">
              <a:buFont typeface="+mj-lt"/>
              <a:buAutoNum type="arabicPeriod"/>
            </a:pPr>
            <a:r>
              <a:rPr lang="en-US" sz="1800" dirty="0" smtClean="0"/>
              <a:t>Define how Ranging should work within 15.12</a:t>
            </a:r>
          </a:p>
          <a:p>
            <a:pPr marL="1030287" lvl="1" indent="-342900">
              <a:buFont typeface="Arial"/>
              <a:buChar char="•"/>
            </a:pPr>
            <a:r>
              <a:rPr lang="en-US" sz="1800" dirty="0" smtClean="0"/>
              <a:t>Define the RNG SAPs using RFID as example</a:t>
            </a:r>
          </a:p>
          <a:p>
            <a:pPr marL="457200" indent="-227013">
              <a:buFont typeface="+mj-lt"/>
              <a:buAutoNum type="arabicPeriod"/>
            </a:pPr>
            <a:r>
              <a:rPr lang="en-US" sz="1800" dirty="0" smtClean="0"/>
              <a:t>Define ULI frame mechanism (ULI IE/Payload).</a:t>
            </a:r>
          </a:p>
          <a:p>
            <a:pPr marL="1030287" lvl="1" indent="-342900">
              <a:buFont typeface="Arial"/>
              <a:buChar char="•"/>
            </a:pPr>
            <a:r>
              <a:rPr lang="en-US" sz="1800" dirty="0" smtClean="0"/>
              <a:t>Unique identification of ULI presence</a:t>
            </a:r>
          </a:p>
          <a:p>
            <a:pPr marL="1030287" lvl="1" indent="-342900">
              <a:buFont typeface="Arial"/>
              <a:buChar char="•"/>
            </a:pPr>
            <a:r>
              <a:rPr lang="en-US" sz="1800" dirty="0" smtClean="0"/>
              <a:t>Compression of higher layer stack and EtherType</a:t>
            </a:r>
          </a:p>
          <a:p>
            <a:pPr marL="1030287" lvl="1" indent="-342900">
              <a:buFont typeface="Arial"/>
              <a:buChar char="•"/>
            </a:pPr>
            <a:r>
              <a:rPr lang="en-US" sz="1800" dirty="0" smtClean="0"/>
              <a:t>Other components?</a:t>
            </a:r>
          </a:p>
        </p:txBody>
      </p:sp>
    </p:spTree>
    <p:extLst>
      <p:ext uri="{BB962C8B-B14F-4D97-AF65-F5344CB8AC3E}">
        <p14:creationId xmlns:p14="http://schemas.microsoft.com/office/powerpoint/2010/main" val="1230316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86028</TotalTime>
  <Words>3708</Words>
  <Application>Microsoft Macintosh PowerPoint</Application>
  <PresentationFormat>On-screen Show (4:3)</PresentationFormat>
  <Paragraphs>666</Paragraphs>
  <Slides>37</Slides>
  <Notes>27</Notes>
  <HiddenSlides>33</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Default Design</vt:lpstr>
      <vt:lpstr>PowerPoint Presentation</vt:lpstr>
      <vt:lpstr>Instructions for the WG Chair</vt:lpstr>
      <vt:lpstr>Participants, Patents, and Duty to Inform</vt:lpstr>
      <vt:lpstr>Patent Related Links</vt:lpstr>
      <vt:lpstr>Call for Potentially Essential Patents</vt:lpstr>
      <vt:lpstr>TG12 Officers</vt:lpstr>
      <vt:lpstr>TG12 Meeting Goals (15-16-602-00) </vt:lpstr>
      <vt:lpstr>TG12 Meeting</vt:lpstr>
      <vt:lpstr>Strategy for moving forward </vt:lpstr>
      <vt:lpstr>802.15.12 Functional Decomposition</vt:lpstr>
      <vt:lpstr>PHY and DLL Functional Decomposition</vt:lpstr>
      <vt:lpstr>Example of Options Used for Secured SUN FSK Device</vt:lpstr>
      <vt:lpstr>Example of Options Used for LECIM O-QPSK Device</vt:lpstr>
      <vt:lpstr>Example of Options Used for 6tisch O-QPSK Device</vt:lpstr>
      <vt:lpstr>802.15.12 Protocol Discrimination Entity (PDE)  </vt:lpstr>
      <vt:lpstr>802.15.12 Multiplexed MAC interface  (MMI)</vt:lpstr>
      <vt:lpstr>802.15.12 Optional Protocols</vt:lpstr>
      <vt:lpstr>802.15.12 Optional Protocols</vt:lpstr>
      <vt:lpstr>802.15.12 Mandatory Protocol</vt:lpstr>
      <vt:lpstr>PowerPoint Presentation</vt:lpstr>
      <vt:lpstr>PowerPoint Presentation</vt:lpstr>
      <vt:lpstr>PowerPoint Presentation</vt:lpstr>
      <vt:lpstr>PowerPoint Presentation</vt:lpstr>
      <vt:lpstr>PowerPoint Presentation</vt:lpstr>
      <vt:lpstr>802.15.12 Discovery Techniques</vt:lpstr>
      <vt:lpstr>Frame Composition</vt:lpstr>
      <vt:lpstr>802-2014 Reference Model</vt:lpstr>
      <vt:lpstr>802-2014 Reference Model</vt:lpstr>
      <vt:lpstr>802.15.9 Functional Decomposition</vt:lpstr>
      <vt:lpstr>802.15.10 Functional Decomposition</vt:lpstr>
      <vt:lpstr>Deliverables</vt:lpstr>
      <vt:lpstr>Deliverables</vt:lpstr>
      <vt:lpstr>Deliverables</vt:lpstr>
      <vt:lpstr>Deliverables</vt:lpstr>
      <vt:lpstr>Future Efforts</vt:lpstr>
      <vt:lpstr>Meeting Accomplishments </vt:lpstr>
      <vt:lpstr>Schedule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Opening Report for Warsaw</dc:title>
  <dc:subject>IEEE 802.15 &lt;TG12&gt;</dc:subject>
  <dc:creator>Pat Kinney</dc:creator>
  <cp:keywords/>
  <dc:description>&lt;15-16-0601-00-0012&gt;</dc:description>
  <cp:lastModifiedBy>Pat Kinney</cp:lastModifiedBy>
  <cp:revision>896</cp:revision>
  <cp:lastPrinted>2015-07-14T16:02:16Z</cp:lastPrinted>
  <dcterms:created xsi:type="dcterms:W3CDTF">2009-07-12T16:25:16Z</dcterms:created>
  <dcterms:modified xsi:type="dcterms:W3CDTF">2016-09-15T11:18:28Z</dcterms:modified>
  <cp:category/>
</cp:coreProperties>
</file>