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39"/>
  </p:notesMasterIdLst>
  <p:handoutMasterIdLst>
    <p:handoutMasterId r:id="rId40"/>
  </p:handoutMasterIdLst>
  <p:sldIdLst>
    <p:sldId id="287" r:id="rId2"/>
    <p:sldId id="311" r:id="rId3"/>
    <p:sldId id="312" r:id="rId4"/>
    <p:sldId id="313" r:id="rId5"/>
    <p:sldId id="314" r:id="rId6"/>
    <p:sldId id="323" r:id="rId7"/>
    <p:sldId id="264" r:id="rId8"/>
    <p:sldId id="341" r:id="rId9"/>
    <p:sldId id="342" r:id="rId10"/>
    <p:sldId id="328" r:id="rId11"/>
    <p:sldId id="345" r:id="rId12"/>
    <p:sldId id="346" r:id="rId13"/>
    <p:sldId id="347" r:id="rId14"/>
    <p:sldId id="348" r:id="rId15"/>
    <p:sldId id="338" r:id="rId16"/>
    <p:sldId id="337" r:id="rId17"/>
    <p:sldId id="331" r:id="rId18"/>
    <p:sldId id="332" r:id="rId19"/>
    <p:sldId id="353" r:id="rId20"/>
    <p:sldId id="334" r:id="rId21"/>
    <p:sldId id="352" r:id="rId22"/>
    <p:sldId id="351" r:id="rId23"/>
    <p:sldId id="349" r:id="rId24"/>
    <p:sldId id="350" r:id="rId25"/>
    <p:sldId id="289" r:id="rId26"/>
    <p:sldId id="339" r:id="rId27"/>
    <p:sldId id="325" r:id="rId28"/>
    <p:sldId id="327" r:id="rId29"/>
    <p:sldId id="335" r:id="rId30"/>
    <p:sldId id="336" r:id="rId31"/>
    <p:sldId id="340" r:id="rId32"/>
    <p:sldId id="320" r:id="rId33"/>
    <p:sldId id="321" r:id="rId34"/>
    <p:sldId id="324" r:id="rId35"/>
    <p:sldId id="322" r:id="rId36"/>
    <p:sldId id="315" r:id="rId37"/>
    <p:sldId id="319" r:id="rId38"/>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1pPr>
    <a:lvl2pPr marL="4572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2pPr>
    <a:lvl3pPr marL="9144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3pPr>
    <a:lvl4pPr marL="13716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4pPr>
    <a:lvl5pPr marL="18288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5pPr>
    <a:lvl6pPr marL="2286000" algn="l" defTabSz="457200" rtl="0" eaLnBrk="1" latinLnBrk="0" hangingPunct="1">
      <a:defRPr sz="1200" kern="1200">
        <a:solidFill>
          <a:schemeClr val="tx1"/>
        </a:solidFill>
        <a:latin typeface="Times New Roman" charset="0"/>
        <a:ea typeface="ＭＳ Ｐゴシック" charset="0"/>
        <a:cs typeface="ＭＳ Ｐゴシック" charset="0"/>
      </a:defRPr>
    </a:lvl6pPr>
    <a:lvl7pPr marL="2743200" algn="l" defTabSz="457200" rtl="0" eaLnBrk="1" latinLnBrk="0" hangingPunct="1">
      <a:defRPr sz="1200" kern="1200">
        <a:solidFill>
          <a:schemeClr val="tx1"/>
        </a:solidFill>
        <a:latin typeface="Times New Roman" charset="0"/>
        <a:ea typeface="ＭＳ Ｐゴシック" charset="0"/>
        <a:cs typeface="ＭＳ Ｐゴシック" charset="0"/>
      </a:defRPr>
    </a:lvl7pPr>
    <a:lvl8pPr marL="3200400" algn="l" defTabSz="457200" rtl="0" eaLnBrk="1" latinLnBrk="0" hangingPunct="1">
      <a:defRPr sz="1200" kern="1200">
        <a:solidFill>
          <a:schemeClr val="tx1"/>
        </a:solidFill>
        <a:latin typeface="Times New Roman" charset="0"/>
        <a:ea typeface="ＭＳ Ｐゴシック" charset="0"/>
        <a:cs typeface="ＭＳ Ｐゴシック" charset="0"/>
      </a:defRPr>
    </a:lvl8pPr>
    <a:lvl9pPr marL="3657600" algn="l" defTabSz="457200" rtl="0" eaLnBrk="1" latinLnBrk="0" hangingPunct="1">
      <a:defRPr sz="1200" kern="1200">
        <a:solidFill>
          <a:schemeClr val="tx1"/>
        </a:solidFill>
        <a:latin typeface="Times New Roman" charset="0"/>
        <a:ea typeface="ＭＳ Ｐゴシック" charset="0"/>
        <a:cs typeface="ＭＳ Ｐゴシック" charset="0"/>
      </a:defRPr>
    </a:lvl9pPr>
  </p:defaultTextStyle>
  <p:extLst>
    <p:ext uri="{521415D9-36F7-43E2-AB2F-B90AF26B5E84}">
      <p14:sectionLst xmlns:p14="http://schemas.microsoft.com/office/powerpoint/2010/main">
        <p14:section name="Opening Report" id="{7E367D55-C77A-3F4F-941C-92F6A234F7F7}">
          <p14:sldIdLst>
            <p14:sldId id="287"/>
            <p14:sldId id="311"/>
            <p14:sldId id="312"/>
            <p14:sldId id="313"/>
            <p14:sldId id="314"/>
            <p14:sldId id="323"/>
            <p14:sldId id="264"/>
          </p14:sldIdLst>
        </p14:section>
        <p14:section name="Meeting Section" id="{423C3B5B-A901-8240-AD93-EF2BDAB31CDF}">
          <p14:sldIdLst>
            <p14:sldId id="341"/>
            <p14:sldId id="342"/>
            <p14:sldId id="328"/>
            <p14:sldId id="345"/>
            <p14:sldId id="346"/>
            <p14:sldId id="347"/>
            <p14:sldId id="348"/>
            <p14:sldId id="338"/>
            <p14:sldId id="337"/>
            <p14:sldId id="331"/>
            <p14:sldId id="332"/>
            <p14:sldId id="353"/>
            <p14:sldId id="334"/>
            <p14:sldId id="352"/>
            <p14:sldId id="351"/>
            <p14:sldId id="349"/>
            <p14:sldId id="350"/>
            <p14:sldId id="289"/>
            <p14:sldId id="339"/>
          </p14:sldIdLst>
        </p14:section>
        <p14:section name="Joint Meeting w/4s" id="{A4FA45F8-2BA0-A549-9741-6314C8DEA3CE}">
          <p14:sldIdLst/>
        </p14:section>
        <p14:section name="Back up slides" id="{745B0C6E-9DCA-A44A-B310-3606DBDE587C}">
          <p14:sldIdLst>
            <p14:sldId id="325"/>
            <p14:sldId id="327"/>
            <p14:sldId id="335"/>
            <p14:sldId id="336"/>
            <p14:sldId id="340"/>
            <p14:sldId id="320"/>
            <p14:sldId id="321"/>
            <p14:sldId id="324"/>
          </p14:sldIdLst>
        </p14:section>
        <p14:section name="Closing Report" id="{D1985612-97DB-154D-A772-78B42F343021}">
          <p14:sldIdLst>
            <p14:sldId id="322"/>
            <p14:sldId id="315"/>
            <p14:sldId id="319"/>
          </p14:sldIdLst>
        </p14:section>
      </p14:sectionLst>
    </p:ex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snapVertSplitter="1" vertBarState="minimized" horzBarState="maximized">
    <p:restoredLeft sz="22439" autoAdjust="0"/>
    <p:restoredTop sz="96133" autoAdjust="0"/>
  </p:normalViewPr>
  <p:slideViewPr>
    <p:cSldViewPr>
      <p:cViewPr>
        <p:scale>
          <a:sx n="130" d="100"/>
          <a:sy n="130" d="100"/>
        </p:scale>
        <p:origin x="-1152" y="26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notesMaster" Target="notesMasters/notesMaster1.xml"/><Relationship Id="rId40" Type="http://schemas.openxmlformats.org/officeDocument/2006/relationships/handoutMaster" Target="handoutMasters/handoutMaster1.xml"/><Relationship Id="rId41" Type="http://schemas.openxmlformats.org/officeDocument/2006/relationships/printerSettings" Target="printerSettings/printerSettings1.bin"/><Relationship Id="rId42" Type="http://schemas.openxmlformats.org/officeDocument/2006/relationships/presProps" Target="presProps.xml"/><Relationship Id="rId43" Type="http://schemas.openxmlformats.org/officeDocument/2006/relationships/viewProps" Target="viewProps.xml"/><Relationship Id="rId44" Type="http://schemas.openxmlformats.org/officeDocument/2006/relationships/theme" Target="theme/theme1.xml"/><Relationship Id="rId45"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sz="1000">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eaLnBrk="0" hangingPunct="0">
              <a:defRPr sz="1000">
                <a:latin typeface="Times New Roman" pitchFamily="18" charset="0"/>
                <a:ea typeface="ＭＳ Ｐゴシック" pitchFamily="-65" charset="-128"/>
                <a:cs typeface="+mn-cs"/>
              </a:defRPr>
            </a:lvl1pPr>
          </a:lstStyle>
          <a:p>
            <a:pPr>
              <a:defRPr/>
            </a:pPr>
            <a:r>
              <a:rPr lang="en-US"/>
              <a:t>Page </a:t>
            </a:r>
            <a:fld id="{A02D7F57-CF25-5744-BB38-A746692E5220}" type="slidenum">
              <a:rPr lang="en-US"/>
              <a:pPr>
                <a:defRPr/>
              </a:pPr>
              <a:t>‹#›</a:t>
            </a:fld>
            <a:endParaRPr 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19"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defTabSz="933450" eaLnBrk="0" hangingPunct="0"/>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8303264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ＭＳ Ｐゴシック" pitchFamily="-65" charset="-128"/>
                <a:cs typeface="+mn-cs"/>
              </a:defRPr>
            </a:lvl5pPr>
          </a:lstStyle>
          <a:p>
            <a:pPr lvl="4">
              <a:defRPr/>
            </a:pPr>
            <a:r>
              <a:rPr lang="en-US"/>
              <a:t>&lt;Pat Kinney&gt;, &lt;Kinney Consulting LLC&gt;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a:latin typeface="Times New Roman" pitchFamily="18" charset="0"/>
                <a:ea typeface="ＭＳ Ｐゴシック" pitchFamily="-65" charset="-128"/>
                <a:cs typeface="+mn-cs"/>
              </a:defRPr>
            </a:lvl1pPr>
          </a:lstStyle>
          <a:p>
            <a:pPr>
              <a:defRPr/>
            </a:pPr>
            <a:r>
              <a:rPr lang="en-US"/>
              <a:t>Page </a:t>
            </a:r>
            <a:fld id="{44150747-EEFC-F243-90C1-8A0124CC47EF}" type="slidenum">
              <a:rPr lang="en-US"/>
              <a:pPr>
                <a:defRPr/>
              </a:pPr>
              <a:t>‹#›</a:t>
            </a:fld>
            <a:endParaRPr lang="en-US"/>
          </a:p>
        </p:txBody>
      </p:sp>
      <p:sp>
        <p:nvSpPr>
          <p:cNvPr id="1434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955507818"/>
      </p:ext>
    </p:extLst>
  </p:cSld>
  <p:clrMap bg1="lt1" tx1="dk1" bg2="lt2" tx2="dk2" accent1="accent1" accent2="accent2" accent3="accent3" accent4="accent4" accent5="accent5" accent6="accent6" hlink="hlink" folHlink="folHlink"/>
  <p:hf ftr="0"/>
  <p:notesStyle>
    <a:lvl1pPr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65" charset="-128"/>
        <a:cs typeface="ＭＳ Ｐゴシック" pitchFamily="-65" charset="-128"/>
      </a:defRPr>
    </a:lvl1pPr>
    <a:lvl2pPr marL="1143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3.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4.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5.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6.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7.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1638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1638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866C5DAD-7524-994C-A6BA-A3A5EEF4EA53}" type="slidenum">
              <a:rPr lang="en-US"/>
              <a:pPr/>
              <a:t>1</a:t>
            </a:fld>
            <a:endParaRPr lang="en-US"/>
          </a:p>
        </p:txBody>
      </p:sp>
      <p:sp>
        <p:nvSpPr>
          <p:cNvPr id="16388" name="Rectangle 2"/>
          <p:cNvSpPr>
            <a:spLocks noGrp="1" noRot="1" noChangeAspect="1" noChangeArrowheads="1" noTextEdit="1"/>
          </p:cNvSpPr>
          <p:nvPr>
            <p:ph type="sldImg"/>
          </p:nvPr>
        </p:nvSpPr>
        <p:spPr>
          <a:xfrm>
            <a:off x="1154113" y="701675"/>
            <a:ext cx="4625975" cy="3468688"/>
          </a:xfrm>
          <a:ln/>
        </p:spPr>
      </p:sp>
      <p:sp>
        <p:nvSpPr>
          <p:cNvPr id="1638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84693088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13</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September 16</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13</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18964142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14</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September 16</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14</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18964142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20</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September 16</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20</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30345573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21</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September 16</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21</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30345573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22</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September 16</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22</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30345573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23</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September 16</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23</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30345573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24</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September 16</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24</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30345573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25</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September 16</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25</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52159536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26</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September 16</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26</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3500521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27</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September 16</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27</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6497604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xfrm>
            <a:off x="2933700" y="8985250"/>
            <a:ext cx="801688" cy="184666"/>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666">
              <a:defRPr sz="1200">
                <a:solidFill>
                  <a:schemeClr val="tx1"/>
                </a:solidFill>
                <a:latin typeface="Times New Roman" charset="0"/>
                <a:ea typeface="ＭＳ Ｐゴシック" charset="0"/>
              </a:defRPr>
            </a:lvl1pPr>
            <a:lvl2pPr marL="712118" indent="-273891" defTabSz="926666">
              <a:defRPr sz="1200">
                <a:solidFill>
                  <a:schemeClr val="tx1"/>
                </a:solidFill>
                <a:latin typeface="Times New Roman" charset="0"/>
                <a:ea typeface="ＭＳ Ｐゴシック" charset="0"/>
              </a:defRPr>
            </a:lvl2pPr>
            <a:lvl3pPr marL="1095566" indent="-219113" defTabSz="926666">
              <a:defRPr sz="1200">
                <a:solidFill>
                  <a:schemeClr val="tx1"/>
                </a:solidFill>
                <a:latin typeface="Times New Roman" charset="0"/>
                <a:ea typeface="ＭＳ Ｐゴシック" charset="0"/>
              </a:defRPr>
            </a:lvl3pPr>
            <a:lvl4pPr marL="1533792" indent="-219113" defTabSz="926666">
              <a:defRPr sz="1200">
                <a:solidFill>
                  <a:schemeClr val="tx1"/>
                </a:solidFill>
                <a:latin typeface="Times New Roman" charset="0"/>
                <a:ea typeface="ＭＳ Ｐゴシック" charset="0"/>
              </a:defRPr>
            </a:lvl4pPr>
            <a:lvl5pPr marL="1972018" indent="-219113" defTabSz="926666">
              <a:defRPr sz="1200">
                <a:solidFill>
                  <a:schemeClr val="tx1"/>
                </a:solidFill>
                <a:latin typeface="Times New Roman" charset="0"/>
                <a:ea typeface="ＭＳ Ｐゴシック" charset="0"/>
              </a:defRPr>
            </a:lvl5pPr>
            <a:lvl6pPr marL="2410244" indent="-219113" defTabSz="926666" eaLnBrk="0" fontAlgn="base" hangingPunct="0">
              <a:spcBef>
                <a:spcPct val="30000"/>
              </a:spcBef>
              <a:spcAft>
                <a:spcPct val="0"/>
              </a:spcAft>
              <a:defRPr sz="1200">
                <a:solidFill>
                  <a:schemeClr val="tx1"/>
                </a:solidFill>
                <a:latin typeface="Times New Roman" charset="0"/>
                <a:ea typeface="ＭＳ Ｐゴシック" charset="0"/>
              </a:defRPr>
            </a:lvl6pPr>
            <a:lvl7pPr marL="2848470" indent="-219113" defTabSz="926666" eaLnBrk="0" fontAlgn="base" hangingPunct="0">
              <a:spcBef>
                <a:spcPct val="30000"/>
              </a:spcBef>
              <a:spcAft>
                <a:spcPct val="0"/>
              </a:spcAft>
              <a:defRPr sz="1200">
                <a:solidFill>
                  <a:schemeClr val="tx1"/>
                </a:solidFill>
                <a:latin typeface="Times New Roman" charset="0"/>
                <a:ea typeface="ＭＳ Ｐゴシック" charset="0"/>
              </a:defRPr>
            </a:lvl7pPr>
            <a:lvl8pPr marL="3286697" indent="-219113" defTabSz="926666" eaLnBrk="0" fontAlgn="base" hangingPunct="0">
              <a:spcBef>
                <a:spcPct val="30000"/>
              </a:spcBef>
              <a:spcAft>
                <a:spcPct val="0"/>
              </a:spcAft>
              <a:defRPr sz="1200">
                <a:solidFill>
                  <a:schemeClr val="tx1"/>
                </a:solidFill>
                <a:latin typeface="Times New Roman" charset="0"/>
                <a:ea typeface="ＭＳ Ｐゴシック" charset="0"/>
              </a:defRPr>
            </a:lvl8pPr>
            <a:lvl9pPr marL="3724923" indent="-219113" defTabSz="926666" eaLnBrk="0" fontAlgn="base" hangingPunct="0">
              <a:spcBef>
                <a:spcPct val="30000"/>
              </a:spcBef>
              <a:spcAft>
                <a:spcPct val="0"/>
              </a:spcAft>
              <a:defRPr sz="1200">
                <a:solidFill>
                  <a:schemeClr val="tx1"/>
                </a:solidFill>
                <a:latin typeface="Times New Roman" charset="0"/>
                <a:ea typeface="ＭＳ Ｐゴシック" charset="0"/>
              </a:defRPr>
            </a:lvl9pPr>
          </a:lstStyle>
          <a:p>
            <a:fld id="{3E0C7EE6-0709-3846-98C6-F0D23557FA5D}" type="slidenum">
              <a:rPr lang="en-US"/>
              <a:pPr/>
              <a:t>2</a:t>
            </a:fld>
            <a:endParaRPr lang="en-US"/>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1678" tIns="45035" rIns="91678" bIns="45035"/>
          <a:lstStyle/>
          <a:p>
            <a:endParaRPr lang="en-GB">
              <a:latin typeface="Times New Roman" charset="0"/>
            </a:endParaRPr>
          </a:p>
        </p:txBody>
      </p:sp>
      <p:sp>
        <p:nvSpPr>
          <p:cNvPr id="1331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extLst>
      <p:ext uri="{BB962C8B-B14F-4D97-AF65-F5344CB8AC3E}">
        <p14:creationId xmlns:p14="http://schemas.microsoft.com/office/powerpoint/2010/main" val="168169277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28</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September 16</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28</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59651664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31</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September 16</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31</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29470256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32</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September 16</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32</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72695642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33</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September 16</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33</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33646578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34</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September 16</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34</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86102153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35</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September 16</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35</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12589816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36</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September 16</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36</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05996139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37</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September 16</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37</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6564780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6</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September 16</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6</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7146369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7</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September 16</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7</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9577477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8</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September 16</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8</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42423833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9</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September 16</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9</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27872286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10</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September 16</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10</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18964142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11</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September 16</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11</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18964142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12</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September 16</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12</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1896414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&lt;Sept 2016&gt;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10FB486-AAD8-7A45-91E4-F1992B1AD250}" type="slidenum">
              <a:rPr lang="en-US"/>
              <a:pPr>
                <a:defRPr/>
              </a:pPr>
              <a:t>‹#›</a:t>
            </a:fld>
            <a:endParaRPr lang="en-US"/>
          </a:p>
        </p:txBody>
      </p:sp>
    </p:spTree>
    <p:extLst>
      <p:ext uri="{BB962C8B-B14F-4D97-AF65-F5344CB8AC3E}">
        <p14:creationId xmlns:p14="http://schemas.microsoft.com/office/powerpoint/2010/main" val="19083538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&lt;Sept 2016&gt;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CB2FDCF-6E1A-6146-9972-DA82148EF808}" type="slidenum">
              <a:rPr lang="en-US"/>
              <a:pPr>
                <a:defRPr/>
              </a:pPr>
              <a:t>‹#›</a:t>
            </a:fld>
            <a:endParaRPr lang="en-US"/>
          </a:p>
        </p:txBody>
      </p:sp>
    </p:spTree>
    <p:extLst>
      <p:ext uri="{BB962C8B-B14F-4D97-AF65-F5344CB8AC3E}">
        <p14:creationId xmlns:p14="http://schemas.microsoft.com/office/powerpoint/2010/main" val="39440659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&lt;Sept 2016&gt;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41CD4C0E-8996-1442-826B-5C564D0FAE69}" type="slidenum">
              <a:rPr lang="en-US"/>
              <a:pPr>
                <a:defRPr/>
              </a:pPr>
              <a:t>‹#›</a:t>
            </a:fld>
            <a:endParaRPr lang="en-US"/>
          </a:p>
        </p:txBody>
      </p:sp>
    </p:spTree>
    <p:extLst>
      <p:ext uri="{BB962C8B-B14F-4D97-AF65-F5344CB8AC3E}">
        <p14:creationId xmlns:p14="http://schemas.microsoft.com/office/powerpoint/2010/main" val="17574121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&lt;Sept 2016&gt;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7415733E-E371-8944-98C6-8B637C4A033A}" type="slidenum">
              <a:rPr lang="en-US"/>
              <a:pPr>
                <a:defRPr/>
              </a:pPr>
              <a:t>‹#›</a:t>
            </a:fld>
            <a:endParaRPr lang="en-US"/>
          </a:p>
        </p:txBody>
      </p:sp>
    </p:spTree>
    <p:extLst>
      <p:ext uri="{BB962C8B-B14F-4D97-AF65-F5344CB8AC3E}">
        <p14:creationId xmlns:p14="http://schemas.microsoft.com/office/powerpoint/2010/main" val="14773649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&lt;Sept 2016&gt;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FB76361-5C65-0D4B-B622-28E73D1018C7}" type="slidenum">
              <a:rPr lang="en-US"/>
              <a:pPr>
                <a:defRPr/>
              </a:pPr>
              <a:t>‹#›</a:t>
            </a:fld>
            <a:endParaRPr lang="en-US"/>
          </a:p>
        </p:txBody>
      </p:sp>
    </p:spTree>
    <p:extLst>
      <p:ext uri="{BB962C8B-B14F-4D97-AF65-F5344CB8AC3E}">
        <p14:creationId xmlns:p14="http://schemas.microsoft.com/office/powerpoint/2010/main" val="12384725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&lt;Sept 2016&gt;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F813D194-DC58-0D48-B1D8-DF06EA9AC35A}" type="slidenum">
              <a:rPr lang="en-US"/>
              <a:pPr>
                <a:defRPr/>
              </a:pPr>
              <a:t>‹#›</a:t>
            </a:fld>
            <a:endParaRPr lang="en-US"/>
          </a:p>
        </p:txBody>
      </p:sp>
    </p:spTree>
    <p:extLst>
      <p:ext uri="{BB962C8B-B14F-4D97-AF65-F5344CB8AC3E}">
        <p14:creationId xmlns:p14="http://schemas.microsoft.com/office/powerpoint/2010/main" val="16474065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&lt;Sept 2016&gt;</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B9D54812-C8A6-0B4F-8842-5277823143D2}" type="slidenum">
              <a:rPr lang="en-US"/>
              <a:pPr>
                <a:defRPr/>
              </a:pPr>
              <a:t>‹#›</a:t>
            </a:fld>
            <a:endParaRPr lang="en-US"/>
          </a:p>
        </p:txBody>
      </p:sp>
    </p:spTree>
    <p:extLst>
      <p:ext uri="{BB962C8B-B14F-4D97-AF65-F5344CB8AC3E}">
        <p14:creationId xmlns:p14="http://schemas.microsoft.com/office/powerpoint/2010/main" val="21313788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&lt;Sept 2016&gt;</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44D6F7E7-F846-9C47-8234-F22A6D728C69}" type="slidenum">
              <a:rPr lang="en-US"/>
              <a:pPr>
                <a:defRPr/>
              </a:pPr>
              <a:t>‹#›</a:t>
            </a:fld>
            <a:endParaRPr lang="en-US"/>
          </a:p>
        </p:txBody>
      </p:sp>
    </p:spTree>
    <p:extLst>
      <p:ext uri="{BB962C8B-B14F-4D97-AF65-F5344CB8AC3E}">
        <p14:creationId xmlns:p14="http://schemas.microsoft.com/office/powerpoint/2010/main" val="18058207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&lt;Sept 2016&gt;</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03628903-88D7-C74D-8D58-8597ECE2BB7F}" type="slidenum">
              <a:rPr lang="en-US"/>
              <a:pPr>
                <a:defRPr/>
              </a:pPr>
              <a:t>‹#›</a:t>
            </a:fld>
            <a:endParaRPr lang="en-US"/>
          </a:p>
        </p:txBody>
      </p:sp>
    </p:spTree>
    <p:extLst>
      <p:ext uri="{BB962C8B-B14F-4D97-AF65-F5344CB8AC3E}">
        <p14:creationId xmlns:p14="http://schemas.microsoft.com/office/powerpoint/2010/main" val="5647187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&lt;Sept 2016&gt;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C11DB27-29E1-5943-BD95-565B8E594AA6}" type="slidenum">
              <a:rPr lang="en-US"/>
              <a:pPr>
                <a:defRPr/>
              </a:pPr>
              <a:t>‹#›</a:t>
            </a:fld>
            <a:endParaRPr lang="en-US"/>
          </a:p>
        </p:txBody>
      </p:sp>
    </p:spTree>
    <p:extLst>
      <p:ext uri="{BB962C8B-B14F-4D97-AF65-F5344CB8AC3E}">
        <p14:creationId xmlns:p14="http://schemas.microsoft.com/office/powerpoint/2010/main" val="6460743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&lt;Sept 2016&gt;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35A1F16-BD57-D540-B3B8-A6B08DCF12A6}" type="slidenum">
              <a:rPr lang="en-US"/>
              <a:pPr>
                <a:defRPr/>
              </a:pPr>
              <a:t>‹#›</a:t>
            </a:fld>
            <a:endParaRPr lang="en-US"/>
          </a:p>
        </p:txBody>
      </p:sp>
    </p:spTree>
    <p:extLst>
      <p:ext uri="{BB962C8B-B14F-4D97-AF65-F5344CB8AC3E}">
        <p14:creationId xmlns:p14="http://schemas.microsoft.com/office/powerpoint/2010/main" val="179528021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685800" y="381000"/>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atin typeface="Times New Roman" pitchFamily="18" charset="0"/>
                <a:ea typeface="ＭＳ Ｐゴシック" pitchFamily="-65" charset="-128"/>
                <a:cs typeface="+mn-cs"/>
              </a:defRPr>
            </a:lvl1pPr>
          </a:lstStyle>
          <a:p>
            <a:pPr>
              <a:defRPr/>
            </a:pPr>
            <a:r>
              <a:rPr lang="en-US" smtClean="0"/>
              <a:t>&lt;Sept 2016&gt;</a:t>
            </a:r>
            <a:endParaRPr lang="en-US" dirty="0"/>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Times New Roman" pitchFamily="18" charset="0"/>
                <a:ea typeface="ＭＳ Ｐゴシック" pitchFamily="-65" charset="-128"/>
                <a:cs typeface="+mn-cs"/>
              </a:defRPr>
            </a:lvl1pPr>
          </a:lstStyle>
          <a:p>
            <a:pPr>
              <a:defRPr/>
            </a:pPr>
            <a:r>
              <a:rPr lang="en-US"/>
              <a:t>Slide </a:t>
            </a:r>
            <a:fld id="{AD8365B0-1DCB-374B-8D2E-32E02956BE58}" type="slidenum">
              <a:rPr lang="en-US"/>
              <a:pPr>
                <a:defRPr/>
              </a:pPr>
              <a:t>‹#›</a:t>
            </a:fld>
            <a:endParaRPr lang="en-US"/>
          </a:p>
        </p:txBody>
      </p:sp>
      <p:sp>
        <p:nvSpPr>
          <p:cNvPr id="1031" name="Rectangle 7"/>
          <p:cNvSpPr>
            <a:spLocks noChangeArrowheads="1"/>
          </p:cNvSpPr>
          <p:nvPr/>
        </p:nvSpPr>
        <p:spPr bwMode="auto">
          <a:xfrm>
            <a:off x="4495800" y="396875"/>
            <a:ext cx="396240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p>
            <a:pPr lvl="4" algn="r" eaLnBrk="0" hangingPunct="0"/>
            <a:r>
              <a:rPr lang="en-US" sz="1400" b="1" dirty="0"/>
              <a:t>doc.: &lt;</a:t>
            </a:r>
            <a:r>
              <a:rPr lang="en-US" b="1" dirty="0"/>
              <a:t>15-</a:t>
            </a:r>
            <a:r>
              <a:rPr lang="en-US" b="1" dirty="0" smtClean="0"/>
              <a:t>16-</a:t>
            </a:r>
            <a:r>
              <a:rPr lang="en-US" b="1" dirty="0" smtClean="0"/>
              <a:t>0601-01-</a:t>
            </a:r>
            <a:r>
              <a:rPr lang="en-US" b="1" dirty="0" smtClean="0"/>
              <a:t>0000</a:t>
            </a:r>
            <a:r>
              <a:rPr lang="en-US" sz="1400" b="1" dirty="0" smtClean="0"/>
              <a:t>&gt;</a:t>
            </a:r>
            <a:endParaRPr lang="en-US" sz="1400" b="1" dirty="0"/>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600">
          <a:solidFill>
            <a:schemeClr val="tx2"/>
          </a:solidFill>
          <a:latin typeface="+mj-lt"/>
          <a:ea typeface="ＭＳ Ｐゴシック" pitchFamily="-65" charset="-128"/>
          <a:cs typeface="ＭＳ Ｐゴシック" pitchFamily="-65" charset="-128"/>
        </a:defRPr>
      </a:lvl1pPr>
      <a:lvl2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2pPr>
      <a:lvl3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3pPr>
      <a:lvl4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4pPr>
      <a:lvl5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5pPr>
      <a:lvl6pPr marL="457200" algn="ctr" rtl="0" eaLnBrk="0" fontAlgn="base" hangingPunct="0">
        <a:spcBef>
          <a:spcPct val="0"/>
        </a:spcBef>
        <a:spcAft>
          <a:spcPct val="0"/>
        </a:spcAft>
        <a:defRPr sz="3600">
          <a:solidFill>
            <a:schemeClr val="tx2"/>
          </a:solidFill>
          <a:latin typeface="Times New Roman" pitchFamily="-109" charset="0"/>
        </a:defRPr>
      </a:lvl6pPr>
      <a:lvl7pPr marL="914400" algn="ctr" rtl="0" eaLnBrk="0" fontAlgn="base" hangingPunct="0">
        <a:spcBef>
          <a:spcPct val="0"/>
        </a:spcBef>
        <a:spcAft>
          <a:spcPct val="0"/>
        </a:spcAft>
        <a:defRPr sz="3600">
          <a:solidFill>
            <a:schemeClr val="tx2"/>
          </a:solidFill>
          <a:latin typeface="Times New Roman" pitchFamily="-109" charset="0"/>
        </a:defRPr>
      </a:lvl7pPr>
      <a:lvl8pPr marL="1371600" algn="ctr" rtl="0" eaLnBrk="0" fontAlgn="base" hangingPunct="0">
        <a:spcBef>
          <a:spcPct val="0"/>
        </a:spcBef>
        <a:spcAft>
          <a:spcPct val="0"/>
        </a:spcAft>
        <a:defRPr sz="3600">
          <a:solidFill>
            <a:schemeClr val="tx2"/>
          </a:solidFill>
          <a:latin typeface="Times New Roman" pitchFamily="-109" charset="0"/>
        </a:defRPr>
      </a:lvl8pPr>
      <a:lvl9pPr marL="1828800" algn="ctr" rtl="0" eaLnBrk="0" fontAlgn="base" hangingPunct="0">
        <a:spcBef>
          <a:spcPct val="0"/>
        </a:spcBef>
        <a:spcAft>
          <a:spcPct val="0"/>
        </a:spcAft>
        <a:defRPr sz="3600">
          <a:solidFill>
            <a:schemeClr val="tx2"/>
          </a:solidFill>
          <a:latin typeface="Times New Roman" pitchFamily="-109"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9"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9"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7.xml"/><Relationship Id="rId3" Type="http://schemas.openxmlformats.org/officeDocument/2006/relationships/image" Target="../media/image1.emf"/></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8.xml"/><Relationship Id="rId3" Type="http://schemas.openxmlformats.org/officeDocument/2006/relationships/image" Target="../media/image2.emf"/></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9.xml"/><Relationship Id="rId3" Type="http://schemas.openxmlformats.org/officeDocument/2006/relationships/image" Target="../media/image3.emf"/></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0.xml"/><Relationship Id="rId3" Type="http://schemas.openxmlformats.org/officeDocument/2006/relationships/image" Target="../media/image4.emf"/></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1.xml"/><Relationship Id="rId3" Type="http://schemas.openxmlformats.org/officeDocument/2006/relationships/image" Target="../media/image5.emf"/></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8.xml"/><Relationship Id="rId3" Type="http://schemas.openxmlformats.org/officeDocument/2006/relationships/image" Target="../media/image6.emf"/></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9.xml"/><Relationship Id="rId3" Type="http://schemas.openxmlformats.org/officeDocument/2006/relationships/image" Target="../media/image7.png"/></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0.xml"/><Relationship Id="rId3" Type="http://schemas.openxmlformats.org/officeDocument/2006/relationships/image" Target="../media/image8.png"/></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9.png"/><Relationship Id="rId3" Type="http://schemas.openxmlformats.org/officeDocument/2006/relationships/image" Target="../media/image10.emf"/></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1.png"/><Relationship Id="rId3" Type="http://schemas.openxmlformats.org/officeDocument/2006/relationships/image" Target="../media/image12.emf"/></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15362"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848D596F-C781-734B-BBB7-F4522741765A}" type="slidenum">
              <a:rPr lang="en-US"/>
              <a:pPr/>
              <a:t>1</a:t>
            </a:fld>
            <a:endParaRPr lang="en-US"/>
          </a:p>
        </p:txBody>
      </p:sp>
      <p:sp>
        <p:nvSpPr>
          <p:cNvPr id="27651" name="Rectangle 3"/>
          <p:cNvSpPr>
            <a:spLocks noChangeArrowheads="1"/>
          </p:cNvSpPr>
          <p:nvPr/>
        </p:nvSpPr>
        <p:spPr bwMode="auto">
          <a:xfrm>
            <a:off x="152400" y="609600"/>
            <a:ext cx="8839200" cy="4770537"/>
          </a:xfrm>
          <a:prstGeom prst="rect">
            <a:avLst/>
          </a:prstGeom>
          <a:noFill/>
          <a:ln w="12700">
            <a:noFill/>
            <a:miter lim="800000"/>
            <a:headEnd type="none" w="sm" len="sm"/>
            <a:tailEnd type="none" w="sm" len="sm"/>
          </a:ln>
          <a:effectLst/>
        </p:spPr>
        <p:txBody>
          <a:bodyPr>
            <a:spAutoFit/>
          </a:bodyPr>
          <a:lstStyle/>
          <a:p>
            <a:pPr algn="ctr" eaLnBrk="0" hangingPunct="0">
              <a:defRPr/>
            </a:pPr>
            <a:r>
              <a:rPr lang="en-US" sz="1800" b="1" u="sng" dirty="0">
                <a:solidFill>
                  <a:schemeClr val="tx2"/>
                </a:solidFill>
                <a:effectLst>
                  <a:outerShdw blurRad="38100" dist="38100" dir="2700000" algn="tl">
                    <a:srgbClr val="C0C0C0"/>
                  </a:outerShdw>
                </a:effectLst>
                <a:latin typeface="Times New Roman" pitchFamily="18" charset="0"/>
                <a:ea typeface="ＭＳ Ｐゴシック" pitchFamily="-65" charset="-128"/>
                <a:cs typeface="+mn-cs"/>
              </a:rPr>
              <a:t>Project: IEEE P802.15 Working Group for Wireless Personal Area Networks (WPANs)</a:t>
            </a:r>
            <a:endParaRPr lang="en-US" sz="1600" b="1" dirty="0">
              <a:solidFill>
                <a:schemeClr val="tx2"/>
              </a:solidFill>
              <a:latin typeface="Times New Roman" pitchFamily="18" charset="0"/>
              <a:ea typeface="ＭＳ Ｐゴシック" pitchFamily="-65" charset="-128"/>
              <a:cs typeface="+mn-cs"/>
            </a:endParaRPr>
          </a:p>
          <a:p>
            <a:pPr eaLnBrk="0" hangingPunct="0">
              <a:defRPr/>
            </a:pP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Submission Title: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FF0000"/>
                </a:solidFill>
                <a:latin typeface="Times New Roman" pitchFamily="18" charset="0"/>
                <a:ea typeface="ＭＳ Ｐゴシック" pitchFamily="-65" charset="-128"/>
                <a:cs typeface="+mn-cs"/>
              </a:rPr>
              <a:t>TG12 ULI Report </a:t>
            </a:r>
            <a:r>
              <a:rPr lang="en-US" sz="1600" dirty="0">
                <a:solidFill>
                  <a:srgbClr val="FF0000"/>
                </a:solidFill>
                <a:latin typeface="Times New Roman" pitchFamily="18" charset="0"/>
                <a:ea typeface="ＭＳ Ｐゴシック" pitchFamily="-65" charset="-128"/>
                <a:cs typeface="+mn-cs"/>
              </a:rPr>
              <a:t>for </a:t>
            </a:r>
            <a:r>
              <a:rPr lang="en-US" sz="1600" dirty="0" smtClean="0">
                <a:solidFill>
                  <a:srgbClr val="FF0000"/>
                </a:solidFill>
                <a:latin typeface="Times New Roman" pitchFamily="18" charset="0"/>
                <a:ea typeface="ＭＳ Ｐゴシック" pitchFamily="-65" charset="-128"/>
                <a:cs typeface="+mn-cs"/>
              </a:rPr>
              <a:t>Sept 2016 </a:t>
            </a:r>
            <a:r>
              <a:rPr lang="en-US" sz="1600" dirty="0">
                <a:solidFill>
                  <a:srgbClr val="FF0000"/>
                </a:solidFill>
                <a:latin typeface="Times New Roman" pitchFamily="18" charset="0"/>
                <a:ea typeface="ＭＳ Ｐゴシック" pitchFamily="-65" charset="-128"/>
                <a:cs typeface="+mn-cs"/>
              </a:rPr>
              <a:t>Session</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Date Submitted: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FF0000"/>
                </a:solidFill>
                <a:latin typeface="Times New Roman" pitchFamily="18" charset="0"/>
                <a:ea typeface="ＭＳ Ｐゴシック" pitchFamily="-65" charset="-128"/>
                <a:cs typeface="+mn-cs"/>
              </a:rPr>
              <a:t>12 Sept 2016</a:t>
            </a:r>
            <a:r>
              <a:rPr lang="en-US" sz="1600" dirty="0" smtClean="0">
                <a:solidFill>
                  <a:schemeClr val="tx2"/>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Source:</a:t>
            </a:r>
            <a:r>
              <a:rPr lang="en-US" sz="1600" dirty="0">
                <a:solidFill>
                  <a:schemeClr val="tx2"/>
                </a:solidFill>
                <a:latin typeface="Times New Roman" pitchFamily="18" charset="0"/>
                <a:ea typeface="ＭＳ Ｐゴシック" pitchFamily="-65" charset="-128"/>
                <a:cs typeface="+mn-cs"/>
              </a:rPr>
              <a:t> [</a:t>
            </a:r>
            <a:r>
              <a:rPr lang="en-US" sz="1600" dirty="0">
                <a:solidFill>
                  <a:srgbClr val="FF0000"/>
                </a:solidFill>
                <a:latin typeface="Times New Roman" pitchFamily="18" charset="0"/>
                <a:ea typeface="ＭＳ Ｐゴシック" pitchFamily="-65" charset="-128"/>
                <a:cs typeface="+mn-cs"/>
              </a:rPr>
              <a:t>Patrick Kinney</a:t>
            </a:r>
            <a:r>
              <a:rPr lang="en-US" sz="1600" dirty="0">
                <a:solidFill>
                  <a:schemeClr val="tx2"/>
                </a:solidFill>
                <a:latin typeface="Times New Roman" pitchFamily="18" charset="0"/>
                <a:ea typeface="ＭＳ Ｐゴシック" pitchFamily="-65" charset="-128"/>
                <a:cs typeface="+mn-cs"/>
              </a:rPr>
              <a:t>] Company [</a:t>
            </a:r>
            <a:r>
              <a:rPr lang="en-US" sz="1600" dirty="0">
                <a:solidFill>
                  <a:srgbClr val="FF0000"/>
                </a:solidFill>
                <a:latin typeface="Times New Roman" pitchFamily="18" charset="0"/>
                <a:ea typeface="ＭＳ Ｐゴシック" pitchFamily="-65" charset="-128"/>
                <a:cs typeface="+mn-cs"/>
              </a:rPr>
              <a:t>Kinney Consulting LLC</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dirty="0">
                <a:solidFill>
                  <a:schemeClr val="tx2"/>
                </a:solidFill>
                <a:latin typeface="Times New Roman" pitchFamily="18" charset="0"/>
                <a:ea typeface="ＭＳ Ｐゴシック" pitchFamily="-65" charset="-128"/>
                <a:cs typeface="+mn-cs"/>
              </a:rPr>
              <a:t>Address [</a:t>
            </a:r>
            <a:r>
              <a:rPr lang="en-US" sz="1600" dirty="0">
                <a:solidFill>
                  <a:srgbClr val="FF0000"/>
                </a:solidFill>
                <a:latin typeface="Times New Roman" pitchFamily="18" charset="0"/>
                <a:ea typeface="ＭＳ Ｐゴシック" pitchFamily="-65" charset="-128"/>
                <a:cs typeface="+mn-cs"/>
              </a:rPr>
              <a:t>Chicago area, IL, USA</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dirty="0">
                <a:solidFill>
                  <a:schemeClr val="tx2"/>
                </a:solidFill>
                <a:latin typeface="Times New Roman" pitchFamily="18" charset="0"/>
                <a:ea typeface="ＭＳ Ｐゴシック" pitchFamily="-65" charset="-128"/>
                <a:cs typeface="+mn-cs"/>
              </a:rPr>
              <a:t>Voice:[</a:t>
            </a:r>
            <a:r>
              <a:rPr lang="en-US" sz="1600" dirty="0">
                <a:solidFill>
                  <a:srgbClr val="FF0000"/>
                </a:solidFill>
                <a:latin typeface="Times New Roman" pitchFamily="18" charset="0"/>
                <a:ea typeface="ＭＳ Ｐゴシック" pitchFamily="-65" charset="-128"/>
                <a:cs typeface="+mn-cs"/>
              </a:rPr>
              <a:t>+1.847.960.3715</a:t>
            </a:r>
            <a:r>
              <a:rPr lang="en-US" sz="1600" dirty="0">
                <a:solidFill>
                  <a:schemeClr val="tx2"/>
                </a:solidFill>
                <a:latin typeface="Times New Roman" pitchFamily="18" charset="0"/>
                <a:ea typeface="ＭＳ Ｐゴシック" pitchFamily="-65" charset="-128"/>
                <a:cs typeface="+mn-cs"/>
              </a:rPr>
              <a:t>], E-Mail:[</a:t>
            </a:r>
            <a:r>
              <a:rPr lang="en-US" sz="1600" dirty="0">
                <a:solidFill>
                  <a:srgbClr val="FF0000"/>
                </a:solidFill>
                <a:latin typeface="Times New Roman" pitchFamily="18" charset="0"/>
                <a:ea typeface="ＭＳ Ｐゴシック" pitchFamily="-65" charset="-128"/>
                <a:cs typeface="+mn-cs"/>
              </a:rPr>
              <a:t>pat.kinney@ieee.org</a:t>
            </a:r>
            <a:r>
              <a:rPr lang="en-US" sz="1600" dirty="0">
                <a:solidFill>
                  <a:schemeClr val="tx2"/>
                </a:solidFill>
                <a:latin typeface="Times New Roman" pitchFamily="18" charset="0"/>
                <a:ea typeface="ＭＳ Ｐゴシック" pitchFamily="-65" charset="-128"/>
                <a:cs typeface="+mn-cs"/>
              </a:rPr>
              <a:t>]	</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Re: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000000"/>
                </a:solidFill>
                <a:latin typeface="Times New Roman" pitchFamily="18" charset="0"/>
                <a:ea typeface="ＭＳ Ｐゴシック" pitchFamily="-65" charset="-128"/>
              </a:rPr>
              <a:t>TG12 </a:t>
            </a:r>
            <a:r>
              <a:rPr lang="en-US" sz="1600" dirty="0" smtClean="0">
                <a:latin typeface="Times New Roman" pitchFamily="18" charset="0"/>
                <a:ea typeface="ＭＳ Ｐゴシック" pitchFamily="-65" charset="-128"/>
                <a:cs typeface="+mn-cs"/>
              </a:rPr>
              <a:t>Report </a:t>
            </a:r>
            <a:r>
              <a:rPr lang="en-US" sz="1600" dirty="0">
                <a:latin typeface="Times New Roman" pitchFamily="18" charset="0"/>
                <a:ea typeface="ＭＳ Ｐゴシック" pitchFamily="-65" charset="-128"/>
                <a:cs typeface="+mn-cs"/>
              </a:rPr>
              <a:t>for </a:t>
            </a:r>
            <a:r>
              <a:rPr lang="en-US" sz="1600" dirty="0" smtClean="0">
                <a:latin typeface="Times New Roman" pitchFamily="18" charset="0"/>
                <a:ea typeface="ＭＳ Ｐゴシック" pitchFamily="-65" charset="-128"/>
                <a:cs typeface="+mn-cs"/>
              </a:rPr>
              <a:t>Sept 2016 </a:t>
            </a:r>
            <a:r>
              <a:rPr lang="en-US" sz="1600" dirty="0" smtClean="0">
                <a:latin typeface="Times New Roman" pitchFamily="18" charset="0"/>
                <a:ea typeface="ＭＳ Ｐゴシック" pitchFamily="-65" charset="-128"/>
                <a:cs typeface="+mn-cs"/>
              </a:rPr>
              <a:t>Session</a:t>
            </a:r>
            <a:r>
              <a:rPr lang="en-US" sz="1600" dirty="0">
                <a:solidFill>
                  <a:srgbClr val="FF0000"/>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a:t>
            </a:r>
            <a:r>
              <a:rPr lang="en-US" dirty="0">
                <a:solidFill>
                  <a:schemeClr val="accent2"/>
                </a:solidFill>
                <a:latin typeface="Times New Roman" pitchFamily="18" charset="0"/>
                <a:ea typeface="ＭＳ Ｐゴシック" pitchFamily="-65" charset="-128"/>
                <a:cs typeface="+mn-cs"/>
              </a:rPr>
              <a:t>	</a:t>
            </a:r>
            <a:endParaRPr lang="en-US" dirty="0">
              <a:solidFill>
                <a:schemeClr val="tx2"/>
              </a:solidFill>
              <a:latin typeface="Times New Roman" pitchFamily="18" charset="0"/>
              <a:ea typeface="ＭＳ Ｐゴシック" pitchFamily="-65" charset="-128"/>
              <a:cs typeface="+mn-cs"/>
            </a:endParaRP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Abstract:</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smtClean="0">
                <a:latin typeface="Times New Roman" pitchFamily="18" charset="0"/>
                <a:ea typeface="ＭＳ Ｐゴシック" pitchFamily="-65" charset="-128"/>
                <a:cs typeface="+mn-cs"/>
              </a:rPr>
              <a:t>Report </a:t>
            </a:r>
            <a:r>
              <a:rPr lang="en-US" sz="1600" dirty="0">
                <a:latin typeface="Times New Roman" pitchFamily="18" charset="0"/>
                <a:ea typeface="ＭＳ Ｐゴシック" pitchFamily="-65" charset="-128"/>
                <a:cs typeface="+mn-cs"/>
              </a:rPr>
              <a:t>for the </a:t>
            </a:r>
            <a:r>
              <a:rPr lang="en-US" sz="1600" dirty="0" smtClean="0">
                <a:latin typeface="Times New Roman" pitchFamily="18" charset="0"/>
                <a:ea typeface="ＭＳ Ｐゴシック" pitchFamily="-65" charset="-128"/>
                <a:cs typeface="+mn-cs"/>
              </a:rPr>
              <a:t>Sept Session</a:t>
            </a:r>
            <a:r>
              <a:rPr lang="en-US" sz="1600" dirty="0">
                <a:solidFill>
                  <a:schemeClr val="tx2"/>
                </a:solidFill>
                <a:latin typeface="Times New Roman" pitchFamily="18" charset="0"/>
                <a:ea typeface="ＭＳ Ｐゴシック" pitchFamily="-65" charset="-128"/>
                <a:cs typeface="+mn-cs"/>
              </a:rPr>
              <a:t>]</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Purpose: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Notice:</a:t>
            </a:r>
            <a:r>
              <a:rPr lang="en-US" sz="1600" dirty="0">
                <a:solidFill>
                  <a:schemeClr val="tx2"/>
                </a:solidFill>
                <a:latin typeface="Times New Roman" pitchFamily="18" charset="0"/>
                <a:ea typeface="ＭＳ Ｐゴシック" pitchFamily="-65" charset="-128"/>
                <a:cs typeface="+mn-cs"/>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0" hangingPunct="0">
              <a:defRPr/>
            </a:pPr>
            <a:endParaRPr lang="en-US" sz="1600" b="1" dirty="0" smtClean="0">
              <a:solidFill>
                <a:schemeClr val="tx2"/>
              </a:solidFill>
              <a:latin typeface="Times New Roman" pitchFamily="18" charset="0"/>
              <a:ea typeface="ＭＳ Ｐゴシック" pitchFamily="-65" charset="-128"/>
              <a:cs typeface="+mn-cs"/>
            </a:endParaRPr>
          </a:p>
          <a:p>
            <a:pPr eaLnBrk="0" hangingPunct="0">
              <a:defRPr/>
            </a:pPr>
            <a:r>
              <a:rPr lang="en-US" sz="1600" b="1" dirty="0" smtClean="0">
                <a:solidFill>
                  <a:schemeClr val="tx2"/>
                </a:solidFill>
                <a:latin typeface="Times New Roman" pitchFamily="18" charset="0"/>
                <a:ea typeface="ＭＳ Ｐゴシック" pitchFamily="-65" charset="-128"/>
                <a:cs typeface="+mn-cs"/>
              </a:rPr>
              <a:t>Release</a:t>
            </a:r>
            <a:r>
              <a:rPr lang="en-US" sz="1600" b="1" dirty="0">
                <a:solidFill>
                  <a:schemeClr val="tx2"/>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	The contributor acknowledges and accepts that this contribution becomes the property of IEEE and may be made publicly available by P802.15.	</a:t>
            </a:r>
          </a:p>
        </p:txBody>
      </p:sp>
      <p:sp>
        <p:nvSpPr>
          <p:cNvPr id="15364" name="Date Placeholder 5"/>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&lt;Sept 2016&gt;</a:t>
            </a:r>
            <a:endParaRPr lang="en-US" sz="1400" dirty="0"/>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&lt;Sept 2016&gt;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10</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10</a:t>
            </a:fld>
            <a:endParaRPr lang="en-US"/>
          </a:p>
        </p:txBody>
      </p:sp>
      <p:sp>
        <p:nvSpPr>
          <p:cNvPr id="21509" name="Rectangle 2"/>
          <p:cNvSpPr>
            <a:spLocks noGrp="1" noChangeArrowheads="1"/>
          </p:cNvSpPr>
          <p:nvPr>
            <p:ph type="title" idx="4294967295"/>
          </p:nvPr>
        </p:nvSpPr>
        <p:spPr>
          <a:xfrm>
            <a:off x="381000" y="228600"/>
            <a:ext cx="7772400" cy="990600"/>
          </a:xfrm>
        </p:spPr>
        <p:txBody>
          <a:bodyPr/>
          <a:lstStyle/>
          <a:p>
            <a:r>
              <a:rPr lang="en-US" sz="2800" b="1" dirty="0" smtClean="0">
                <a:solidFill>
                  <a:srgbClr val="000000"/>
                </a:solidFill>
                <a:ea typeface="Lucida Grande"/>
                <a:cs typeface="Lucida Grande"/>
              </a:rPr>
              <a:t>802.15.12 Functional Decomposition</a:t>
            </a:r>
            <a:endParaRPr lang="en-US" sz="2800" b="1" dirty="0">
              <a:ea typeface="ＭＳ Ｐゴシック" charset="0"/>
              <a:cs typeface="ＭＳ Ｐゴシック" charset="0"/>
            </a:endParaRPr>
          </a:p>
        </p:txBody>
      </p:sp>
      <p:sp>
        <p:nvSpPr>
          <p:cNvPr id="21510" name="Rectangle 5"/>
          <p:cNvSpPr>
            <a:spLocks noChangeArrowheads="1"/>
          </p:cNvSpPr>
          <p:nvPr/>
        </p:nvSpPr>
        <p:spPr bwMode="auto">
          <a:xfrm>
            <a:off x="152400" y="1905000"/>
            <a:ext cx="8839200" cy="220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endParaRPr lang="en-US" sz="2000" b="1" dirty="0" smtClean="0">
              <a:solidFill>
                <a:srgbClr val="000000"/>
              </a:solidFill>
              <a:ea typeface="Lucida Grande"/>
              <a:cs typeface="Lucida Grande"/>
            </a:endParaRPr>
          </a:p>
        </p:txBody>
      </p:sp>
      <p:pic>
        <p:nvPicPr>
          <p:cNvPr id="4" name="Picture 3" descr="802.15.12-alt.emf"/>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3899" y="1054100"/>
            <a:ext cx="8156015" cy="5041900"/>
          </a:xfrm>
          <a:prstGeom prst="rect">
            <a:avLst/>
          </a:prstGeom>
        </p:spPr>
      </p:pic>
    </p:spTree>
    <p:extLst>
      <p:ext uri="{BB962C8B-B14F-4D97-AF65-F5344CB8AC3E}">
        <p14:creationId xmlns:p14="http://schemas.microsoft.com/office/powerpoint/2010/main" val="2916637521"/>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&lt;Sept 2016&gt;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11</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11</a:t>
            </a:fld>
            <a:endParaRPr lang="en-US"/>
          </a:p>
        </p:txBody>
      </p:sp>
      <p:sp>
        <p:nvSpPr>
          <p:cNvPr id="21509" name="Rectangle 2"/>
          <p:cNvSpPr>
            <a:spLocks noGrp="1" noChangeArrowheads="1"/>
          </p:cNvSpPr>
          <p:nvPr>
            <p:ph type="title" idx="4294967295"/>
          </p:nvPr>
        </p:nvSpPr>
        <p:spPr>
          <a:xfrm>
            <a:off x="609600" y="304800"/>
            <a:ext cx="7543800" cy="990600"/>
          </a:xfrm>
        </p:spPr>
        <p:txBody>
          <a:bodyPr/>
          <a:lstStyle/>
          <a:p>
            <a:r>
              <a:rPr lang="en-US" sz="2800" b="1" dirty="0" smtClean="0">
                <a:solidFill>
                  <a:srgbClr val="000000"/>
                </a:solidFill>
                <a:ea typeface="Lucida Grande"/>
                <a:cs typeface="Lucida Grande"/>
              </a:rPr>
              <a:t>PHY and DLL Functional Decomposition</a:t>
            </a:r>
            <a:endParaRPr lang="en-US" sz="2800" b="1" dirty="0">
              <a:ea typeface="ＭＳ Ｐゴシック" charset="0"/>
              <a:cs typeface="ＭＳ Ｐゴシック" charset="0"/>
            </a:endParaRPr>
          </a:p>
        </p:txBody>
      </p:sp>
      <p:sp>
        <p:nvSpPr>
          <p:cNvPr id="21510" name="Rectangle 5"/>
          <p:cNvSpPr>
            <a:spLocks noChangeArrowheads="1"/>
          </p:cNvSpPr>
          <p:nvPr/>
        </p:nvSpPr>
        <p:spPr bwMode="auto">
          <a:xfrm>
            <a:off x="152400" y="1905000"/>
            <a:ext cx="8839200" cy="220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endParaRPr lang="en-US" sz="2000" b="1" dirty="0" smtClean="0">
              <a:solidFill>
                <a:srgbClr val="000000"/>
              </a:solidFill>
              <a:ea typeface="Lucida Grande"/>
              <a:cs typeface="Lucida Grande"/>
            </a:endParaRPr>
          </a:p>
        </p:txBody>
      </p:sp>
      <p:pic>
        <p:nvPicPr>
          <p:cNvPr id="7" name="Picture 6" descr="802.15.12-multi-mode.emf"/>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7200" y="1066800"/>
            <a:ext cx="7988300" cy="5334000"/>
          </a:xfrm>
          <a:prstGeom prst="rect">
            <a:avLst/>
          </a:prstGeom>
        </p:spPr>
      </p:pic>
    </p:spTree>
    <p:extLst>
      <p:ext uri="{BB962C8B-B14F-4D97-AF65-F5344CB8AC3E}">
        <p14:creationId xmlns:p14="http://schemas.microsoft.com/office/powerpoint/2010/main" val="3806954527"/>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&lt;Sept 2016&gt;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12</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12</a:t>
            </a:fld>
            <a:endParaRPr lang="en-US"/>
          </a:p>
        </p:txBody>
      </p:sp>
      <p:sp>
        <p:nvSpPr>
          <p:cNvPr id="21509" name="Rectangle 2"/>
          <p:cNvSpPr>
            <a:spLocks noGrp="1" noChangeArrowheads="1"/>
          </p:cNvSpPr>
          <p:nvPr>
            <p:ph type="title" idx="4294967295"/>
          </p:nvPr>
        </p:nvSpPr>
        <p:spPr>
          <a:xfrm>
            <a:off x="228600" y="228600"/>
            <a:ext cx="8686800" cy="990600"/>
          </a:xfrm>
        </p:spPr>
        <p:txBody>
          <a:bodyPr/>
          <a:lstStyle/>
          <a:p>
            <a:r>
              <a:rPr lang="en-US" sz="2800" b="1" dirty="0" smtClean="0">
                <a:solidFill>
                  <a:srgbClr val="000000"/>
                </a:solidFill>
                <a:ea typeface="Lucida Grande"/>
                <a:cs typeface="Lucida Grande"/>
              </a:rPr>
              <a:t>Example of Options Used for Secured SUN FSK Device</a:t>
            </a:r>
            <a:endParaRPr lang="en-US" sz="2800" b="1" dirty="0">
              <a:ea typeface="ＭＳ Ｐゴシック" charset="0"/>
              <a:cs typeface="ＭＳ Ｐゴシック" charset="0"/>
            </a:endParaRPr>
          </a:p>
        </p:txBody>
      </p:sp>
      <p:sp>
        <p:nvSpPr>
          <p:cNvPr id="21510" name="Rectangle 5"/>
          <p:cNvSpPr>
            <a:spLocks noChangeArrowheads="1"/>
          </p:cNvSpPr>
          <p:nvPr/>
        </p:nvSpPr>
        <p:spPr bwMode="auto">
          <a:xfrm>
            <a:off x="152400" y="1905000"/>
            <a:ext cx="8839200" cy="220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endParaRPr lang="en-US" sz="2000" b="1" dirty="0" smtClean="0">
              <a:solidFill>
                <a:srgbClr val="000000"/>
              </a:solidFill>
              <a:ea typeface="Lucida Grande"/>
              <a:cs typeface="Lucida Grande"/>
            </a:endParaRPr>
          </a:p>
        </p:txBody>
      </p:sp>
      <p:pic>
        <p:nvPicPr>
          <p:cNvPr id="6" name="Picture 5" descr="802.15.12-multi-mode-SUN-FSK.emf"/>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62000" y="1066800"/>
            <a:ext cx="7531100" cy="5295900"/>
          </a:xfrm>
          <a:prstGeom prst="rect">
            <a:avLst/>
          </a:prstGeom>
        </p:spPr>
      </p:pic>
    </p:spTree>
    <p:extLst>
      <p:ext uri="{BB962C8B-B14F-4D97-AF65-F5344CB8AC3E}">
        <p14:creationId xmlns:p14="http://schemas.microsoft.com/office/powerpoint/2010/main" val="3370840186"/>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&lt;Sept 2016&gt;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13</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13</a:t>
            </a:fld>
            <a:endParaRPr lang="en-US"/>
          </a:p>
        </p:txBody>
      </p:sp>
      <p:sp>
        <p:nvSpPr>
          <p:cNvPr id="21509" name="Rectangle 2"/>
          <p:cNvSpPr>
            <a:spLocks noGrp="1" noChangeArrowheads="1"/>
          </p:cNvSpPr>
          <p:nvPr>
            <p:ph type="title" idx="4294967295"/>
          </p:nvPr>
        </p:nvSpPr>
        <p:spPr>
          <a:xfrm>
            <a:off x="228600" y="228600"/>
            <a:ext cx="8686800" cy="990600"/>
          </a:xfrm>
        </p:spPr>
        <p:txBody>
          <a:bodyPr/>
          <a:lstStyle/>
          <a:p>
            <a:r>
              <a:rPr lang="en-US" sz="2800" b="1" dirty="0" smtClean="0">
                <a:solidFill>
                  <a:srgbClr val="000000"/>
                </a:solidFill>
                <a:ea typeface="Lucida Grande"/>
                <a:cs typeface="Lucida Grande"/>
              </a:rPr>
              <a:t>Example of Options Used for LECIM O-QPSK Device</a:t>
            </a:r>
            <a:endParaRPr lang="en-US" sz="2800" b="1" dirty="0">
              <a:ea typeface="ＭＳ Ｐゴシック" charset="0"/>
              <a:cs typeface="ＭＳ Ｐゴシック" charset="0"/>
            </a:endParaRPr>
          </a:p>
        </p:txBody>
      </p:sp>
      <p:sp>
        <p:nvSpPr>
          <p:cNvPr id="21510" name="Rectangle 5"/>
          <p:cNvSpPr>
            <a:spLocks noChangeArrowheads="1"/>
          </p:cNvSpPr>
          <p:nvPr/>
        </p:nvSpPr>
        <p:spPr bwMode="auto">
          <a:xfrm>
            <a:off x="152400" y="1905000"/>
            <a:ext cx="8839200" cy="220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endParaRPr lang="en-US" sz="2000" b="1" dirty="0" smtClean="0">
              <a:solidFill>
                <a:srgbClr val="000000"/>
              </a:solidFill>
              <a:ea typeface="Lucida Grande"/>
              <a:cs typeface="Lucida Grande"/>
            </a:endParaRPr>
          </a:p>
        </p:txBody>
      </p:sp>
      <p:pic>
        <p:nvPicPr>
          <p:cNvPr id="3" name="Picture 2" descr="802.15.12-multi-mode-LECIM.emf"/>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8200" y="1066800"/>
            <a:ext cx="7454900" cy="5221493"/>
          </a:xfrm>
          <a:prstGeom prst="rect">
            <a:avLst/>
          </a:prstGeom>
        </p:spPr>
      </p:pic>
    </p:spTree>
    <p:extLst>
      <p:ext uri="{BB962C8B-B14F-4D97-AF65-F5344CB8AC3E}">
        <p14:creationId xmlns:p14="http://schemas.microsoft.com/office/powerpoint/2010/main" val="2190632207"/>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&lt;Sept 2016&gt;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14</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14</a:t>
            </a:fld>
            <a:endParaRPr lang="en-US"/>
          </a:p>
        </p:txBody>
      </p:sp>
      <p:sp>
        <p:nvSpPr>
          <p:cNvPr id="21509" name="Rectangle 2"/>
          <p:cNvSpPr>
            <a:spLocks noGrp="1" noChangeArrowheads="1"/>
          </p:cNvSpPr>
          <p:nvPr>
            <p:ph type="title" idx="4294967295"/>
          </p:nvPr>
        </p:nvSpPr>
        <p:spPr>
          <a:xfrm>
            <a:off x="228600" y="228600"/>
            <a:ext cx="8686800" cy="990600"/>
          </a:xfrm>
        </p:spPr>
        <p:txBody>
          <a:bodyPr/>
          <a:lstStyle/>
          <a:p>
            <a:r>
              <a:rPr lang="en-US" sz="2800" b="1" dirty="0" smtClean="0">
                <a:solidFill>
                  <a:srgbClr val="000000"/>
                </a:solidFill>
                <a:ea typeface="Lucida Grande"/>
                <a:cs typeface="Lucida Grande"/>
              </a:rPr>
              <a:t>Example of Options Used for 6tisch O-QPSK Device</a:t>
            </a:r>
            <a:endParaRPr lang="en-US" sz="2800" b="1" dirty="0">
              <a:ea typeface="ＭＳ Ｐゴシック" charset="0"/>
              <a:cs typeface="ＭＳ Ｐゴシック" charset="0"/>
            </a:endParaRPr>
          </a:p>
        </p:txBody>
      </p:sp>
      <p:sp>
        <p:nvSpPr>
          <p:cNvPr id="21510" name="Rectangle 5"/>
          <p:cNvSpPr>
            <a:spLocks noChangeArrowheads="1"/>
          </p:cNvSpPr>
          <p:nvPr/>
        </p:nvSpPr>
        <p:spPr bwMode="auto">
          <a:xfrm>
            <a:off x="152400" y="1905000"/>
            <a:ext cx="8839200" cy="220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endParaRPr lang="en-US" sz="2000" b="1" dirty="0" smtClean="0">
              <a:solidFill>
                <a:srgbClr val="000000"/>
              </a:solidFill>
              <a:ea typeface="Lucida Grande"/>
              <a:cs typeface="Lucida Grande"/>
            </a:endParaRPr>
          </a:p>
        </p:txBody>
      </p:sp>
      <p:pic>
        <p:nvPicPr>
          <p:cNvPr id="5" name="Picture 4" descr="802.15.12-multi-mode-6tisch.emf"/>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8200" y="1066800"/>
            <a:ext cx="7531100" cy="5276422"/>
          </a:xfrm>
          <a:prstGeom prst="rect">
            <a:avLst/>
          </a:prstGeom>
        </p:spPr>
      </p:pic>
    </p:spTree>
    <p:extLst>
      <p:ext uri="{BB962C8B-B14F-4D97-AF65-F5344CB8AC3E}">
        <p14:creationId xmlns:p14="http://schemas.microsoft.com/office/powerpoint/2010/main" val="3894262400"/>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228600" y="762000"/>
            <a:ext cx="8686800" cy="1143000"/>
          </a:xfrm>
        </p:spPr>
        <p:txBody>
          <a:bodyPr/>
          <a:lstStyle/>
          <a:p>
            <a:r>
              <a:rPr lang="en-US" b="1" dirty="0" smtClean="0">
                <a:solidFill>
                  <a:srgbClr val="000000"/>
                </a:solidFill>
                <a:ea typeface="Lucida Grande"/>
                <a:cs typeface="Lucida Grande"/>
              </a:rPr>
              <a:t>802.15.12 </a:t>
            </a:r>
            <a:r>
              <a:rPr lang="en-US" b="1" dirty="0" smtClean="0"/>
              <a:t>Protocol </a:t>
            </a:r>
            <a:r>
              <a:rPr lang="en-US" b="1" dirty="0"/>
              <a:t>Discrimination Entity </a:t>
            </a:r>
            <a:r>
              <a:rPr lang="en-US" b="1" dirty="0" smtClean="0"/>
              <a:t>(PDE</a:t>
            </a:r>
            <a:r>
              <a:rPr lang="en-US" b="1" dirty="0"/>
              <a:t>) </a:t>
            </a:r>
            <a:r>
              <a:rPr lang="en-US" dirty="0">
                <a:latin typeface="Arial" charset="0"/>
              </a:rPr>
              <a:t/>
            </a:r>
            <a:br>
              <a:rPr lang="en-US" dirty="0">
                <a:latin typeface="Arial" charset="0"/>
              </a:rPr>
            </a:br>
            <a:endParaRPr lang="en-US" dirty="0">
              <a:latin typeface="Arial" charset="0"/>
            </a:endParaRPr>
          </a:p>
        </p:txBody>
      </p:sp>
      <p:sp>
        <p:nvSpPr>
          <p:cNvPr id="10243" name="Rectangle 1027"/>
          <p:cNvSpPr>
            <a:spLocks noGrp="1" noChangeArrowheads="1"/>
          </p:cNvSpPr>
          <p:nvPr>
            <p:ph type="body" idx="1"/>
          </p:nvPr>
        </p:nvSpPr>
        <p:spPr>
          <a:xfrm>
            <a:off x="27985" y="1600200"/>
            <a:ext cx="8763000" cy="4572000"/>
          </a:xfrm>
        </p:spPr>
        <p:txBody>
          <a:bodyPr/>
          <a:lstStyle/>
          <a:p>
            <a:pPr marL="457200" lvl="1" indent="0">
              <a:buNone/>
            </a:pPr>
            <a:r>
              <a:rPr lang="en-US" sz="2400" b="1" dirty="0" smtClean="0">
                <a:solidFill>
                  <a:srgbClr val="000000"/>
                </a:solidFill>
                <a:latin typeface="Arial" charset="0"/>
              </a:rPr>
              <a:t>Purpose: </a:t>
            </a:r>
          </a:p>
          <a:p>
            <a:pPr lvl="1">
              <a:buFont typeface="Arial"/>
              <a:buChar char="•"/>
            </a:pPr>
            <a:r>
              <a:rPr lang="en-US" sz="2000" dirty="0" smtClean="0">
                <a:latin typeface="Arial" charset="0"/>
              </a:rPr>
              <a:t>Directs </a:t>
            </a:r>
            <a:r>
              <a:rPr lang="en-US" sz="2000" dirty="0">
                <a:latin typeface="Arial" charset="0"/>
              </a:rPr>
              <a:t>and optionally modifies information from p</a:t>
            </a:r>
            <a:r>
              <a:rPr lang="en-US" sz="2000" dirty="0" smtClean="0">
                <a:latin typeface="Arial" charset="0"/>
              </a:rPr>
              <a:t>rotocol SAP </a:t>
            </a:r>
            <a:r>
              <a:rPr lang="en-US" sz="2000" dirty="0">
                <a:latin typeface="Arial" charset="0"/>
              </a:rPr>
              <a:t>to the appropriate higher layer </a:t>
            </a:r>
            <a:r>
              <a:rPr lang="en-US" sz="2000" dirty="0" smtClean="0">
                <a:latin typeface="Arial" charset="0"/>
              </a:rPr>
              <a:t>SAP </a:t>
            </a:r>
            <a:r>
              <a:rPr lang="en-US" sz="2000" dirty="0">
                <a:latin typeface="Arial" charset="0"/>
              </a:rPr>
              <a:t>or </a:t>
            </a:r>
            <a:r>
              <a:rPr lang="en-US" sz="2000" dirty="0" smtClean="0">
                <a:latin typeface="Arial" charset="0"/>
              </a:rPr>
              <a:t>to another </a:t>
            </a:r>
            <a:r>
              <a:rPr lang="en-US" sz="2000" dirty="0">
                <a:latin typeface="Arial" charset="0"/>
              </a:rPr>
              <a:t>p</a:t>
            </a:r>
            <a:r>
              <a:rPr lang="en-US" sz="2000" dirty="0" smtClean="0">
                <a:latin typeface="Arial" charset="0"/>
              </a:rPr>
              <a:t>rotocol SAP</a:t>
            </a:r>
            <a:endParaRPr lang="en-US" sz="2000" dirty="0">
              <a:latin typeface="Arial" charset="0"/>
            </a:endParaRPr>
          </a:p>
          <a:p>
            <a:pPr marL="457200" lvl="1" indent="0">
              <a:buNone/>
            </a:pPr>
            <a:r>
              <a:rPr lang="en-US" sz="2400" b="1" dirty="0" smtClean="0">
                <a:solidFill>
                  <a:srgbClr val="000000"/>
                </a:solidFill>
                <a:latin typeface="Arial" charset="0"/>
              </a:rPr>
              <a:t>Overview</a:t>
            </a:r>
          </a:p>
          <a:p>
            <a:pPr lvl="1">
              <a:buFont typeface="Arial" charset="0"/>
              <a:buChar char="•"/>
            </a:pPr>
            <a:r>
              <a:rPr lang="en-US" sz="2000" dirty="0" smtClean="0">
                <a:solidFill>
                  <a:srgbClr val="000000"/>
                </a:solidFill>
                <a:latin typeface="Arial" charset="0"/>
              </a:rPr>
              <a:t>For frames going to the higher layer, the </a:t>
            </a:r>
            <a:r>
              <a:rPr lang="en-US" sz="2000" dirty="0" smtClean="0">
                <a:solidFill>
                  <a:srgbClr val="000000"/>
                </a:solidFill>
                <a:latin typeface="Arial" charset="0"/>
              </a:rPr>
              <a:t>PDE </a:t>
            </a:r>
            <a:r>
              <a:rPr lang="en-US" sz="2000" dirty="0" smtClean="0">
                <a:solidFill>
                  <a:srgbClr val="000000"/>
                </a:solidFill>
                <a:latin typeface="Arial" charset="0"/>
              </a:rPr>
              <a:t>determines the appropriate SAP for delivery, as determined by the ULI header, removes the ULI header, reconstitutes the appropriate header, and then directs the datagram to the SAP</a:t>
            </a:r>
          </a:p>
          <a:p>
            <a:pPr lvl="1">
              <a:buFont typeface="Arial" charset="0"/>
              <a:buChar char="•"/>
            </a:pPr>
            <a:r>
              <a:rPr lang="en-US" sz="2000" dirty="0" smtClean="0">
                <a:solidFill>
                  <a:srgbClr val="000000"/>
                </a:solidFill>
                <a:latin typeface="Arial" charset="0"/>
              </a:rPr>
              <a:t>For datagrams coming from a higher layer, the </a:t>
            </a:r>
            <a:r>
              <a:rPr lang="en-US" sz="2000" dirty="0" smtClean="0">
                <a:solidFill>
                  <a:srgbClr val="000000"/>
                </a:solidFill>
                <a:latin typeface="Arial" charset="0"/>
              </a:rPr>
              <a:t>PDE </a:t>
            </a:r>
            <a:r>
              <a:rPr lang="en-US" sz="2000" dirty="0" smtClean="0">
                <a:solidFill>
                  <a:srgbClr val="000000"/>
                </a:solidFill>
                <a:latin typeface="Arial" charset="0"/>
              </a:rPr>
              <a:t>determines the SAP to which the datagram is to be sent based upon the configuration of the device as set by the Management Protocols entity, and forwards it to the </a:t>
            </a:r>
            <a:r>
              <a:rPr lang="en-US" sz="2000" dirty="0">
                <a:solidFill>
                  <a:srgbClr val="000000"/>
                </a:solidFill>
                <a:latin typeface="Arial" charset="0"/>
              </a:rPr>
              <a:t>appropriate </a:t>
            </a:r>
            <a:r>
              <a:rPr lang="en-US" sz="2000" dirty="0" smtClean="0">
                <a:solidFill>
                  <a:srgbClr val="000000"/>
                </a:solidFill>
                <a:latin typeface="Arial" charset="0"/>
              </a:rPr>
              <a:t>SAP.</a:t>
            </a:r>
          </a:p>
          <a:p>
            <a:pPr lvl="1">
              <a:buFont typeface="Arial" charset="0"/>
              <a:buChar char="•"/>
            </a:pPr>
            <a:r>
              <a:rPr lang="en-US" sz="1600" dirty="0" smtClean="0">
                <a:solidFill>
                  <a:srgbClr val="FF0000"/>
                </a:solidFill>
                <a:latin typeface="Arial" charset="0"/>
              </a:rPr>
              <a:t>Note: review how CoMI and CoAP send their management information to the correct device/SAP. Note: ask RAC for EtherType assignment for 802.15.12.</a:t>
            </a:r>
          </a:p>
        </p:txBody>
      </p:sp>
      <p:sp>
        <p:nvSpPr>
          <p:cNvPr id="2" name="Date Placeholder 1"/>
          <p:cNvSpPr>
            <a:spLocks noGrp="1"/>
          </p:cNvSpPr>
          <p:nvPr>
            <p:ph type="dt" sz="half" idx="10"/>
          </p:nvPr>
        </p:nvSpPr>
        <p:spPr/>
        <p:txBody>
          <a:bodyPr/>
          <a:lstStyle/>
          <a:p>
            <a:pPr>
              <a:defRPr/>
            </a:pPr>
            <a:r>
              <a:rPr lang="en-US" smtClean="0"/>
              <a:t>&lt;Sept 2016&gt;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dirty="0" smtClean="0"/>
              <a:t>Slide </a:t>
            </a:r>
            <a:fld id="{7415733E-E371-8944-98C6-8B637C4A033A}" type="slidenum">
              <a:rPr lang="en-US" smtClean="0"/>
              <a:pPr>
                <a:defRPr/>
              </a:pPr>
              <a:t>15</a:t>
            </a:fld>
            <a:endParaRPr lang="en-US" dirty="0"/>
          </a:p>
        </p:txBody>
      </p:sp>
    </p:spTree>
    <p:extLst>
      <p:ext uri="{BB962C8B-B14F-4D97-AF65-F5344CB8AC3E}">
        <p14:creationId xmlns:p14="http://schemas.microsoft.com/office/powerpoint/2010/main" val="2303411634"/>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0" y="533400"/>
            <a:ext cx="9372600" cy="1143000"/>
          </a:xfrm>
        </p:spPr>
        <p:txBody>
          <a:bodyPr/>
          <a:lstStyle/>
          <a:p>
            <a:r>
              <a:rPr lang="en-US" b="1" dirty="0">
                <a:solidFill>
                  <a:srgbClr val="000000"/>
                </a:solidFill>
                <a:ea typeface="Lucida Grande"/>
                <a:cs typeface="Lucida Grande"/>
              </a:rPr>
              <a:t>802.15.12 </a:t>
            </a:r>
            <a:r>
              <a:rPr lang="en-US" b="1" dirty="0" smtClean="0">
                <a:solidFill>
                  <a:srgbClr val="000000"/>
                </a:solidFill>
                <a:ea typeface="Lucida Grande"/>
                <a:cs typeface="Lucida Grande"/>
              </a:rPr>
              <a:t>Multiplexed MAC interface </a:t>
            </a:r>
            <a:br>
              <a:rPr lang="en-US" b="1" dirty="0" smtClean="0">
                <a:solidFill>
                  <a:srgbClr val="000000"/>
                </a:solidFill>
                <a:ea typeface="Lucida Grande"/>
                <a:cs typeface="Lucida Grande"/>
              </a:rPr>
            </a:br>
            <a:r>
              <a:rPr lang="en-US" b="1" dirty="0" smtClean="0">
                <a:solidFill>
                  <a:srgbClr val="000000"/>
                </a:solidFill>
                <a:ea typeface="Lucida Grande"/>
                <a:cs typeface="Lucida Grande"/>
              </a:rPr>
              <a:t>(MMI)</a:t>
            </a:r>
            <a:endParaRPr lang="en-US" dirty="0">
              <a:latin typeface="Arial" charset="0"/>
            </a:endParaRPr>
          </a:p>
        </p:txBody>
      </p:sp>
      <p:sp>
        <p:nvSpPr>
          <p:cNvPr id="10243" name="Rectangle 1027"/>
          <p:cNvSpPr>
            <a:spLocks noGrp="1" noChangeArrowheads="1"/>
          </p:cNvSpPr>
          <p:nvPr>
            <p:ph type="body" idx="1"/>
          </p:nvPr>
        </p:nvSpPr>
        <p:spPr>
          <a:xfrm>
            <a:off x="381000" y="1447800"/>
            <a:ext cx="8610600" cy="4800600"/>
          </a:xfrm>
        </p:spPr>
        <p:txBody>
          <a:bodyPr/>
          <a:lstStyle/>
          <a:p>
            <a:pPr marL="0" indent="0">
              <a:buNone/>
            </a:pPr>
            <a:r>
              <a:rPr lang="en-US" sz="2400" b="1" dirty="0" smtClean="0">
                <a:latin typeface="Arial" charset="0"/>
              </a:rPr>
              <a:t>Purpose</a:t>
            </a:r>
          </a:p>
          <a:p>
            <a:pPr marL="342900" lvl="1" indent="-342900">
              <a:buFont typeface="Arial" charset="0"/>
              <a:buChar char="•"/>
            </a:pPr>
            <a:r>
              <a:rPr lang="en-US" sz="2000" dirty="0">
                <a:latin typeface="Arial" charset="0"/>
              </a:rPr>
              <a:t>Directs and </a:t>
            </a:r>
            <a:r>
              <a:rPr lang="en-US" sz="2000" dirty="0" smtClean="0">
                <a:latin typeface="Arial" charset="0"/>
              </a:rPr>
              <a:t>may modify </a:t>
            </a:r>
            <a:r>
              <a:rPr lang="en-US" sz="2000" dirty="0">
                <a:latin typeface="Arial" charset="0"/>
              </a:rPr>
              <a:t>information from </a:t>
            </a:r>
            <a:r>
              <a:rPr lang="en-US" sz="2000" dirty="0" smtClean="0">
                <a:latin typeface="Arial" charset="0"/>
              </a:rPr>
              <a:t>a protocol SAP </a:t>
            </a:r>
            <a:r>
              <a:rPr lang="en-US" sz="2000" dirty="0">
                <a:latin typeface="Arial" charset="0"/>
              </a:rPr>
              <a:t>to the appropriate MAC SAP or another </a:t>
            </a:r>
            <a:r>
              <a:rPr lang="en-US" sz="2000" dirty="0" smtClean="0">
                <a:latin typeface="Arial" charset="0"/>
              </a:rPr>
              <a:t>protocol SAP</a:t>
            </a:r>
            <a:endParaRPr lang="en-US" sz="2400" dirty="0" smtClean="0">
              <a:latin typeface="Arial" charset="0"/>
            </a:endParaRPr>
          </a:p>
          <a:p>
            <a:pPr marL="0" indent="0">
              <a:buNone/>
            </a:pPr>
            <a:r>
              <a:rPr lang="en-US" sz="2400" b="1" dirty="0" smtClean="0">
                <a:latin typeface="Arial" charset="0"/>
              </a:rPr>
              <a:t>Overview</a:t>
            </a:r>
            <a:endParaRPr lang="en-US" sz="2400" b="1" dirty="0">
              <a:latin typeface="Arial" charset="0"/>
            </a:endParaRPr>
          </a:p>
          <a:p>
            <a:pPr>
              <a:buFont typeface="Arial" charset="0"/>
              <a:buChar char="•"/>
            </a:pPr>
            <a:r>
              <a:rPr lang="en-US" sz="2000" dirty="0" smtClean="0"/>
              <a:t>Provides multiplex and fragmentation service to the packets </a:t>
            </a:r>
            <a:r>
              <a:rPr lang="en-US" sz="2000" dirty="0"/>
              <a:t>sent by the </a:t>
            </a:r>
            <a:r>
              <a:rPr lang="en-US" sz="2000" dirty="0" smtClean="0"/>
              <a:t>ULI functions and </a:t>
            </a:r>
            <a:r>
              <a:rPr lang="en-US" sz="2000" dirty="0"/>
              <a:t>send them </a:t>
            </a:r>
            <a:r>
              <a:rPr lang="en-US" sz="2000" dirty="0" smtClean="0"/>
              <a:t>to either the MCPS-SAP, the MLME-SAP, or to another function within the ULI. The process of sending the packets includes formatting the ULI IE or prepending the appropriate headers into the payload of the frame for transmission.</a:t>
            </a:r>
          </a:p>
          <a:p>
            <a:pPr>
              <a:buFont typeface="Arial" charset="0"/>
              <a:buChar char="•"/>
            </a:pPr>
            <a:r>
              <a:rPr lang="en-US" sz="2000" dirty="0" smtClean="0"/>
              <a:t>The </a:t>
            </a:r>
            <a:r>
              <a:rPr lang="en-US" sz="2000" dirty="0"/>
              <a:t>interface between the </a:t>
            </a:r>
            <a:r>
              <a:rPr lang="en-US" sz="2000" dirty="0" smtClean="0"/>
              <a:t>MMI and </a:t>
            </a:r>
            <a:r>
              <a:rPr lang="en-US" sz="2000" dirty="0"/>
              <a:t>the </a:t>
            </a:r>
            <a:r>
              <a:rPr lang="en-US" sz="2000" dirty="0" smtClean="0"/>
              <a:t>ULI functions includes </a:t>
            </a:r>
            <a:r>
              <a:rPr lang="en-US" sz="2000" dirty="0"/>
              <a:t>the </a:t>
            </a:r>
            <a:r>
              <a:rPr lang="en-US" sz="2000" dirty="0" smtClean="0"/>
              <a:t>Multiplex ID </a:t>
            </a:r>
            <a:r>
              <a:rPr lang="en-US" sz="2000" dirty="0"/>
              <a:t>and the payload to be sent or the payload </a:t>
            </a:r>
            <a:r>
              <a:rPr lang="en-US" sz="2000" dirty="0" smtClean="0"/>
              <a:t>received.</a:t>
            </a:r>
          </a:p>
          <a:p>
            <a:pPr>
              <a:buFont typeface="Arial" charset="0"/>
              <a:buChar char="•"/>
            </a:pPr>
            <a:r>
              <a:rPr lang="en-US" sz="2000" dirty="0" smtClean="0">
                <a:solidFill>
                  <a:srgbClr val="000000"/>
                </a:solidFill>
              </a:rPr>
              <a:t>The mechanism for the MMI, i.e. the ability to send the data to the proper SAP, will be </a:t>
            </a:r>
            <a:r>
              <a:rPr lang="en-US" sz="2000" dirty="0" smtClean="0">
                <a:solidFill>
                  <a:srgbClr val="000000"/>
                </a:solidFill>
              </a:rPr>
              <a:t>similar to the </a:t>
            </a:r>
            <a:r>
              <a:rPr lang="en-US" sz="2000" dirty="0" smtClean="0">
                <a:solidFill>
                  <a:srgbClr val="000000"/>
                </a:solidFill>
              </a:rPr>
              <a:t>mechanism defined in IEEE 802.15.9 for the multiplexed data service</a:t>
            </a:r>
          </a:p>
        </p:txBody>
      </p:sp>
      <p:sp>
        <p:nvSpPr>
          <p:cNvPr id="2" name="Date Placeholder 1"/>
          <p:cNvSpPr>
            <a:spLocks noGrp="1"/>
          </p:cNvSpPr>
          <p:nvPr>
            <p:ph type="dt" sz="half" idx="10"/>
          </p:nvPr>
        </p:nvSpPr>
        <p:spPr/>
        <p:txBody>
          <a:bodyPr/>
          <a:lstStyle/>
          <a:p>
            <a:pPr>
              <a:defRPr/>
            </a:pPr>
            <a:r>
              <a:rPr lang="en-US" smtClean="0"/>
              <a:t>&lt;Sept 2016&gt;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dirty="0" smtClean="0"/>
              <a:t>Slide </a:t>
            </a:r>
            <a:fld id="{7415733E-E371-8944-98C6-8B637C4A033A}" type="slidenum">
              <a:rPr lang="en-US" smtClean="0"/>
              <a:pPr>
                <a:defRPr/>
              </a:pPr>
              <a:t>16</a:t>
            </a:fld>
            <a:endParaRPr lang="en-US" dirty="0"/>
          </a:p>
        </p:txBody>
      </p:sp>
    </p:spTree>
    <p:extLst>
      <p:ext uri="{BB962C8B-B14F-4D97-AF65-F5344CB8AC3E}">
        <p14:creationId xmlns:p14="http://schemas.microsoft.com/office/powerpoint/2010/main" val="3531248772"/>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381000"/>
            <a:ext cx="8686800" cy="1143000"/>
          </a:xfrm>
        </p:spPr>
        <p:txBody>
          <a:bodyPr/>
          <a:lstStyle/>
          <a:p>
            <a:r>
              <a:rPr lang="en-US" b="1" dirty="0">
                <a:solidFill>
                  <a:srgbClr val="000000"/>
                </a:solidFill>
                <a:ea typeface="Lucida Grande"/>
                <a:cs typeface="Lucida Grande"/>
              </a:rPr>
              <a:t>802.15.12 </a:t>
            </a:r>
            <a:r>
              <a:rPr lang="en-US" b="1" dirty="0" smtClean="0">
                <a:solidFill>
                  <a:srgbClr val="000000"/>
                </a:solidFill>
                <a:ea typeface="Lucida Grande"/>
                <a:cs typeface="Lucida Grande"/>
              </a:rPr>
              <a:t>Optional Protocols</a:t>
            </a:r>
            <a:endParaRPr lang="en-US" dirty="0">
              <a:latin typeface="Arial" charset="0"/>
            </a:endParaRPr>
          </a:p>
        </p:txBody>
      </p:sp>
      <p:sp>
        <p:nvSpPr>
          <p:cNvPr id="10243" name="Rectangle 1027"/>
          <p:cNvSpPr>
            <a:spLocks noGrp="1" noChangeArrowheads="1"/>
          </p:cNvSpPr>
          <p:nvPr>
            <p:ph type="body" idx="1"/>
          </p:nvPr>
        </p:nvSpPr>
        <p:spPr>
          <a:xfrm>
            <a:off x="304800" y="1295400"/>
            <a:ext cx="8610600" cy="4953000"/>
          </a:xfrm>
        </p:spPr>
        <p:txBody>
          <a:bodyPr/>
          <a:lstStyle/>
          <a:p>
            <a:pPr>
              <a:buFont typeface="Arial" charset="0"/>
              <a:buChar char="•"/>
            </a:pPr>
            <a:r>
              <a:rPr lang="en-US" sz="2000" b="1" dirty="0" smtClean="0">
                <a:latin typeface="Arial" charset="0"/>
              </a:rPr>
              <a:t>802.1X</a:t>
            </a:r>
            <a:r>
              <a:rPr lang="en-US" sz="2000" dirty="0" smtClean="0">
                <a:latin typeface="Arial" charset="0"/>
              </a:rPr>
              <a:t> provides authentication, authorization, and cryptographic key agreement mechanisms to support secure communication between end stations connected to 802 networks.</a:t>
            </a:r>
            <a:endParaRPr lang="en-US" sz="2000" dirty="0" smtClean="0">
              <a:solidFill>
                <a:schemeClr val="bg2"/>
              </a:solidFill>
              <a:latin typeface="Arial" charset="0"/>
            </a:endParaRPr>
          </a:p>
          <a:p>
            <a:r>
              <a:rPr lang="en-US" sz="2000" b="1" dirty="0" smtClean="0">
                <a:latin typeface="Arial" charset="0"/>
              </a:rPr>
              <a:t>802.15.9 (KMP) </a:t>
            </a:r>
            <a:r>
              <a:rPr lang="en-US" sz="2000" dirty="0" smtClean="0"/>
              <a:t>provides </a:t>
            </a:r>
            <a:r>
              <a:rPr lang="en-US" sz="2000" dirty="0"/>
              <a:t>a methodology to enable key management by providing a transport for key management protocols outside the application layers</a:t>
            </a:r>
            <a:r>
              <a:rPr lang="en-US" sz="2000" dirty="0" smtClean="0"/>
              <a:t>.  Additionally, provides a fragmentation and multiplexing layer for those packets so they can be delivered over smaller MAC layer frames and multiplexed on the recipient end to the right processing service.</a:t>
            </a:r>
          </a:p>
          <a:p>
            <a:r>
              <a:rPr lang="en-US" sz="2000" b="1" dirty="0">
                <a:latin typeface="Arial" charset="0"/>
              </a:rPr>
              <a:t>6LoWPAN</a:t>
            </a:r>
            <a:r>
              <a:rPr lang="en-US" sz="2000" dirty="0">
                <a:latin typeface="Arial" charset="0"/>
              </a:rPr>
              <a:t> </a:t>
            </a:r>
            <a:r>
              <a:rPr lang="en-US" sz="2000" dirty="0"/>
              <a:t>provides the function of MAC frame modification into a frame format for transmission of IPv6 packets and the method of forming IPv6 link-local addresses and </a:t>
            </a:r>
            <a:r>
              <a:rPr lang="en-US" sz="2000" dirty="0" err="1"/>
              <a:t>statelessly</a:t>
            </a:r>
            <a:r>
              <a:rPr lang="en-US" sz="2000" dirty="0"/>
              <a:t> </a:t>
            </a:r>
            <a:r>
              <a:rPr lang="en-US" sz="2000" dirty="0" err="1"/>
              <a:t>autoconfigured</a:t>
            </a:r>
            <a:r>
              <a:rPr lang="en-US" sz="2000" dirty="0"/>
              <a:t> addresses on IEEE 802.15.4 networks.  Additional functions include a header compression scheme using shared context and provisions for packet delivery in IEEE </a:t>
            </a:r>
            <a:r>
              <a:rPr lang="nb-NO" sz="2000" dirty="0"/>
              <a:t>802.15.4 </a:t>
            </a:r>
            <a:r>
              <a:rPr lang="nb-NO" sz="2000" dirty="0" err="1"/>
              <a:t>meshes</a:t>
            </a:r>
            <a:r>
              <a:rPr lang="nb-NO" sz="2000" dirty="0"/>
              <a:t>. </a:t>
            </a:r>
            <a:endParaRPr lang="en-US" sz="2000" dirty="0"/>
          </a:p>
        </p:txBody>
      </p:sp>
      <p:sp>
        <p:nvSpPr>
          <p:cNvPr id="2" name="Date Placeholder 1"/>
          <p:cNvSpPr>
            <a:spLocks noGrp="1"/>
          </p:cNvSpPr>
          <p:nvPr>
            <p:ph type="dt" sz="half" idx="10"/>
          </p:nvPr>
        </p:nvSpPr>
        <p:spPr/>
        <p:txBody>
          <a:bodyPr/>
          <a:lstStyle/>
          <a:p>
            <a:pPr>
              <a:defRPr/>
            </a:pPr>
            <a:r>
              <a:rPr lang="en-US" smtClean="0"/>
              <a:t>&lt;Sept 2016&gt;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415733E-E371-8944-98C6-8B637C4A033A}" type="slidenum">
              <a:rPr lang="en-US" smtClean="0"/>
              <a:pPr>
                <a:defRPr/>
              </a:pPr>
              <a:t>17</a:t>
            </a:fld>
            <a:endParaRPr lang="en-US"/>
          </a:p>
        </p:txBody>
      </p:sp>
    </p:spTree>
    <p:extLst>
      <p:ext uri="{BB962C8B-B14F-4D97-AF65-F5344CB8AC3E}">
        <p14:creationId xmlns:p14="http://schemas.microsoft.com/office/powerpoint/2010/main" val="2721097764"/>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228600"/>
            <a:ext cx="8686800" cy="1143000"/>
          </a:xfrm>
        </p:spPr>
        <p:txBody>
          <a:bodyPr/>
          <a:lstStyle/>
          <a:p>
            <a:r>
              <a:rPr lang="en-US" b="1" dirty="0">
                <a:solidFill>
                  <a:srgbClr val="000000"/>
                </a:solidFill>
                <a:ea typeface="Lucida Grande"/>
                <a:cs typeface="Lucida Grande"/>
              </a:rPr>
              <a:t>802.15.12 Optional Protocols</a:t>
            </a:r>
            <a:endParaRPr lang="en-US" dirty="0">
              <a:latin typeface="Arial" charset="0"/>
            </a:endParaRPr>
          </a:p>
        </p:txBody>
      </p:sp>
      <p:sp>
        <p:nvSpPr>
          <p:cNvPr id="10243" name="Rectangle 1027"/>
          <p:cNvSpPr>
            <a:spLocks noGrp="1" noChangeArrowheads="1"/>
          </p:cNvSpPr>
          <p:nvPr>
            <p:ph type="body" idx="1"/>
          </p:nvPr>
        </p:nvSpPr>
        <p:spPr>
          <a:xfrm>
            <a:off x="228600" y="1219200"/>
            <a:ext cx="8686800" cy="4876800"/>
          </a:xfrm>
        </p:spPr>
        <p:txBody>
          <a:bodyPr/>
          <a:lstStyle/>
          <a:p>
            <a:pPr>
              <a:buFont typeface="Arial" charset="0"/>
              <a:buChar char="•"/>
            </a:pPr>
            <a:r>
              <a:rPr lang="en-US" sz="2000" b="1" dirty="0" smtClean="0">
                <a:latin typeface="Arial" charset="0"/>
              </a:rPr>
              <a:t>6tisch</a:t>
            </a:r>
            <a:r>
              <a:rPr lang="en-US" sz="2000" dirty="0" smtClean="0">
                <a:latin typeface="Arial" charset="0"/>
              </a:rPr>
              <a:t> functions as an </a:t>
            </a:r>
            <a:r>
              <a:rPr lang="en-US" sz="2000" dirty="0" smtClean="0"/>
              <a:t>abstraction of an IP link over the TSCH mode of the MAC sublayer by providing network formation and maintenance, multi-hop topology,  assign time source neighbor, resource management, dataflow control, scheduling mechanisms, and security. </a:t>
            </a:r>
          </a:p>
          <a:p>
            <a:pPr>
              <a:buFont typeface="Arial" charset="0"/>
              <a:buChar char="•"/>
            </a:pPr>
            <a:r>
              <a:rPr lang="en-US" sz="2000" b="1" dirty="0">
                <a:latin typeface="Arial" charset="0"/>
              </a:rPr>
              <a:t>802.15.10 (L2R</a:t>
            </a:r>
            <a:r>
              <a:rPr lang="en-US" sz="2000" dirty="0">
                <a:latin typeface="Arial" charset="0"/>
              </a:rPr>
              <a:t>) </a:t>
            </a:r>
            <a:r>
              <a:rPr lang="en-US" sz="2000" dirty="0"/>
              <a:t>provides the following functions: topology construction, L2R mesh discovery/join/update/recovery, hop-by-hop retransmission, unicast/multicast/broadcast routing, data concatenation, short address assignment, and security</a:t>
            </a:r>
          </a:p>
          <a:p>
            <a:pPr>
              <a:buFont typeface="Arial" charset="0"/>
              <a:buChar char="•"/>
            </a:pPr>
            <a:r>
              <a:rPr lang="en-US" sz="2000" b="1" dirty="0" smtClean="0">
                <a:latin typeface="Arial" charset="0"/>
              </a:rPr>
              <a:t>Ranging:</a:t>
            </a:r>
            <a:r>
              <a:rPr lang="en-US" sz="2000" dirty="0" smtClean="0">
                <a:latin typeface="Arial" charset="0"/>
              </a:rPr>
              <a:t> provides calls for ranging packets and ranging metrics, and provides a higher layer application such as a location solver with the raw data from the MAC/PHY or with a ranging estimate derived from the aforementioned raw data.</a:t>
            </a:r>
          </a:p>
          <a:p>
            <a:pPr>
              <a:buFont typeface="Arial" charset="0"/>
              <a:buChar char="•"/>
            </a:pPr>
            <a:r>
              <a:rPr lang="en-US" sz="2000" b="1" dirty="0" smtClean="0">
                <a:latin typeface="Arial" charset="0"/>
              </a:rPr>
              <a:t>Generic: </a:t>
            </a:r>
            <a:r>
              <a:rPr lang="en-US" sz="2000" dirty="0" smtClean="0">
                <a:latin typeface="Arial" charset="0"/>
              </a:rPr>
              <a:t>the generic protocol block allows an upper layer application to either access the MAC SAPs or to access a protocol block’s SAP using the MMI data service.</a:t>
            </a:r>
            <a:endParaRPr lang="en-US" sz="2000" dirty="0">
              <a:latin typeface="Arial" charset="0"/>
            </a:endParaRPr>
          </a:p>
        </p:txBody>
      </p:sp>
      <p:sp>
        <p:nvSpPr>
          <p:cNvPr id="2" name="Date Placeholder 1"/>
          <p:cNvSpPr>
            <a:spLocks noGrp="1"/>
          </p:cNvSpPr>
          <p:nvPr>
            <p:ph type="dt" sz="half" idx="10"/>
          </p:nvPr>
        </p:nvSpPr>
        <p:spPr/>
        <p:txBody>
          <a:bodyPr/>
          <a:lstStyle/>
          <a:p>
            <a:pPr>
              <a:defRPr/>
            </a:pPr>
            <a:r>
              <a:rPr lang="en-US" smtClean="0"/>
              <a:t>&lt;Sept 2016&gt;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dirty="0" smtClean="0"/>
              <a:t>Slide </a:t>
            </a:r>
            <a:fld id="{7415733E-E371-8944-98C6-8B637C4A033A}" type="slidenum">
              <a:rPr lang="en-US" smtClean="0"/>
              <a:pPr>
                <a:defRPr/>
              </a:pPr>
              <a:t>18</a:t>
            </a:fld>
            <a:endParaRPr lang="en-US" dirty="0"/>
          </a:p>
        </p:txBody>
      </p:sp>
    </p:spTree>
    <p:extLst>
      <p:ext uri="{BB962C8B-B14F-4D97-AF65-F5344CB8AC3E}">
        <p14:creationId xmlns:p14="http://schemas.microsoft.com/office/powerpoint/2010/main" val="3883020339"/>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228600"/>
            <a:ext cx="8686800" cy="1143000"/>
          </a:xfrm>
        </p:spPr>
        <p:txBody>
          <a:bodyPr/>
          <a:lstStyle/>
          <a:p>
            <a:r>
              <a:rPr lang="en-US" b="1" dirty="0">
                <a:solidFill>
                  <a:srgbClr val="000000"/>
                </a:solidFill>
                <a:ea typeface="Lucida Grande"/>
                <a:cs typeface="Lucida Grande"/>
              </a:rPr>
              <a:t>802.15.12 </a:t>
            </a:r>
            <a:r>
              <a:rPr lang="en-US" b="1" dirty="0" smtClean="0">
                <a:solidFill>
                  <a:srgbClr val="000000"/>
                </a:solidFill>
                <a:ea typeface="Lucida Grande"/>
                <a:cs typeface="Lucida Grande"/>
              </a:rPr>
              <a:t>Mandatory Protocol</a:t>
            </a:r>
            <a:endParaRPr lang="en-US" dirty="0">
              <a:latin typeface="Arial" charset="0"/>
            </a:endParaRPr>
          </a:p>
        </p:txBody>
      </p:sp>
      <p:sp>
        <p:nvSpPr>
          <p:cNvPr id="10243" name="Rectangle 1027"/>
          <p:cNvSpPr>
            <a:spLocks noGrp="1" noChangeArrowheads="1"/>
          </p:cNvSpPr>
          <p:nvPr>
            <p:ph type="body" idx="1"/>
          </p:nvPr>
        </p:nvSpPr>
        <p:spPr>
          <a:xfrm>
            <a:off x="228600" y="1524000"/>
            <a:ext cx="8686800" cy="3962400"/>
          </a:xfrm>
        </p:spPr>
        <p:txBody>
          <a:bodyPr/>
          <a:lstStyle/>
          <a:p>
            <a:pPr marL="0" indent="0">
              <a:buNone/>
            </a:pPr>
            <a:r>
              <a:rPr lang="en-US" sz="2000" b="1" dirty="0">
                <a:latin typeface="Arial" charset="0"/>
              </a:rPr>
              <a:t>Management</a:t>
            </a:r>
            <a:r>
              <a:rPr lang="en-US" sz="2000" dirty="0">
                <a:latin typeface="Arial" charset="0"/>
              </a:rPr>
              <a:t> </a:t>
            </a:r>
            <a:r>
              <a:rPr lang="en-US" sz="2000" b="1" dirty="0" smtClean="0">
                <a:latin typeface="Arial" charset="0"/>
              </a:rPr>
              <a:t>protocol</a:t>
            </a:r>
            <a:r>
              <a:rPr lang="en-US" sz="2000" dirty="0" smtClean="0">
                <a:latin typeface="Arial" charset="0"/>
              </a:rPr>
              <a:t> </a:t>
            </a:r>
          </a:p>
          <a:p>
            <a:pPr marL="0" indent="0">
              <a:buNone/>
            </a:pPr>
            <a:r>
              <a:rPr lang="en-US" sz="2000" dirty="0" smtClean="0">
                <a:latin typeface="Arial" charset="0"/>
              </a:rPr>
              <a:t>The management protocol block has </a:t>
            </a:r>
            <a:r>
              <a:rPr lang="en-US" sz="2000" dirty="0">
                <a:latin typeface="Arial" charset="0"/>
              </a:rPr>
              <a:t>three primary functions: </a:t>
            </a:r>
            <a:endParaRPr lang="en-US" sz="2000" dirty="0" smtClean="0">
              <a:latin typeface="Arial" charset="0"/>
            </a:endParaRPr>
          </a:p>
          <a:p>
            <a:pPr marL="457200" indent="-457200">
              <a:buFont typeface="+mj-lt"/>
              <a:buAutoNum type="arabicPeriod"/>
            </a:pPr>
            <a:r>
              <a:rPr lang="en-US" sz="2000" dirty="0" smtClean="0">
                <a:latin typeface="Arial" charset="0"/>
              </a:rPr>
              <a:t>it </a:t>
            </a:r>
            <a:r>
              <a:rPr lang="en-US" sz="2000" dirty="0">
                <a:latin typeface="Arial" charset="0"/>
              </a:rPr>
              <a:t>provides configuration parameters to the MAC and </a:t>
            </a:r>
            <a:r>
              <a:rPr lang="en-US" sz="2000" dirty="0" smtClean="0">
                <a:latin typeface="Arial" charset="0"/>
              </a:rPr>
              <a:t>PHY using configuration data received from a higher layer</a:t>
            </a:r>
          </a:p>
          <a:p>
            <a:pPr marL="457200" indent="-457200">
              <a:buFont typeface="+mj-lt"/>
              <a:buAutoNum type="arabicPeriod"/>
            </a:pPr>
            <a:r>
              <a:rPr lang="en-US" sz="2000" dirty="0" smtClean="0">
                <a:latin typeface="Arial" charset="0"/>
              </a:rPr>
              <a:t>it </a:t>
            </a:r>
            <a:r>
              <a:rPr lang="en-US" sz="2000" dirty="0">
                <a:latin typeface="Arial" charset="0"/>
              </a:rPr>
              <a:t>provides configuration parameters to other protocol </a:t>
            </a:r>
            <a:r>
              <a:rPr lang="en-US" sz="2000" dirty="0" smtClean="0">
                <a:latin typeface="Arial" charset="0"/>
              </a:rPr>
              <a:t>blocks received from a higher layer or stored in the management protocol block</a:t>
            </a:r>
          </a:p>
          <a:p>
            <a:pPr marL="457200" indent="-457200">
              <a:buFont typeface="+mj-lt"/>
              <a:buAutoNum type="arabicPeriod"/>
            </a:pPr>
            <a:r>
              <a:rPr lang="en-US" sz="2000" dirty="0" smtClean="0">
                <a:latin typeface="Arial" charset="0"/>
              </a:rPr>
              <a:t>it </a:t>
            </a:r>
            <a:r>
              <a:rPr lang="en-US" sz="2000" dirty="0">
                <a:latin typeface="Arial" charset="0"/>
              </a:rPr>
              <a:t>provides network </a:t>
            </a:r>
            <a:r>
              <a:rPr lang="en-US" sz="2000" dirty="0" smtClean="0">
                <a:latin typeface="Arial" charset="0"/>
              </a:rPr>
              <a:t>device monitoring or management.  The monitoring function provides device monitoring metrics to a </a:t>
            </a:r>
            <a:r>
              <a:rPr lang="en-US" sz="2000" dirty="0">
                <a:latin typeface="Arial" charset="0"/>
              </a:rPr>
              <a:t>higher layer application using </a:t>
            </a:r>
            <a:r>
              <a:rPr lang="en-US" sz="2000" dirty="0" smtClean="0">
                <a:latin typeface="Arial" charset="0"/>
              </a:rPr>
              <a:t>either the </a:t>
            </a:r>
            <a:r>
              <a:rPr lang="en-US" sz="2000" dirty="0">
                <a:latin typeface="Arial" charset="0"/>
              </a:rPr>
              <a:t>802.15.4 primitives or a well-known interface such as </a:t>
            </a:r>
            <a:r>
              <a:rPr lang="en-US" sz="2000" dirty="0" smtClean="0">
                <a:latin typeface="Arial" charset="0"/>
              </a:rPr>
              <a:t>the Yang </a:t>
            </a:r>
            <a:r>
              <a:rPr lang="en-US" sz="2000" dirty="0">
                <a:latin typeface="Arial" charset="0"/>
              </a:rPr>
              <a:t>modeling </a:t>
            </a:r>
            <a:r>
              <a:rPr lang="en-US" sz="2000" dirty="0" smtClean="0">
                <a:latin typeface="Arial" charset="0"/>
              </a:rPr>
              <a:t>interface.  The management function uses data collected from the device to optimize the device’s configuration for better spectral use. </a:t>
            </a:r>
            <a:endParaRPr lang="en-US" sz="2000" dirty="0">
              <a:latin typeface="Arial" charset="0"/>
            </a:endParaRPr>
          </a:p>
        </p:txBody>
      </p:sp>
      <p:sp>
        <p:nvSpPr>
          <p:cNvPr id="2" name="Date Placeholder 1"/>
          <p:cNvSpPr>
            <a:spLocks noGrp="1"/>
          </p:cNvSpPr>
          <p:nvPr>
            <p:ph type="dt" sz="half" idx="10"/>
          </p:nvPr>
        </p:nvSpPr>
        <p:spPr/>
        <p:txBody>
          <a:bodyPr/>
          <a:lstStyle/>
          <a:p>
            <a:pPr>
              <a:defRPr/>
            </a:pPr>
            <a:r>
              <a:rPr lang="en-US" smtClean="0"/>
              <a:t>&lt;Sept 2016&gt;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dirty="0" smtClean="0"/>
              <a:t>Slide </a:t>
            </a:r>
            <a:fld id="{7415733E-E371-8944-98C6-8B637C4A033A}" type="slidenum">
              <a:rPr lang="en-US" smtClean="0"/>
              <a:pPr>
                <a:defRPr/>
              </a:pPr>
              <a:t>19</a:t>
            </a:fld>
            <a:endParaRPr lang="en-US" dirty="0"/>
          </a:p>
        </p:txBody>
      </p:sp>
    </p:spTree>
    <p:extLst>
      <p:ext uri="{BB962C8B-B14F-4D97-AF65-F5344CB8AC3E}">
        <p14:creationId xmlns:p14="http://schemas.microsoft.com/office/powerpoint/2010/main" val="3886610854"/>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170" name="Rectangle 1027"/>
          <p:cNvSpPr>
            <a:spLocks noGrp="1" noChangeArrowheads="1"/>
          </p:cNvSpPr>
          <p:nvPr>
            <p:ph type="body" idx="1"/>
          </p:nvPr>
        </p:nvSpPr>
        <p:spPr>
          <a:xfrm>
            <a:off x="152400" y="889000"/>
            <a:ext cx="8763000" cy="5943600"/>
          </a:xfrm>
        </p:spPr>
        <p:txBody>
          <a:bodyPr lIns="90487" tIns="44450" rIns="90487" bIns="44450"/>
          <a:lstStyle/>
          <a:p>
            <a:pPr>
              <a:lnSpc>
                <a:spcPct val="80000"/>
              </a:lnSpc>
              <a:spcAft>
                <a:spcPct val="30000"/>
              </a:spcAft>
              <a:buFont typeface="Monotype Sorts" charset="0"/>
              <a:buNone/>
            </a:pPr>
            <a:r>
              <a:rPr lang="en-US" sz="1800" b="1" dirty="0">
                <a:latin typeface="Arial" charset="0"/>
              </a:rPr>
              <a:t>	The IEEE-SA strongly recommends that at each WG meeting the chair or a designee:</a:t>
            </a:r>
            <a:endParaRPr lang="en-US" sz="1800" dirty="0">
              <a:latin typeface="Arial" charset="0"/>
            </a:endParaRPr>
          </a:p>
          <a:p>
            <a:pPr lvl="1">
              <a:lnSpc>
                <a:spcPct val="80000"/>
              </a:lnSpc>
              <a:buFont typeface="Arial" charset="0"/>
              <a:buChar char="•"/>
            </a:pPr>
            <a:r>
              <a:rPr lang="en-US" sz="1400" b="1" dirty="0">
                <a:latin typeface="Arial" charset="0"/>
              </a:rPr>
              <a:t>Show slides #1 through #4 of this presentation</a:t>
            </a:r>
          </a:p>
          <a:p>
            <a:pPr lvl="1">
              <a:lnSpc>
                <a:spcPct val="80000"/>
              </a:lnSpc>
              <a:buFont typeface="Arial" charset="0"/>
              <a:buChar char="•"/>
            </a:pPr>
            <a:r>
              <a:rPr lang="en-US" sz="1400" b="1" dirty="0">
                <a:latin typeface="Arial" charset="0"/>
              </a:rPr>
              <a:t>Advise the WG attendees that:</a:t>
            </a:r>
            <a:r>
              <a:rPr lang="en-US" sz="1400" dirty="0">
                <a:latin typeface="Arial" charset="0"/>
              </a:rPr>
              <a:t> </a:t>
            </a:r>
          </a:p>
          <a:p>
            <a:pPr lvl="2">
              <a:lnSpc>
                <a:spcPct val="80000"/>
              </a:lnSpc>
              <a:buFont typeface="Arial" charset="0"/>
              <a:buChar char="•"/>
            </a:pPr>
            <a:r>
              <a:rPr lang="en-US" sz="1400" dirty="0">
                <a:latin typeface="Arial" charset="0"/>
              </a:rPr>
              <a:t>The IEEE’s patent policy is described in Clause 6 of the </a:t>
            </a:r>
            <a:r>
              <a:rPr lang="en-US" sz="1400" i="1" dirty="0">
                <a:latin typeface="Arial" charset="0"/>
              </a:rPr>
              <a:t>IEEE-SA Standards Board Bylaws</a:t>
            </a:r>
            <a:r>
              <a:rPr lang="en-US" sz="1400" dirty="0">
                <a:latin typeface="Arial" charset="0"/>
              </a:rPr>
              <a:t>;</a:t>
            </a:r>
          </a:p>
          <a:p>
            <a:pPr lvl="2">
              <a:lnSpc>
                <a:spcPct val="80000"/>
              </a:lnSpc>
              <a:buFont typeface="Arial" charset="0"/>
              <a:buChar char="•"/>
            </a:pPr>
            <a:r>
              <a:rPr lang="en-US" sz="1400" dirty="0">
                <a:latin typeface="Arial" charset="0"/>
              </a:rPr>
              <a:t>Early identification of patent claims which may be essential for the use of standards under development is strongly encouraged; </a:t>
            </a:r>
          </a:p>
          <a:p>
            <a:pPr lvl="2">
              <a:lnSpc>
                <a:spcPct val="80000"/>
              </a:lnSpc>
              <a:buFont typeface="Arial" charset="0"/>
              <a:buChar char="•"/>
            </a:pPr>
            <a:r>
              <a:rPr lang="en-US" sz="1400" dirty="0">
                <a:latin typeface="Arial" charset="0"/>
              </a:rPr>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sz="1400" dirty="0">
                <a:latin typeface="Arial" charset="0"/>
              </a:rPr>
            </a:br>
            <a:endParaRPr lang="en-US" sz="1400" dirty="0">
              <a:latin typeface="Arial" charset="0"/>
            </a:endParaRPr>
          </a:p>
          <a:p>
            <a:pPr lvl="1">
              <a:lnSpc>
                <a:spcPct val="20000"/>
              </a:lnSpc>
              <a:buFont typeface="Arial" charset="0"/>
              <a:buChar char="•"/>
            </a:pPr>
            <a:r>
              <a:rPr lang="en-US" sz="1400" b="1" dirty="0">
                <a:latin typeface="Arial" charset="0"/>
              </a:rPr>
              <a:t>Instruct the WG Secretary to record in the minutes of the relevant WG meeting:</a:t>
            </a:r>
            <a:r>
              <a:rPr lang="en-US" sz="900" dirty="0">
                <a:latin typeface="Arial" charset="0"/>
              </a:rPr>
              <a:t> </a:t>
            </a:r>
          </a:p>
          <a:p>
            <a:pPr lvl="2">
              <a:lnSpc>
                <a:spcPct val="80000"/>
              </a:lnSpc>
              <a:buFont typeface="Arial" charset="0"/>
              <a:buChar char="•"/>
            </a:pPr>
            <a:r>
              <a:rPr lang="en-US" sz="1400" dirty="0">
                <a:latin typeface="Arial" charset="0"/>
              </a:rPr>
              <a:t>That the foregoing information was provided and that slides 1 through 4 (and this slide 0, if applicable) were shown; </a:t>
            </a:r>
          </a:p>
          <a:p>
            <a:pPr lvl="2">
              <a:lnSpc>
                <a:spcPct val="80000"/>
              </a:lnSpc>
              <a:buFont typeface="Arial" charset="0"/>
              <a:buChar char="•"/>
            </a:pPr>
            <a:r>
              <a:rPr lang="en-US" sz="1400" dirty="0">
                <a:latin typeface="Arial"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Font typeface="Arial" charset="0"/>
              <a:buChar char="•"/>
            </a:pPr>
            <a:r>
              <a:rPr lang="en-US" sz="1400" dirty="0">
                <a:latin typeface="Arial" charset="0"/>
              </a:rPr>
              <a:t>Any responses that were given, specifically the patent claim(s)/patent application claim(s) and/or the holder of the patent claim(s)/patent application claim(s) that were identified (if any) and by whom.</a:t>
            </a:r>
          </a:p>
          <a:p>
            <a:pPr lvl="2">
              <a:lnSpc>
                <a:spcPct val="80000"/>
              </a:lnSpc>
              <a:buFont typeface="Arial" charset="0"/>
              <a:buChar char="•"/>
            </a:pPr>
            <a:endParaRPr lang="en-US" sz="800" dirty="0">
              <a:latin typeface="Arial" charset="0"/>
            </a:endParaRPr>
          </a:p>
          <a:p>
            <a:pPr lvl="1">
              <a:lnSpc>
                <a:spcPct val="80000"/>
              </a:lnSpc>
              <a:spcBef>
                <a:spcPct val="5000"/>
              </a:spcBef>
              <a:buFont typeface="Arial" charset="0"/>
              <a:buChar char="•"/>
            </a:pPr>
            <a:r>
              <a:rPr lang="en-US" sz="1400" dirty="0">
                <a:latin typeface="Arial" charset="0"/>
              </a:rPr>
              <a:t>The WG Chair shall ensure that a request is made to any identified holders of potential essential patent claim(s) to complete and submit a Letter of Assurance.</a:t>
            </a:r>
          </a:p>
          <a:p>
            <a:pPr lvl="1">
              <a:lnSpc>
                <a:spcPct val="80000"/>
              </a:lnSpc>
              <a:spcBef>
                <a:spcPct val="5000"/>
              </a:spcBef>
              <a:buFont typeface="Arial" charset="0"/>
              <a:buChar char="•"/>
            </a:pPr>
            <a:r>
              <a:rPr lang="en-US" sz="1400" dirty="0">
                <a:latin typeface="Arial" charset="0"/>
              </a:rPr>
              <a:t>It is recommended that the WG chair review the guidance in </a:t>
            </a:r>
            <a:r>
              <a:rPr lang="en-US" sz="1400" i="1" dirty="0">
                <a:latin typeface="Arial" charset="0"/>
              </a:rPr>
              <a:t>IEEE-SA Standards Board Operations Manual</a:t>
            </a:r>
            <a:r>
              <a:rPr lang="en-US" sz="1400" dirty="0">
                <a:latin typeface="Arial" charset="0"/>
              </a:rPr>
              <a:t> 6.3.5 and in FAQs 14 and 15 on inclusion of potential Essential Patent Claims by incorporation or by reference.</a:t>
            </a:r>
            <a:r>
              <a:rPr lang="en-US" sz="1400" dirty="0">
                <a:solidFill>
                  <a:srgbClr val="FF3300"/>
                </a:solidFill>
                <a:latin typeface="Arial" charset="0"/>
              </a:rPr>
              <a:t> </a:t>
            </a:r>
          </a:p>
          <a:p>
            <a:pPr lvl="1">
              <a:lnSpc>
                <a:spcPct val="80000"/>
              </a:lnSpc>
              <a:spcBef>
                <a:spcPct val="5000"/>
              </a:spcBef>
              <a:buFont typeface="Monotype Sorts" charset="0"/>
              <a:buNone/>
            </a:pPr>
            <a:endParaRPr lang="en-US" sz="1200" dirty="0">
              <a:latin typeface="Arial" charset="0"/>
            </a:endParaRPr>
          </a:p>
          <a:p>
            <a:pPr lvl="1">
              <a:lnSpc>
                <a:spcPct val="80000"/>
              </a:lnSpc>
              <a:spcBef>
                <a:spcPct val="5000"/>
              </a:spcBef>
              <a:buFont typeface="Monotype Sorts" charset="0"/>
              <a:buNone/>
            </a:pPr>
            <a:r>
              <a:rPr lang="en-US" sz="1200" dirty="0">
                <a:latin typeface="Arial" charset="0"/>
              </a:rPr>
              <a:t>	Note: </a:t>
            </a:r>
            <a:r>
              <a:rPr lang="en-US" sz="1200" b="1" dirty="0">
                <a:latin typeface="Arial" charset="0"/>
              </a:rPr>
              <a:t>WG</a:t>
            </a:r>
            <a:r>
              <a:rPr lang="en-US" sz="1200" dirty="0">
                <a:latin typeface="Arial" charset="0"/>
              </a:rPr>
              <a:t> includes Working Groups, Task Groups, and other standards-developing committees with a PAR approved by the IEEE-SA Standards Board.</a:t>
            </a:r>
          </a:p>
        </p:txBody>
      </p:sp>
      <p:sp>
        <p:nvSpPr>
          <p:cNvPr id="7171" name="Rectangle 1026"/>
          <p:cNvSpPr>
            <a:spLocks noGrp="1" noChangeArrowheads="1"/>
          </p:cNvSpPr>
          <p:nvPr>
            <p:ph type="title"/>
          </p:nvPr>
        </p:nvSpPr>
        <p:spPr>
          <a:xfrm>
            <a:off x="685800" y="0"/>
            <a:ext cx="7772400" cy="609600"/>
          </a:xfrm>
        </p:spPr>
        <p:txBody>
          <a:bodyPr lIns="90487" tIns="44450" rIns="90487" bIns="44450"/>
          <a:lstStyle/>
          <a:p>
            <a:r>
              <a:rPr lang="en-US" sz="2800" u="sng">
                <a:latin typeface="Arial" charset="0"/>
              </a:rPr>
              <a:t>Instructions for the WG Chair</a:t>
            </a:r>
          </a:p>
        </p:txBody>
      </p:sp>
      <p:sp>
        <p:nvSpPr>
          <p:cNvPr id="7172" name="Rectangle 1028"/>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eaLnBrk="0" hangingPunct="0"/>
            <a:endParaRPr lang="en-GB" sz="3200" b="1" u="sng">
              <a:solidFill>
                <a:srgbClr val="000099"/>
              </a:solidFill>
              <a:latin typeface="Arial" charset="0"/>
            </a:endParaRPr>
          </a:p>
        </p:txBody>
      </p:sp>
      <p:sp>
        <p:nvSpPr>
          <p:cNvPr id="7173" name="Rectangle 1029"/>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3363" indent="-180975" eaLnBrk="0" hangingPunct="0">
              <a:spcBef>
                <a:spcPct val="20000"/>
              </a:spcBef>
              <a:buClr>
                <a:srgbClr val="CC3300"/>
              </a:buClr>
              <a:buSzPct val="50000"/>
              <a:buFont typeface="Monotype Sorts" charset="0"/>
              <a:buChar char="l"/>
            </a:pPr>
            <a:endParaRPr lang="en-GB" sz="1800">
              <a:solidFill>
                <a:srgbClr val="000099"/>
              </a:solidFill>
              <a:latin typeface="Arial" charset="0"/>
            </a:endParaRPr>
          </a:p>
        </p:txBody>
      </p:sp>
      <p:sp>
        <p:nvSpPr>
          <p:cNvPr id="2" name="Date Placeholder 1"/>
          <p:cNvSpPr>
            <a:spLocks noGrp="1"/>
          </p:cNvSpPr>
          <p:nvPr>
            <p:ph type="dt" sz="half" idx="10"/>
          </p:nvPr>
        </p:nvSpPr>
        <p:spPr/>
        <p:txBody>
          <a:bodyPr/>
          <a:lstStyle/>
          <a:p>
            <a:pPr>
              <a:defRPr/>
            </a:pPr>
            <a:r>
              <a:rPr lang="en-US" smtClean="0"/>
              <a:t>&lt;Sept 2016&gt;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415733E-E371-8944-98C6-8B637C4A033A}" type="slidenum">
              <a:rPr lang="en-US" smtClean="0"/>
              <a:pPr>
                <a:defRPr/>
              </a:pPr>
              <a:t>2</a:t>
            </a:fld>
            <a:endParaRPr lang="en-US"/>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&lt;Sept 2016&gt;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20</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20</a:t>
            </a:fld>
            <a:endParaRPr lang="en-US"/>
          </a:p>
        </p:txBody>
      </p:sp>
      <p:graphicFrame>
        <p:nvGraphicFramePr>
          <p:cNvPr id="2" name="Table 1"/>
          <p:cNvGraphicFramePr>
            <a:graphicFrameLocks noGrp="1"/>
          </p:cNvGraphicFramePr>
          <p:nvPr>
            <p:extLst>
              <p:ext uri="{D42A27DB-BD31-4B8C-83A1-F6EECF244321}">
                <p14:modId xmlns:p14="http://schemas.microsoft.com/office/powerpoint/2010/main" val="2366293680"/>
              </p:ext>
            </p:extLst>
          </p:nvPr>
        </p:nvGraphicFramePr>
        <p:xfrm>
          <a:off x="152399" y="838200"/>
          <a:ext cx="8701802" cy="4876799"/>
        </p:xfrm>
        <a:graphic>
          <a:graphicData uri="http://schemas.openxmlformats.org/drawingml/2006/table">
            <a:tbl>
              <a:tblPr firstRow="1" bandRow="1">
                <a:tableStyleId>{5C22544A-7EE6-4342-B048-85BDC9FD1C3A}</a:tableStyleId>
              </a:tblPr>
              <a:tblGrid>
                <a:gridCol w="1178644"/>
                <a:gridCol w="2555157"/>
                <a:gridCol w="1152374"/>
                <a:gridCol w="1861400"/>
                <a:gridCol w="1954227"/>
              </a:tblGrid>
              <a:tr h="286420">
                <a:tc gridSpan="5">
                  <a:txBody>
                    <a:bodyPr/>
                    <a:lstStyle/>
                    <a:p>
                      <a:pPr algn="ctr"/>
                      <a:r>
                        <a:rPr lang="en-US" sz="1400" dirty="0" smtClean="0"/>
                        <a:t>Management Protocol</a:t>
                      </a:r>
                      <a:r>
                        <a:rPr lang="en-US" sz="1400" baseline="0" dirty="0" smtClean="0"/>
                        <a:t> </a:t>
                      </a:r>
                      <a:r>
                        <a:rPr lang="en-US" sz="1400" dirty="0" smtClean="0"/>
                        <a:t>Configuration Parameters via </a:t>
                      </a:r>
                      <a:r>
                        <a:rPr lang="en-US" sz="1400" baseline="0" dirty="0" smtClean="0"/>
                        <a:t>MGMT SAP - MAC</a:t>
                      </a:r>
                      <a:endParaRPr lang="en-US" sz="1400" dirty="0"/>
                    </a:p>
                  </a:txBody>
                  <a:tcPr/>
                </a:tc>
                <a:tc hMerge="1">
                  <a:txBody>
                    <a:bodyPr/>
                    <a:lstStyle/>
                    <a:p>
                      <a:endParaRPr lang="en-US" sz="1400" dirty="0"/>
                    </a:p>
                  </a:txBody>
                  <a:tcPr/>
                </a:tc>
                <a:tc hMerge="1">
                  <a:txBody>
                    <a:bodyPr/>
                    <a:lstStyle/>
                    <a:p>
                      <a:endParaRPr lang="en-US" sz="1400" dirty="0"/>
                    </a:p>
                  </a:txBody>
                  <a:tcPr/>
                </a:tc>
                <a:tc hMerge="1">
                  <a:txBody>
                    <a:bodyPr/>
                    <a:lstStyle/>
                    <a:p>
                      <a:endParaRPr lang="en-US" dirty="0"/>
                    </a:p>
                  </a:txBody>
                  <a:tcPr/>
                </a:tc>
                <a:tc hMerge="1">
                  <a:txBody>
                    <a:bodyPr/>
                    <a:lstStyle/>
                    <a:p>
                      <a:endParaRPr lang="en-US" dirty="0"/>
                    </a:p>
                  </a:txBody>
                  <a:tcPr/>
                </a:tc>
              </a:tr>
              <a:tr h="286420">
                <a:tc>
                  <a:txBody>
                    <a:bodyPr/>
                    <a:lstStyle/>
                    <a:p>
                      <a:r>
                        <a:rPr lang="en-US" sz="1400" b="1" dirty="0" smtClean="0"/>
                        <a:t>Operational</a:t>
                      </a:r>
                      <a:endParaRPr lang="en-US" sz="1400" b="1" dirty="0"/>
                    </a:p>
                  </a:txBody>
                  <a:tcPr/>
                </a:tc>
                <a:tc>
                  <a:txBody>
                    <a:bodyPr/>
                    <a:lstStyle/>
                    <a:p>
                      <a:r>
                        <a:rPr lang="en-US" sz="1400" b="1" dirty="0" smtClean="0"/>
                        <a:t>Op enumerations</a:t>
                      </a:r>
                      <a:endParaRPr lang="en-US" sz="1400" b="1" dirty="0"/>
                    </a:p>
                  </a:txBody>
                  <a:tcPr/>
                </a:tc>
                <a:tc>
                  <a:txBody>
                    <a:bodyPr/>
                    <a:lstStyle/>
                    <a:p>
                      <a:endParaRPr lang="en-US" sz="1400" b="1" dirty="0"/>
                    </a:p>
                  </a:txBody>
                  <a:tcPr/>
                </a:tc>
                <a:tc>
                  <a:txBody>
                    <a:bodyPr/>
                    <a:lstStyle/>
                    <a:p>
                      <a:endParaRPr lang="en-US" sz="1400" b="1" dirty="0"/>
                    </a:p>
                  </a:txBody>
                  <a:tcPr/>
                </a:tc>
                <a:tc>
                  <a:txBody>
                    <a:bodyPr/>
                    <a:lstStyle/>
                    <a:p>
                      <a:endParaRPr lang="en-US" sz="1400" b="1" dirty="0"/>
                    </a:p>
                  </a:txBody>
                  <a:tcPr/>
                </a:tc>
              </a:tr>
              <a:tr h="286420">
                <a:tc>
                  <a:txBody>
                    <a:bodyPr/>
                    <a:lstStyle/>
                    <a:p>
                      <a:r>
                        <a:rPr lang="en-US" sz="1400" dirty="0" smtClean="0"/>
                        <a:t>Device</a:t>
                      </a:r>
                      <a:r>
                        <a:rPr lang="en-US" sz="1400" baseline="0" dirty="0" smtClean="0"/>
                        <a:t> </a:t>
                      </a:r>
                      <a:r>
                        <a:rPr lang="en-US" sz="1400" dirty="0" smtClean="0"/>
                        <a:t>Type</a:t>
                      </a:r>
                      <a:endParaRPr lang="en-US" sz="1400" dirty="0"/>
                    </a:p>
                  </a:txBody>
                  <a:tcPr/>
                </a:tc>
                <a:tc>
                  <a:txBody>
                    <a:bodyPr/>
                    <a:lstStyle/>
                    <a:p>
                      <a:r>
                        <a:rPr lang="en-US" sz="1400" dirty="0" smtClean="0"/>
                        <a:t>FFD, RFD, RFD-TX, RFD-RX</a:t>
                      </a:r>
                      <a:endParaRPr lang="en-US" sz="1400" dirty="0"/>
                    </a:p>
                  </a:txBody>
                  <a:tcPr/>
                </a:tc>
                <a:tc>
                  <a:txBody>
                    <a:bodyPr/>
                    <a:lstStyle/>
                    <a:p>
                      <a:endParaRPr lang="en-US" sz="1400" dirty="0" smtClean="0"/>
                    </a:p>
                  </a:txBody>
                  <a:tcPr/>
                </a:tc>
                <a:tc>
                  <a:txBody>
                    <a:bodyPr/>
                    <a:lstStyle/>
                    <a:p>
                      <a:endParaRPr lang="en-US" sz="1400" dirty="0"/>
                    </a:p>
                  </a:txBody>
                  <a:tcPr/>
                </a:tc>
                <a:tc>
                  <a:txBody>
                    <a:bodyPr/>
                    <a:lstStyle/>
                    <a:p>
                      <a:endParaRPr lang="en-US" sz="1400" dirty="0"/>
                    </a:p>
                  </a:txBody>
                  <a:tcPr/>
                </a:tc>
              </a:tr>
              <a:tr h="286420">
                <a:tc>
                  <a:txBody>
                    <a:bodyPr/>
                    <a:lstStyle/>
                    <a:p>
                      <a:r>
                        <a:rPr lang="en-US" sz="1400" dirty="0" smtClean="0"/>
                        <a:t>PAN</a:t>
                      </a:r>
                      <a:endParaRPr lang="en-US" sz="1400" dirty="0"/>
                    </a:p>
                  </a:txBody>
                  <a:tcPr/>
                </a:tc>
                <a:tc>
                  <a:txBody>
                    <a:bodyPr/>
                    <a:lstStyle/>
                    <a:p>
                      <a:r>
                        <a:rPr lang="en-US" sz="1400" dirty="0" smtClean="0"/>
                        <a:t>Set-up, discovery</a:t>
                      </a:r>
                      <a:endParaRPr lang="en-US" sz="14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400" dirty="0" smtClean="0"/>
                    </a:p>
                  </a:txBody>
                  <a:tcPr/>
                </a:tc>
                <a:tc>
                  <a:txBody>
                    <a:bodyPr/>
                    <a:lstStyle/>
                    <a:p>
                      <a:endParaRPr lang="en-US" sz="1400" dirty="0"/>
                    </a:p>
                  </a:txBody>
                  <a:tcPr/>
                </a:tc>
                <a:tc>
                  <a:txBody>
                    <a:bodyPr/>
                    <a:lstStyle/>
                    <a:p>
                      <a:endParaRPr lang="en-US" sz="1400" dirty="0"/>
                    </a:p>
                  </a:txBody>
                  <a:tcPr/>
                </a:tc>
              </a:tr>
              <a:tr h="286420">
                <a:tc>
                  <a:txBody>
                    <a:bodyPr/>
                    <a:lstStyle/>
                    <a:p>
                      <a:endParaRPr lang="en-US" dirty="0"/>
                    </a:p>
                  </a:txBody>
                  <a:tcPr/>
                </a:tc>
                <a:tc>
                  <a:txBody>
                    <a:bodyPr/>
                    <a:lstStyle/>
                    <a:p>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400" dirty="0" smtClean="0"/>
                    </a:p>
                  </a:txBody>
                  <a:tcPr/>
                </a:tc>
                <a:tc>
                  <a:txBody>
                    <a:bodyPr/>
                    <a:lstStyle/>
                    <a:p>
                      <a:endParaRPr lang="en-US" sz="1400" dirty="0"/>
                    </a:p>
                  </a:txBody>
                  <a:tcPr/>
                </a:tc>
                <a:tc>
                  <a:txBody>
                    <a:bodyPr/>
                    <a:lstStyle/>
                    <a:p>
                      <a:endParaRPr lang="en-US" dirty="0"/>
                    </a:p>
                  </a:txBody>
                  <a:tcPr/>
                </a:tc>
              </a:tr>
              <a:tr h="286420">
                <a:tc>
                  <a:txBody>
                    <a:bodyPr/>
                    <a:lstStyle/>
                    <a:p>
                      <a:endParaRPr lang="en-US" dirty="0"/>
                    </a:p>
                  </a:txBody>
                  <a:tcPr/>
                </a:tc>
                <a:tc>
                  <a:txBody>
                    <a:bodyPr/>
                    <a:lstStyle/>
                    <a:p>
                      <a:endParaRPr lang="en-US" dirty="0"/>
                    </a:p>
                  </a:txBody>
                  <a:tcPr/>
                </a:tc>
                <a:tc>
                  <a:txBody>
                    <a:bodyPr/>
                    <a:lstStyle/>
                    <a:p>
                      <a:endParaRPr lang="en-US" sz="1400" dirty="0"/>
                    </a:p>
                  </a:txBody>
                  <a:tcPr/>
                </a:tc>
                <a:tc>
                  <a:txBody>
                    <a:bodyPr/>
                    <a:lstStyle/>
                    <a:p>
                      <a:endParaRPr lang="en-US" sz="1400" dirty="0"/>
                    </a:p>
                  </a:txBody>
                  <a:tcPr/>
                </a:tc>
                <a:tc>
                  <a:txBody>
                    <a:bodyPr/>
                    <a:lstStyle/>
                    <a:p>
                      <a:endParaRPr lang="en-US" dirty="0"/>
                    </a:p>
                  </a:txBody>
                  <a:tcPr/>
                </a:tc>
              </a:tr>
              <a:tr h="286420">
                <a:tc>
                  <a:txBody>
                    <a:bodyPr/>
                    <a:lstStyle/>
                    <a:p>
                      <a:endParaRPr lang="en-US"/>
                    </a:p>
                  </a:txBody>
                  <a:tcPr/>
                </a:tc>
                <a:tc>
                  <a:txBody>
                    <a:bodyPr/>
                    <a:lstStyle/>
                    <a:p>
                      <a:endParaRPr lang="en-US" dirty="0"/>
                    </a:p>
                  </a:txBody>
                  <a:tcPr/>
                </a:tc>
                <a:tc>
                  <a:txBody>
                    <a:bodyPr/>
                    <a:lstStyle/>
                    <a:p>
                      <a:endParaRPr lang="en-US" sz="1400" dirty="0"/>
                    </a:p>
                  </a:txBody>
                  <a:tcPr/>
                </a:tc>
                <a:tc>
                  <a:txBody>
                    <a:bodyPr/>
                    <a:lstStyle/>
                    <a:p>
                      <a:endParaRPr lang="en-US" sz="1400" dirty="0"/>
                    </a:p>
                  </a:txBody>
                  <a:tcPr/>
                </a:tc>
                <a:tc>
                  <a:txBody>
                    <a:bodyPr/>
                    <a:lstStyle/>
                    <a:p>
                      <a:endParaRPr lang="en-US" sz="1400" dirty="0"/>
                    </a:p>
                  </a:txBody>
                  <a:tcPr/>
                </a:tc>
              </a:tr>
              <a:tr h="286420">
                <a:tc>
                  <a:txBody>
                    <a:bodyPr/>
                    <a:lstStyle/>
                    <a:p>
                      <a:endParaRPr lang="en-US" dirty="0"/>
                    </a:p>
                  </a:txBody>
                  <a:tcPr/>
                </a:tc>
                <a:tc>
                  <a:txBody>
                    <a:bodyPr/>
                    <a:lstStyle/>
                    <a:p>
                      <a:endParaRPr lang="en-US" dirty="0"/>
                    </a:p>
                  </a:txBody>
                  <a:tcPr/>
                </a:tc>
                <a:tc>
                  <a:txBody>
                    <a:bodyPr/>
                    <a:lstStyle/>
                    <a:p>
                      <a:endParaRPr lang="en-US" sz="1400" dirty="0"/>
                    </a:p>
                  </a:txBody>
                  <a:tcPr/>
                </a:tc>
                <a:tc>
                  <a:txBody>
                    <a:bodyPr/>
                    <a:lstStyle/>
                    <a:p>
                      <a:endParaRPr lang="en-US" sz="1400" dirty="0"/>
                    </a:p>
                  </a:txBody>
                  <a:tcPr/>
                </a:tc>
                <a:tc>
                  <a:txBody>
                    <a:bodyPr/>
                    <a:lstStyle/>
                    <a:p>
                      <a:endParaRPr lang="en-US" dirty="0"/>
                    </a:p>
                  </a:txBody>
                  <a:tcPr/>
                </a:tc>
              </a:tr>
              <a:tr h="286420">
                <a:tc>
                  <a:txBody>
                    <a:bodyPr/>
                    <a:lstStyle/>
                    <a:p>
                      <a:endParaRPr lang="en-US"/>
                    </a:p>
                  </a:txBody>
                  <a:tcPr/>
                </a:tc>
                <a:tc>
                  <a:txBody>
                    <a:bodyPr/>
                    <a:lstStyle/>
                    <a:p>
                      <a:endParaRPr lang="en-US" dirty="0"/>
                    </a:p>
                  </a:txBody>
                  <a:tcPr/>
                </a:tc>
                <a:tc>
                  <a:txBody>
                    <a:bodyPr/>
                    <a:lstStyle/>
                    <a:p>
                      <a:endParaRPr lang="en-US" sz="1400" dirty="0"/>
                    </a:p>
                  </a:txBody>
                  <a:tcPr/>
                </a:tc>
                <a:tc>
                  <a:txBody>
                    <a:bodyPr/>
                    <a:lstStyle/>
                    <a:p>
                      <a:endParaRPr lang="en-US" sz="1400" dirty="0"/>
                    </a:p>
                  </a:txBody>
                  <a:tcPr/>
                </a:tc>
                <a:tc>
                  <a:txBody>
                    <a:bodyPr/>
                    <a:lstStyle/>
                    <a:p>
                      <a:endParaRPr lang="en-US" dirty="0"/>
                    </a:p>
                  </a:txBody>
                  <a:tcPr/>
                </a:tc>
              </a:tr>
              <a:tr h="286420">
                <a:tc>
                  <a:txBody>
                    <a:bodyPr/>
                    <a:lstStyle/>
                    <a:p>
                      <a:endParaRPr lang="en-US"/>
                    </a:p>
                  </a:txBody>
                  <a:tcPr/>
                </a:tc>
                <a:tc>
                  <a:txBody>
                    <a:bodyPr/>
                    <a:lstStyle/>
                    <a:p>
                      <a:endParaRPr lang="en-US" dirty="0"/>
                    </a:p>
                  </a:txBody>
                  <a:tcPr/>
                </a:tc>
                <a:tc>
                  <a:txBody>
                    <a:bodyPr/>
                    <a:lstStyle/>
                    <a:p>
                      <a:endParaRPr lang="en-US" sz="1400" dirty="0"/>
                    </a:p>
                  </a:txBody>
                  <a:tcPr/>
                </a:tc>
                <a:tc>
                  <a:txBody>
                    <a:bodyPr/>
                    <a:lstStyle/>
                    <a:p>
                      <a:endParaRPr lang="en-US" sz="1400" dirty="0"/>
                    </a:p>
                  </a:txBody>
                  <a:tcPr/>
                </a:tc>
                <a:tc>
                  <a:txBody>
                    <a:bodyPr/>
                    <a:lstStyle/>
                    <a:p>
                      <a:endParaRPr lang="en-US" dirty="0"/>
                    </a:p>
                  </a:txBody>
                  <a:tcPr/>
                </a:tc>
              </a:tr>
              <a:tr h="286420">
                <a:tc>
                  <a:txBody>
                    <a:bodyPr/>
                    <a:lstStyle/>
                    <a:p>
                      <a:endParaRPr lang="en-US"/>
                    </a:p>
                  </a:txBody>
                  <a:tcPr/>
                </a:tc>
                <a:tc>
                  <a:txBody>
                    <a:bodyPr/>
                    <a:lstStyle/>
                    <a:p>
                      <a:endParaRPr lang="en-US"/>
                    </a:p>
                  </a:txBody>
                  <a:tcPr/>
                </a:tc>
                <a:tc>
                  <a:txBody>
                    <a:bodyPr/>
                    <a:lstStyle/>
                    <a:p>
                      <a:endParaRPr lang="en-US" sz="1400" dirty="0"/>
                    </a:p>
                  </a:txBody>
                  <a:tcPr/>
                </a:tc>
                <a:tc>
                  <a:txBody>
                    <a:bodyPr/>
                    <a:lstStyle/>
                    <a:p>
                      <a:endParaRPr lang="en-US" sz="1400" dirty="0"/>
                    </a:p>
                  </a:txBody>
                  <a:tcPr/>
                </a:tc>
                <a:tc>
                  <a:txBody>
                    <a:bodyPr/>
                    <a:lstStyle/>
                    <a:p>
                      <a:endParaRPr lang="en-US" sz="1400" dirty="0"/>
                    </a:p>
                  </a:txBody>
                  <a:tcPr/>
                </a:tc>
              </a:tr>
              <a:tr h="286420">
                <a:tc>
                  <a:txBody>
                    <a:bodyPr/>
                    <a:lstStyle/>
                    <a:p>
                      <a:endParaRPr lang="en-US" dirty="0"/>
                    </a:p>
                  </a:txBody>
                  <a:tcPr/>
                </a:tc>
                <a:tc>
                  <a:txBody>
                    <a:bodyPr/>
                    <a:lstStyle/>
                    <a:p>
                      <a:endParaRPr lang="en-US" dirty="0"/>
                    </a:p>
                  </a:txBody>
                  <a:tcPr/>
                </a:tc>
                <a:tc>
                  <a:txBody>
                    <a:bodyPr/>
                    <a:lstStyle/>
                    <a:p>
                      <a:endParaRPr lang="en-US"/>
                    </a:p>
                  </a:txBody>
                  <a:tcPr/>
                </a:tc>
                <a:tc>
                  <a:txBody>
                    <a:bodyPr/>
                    <a:lstStyle/>
                    <a:p>
                      <a:endParaRPr lang="en-US" sz="1400" dirty="0"/>
                    </a:p>
                  </a:txBody>
                  <a:tcPr/>
                </a:tc>
                <a:tc>
                  <a:txBody>
                    <a:bodyPr/>
                    <a:lstStyle/>
                    <a:p>
                      <a:endParaRPr lang="en-US" dirty="0"/>
                    </a:p>
                  </a:txBody>
                  <a:tcPr/>
                </a:tc>
              </a:tr>
              <a:tr h="286420">
                <a:tc>
                  <a:txBody>
                    <a:bodyPr/>
                    <a:lstStyle/>
                    <a:p>
                      <a:endParaRPr lang="en-US" sz="1400" dirty="0"/>
                    </a:p>
                  </a:txBody>
                  <a:tcPr/>
                </a:tc>
                <a:tc>
                  <a:txBody>
                    <a:bodyPr/>
                    <a:lstStyle/>
                    <a:p>
                      <a:endParaRPr lang="en-US" sz="1400" dirty="0"/>
                    </a:p>
                  </a:txBody>
                  <a:tcPr/>
                </a:tc>
                <a:tc>
                  <a:txBody>
                    <a:bodyPr/>
                    <a:lstStyle/>
                    <a:p>
                      <a:endParaRPr lang="en-US" dirty="0"/>
                    </a:p>
                  </a:txBody>
                  <a:tcPr/>
                </a:tc>
                <a:tc>
                  <a:txBody>
                    <a:bodyPr/>
                    <a:lstStyle/>
                    <a:p>
                      <a:endParaRPr lang="en-US" sz="1400" dirty="0"/>
                    </a:p>
                  </a:txBody>
                  <a:tcPr/>
                </a:tc>
                <a:tc>
                  <a:txBody>
                    <a:bodyPr/>
                    <a:lstStyle/>
                    <a:p>
                      <a:endParaRPr lang="en-US" dirty="0"/>
                    </a:p>
                  </a:txBody>
                  <a:tcPr/>
                </a:tc>
              </a:tr>
              <a:tr h="312458">
                <a:tc>
                  <a:txBody>
                    <a:bodyPr/>
                    <a:lstStyle/>
                    <a:p>
                      <a:endParaRPr lang="en-US" sz="1400" dirty="0"/>
                    </a:p>
                  </a:txBody>
                  <a:tcPr/>
                </a:tc>
                <a:tc>
                  <a:txBody>
                    <a:bodyPr/>
                    <a:lstStyle/>
                    <a:p>
                      <a:endParaRPr lang="en-US" sz="1400" dirty="0"/>
                    </a:p>
                  </a:txBody>
                  <a:tcPr/>
                </a:tc>
                <a:tc>
                  <a:txBody>
                    <a:bodyPr/>
                    <a:lstStyle/>
                    <a:p>
                      <a:endParaRPr lang="en-US"/>
                    </a:p>
                  </a:txBody>
                  <a:tcPr/>
                </a:tc>
                <a:tc>
                  <a:txBody>
                    <a:bodyPr/>
                    <a:lstStyle/>
                    <a:p>
                      <a:endParaRPr lang="en-US" sz="1400"/>
                    </a:p>
                  </a:txBody>
                  <a:tcPr/>
                </a:tc>
                <a:tc>
                  <a:txBody>
                    <a:bodyPr/>
                    <a:lstStyle/>
                    <a:p>
                      <a:endParaRPr lang="en-US" sz="1400" dirty="0"/>
                    </a:p>
                  </a:txBody>
                  <a:tcPr/>
                </a:tc>
              </a:tr>
            </a:tbl>
          </a:graphicData>
        </a:graphic>
      </p:graphicFrame>
    </p:spTree>
    <p:extLst>
      <p:ext uri="{BB962C8B-B14F-4D97-AF65-F5344CB8AC3E}">
        <p14:creationId xmlns:p14="http://schemas.microsoft.com/office/powerpoint/2010/main" val="3167321786"/>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&lt;Sept 2016&gt;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21</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21</a:t>
            </a:fld>
            <a:endParaRPr lang="en-US"/>
          </a:p>
        </p:txBody>
      </p:sp>
      <p:graphicFrame>
        <p:nvGraphicFramePr>
          <p:cNvPr id="2" name="Table 1"/>
          <p:cNvGraphicFramePr>
            <a:graphicFrameLocks noGrp="1"/>
          </p:cNvGraphicFramePr>
          <p:nvPr>
            <p:extLst>
              <p:ext uri="{D42A27DB-BD31-4B8C-83A1-F6EECF244321}">
                <p14:modId xmlns:p14="http://schemas.microsoft.com/office/powerpoint/2010/main" val="519037899"/>
              </p:ext>
            </p:extLst>
          </p:nvPr>
        </p:nvGraphicFramePr>
        <p:xfrm>
          <a:off x="152399" y="838200"/>
          <a:ext cx="8092202" cy="5090159"/>
        </p:xfrm>
        <a:graphic>
          <a:graphicData uri="http://schemas.openxmlformats.org/drawingml/2006/table">
            <a:tbl>
              <a:tblPr firstRow="1" bandRow="1">
                <a:tableStyleId>{5C22544A-7EE6-4342-B048-85BDC9FD1C3A}</a:tableStyleId>
              </a:tblPr>
              <a:tblGrid>
                <a:gridCol w="2819401"/>
                <a:gridCol w="1457174"/>
                <a:gridCol w="1861400"/>
                <a:gridCol w="1954227"/>
              </a:tblGrid>
              <a:tr h="286420">
                <a:tc gridSpan="4">
                  <a:txBody>
                    <a:bodyPr/>
                    <a:lstStyle/>
                    <a:p>
                      <a:pPr algn="ctr"/>
                      <a:r>
                        <a:rPr lang="en-US" sz="1400" dirty="0" smtClean="0"/>
                        <a:t>Management Protocol</a:t>
                      </a:r>
                      <a:r>
                        <a:rPr lang="en-US" sz="1400" baseline="0" dirty="0" smtClean="0"/>
                        <a:t> </a:t>
                      </a:r>
                      <a:r>
                        <a:rPr lang="en-US" sz="1400" dirty="0" smtClean="0"/>
                        <a:t>Configuration Parameters via </a:t>
                      </a:r>
                      <a:r>
                        <a:rPr lang="en-US" sz="1400" baseline="0" dirty="0" smtClean="0"/>
                        <a:t>MGMT SAP - MAC</a:t>
                      </a:r>
                      <a:endParaRPr lang="en-US" sz="1400" dirty="0"/>
                    </a:p>
                  </a:txBody>
                  <a:tcPr/>
                </a:tc>
                <a:tc hMerge="1">
                  <a:txBody>
                    <a:bodyPr/>
                    <a:lstStyle/>
                    <a:p>
                      <a:endParaRPr lang="en-US" sz="1400" dirty="0"/>
                    </a:p>
                  </a:txBody>
                  <a:tcPr/>
                </a:tc>
                <a:tc hMerge="1">
                  <a:txBody>
                    <a:bodyPr/>
                    <a:lstStyle/>
                    <a:p>
                      <a:endParaRPr lang="en-US" dirty="0"/>
                    </a:p>
                  </a:txBody>
                  <a:tcPr/>
                </a:tc>
                <a:tc hMerge="1">
                  <a:txBody>
                    <a:bodyPr/>
                    <a:lstStyle/>
                    <a:p>
                      <a:endParaRPr lang="en-US" dirty="0"/>
                    </a:p>
                  </a:txBody>
                  <a:tcPr/>
                </a:tc>
              </a:tr>
              <a:tr h="286420">
                <a:tc>
                  <a:txBody>
                    <a:bodyPr/>
                    <a:lstStyle/>
                    <a:p>
                      <a:r>
                        <a:rPr lang="en-US" sz="1400" b="1" dirty="0" smtClean="0"/>
                        <a:t>Optional Modes</a:t>
                      </a:r>
                      <a:endParaRPr lang="en-US" sz="1400" b="1" dirty="0"/>
                    </a:p>
                  </a:txBody>
                  <a:tcPr/>
                </a:tc>
                <a:tc>
                  <a:txBody>
                    <a:bodyPr/>
                    <a:lstStyle/>
                    <a:p>
                      <a:r>
                        <a:rPr lang="en-US" sz="1400" b="1" dirty="0" smtClean="0"/>
                        <a:t>Configuration set-up</a:t>
                      </a:r>
                    </a:p>
                  </a:txBody>
                  <a:tcPr/>
                </a:tc>
                <a:tc>
                  <a:txBody>
                    <a:bodyPr/>
                    <a:lstStyle/>
                    <a:p>
                      <a:endParaRPr lang="en-US" sz="1400" b="1" dirty="0"/>
                    </a:p>
                  </a:txBody>
                  <a:tcPr/>
                </a:tc>
                <a:tc>
                  <a:txBody>
                    <a:bodyPr/>
                    <a:lstStyle/>
                    <a:p>
                      <a:endParaRPr lang="en-US" sz="1400" b="1" dirty="0"/>
                    </a:p>
                  </a:txBody>
                  <a:tcPr/>
                </a:tc>
              </a:tr>
              <a:tr h="286420">
                <a:tc>
                  <a:txBody>
                    <a:bodyPr/>
                    <a:lstStyle/>
                    <a:p>
                      <a:r>
                        <a:rPr lang="en-US" sz="1400" dirty="0" smtClean="0"/>
                        <a:t>Generic (GTS) [beacon-enabled]</a:t>
                      </a:r>
                    </a:p>
                  </a:txBody>
                  <a:tcPr/>
                </a:tc>
                <a:tc>
                  <a:txBody>
                    <a:bodyPr/>
                    <a:lstStyle/>
                    <a:p>
                      <a:r>
                        <a:rPr lang="en-US" sz="1400" dirty="0" smtClean="0"/>
                        <a:t>Superframe</a:t>
                      </a:r>
                      <a:endParaRPr lang="en-US" sz="1400" dirty="0"/>
                    </a:p>
                  </a:txBody>
                  <a:tcPr/>
                </a:tc>
                <a:tc>
                  <a:txBody>
                    <a:bodyPr/>
                    <a:lstStyle/>
                    <a:p>
                      <a:endParaRPr lang="en-US" sz="1400" dirty="0"/>
                    </a:p>
                  </a:txBody>
                  <a:tcPr/>
                </a:tc>
                <a:tc>
                  <a:txBody>
                    <a:bodyPr/>
                    <a:lstStyle/>
                    <a:p>
                      <a:endParaRPr lang="en-US" sz="1400" dirty="0"/>
                    </a:p>
                  </a:txBody>
                  <a:tcPr/>
                </a:tc>
              </a:tr>
              <a:tr h="28642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smtClean="0"/>
                        <a:t>DSME</a:t>
                      </a:r>
                    </a:p>
                  </a:txBody>
                  <a:tcPr/>
                </a:tc>
                <a:tc>
                  <a:txBody>
                    <a:bodyPr/>
                    <a:lstStyle/>
                    <a:p>
                      <a:r>
                        <a:rPr lang="en-US" sz="1400" dirty="0" smtClean="0"/>
                        <a:t>Superframe</a:t>
                      </a:r>
                      <a:endParaRPr lang="en-US" sz="1400" dirty="0"/>
                    </a:p>
                  </a:txBody>
                  <a:tcPr/>
                </a:tc>
                <a:tc>
                  <a:txBody>
                    <a:bodyPr/>
                    <a:lstStyle/>
                    <a:p>
                      <a:endParaRPr lang="en-US" sz="1400" dirty="0"/>
                    </a:p>
                  </a:txBody>
                  <a:tcPr/>
                </a:tc>
                <a:tc>
                  <a:txBody>
                    <a:bodyPr/>
                    <a:lstStyle/>
                    <a:p>
                      <a:endParaRPr lang="en-US" sz="1400" dirty="0"/>
                    </a:p>
                  </a:txBody>
                  <a:tcPr/>
                </a:tc>
              </a:tr>
              <a:tr h="28642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smtClean="0"/>
                        <a:t>TSCH</a:t>
                      </a:r>
                    </a:p>
                  </a:txBody>
                  <a:tcPr/>
                </a:tc>
                <a:tc>
                  <a:txBody>
                    <a:bodyPr/>
                    <a:lstStyle/>
                    <a:p>
                      <a:r>
                        <a:rPr lang="en-US" sz="1400" dirty="0" smtClean="0"/>
                        <a:t>Slotframe</a:t>
                      </a:r>
                      <a:endParaRPr lang="en-US" sz="1400" dirty="0"/>
                    </a:p>
                  </a:txBody>
                  <a:tcPr/>
                </a:tc>
                <a:tc>
                  <a:txBody>
                    <a:bodyPr/>
                    <a:lstStyle/>
                    <a:p>
                      <a:endParaRPr lang="en-US" sz="1400" dirty="0"/>
                    </a:p>
                  </a:txBody>
                  <a:tcPr/>
                </a:tc>
                <a:tc>
                  <a:txBody>
                    <a:bodyPr/>
                    <a:lstStyle/>
                    <a:p>
                      <a:endParaRPr lang="en-US" dirty="0"/>
                    </a:p>
                  </a:txBody>
                  <a:tcPr/>
                </a:tc>
              </a:tr>
              <a:tr h="286420">
                <a:tc>
                  <a:txBody>
                    <a:bodyPr/>
                    <a:lstStyle/>
                    <a:p>
                      <a:r>
                        <a:rPr lang="en-US" sz="1400" dirty="0" smtClean="0"/>
                        <a:t>SUN</a:t>
                      </a:r>
                      <a:endParaRPr lang="en-US" sz="1400" dirty="0"/>
                    </a:p>
                  </a:txBody>
                  <a:tcPr/>
                </a:tc>
                <a:tc>
                  <a:txBody>
                    <a:bodyPr/>
                    <a:lstStyle/>
                    <a:p>
                      <a:endParaRPr lang="en-US"/>
                    </a:p>
                  </a:txBody>
                  <a:tcPr/>
                </a:tc>
                <a:tc>
                  <a:txBody>
                    <a:bodyPr/>
                    <a:lstStyle/>
                    <a:p>
                      <a:endParaRPr lang="en-US" sz="1400" dirty="0"/>
                    </a:p>
                  </a:txBody>
                  <a:tcPr/>
                </a:tc>
                <a:tc>
                  <a:txBody>
                    <a:bodyPr/>
                    <a:lstStyle/>
                    <a:p>
                      <a:endParaRPr lang="en-US"/>
                    </a:p>
                  </a:txBody>
                  <a:tcPr/>
                </a:tc>
              </a:tr>
              <a:tr h="286420">
                <a:tc>
                  <a:txBody>
                    <a:bodyPr/>
                    <a:lstStyle/>
                    <a:p>
                      <a:r>
                        <a:rPr lang="en-US" sz="1400" dirty="0" smtClean="0"/>
                        <a:t>TVWS</a:t>
                      </a:r>
                      <a:endParaRPr lang="en-US" sz="1400" dirty="0"/>
                    </a:p>
                  </a:txBody>
                  <a:tcPr/>
                </a:tc>
                <a:tc>
                  <a:txBody>
                    <a:bodyPr/>
                    <a:lstStyle/>
                    <a:p>
                      <a:endParaRPr lang="en-US"/>
                    </a:p>
                  </a:txBody>
                  <a:tcPr/>
                </a:tc>
                <a:tc>
                  <a:txBody>
                    <a:bodyPr/>
                    <a:lstStyle/>
                    <a:p>
                      <a:endParaRPr lang="en-US" sz="1400" dirty="0"/>
                    </a:p>
                  </a:txBody>
                  <a:tcPr/>
                </a:tc>
                <a:tc>
                  <a:txBody>
                    <a:bodyPr/>
                    <a:lstStyle/>
                    <a:p>
                      <a:endParaRPr lang="en-US" sz="1400" dirty="0"/>
                    </a:p>
                  </a:txBody>
                  <a:tcPr/>
                </a:tc>
              </a:tr>
              <a:tr h="286420">
                <a:tc>
                  <a:txBody>
                    <a:bodyPr/>
                    <a:lstStyle/>
                    <a:p>
                      <a:r>
                        <a:rPr lang="en-US" sz="1400" dirty="0" smtClean="0"/>
                        <a:t>LECIM (lp-wan)</a:t>
                      </a:r>
                      <a:endParaRPr lang="en-US" sz="1400" dirty="0"/>
                    </a:p>
                  </a:txBody>
                  <a:tcPr/>
                </a:tc>
                <a:tc>
                  <a:txBody>
                    <a:bodyPr/>
                    <a:lstStyle/>
                    <a:p>
                      <a:endParaRPr lang="en-US" dirty="0"/>
                    </a:p>
                  </a:txBody>
                  <a:tcPr/>
                </a:tc>
                <a:tc>
                  <a:txBody>
                    <a:bodyPr/>
                    <a:lstStyle/>
                    <a:p>
                      <a:endParaRPr lang="en-US" sz="1400" dirty="0"/>
                    </a:p>
                  </a:txBody>
                  <a:tcPr/>
                </a:tc>
                <a:tc>
                  <a:txBody>
                    <a:bodyPr/>
                    <a:lstStyle/>
                    <a:p>
                      <a:endParaRPr lang="en-US" dirty="0"/>
                    </a:p>
                  </a:txBody>
                  <a:tcPr/>
                </a:tc>
              </a:tr>
              <a:tr h="286420">
                <a:tc>
                  <a:txBody>
                    <a:bodyPr/>
                    <a:lstStyle/>
                    <a:p>
                      <a:r>
                        <a:rPr lang="en-US" sz="1400" dirty="0" smtClean="0"/>
                        <a:t>RFID</a:t>
                      </a:r>
                      <a:endParaRPr lang="en-US" sz="1400" dirty="0"/>
                    </a:p>
                  </a:txBody>
                  <a:tcPr/>
                </a:tc>
                <a:tc>
                  <a:txBody>
                    <a:bodyPr/>
                    <a:lstStyle/>
                    <a:p>
                      <a:endParaRPr lang="en-US" dirty="0"/>
                    </a:p>
                  </a:txBody>
                  <a:tcPr/>
                </a:tc>
                <a:tc>
                  <a:txBody>
                    <a:bodyPr/>
                    <a:lstStyle/>
                    <a:p>
                      <a:endParaRPr lang="en-US" sz="1400" dirty="0"/>
                    </a:p>
                  </a:txBody>
                  <a:tcPr/>
                </a:tc>
                <a:tc>
                  <a:txBody>
                    <a:bodyPr/>
                    <a:lstStyle/>
                    <a:p>
                      <a:endParaRPr lang="en-US" dirty="0"/>
                    </a:p>
                  </a:txBody>
                  <a:tcPr/>
                </a:tc>
              </a:tr>
              <a:tr h="286420">
                <a:tc>
                  <a:txBody>
                    <a:bodyPr/>
                    <a:lstStyle/>
                    <a:p>
                      <a:r>
                        <a:rPr lang="en-US" sz="1400" dirty="0" smtClean="0"/>
                        <a:t>RCC</a:t>
                      </a:r>
                      <a:endParaRPr lang="en-US" sz="1400" dirty="0"/>
                    </a:p>
                  </a:txBody>
                  <a:tcPr/>
                </a:tc>
                <a:tc>
                  <a:txBody>
                    <a:bodyPr/>
                    <a:lstStyle/>
                    <a:p>
                      <a:endParaRPr lang="en-US" dirty="0"/>
                    </a:p>
                  </a:txBody>
                  <a:tcPr/>
                </a:tc>
                <a:tc>
                  <a:txBody>
                    <a:bodyPr/>
                    <a:lstStyle/>
                    <a:p>
                      <a:endParaRPr lang="en-US" sz="1400" dirty="0"/>
                    </a:p>
                  </a:txBody>
                  <a:tcPr/>
                </a:tc>
                <a:tc>
                  <a:txBody>
                    <a:bodyPr/>
                    <a:lstStyle/>
                    <a:p>
                      <a:endParaRPr lang="en-US" dirty="0"/>
                    </a:p>
                  </a:txBody>
                  <a:tcPr/>
                </a:tc>
              </a:tr>
              <a:tr h="286420">
                <a:tc>
                  <a:txBody>
                    <a:bodyPr/>
                    <a:lstStyle/>
                    <a:p>
                      <a:r>
                        <a:rPr lang="en-US" sz="1400" dirty="0" smtClean="0"/>
                        <a:t>Generic [non-beacon-enabled]</a:t>
                      </a:r>
                      <a:endParaRPr lang="en-US" sz="1400" dirty="0"/>
                    </a:p>
                  </a:txBody>
                  <a:tcPr/>
                </a:tc>
                <a:tc>
                  <a:txBody>
                    <a:bodyPr/>
                    <a:lstStyle/>
                    <a:p>
                      <a:endParaRPr lang="en-US" dirty="0"/>
                    </a:p>
                  </a:txBody>
                  <a:tcPr/>
                </a:tc>
                <a:tc>
                  <a:txBody>
                    <a:bodyPr/>
                    <a:lstStyle/>
                    <a:p>
                      <a:endParaRPr lang="en-US" sz="1400" dirty="0"/>
                    </a:p>
                  </a:txBody>
                  <a:tcPr/>
                </a:tc>
                <a:tc>
                  <a:txBody>
                    <a:bodyPr/>
                    <a:lstStyle/>
                    <a:p>
                      <a:endParaRPr lang="en-US" sz="1400" dirty="0"/>
                    </a:p>
                  </a:txBody>
                  <a:tcPr/>
                </a:tc>
              </a:tr>
              <a:tr h="286420">
                <a:tc>
                  <a:txBody>
                    <a:bodyPr/>
                    <a:lstStyle/>
                    <a:p>
                      <a:endParaRPr lang="en-US" dirty="0"/>
                    </a:p>
                  </a:txBody>
                  <a:tcPr/>
                </a:tc>
                <a:tc>
                  <a:txBody>
                    <a:bodyPr/>
                    <a:lstStyle/>
                    <a:p>
                      <a:endParaRPr lang="en-US"/>
                    </a:p>
                  </a:txBody>
                  <a:tcPr/>
                </a:tc>
                <a:tc>
                  <a:txBody>
                    <a:bodyPr/>
                    <a:lstStyle/>
                    <a:p>
                      <a:endParaRPr lang="en-US" sz="1400" dirty="0"/>
                    </a:p>
                  </a:txBody>
                  <a:tcPr/>
                </a:tc>
                <a:tc>
                  <a:txBody>
                    <a:bodyPr/>
                    <a:lstStyle/>
                    <a:p>
                      <a:endParaRPr lang="en-US" dirty="0"/>
                    </a:p>
                  </a:txBody>
                  <a:tcPr/>
                </a:tc>
              </a:tr>
              <a:tr h="286420">
                <a:tc>
                  <a:txBody>
                    <a:bodyPr/>
                    <a:lstStyle/>
                    <a:p>
                      <a:endParaRPr lang="en-US" sz="1400" dirty="0"/>
                    </a:p>
                  </a:txBody>
                  <a:tcPr/>
                </a:tc>
                <a:tc>
                  <a:txBody>
                    <a:bodyPr/>
                    <a:lstStyle/>
                    <a:p>
                      <a:endParaRPr lang="en-US" dirty="0"/>
                    </a:p>
                  </a:txBody>
                  <a:tcPr/>
                </a:tc>
                <a:tc>
                  <a:txBody>
                    <a:bodyPr/>
                    <a:lstStyle/>
                    <a:p>
                      <a:endParaRPr lang="en-US" sz="1400" dirty="0"/>
                    </a:p>
                  </a:txBody>
                  <a:tcPr/>
                </a:tc>
                <a:tc>
                  <a:txBody>
                    <a:bodyPr/>
                    <a:lstStyle/>
                    <a:p>
                      <a:endParaRPr lang="en-US" dirty="0"/>
                    </a:p>
                  </a:txBody>
                  <a:tcPr/>
                </a:tc>
              </a:tr>
              <a:tr h="312458">
                <a:tc>
                  <a:txBody>
                    <a:bodyPr/>
                    <a:lstStyle/>
                    <a:p>
                      <a:endParaRPr lang="en-US" sz="1400" dirty="0"/>
                    </a:p>
                  </a:txBody>
                  <a:tcPr/>
                </a:tc>
                <a:tc>
                  <a:txBody>
                    <a:bodyPr/>
                    <a:lstStyle/>
                    <a:p>
                      <a:endParaRPr lang="en-US"/>
                    </a:p>
                  </a:txBody>
                  <a:tcPr/>
                </a:tc>
                <a:tc>
                  <a:txBody>
                    <a:bodyPr/>
                    <a:lstStyle/>
                    <a:p>
                      <a:endParaRPr lang="en-US" sz="1400"/>
                    </a:p>
                  </a:txBody>
                  <a:tcPr/>
                </a:tc>
                <a:tc>
                  <a:txBody>
                    <a:bodyPr/>
                    <a:lstStyle/>
                    <a:p>
                      <a:endParaRPr lang="en-US" sz="1400" dirty="0"/>
                    </a:p>
                  </a:txBody>
                  <a:tcPr/>
                </a:tc>
              </a:tr>
            </a:tbl>
          </a:graphicData>
        </a:graphic>
      </p:graphicFrame>
    </p:spTree>
    <p:extLst>
      <p:ext uri="{BB962C8B-B14F-4D97-AF65-F5344CB8AC3E}">
        <p14:creationId xmlns:p14="http://schemas.microsoft.com/office/powerpoint/2010/main" val="2740864884"/>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&lt;Sept 2016&gt;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22</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22</a:t>
            </a:fld>
            <a:endParaRPr lang="en-US"/>
          </a:p>
        </p:txBody>
      </p:sp>
      <p:graphicFrame>
        <p:nvGraphicFramePr>
          <p:cNvPr id="2" name="Table 1"/>
          <p:cNvGraphicFramePr>
            <a:graphicFrameLocks noGrp="1"/>
          </p:cNvGraphicFramePr>
          <p:nvPr>
            <p:extLst>
              <p:ext uri="{D42A27DB-BD31-4B8C-83A1-F6EECF244321}">
                <p14:modId xmlns:p14="http://schemas.microsoft.com/office/powerpoint/2010/main" val="14577397"/>
              </p:ext>
            </p:extLst>
          </p:nvPr>
        </p:nvGraphicFramePr>
        <p:xfrm>
          <a:off x="152399" y="838200"/>
          <a:ext cx="8763001" cy="5372137"/>
        </p:xfrm>
        <a:graphic>
          <a:graphicData uri="http://schemas.openxmlformats.org/drawingml/2006/table">
            <a:tbl>
              <a:tblPr firstRow="1" bandRow="1">
                <a:tableStyleId>{5C22544A-7EE6-4342-B048-85BDC9FD1C3A}</a:tableStyleId>
              </a:tblPr>
              <a:tblGrid>
                <a:gridCol w="1752601"/>
                <a:gridCol w="6248400"/>
                <a:gridCol w="762000"/>
              </a:tblGrid>
              <a:tr h="286420">
                <a:tc gridSpan="3">
                  <a:txBody>
                    <a:bodyPr/>
                    <a:lstStyle/>
                    <a:p>
                      <a:pPr algn="ctr"/>
                      <a:r>
                        <a:rPr lang="en-US" sz="1400" dirty="0" smtClean="0"/>
                        <a:t>Management Protocol</a:t>
                      </a:r>
                      <a:r>
                        <a:rPr lang="en-US" sz="1400" baseline="0" dirty="0" smtClean="0"/>
                        <a:t> </a:t>
                      </a:r>
                      <a:r>
                        <a:rPr lang="en-US" sz="1400" dirty="0" smtClean="0"/>
                        <a:t>Configuration Parameters via </a:t>
                      </a:r>
                      <a:r>
                        <a:rPr lang="en-US" sz="1400" baseline="0" dirty="0" smtClean="0"/>
                        <a:t>MGMT SAP - MAC</a:t>
                      </a:r>
                      <a:endParaRPr lang="en-US" sz="1400" dirty="0"/>
                    </a:p>
                  </a:txBody>
                  <a:tcPr/>
                </a:tc>
                <a:tc hMerge="1">
                  <a:txBody>
                    <a:bodyPr/>
                    <a:lstStyle/>
                    <a:p>
                      <a:endParaRPr lang="en-US" sz="1400" dirty="0"/>
                    </a:p>
                  </a:txBody>
                  <a:tcPr/>
                </a:tc>
                <a:tc hMerge="1">
                  <a:txBody>
                    <a:bodyPr/>
                    <a:lstStyle/>
                    <a:p>
                      <a:endParaRPr lang="en-US" dirty="0"/>
                    </a:p>
                  </a:txBody>
                  <a:tcPr/>
                </a:tc>
              </a:tr>
              <a:tr h="286420">
                <a:tc>
                  <a:txBody>
                    <a:bodyPr/>
                    <a:lstStyle/>
                    <a:p>
                      <a:r>
                        <a:rPr lang="en-US" sz="1400" b="1" dirty="0" smtClean="0"/>
                        <a:t>Option behaviors</a:t>
                      </a:r>
                      <a:endParaRPr lang="en-US" sz="1400" b="1" dirty="0"/>
                    </a:p>
                  </a:txBody>
                  <a:tcPr/>
                </a:tc>
                <a:tc>
                  <a:txBody>
                    <a:bodyPr/>
                    <a:lstStyle/>
                    <a:p>
                      <a:r>
                        <a:rPr lang="en-US" sz="1400" b="1" dirty="0" smtClean="0"/>
                        <a:t>Option details</a:t>
                      </a:r>
                      <a:endParaRPr lang="en-US" sz="1400" b="1" dirty="0"/>
                    </a:p>
                  </a:txBody>
                  <a:tcPr/>
                </a:tc>
                <a:tc>
                  <a:txBody>
                    <a:bodyPr/>
                    <a:lstStyle/>
                    <a:p>
                      <a:endParaRPr lang="en-US"/>
                    </a:p>
                  </a:txBody>
                  <a:tcPr/>
                </a:tc>
              </a:tr>
              <a:tr h="286420">
                <a:tc>
                  <a:txBody>
                    <a:bodyPr/>
                    <a:lstStyle/>
                    <a:p>
                      <a:r>
                        <a:rPr lang="en-US" sz="1400" dirty="0" smtClean="0"/>
                        <a:t>Association</a:t>
                      </a:r>
                      <a:endParaRPr lang="en-US" sz="1400" dirty="0"/>
                    </a:p>
                  </a:txBody>
                  <a:tcPr/>
                </a:tc>
                <a:tc>
                  <a:txBody>
                    <a:bodyPr/>
                    <a:lstStyle/>
                    <a:p>
                      <a:endParaRPr lang="en-US" sz="1400" dirty="0"/>
                    </a:p>
                  </a:txBody>
                  <a:tcPr/>
                </a:tc>
                <a:tc>
                  <a:txBody>
                    <a:bodyPr/>
                    <a:lstStyle/>
                    <a:p>
                      <a:endParaRPr lang="en-US"/>
                    </a:p>
                  </a:txBody>
                  <a:tcPr/>
                </a:tc>
              </a:tr>
              <a:tr h="286420">
                <a:tc>
                  <a:txBody>
                    <a:bodyPr/>
                    <a:lstStyle/>
                    <a:p>
                      <a:r>
                        <a:rPr lang="en-US" sz="1400" dirty="0" smtClean="0"/>
                        <a:t>Security</a:t>
                      </a:r>
                      <a:endParaRPr lang="en-US" sz="1400" dirty="0"/>
                    </a:p>
                  </a:txBody>
                  <a:tcPr/>
                </a:tc>
                <a:tc>
                  <a:txBody>
                    <a:bodyPr/>
                    <a:lstStyle/>
                    <a:p>
                      <a:r>
                        <a:rPr lang="en-US" sz="1400" dirty="0" smtClean="0"/>
                        <a:t>Integrity,</a:t>
                      </a:r>
                      <a:r>
                        <a:rPr lang="en-US" sz="1400" baseline="0" dirty="0" smtClean="0"/>
                        <a:t> Encryption</a:t>
                      </a:r>
                      <a:endParaRPr lang="en-US" sz="1400" dirty="0"/>
                    </a:p>
                  </a:txBody>
                  <a:tcPr/>
                </a:tc>
                <a:tc>
                  <a:txBody>
                    <a:bodyPr/>
                    <a:lstStyle/>
                    <a:p>
                      <a:endParaRPr lang="en-US"/>
                    </a:p>
                  </a:txBody>
                  <a:tcPr/>
                </a:tc>
              </a:tr>
              <a:tr h="286420">
                <a:tc>
                  <a:txBody>
                    <a:bodyPr/>
                    <a:lstStyle/>
                    <a:p>
                      <a:r>
                        <a:rPr lang="en-US" sz="1400" dirty="0" smtClean="0"/>
                        <a:t>Promiscuous</a:t>
                      </a:r>
                      <a:endParaRPr lang="en-US" sz="1400" dirty="0"/>
                    </a:p>
                  </a:txBody>
                  <a:tcPr/>
                </a:tc>
                <a:tc>
                  <a:txBody>
                    <a:bodyPr/>
                    <a:lstStyle/>
                    <a:p>
                      <a:endParaRPr lang="en-US" dirty="0"/>
                    </a:p>
                  </a:txBody>
                  <a:tcPr/>
                </a:tc>
                <a:tc>
                  <a:txBody>
                    <a:bodyPr/>
                    <a:lstStyle/>
                    <a:p>
                      <a:endParaRPr lang="en-US"/>
                    </a:p>
                  </a:txBody>
                  <a:tcPr/>
                </a:tc>
              </a:tr>
              <a:tr h="286420">
                <a:tc>
                  <a:txBody>
                    <a:bodyPr/>
                    <a:lstStyle/>
                    <a:p>
                      <a:r>
                        <a:rPr lang="en-US" sz="1400" dirty="0" smtClean="0"/>
                        <a:t>Ranging</a:t>
                      </a:r>
                      <a:endParaRPr lang="en-US" sz="1400" dirty="0"/>
                    </a:p>
                  </a:txBody>
                  <a:tcPr/>
                </a:tc>
                <a:tc>
                  <a:txBody>
                    <a:bodyPr/>
                    <a:lstStyle/>
                    <a:p>
                      <a:endParaRPr lang="en-US" dirty="0"/>
                    </a:p>
                  </a:txBody>
                  <a:tcPr/>
                </a:tc>
                <a:tc>
                  <a:txBody>
                    <a:bodyPr/>
                    <a:lstStyle/>
                    <a:p>
                      <a:endParaRPr lang="en-US" dirty="0"/>
                    </a:p>
                  </a:txBody>
                  <a:tcPr/>
                </a:tc>
              </a:tr>
              <a:tr h="286420">
                <a:tc>
                  <a:txBody>
                    <a:bodyPr/>
                    <a:lstStyle/>
                    <a:p>
                      <a:r>
                        <a:rPr lang="en-US" sz="1400" dirty="0" smtClean="0"/>
                        <a:t>Low Energy</a:t>
                      </a:r>
                      <a:endParaRPr lang="en-US" sz="1400" dirty="0"/>
                    </a:p>
                  </a:txBody>
                  <a:tcPr/>
                </a:tc>
                <a:tc>
                  <a:txBody>
                    <a:bodyPr/>
                    <a:lstStyle/>
                    <a:p>
                      <a:r>
                        <a:rPr lang="en-US" sz="1400" dirty="0" smtClean="0"/>
                        <a:t>CSL, RIT, IRIT</a:t>
                      </a:r>
                      <a:endParaRPr lang="en-US" sz="1400" dirty="0"/>
                    </a:p>
                  </a:txBody>
                  <a:tcPr/>
                </a:tc>
                <a:tc>
                  <a:txBody>
                    <a:bodyPr/>
                    <a:lstStyle/>
                    <a:p>
                      <a:endParaRPr lang="en-US"/>
                    </a:p>
                  </a:txBody>
                  <a:tcPr/>
                </a:tc>
              </a:tr>
              <a:tr h="286420">
                <a:tc>
                  <a:txBody>
                    <a:bodyPr/>
                    <a:lstStyle/>
                    <a:p>
                      <a:r>
                        <a:rPr lang="en-US" sz="1400" dirty="0" smtClean="0"/>
                        <a:t>Priority</a:t>
                      </a:r>
                      <a:endParaRPr lang="en-US" sz="1400" dirty="0"/>
                    </a:p>
                  </a:txBody>
                  <a:tcPr/>
                </a:tc>
                <a:tc>
                  <a:txBody>
                    <a:bodyPr/>
                    <a:lstStyle/>
                    <a:p>
                      <a:endParaRPr lang="en-US" dirty="0"/>
                    </a:p>
                  </a:txBody>
                  <a:tcPr/>
                </a:tc>
                <a:tc>
                  <a:txBody>
                    <a:bodyPr/>
                    <a:lstStyle/>
                    <a:p>
                      <a:endParaRPr lang="en-US"/>
                    </a:p>
                  </a:txBody>
                  <a:tcPr/>
                </a:tc>
              </a:tr>
              <a:tr h="286420">
                <a:tc>
                  <a:txBody>
                    <a:bodyPr/>
                    <a:lstStyle/>
                    <a:p>
                      <a:r>
                        <a:rPr lang="en-US" sz="1400" dirty="0" smtClean="0"/>
                        <a:t>Metrics</a:t>
                      </a:r>
                      <a:endParaRPr lang="en-US" sz="1400" dirty="0"/>
                    </a:p>
                  </a:txBody>
                  <a:tcPr/>
                </a:tc>
                <a:tc>
                  <a:txBody>
                    <a:bodyPr/>
                    <a:lstStyle/>
                    <a:p>
                      <a:r>
                        <a:rPr lang="en-US" sz="1400" b="0" i="0" u="none" strike="noStrike" kern="1200" baseline="0" dirty="0" smtClean="0">
                          <a:solidFill>
                            <a:schemeClr val="dk1"/>
                          </a:solidFill>
                          <a:latin typeface="+mn-lt"/>
                          <a:ea typeface="+mn-ea"/>
                          <a:cs typeface="+mn-cs"/>
                        </a:rPr>
                        <a:t>MAC Metrics IE/All MAC Metrics IE</a:t>
                      </a:r>
                      <a:endParaRPr lang="en-US" sz="1400" dirty="0"/>
                    </a:p>
                  </a:txBody>
                  <a:tcPr/>
                </a:tc>
                <a:tc>
                  <a:txBody>
                    <a:bodyPr/>
                    <a:lstStyle/>
                    <a:p>
                      <a:endParaRPr lang="en-US" dirty="0"/>
                    </a:p>
                  </a:txBody>
                  <a:tcPr/>
                </a:tc>
              </a:tr>
              <a:tr h="286420">
                <a:tc>
                  <a:txBody>
                    <a:bodyPr/>
                    <a:lstStyle/>
                    <a:p>
                      <a:r>
                        <a:rPr lang="en-US" sz="1400" dirty="0" smtClean="0"/>
                        <a:t>Channel Hopping</a:t>
                      </a:r>
                      <a:endParaRPr lang="en-US" sz="14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b="0" i="0" u="none" strike="noStrike" kern="1200" baseline="0" dirty="0" smtClean="0">
                          <a:solidFill>
                            <a:schemeClr val="dk1"/>
                          </a:solidFill>
                          <a:latin typeface="+mn-lt"/>
                          <a:ea typeface="+mn-ea"/>
                          <a:cs typeface="+mn-cs"/>
                        </a:rPr>
                        <a:t>Channel hopping IE, </a:t>
                      </a:r>
                      <a:r>
                        <a:rPr lang="en-US" sz="1400" b="0" i="1" u="none" strike="noStrike" kern="1200" baseline="0" dirty="0" smtClean="0">
                          <a:solidFill>
                            <a:schemeClr val="dk1"/>
                          </a:solidFill>
                          <a:latin typeface="+mn-lt"/>
                          <a:ea typeface="+mn-ea"/>
                          <a:cs typeface="+mn-cs"/>
                        </a:rPr>
                        <a:t>macHoppingSequenceLength, macHoppingSequenceList, </a:t>
                      </a:r>
                      <a:r>
                        <a:rPr lang="en-US" sz="1400" b="0" i="1" u="none" strike="noStrike" kern="1200" baseline="0" dirty="0" err="1" smtClean="0">
                          <a:solidFill>
                            <a:schemeClr val="dk1"/>
                          </a:solidFill>
                          <a:latin typeface="+mn-lt"/>
                          <a:ea typeface="+mn-ea"/>
                          <a:cs typeface="+mn-cs"/>
                        </a:rPr>
                        <a:t>macHoppingSequenceId</a:t>
                      </a:r>
                      <a:r>
                        <a:rPr lang="en-US" sz="1400" b="0" i="0" u="none" strike="noStrike" kern="1200" baseline="0" dirty="0" smtClean="0">
                          <a:solidFill>
                            <a:schemeClr val="dk1"/>
                          </a:solidFill>
                          <a:latin typeface="+mn-lt"/>
                          <a:ea typeface="+mn-ea"/>
                          <a:cs typeface="+mn-cs"/>
                        </a:rPr>
                        <a:t>, </a:t>
                      </a:r>
                      <a:r>
                        <a:rPr lang="en-US" sz="1400" b="0" i="1" u="none" strike="noStrike" kern="1200" baseline="0" dirty="0" err="1" smtClean="0">
                          <a:solidFill>
                            <a:schemeClr val="dk1"/>
                          </a:solidFill>
                          <a:latin typeface="+mn-lt"/>
                          <a:ea typeface="+mn-ea"/>
                          <a:cs typeface="+mn-cs"/>
                        </a:rPr>
                        <a:t>macNumberofChannels</a:t>
                      </a:r>
                      <a:r>
                        <a:rPr lang="en-US" sz="1400" b="0" i="1" u="none" strike="noStrike" kern="1200" baseline="0" dirty="0" smtClean="0">
                          <a:solidFill>
                            <a:schemeClr val="dk1"/>
                          </a:solidFill>
                          <a:latin typeface="+mn-lt"/>
                          <a:ea typeface="+mn-ea"/>
                          <a:cs typeface="+mn-cs"/>
                        </a:rPr>
                        <a:t>, </a:t>
                      </a:r>
                      <a:r>
                        <a:rPr lang="en-US" sz="1400" b="0" i="1" u="none" strike="noStrike" kern="1200" baseline="0" dirty="0" err="1" smtClean="0">
                          <a:solidFill>
                            <a:schemeClr val="dk1"/>
                          </a:solidFill>
                          <a:latin typeface="+mn-lt"/>
                          <a:ea typeface="+mn-ea"/>
                          <a:cs typeface="+mn-cs"/>
                        </a:rPr>
                        <a:t>macPhyConfiguration</a:t>
                      </a:r>
                      <a:r>
                        <a:rPr lang="en-US" sz="1400" b="0" i="1" u="none" strike="noStrike" kern="1200" baseline="0" dirty="0" smtClean="0">
                          <a:solidFill>
                            <a:schemeClr val="dk1"/>
                          </a:solidFill>
                          <a:latin typeface="+mn-lt"/>
                          <a:ea typeface="+mn-ea"/>
                          <a:cs typeface="+mn-cs"/>
                        </a:rPr>
                        <a:t>, </a:t>
                      </a:r>
                      <a:r>
                        <a:rPr lang="en-US" sz="1400" b="0" i="1" u="none" strike="noStrike" kern="1200" baseline="0" dirty="0" err="1" smtClean="0">
                          <a:solidFill>
                            <a:schemeClr val="dk1"/>
                          </a:solidFill>
                          <a:latin typeface="+mn-lt"/>
                          <a:ea typeface="+mn-ea"/>
                          <a:cs typeface="+mn-cs"/>
                        </a:rPr>
                        <a:t>macExtendedBitmap</a:t>
                      </a:r>
                      <a:r>
                        <a:rPr lang="en-US" sz="1400" b="0" i="1" u="none" strike="noStrike" kern="1200" baseline="0" dirty="0" smtClean="0">
                          <a:solidFill>
                            <a:schemeClr val="dk1"/>
                          </a:solidFill>
                          <a:latin typeface="+mn-lt"/>
                          <a:ea typeface="+mn-ea"/>
                          <a:cs typeface="+mn-cs"/>
                        </a:rPr>
                        <a:t> </a:t>
                      </a:r>
                      <a:endParaRPr lang="en-US" sz="1400" i="1" dirty="0"/>
                    </a:p>
                  </a:txBody>
                  <a:tcPr/>
                </a:tc>
                <a:tc>
                  <a:txBody>
                    <a:bodyPr/>
                    <a:lstStyle/>
                    <a:p>
                      <a:endParaRPr lang="en-US" sz="1400" i="1" dirty="0"/>
                    </a:p>
                  </a:txBody>
                  <a:tcPr/>
                </a:tc>
              </a:tr>
              <a:tr h="286420">
                <a:tc>
                  <a:txBody>
                    <a:bodyPr/>
                    <a:lstStyle/>
                    <a:p>
                      <a:r>
                        <a:rPr lang="en-US" sz="1400" dirty="0" smtClean="0"/>
                        <a:t>IEs</a:t>
                      </a:r>
                      <a:endParaRPr lang="en-US" sz="1400" dirty="0"/>
                    </a:p>
                  </a:txBody>
                  <a:tcPr/>
                </a:tc>
                <a:tc>
                  <a:txBody>
                    <a:bodyPr/>
                    <a:lstStyle/>
                    <a:p>
                      <a:r>
                        <a:rPr lang="en-US" sz="1400" dirty="0" smtClean="0"/>
                        <a:t>Header,</a:t>
                      </a:r>
                      <a:r>
                        <a:rPr lang="en-US" sz="1400" baseline="0" dirty="0" smtClean="0"/>
                        <a:t> Payload</a:t>
                      </a:r>
                      <a:endParaRPr lang="en-US" sz="1400" dirty="0"/>
                    </a:p>
                  </a:txBody>
                  <a:tcPr/>
                </a:tc>
                <a:tc>
                  <a:txBody>
                    <a:bodyPr/>
                    <a:lstStyle/>
                    <a:p>
                      <a:endParaRPr lang="en-US"/>
                    </a:p>
                  </a:txBody>
                  <a:tcPr/>
                </a:tc>
              </a:tr>
              <a:tr h="286420">
                <a:tc>
                  <a:txBody>
                    <a:bodyPr/>
                    <a:lstStyle/>
                    <a:p>
                      <a:r>
                        <a:rPr lang="en-US" sz="1400" dirty="0" smtClean="0"/>
                        <a:t>TRLE</a:t>
                      </a:r>
                      <a:endParaRPr lang="en-US" sz="1400" dirty="0"/>
                    </a:p>
                  </a:txBody>
                  <a:tcPr/>
                </a:tc>
                <a:tc>
                  <a:txBody>
                    <a:bodyPr/>
                    <a:lstStyle/>
                    <a:p>
                      <a:endParaRPr lang="en-US" dirty="0"/>
                    </a:p>
                  </a:txBody>
                  <a:tcPr/>
                </a:tc>
                <a:tc>
                  <a:txBody>
                    <a:bodyPr/>
                    <a:lstStyle/>
                    <a:p>
                      <a:endParaRPr lang="en-US"/>
                    </a:p>
                  </a:txBody>
                  <a:tcPr/>
                </a:tc>
              </a:tr>
              <a:tr h="286420">
                <a:tc>
                  <a:txBody>
                    <a:bodyPr/>
                    <a:lstStyle/>
                    <a:p>
                      <a:r>
                        <a:rPr lang="en-US" sz="1400" dirty="0" smtClean="0"/>
                        <a:t>Spectrum Tracking</a:t>
                      </a:r>
                      <a:endParaRPr lang="en-US" sz="1400" dirty="0"/>
                    </a:p>
                  </a:txBody>
                  <a:tcPr/>
                </a:tc>
                <a:tc>
                  <a:txBody>
                    <a:bodyPr/>
                    <a:lstStyle/>
                    <a:p>
                      <a:endParaRPr lang="en-US" sz="1400" dirty="0"/>
                    </a:p>
                  </a:txBody>
                  <a:tcPr/>
                </a:tc>
                <a:tc>
                  <a:txBody>
                    <a:bodyPr/>
                    <a:lstStyle/>
                    <a:p>
                      <a:endParaRPr lang="en-US" dirty="0"/>
                    </a:p>
                  </a:txBody>
                  <a:tcPr/>
                </a:tc>
              </a:tr>
              <a:tr h="312458">
                <a:tc>
                  <a:txBody>
                    <a:bodyPr/>
                    <a:lstStyle/>
                    <a:p>
                      <a:endParaRPr lang="en-US" sz="1400" dirty="0"/>
                    </a:p>
                  </a:txBody>
                  <a:tcPr/>
                </a:tc>
                <a:tc>
                  <a:txBody>
                    <a:bodyPr/>
                    <a:lstStyle/>
                    <a:p>
                      <a:endParaRPr lang="en-US" sz="1400" dirty="0"/>
                    </a:p>
                  </a:txBody>
                  <a:tcPr/>
                </a:tc>
                <a:tc>
                  <a:txBody>
                    <a:bodyPr/>
                    <a:lstStyle/>
                    <a:p>
                      <a:endParaRPr lang="en-US" sz="1400" dirty="0"/>
                    </a:p>
                  </a:txBody>
                  <a:tcPr/>
                </a:tc>
              </a:tr>
            </a:tbl>
          </a:graphicData>
        </a:graphic>
      </p:graphicFrame>
    </p:spTree>
    <p:extLst>
      <p:ext uri="{BB962C8B-B14F-4D97-AF65-F5344CB8AC3E}">
        <p14:creationId xmlns:p14="http://schemas.microsoft.com/office/powerpoint/2010/main" val="1920029259"/>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&lt;Sept 2016&gt;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23</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23</a:t>
            </a:fld>
            <a:endParaRPr lang="en-US"/>
          </a:p>
        </p:txBody>
      </p:sp>
      <p:graphicFrame>
        <p:nvGraphicFramePr>
          <p:cNvPr id="2" name="Table 1"/>
          <p:cNvGraphicFramePr>
            <a:graphicFrameLocks noGrp="1"/>
          </p:cNvGraphicFramePr>
          <p:nvPr>
            <p:extLst>
              <p:ext uri="{D42A27DB-BD31-4B8C-83A1-F6EECF244321}">
                <p14:modId xmlns:p14="http://schemas.microsoft.com/office/powerpoint/2010/main" val="3847688495"/>
              </p:ext>
            </p:extLst>
          </p:nvPr>
        </p:nvGraphicFramePr>
        <p:xfrm>
          <a:off x="457200" y="1219200"/>
          <a:ext cx="8305800" cy="4805676"/>
        </p:xfrm>
        <a:graphic>
          <a:graphicData uri="http://schemas.openxmlformats.org/drawingml/2006/table">
            <a:tbl>
              <a:tblPr firstRow="1" bandRow="1">
                <a:tableStyleId>{5C22544A-7EE6-4342-B048-85BDC9FD1C3A}</a:tableStyleId>
              </a:tblPr>
              <a:tblGrid>
                <a:gridCol w="1600200"/>
                <a:gridCol w="6705600"/>
              </a:tblGrid>
              <a:tr h="309033">
                <a:tc gridSpan="2">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400" dirty="0" smtClean="0"/>
                        <a:t>Management Protocol</a:t>
                      </a:r>
                      <a:r>
                        <a:rPr lang="en-US" sz="1400" baseline="0" dirty="0" smtClean="0"/>
                        <a:t> </a:t>
                      </a:r>
                      <a:r>
                        <a:rPr lang="en-US" sz="1400" dirty="0" smtClean="0"/>
                        <a:t>Configuration Parameters via </a:t>
                      </a:r>
                      <a:r>
                        <a:rPr lang="en-US" sz="1400" baseline="0" dirty="0" smtClean="0"/>
                        <a:t>MGMT SAP</a:t>
                      </a:r>
                      <a:endParaRPr lang="en-US" sz="1400" dirty="0" smtClean="0"/>
                    </a:p>
                  </a:txBody>
                  <a:tcPr/>
                </a:tc>
                <a:tc hMerge="1">
                  <a:txBody>
                    <a:bodyPr/>
                    <a:lstStyle/>
                    <a:p>
                      <a:endParaRPr lang="en-US" dirty="0"/>
                    </a:p>
                  </a:txBody>
                  <a:tcPr/>
                </a:tc>
              </a:tr>
              <a:tr h="309033">
                <a:tc>
                  <a:txBody>
                    <a:bodyPr/>
                    <a:lstStyle/>
                    <a:p>
                      <a:r>
                        <a:rPr lang="en-US" sz="1400" b="1" dirty="0" smtClean="0"/>
                        <a:t>PHY Parameters</a:t>
                      </a:r>
                      <a:endParaRPr lang="en-US" sz="1400" b="1" dirty="0"/>
                    </a:p>
                  </a:txBody>
                  <a:tcPr/>
                </a:tc>
                <a:tc>
                  <a:txBody>
                    <a:bodyPr/>
                    <a:lstStyle/>
                    <a:p>
                      <a:r>
                        <a:rPr lang="en-US" sz="1400" b="1" dirty="0" smtClean="0"/>
                        <a:t>PHY Parameters - detail</a:t>
                      </a:r>
                      <a:endParaRPr lang="en-US" sz="1400" b="1" dirty="0"/>
                    </a:p>
                  </a:txBody>
                  <a:tcPr/>
                </a:tc>
              </a:tr>
              <a:tr h="309033">
                <a:tc>
                  <a:txBody>
                    <a:bodyPr/>
                    <a:lstStyle/>
                    <a:p>
                      <a:r>
                        <a:rPr lang="en-US" sz="1200" dirty="0" smtClean="0"/>
                        <a:t>Channel</a:t>
                      </a:r>
                      <a:endParaRPr lang="en-US" sz="1000" i="1"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b="0" i="1" u="none" strike="noStrike" kern="1200" baseline="0" dirty="0" err="1" smtClean="0">
                          <a:solidFill>
                            <a:schemeClr val="dk1"/>
                          </a:solidFill>
                          <a:latin typeface="+mn-lt"/>
                          <a:ea typeface="+mn-ea"/>
                          <a:cs typeface="+mn-cs"/>
                        </a:rPr>
                        <a:t>phyCurrentChannel</a:t>
                      </a:r>
                      <a:r>
                        <a:rPr lang="en-US" sz="1200" b="0" i="1" u="none" strike="noStrike" kern="1200" baseline="0" dirty="0" smtClean="0">
                          <a:solidFill>
                            <a:schemeClr val="dk1"/>
                          </a:solidFill>
                          <a:latin typeface="+mn-lt"/>
                          <a:ea typeface="+mn-ea"/>
                          <a:cs typeface="+mn-cs"/>
                        </a:rPr>
                        <a:t> = </a:t>
                      </a:r>
                      <a:r>
                        <a:rPr lang="en-US" sz="1200" dirty="0" smtClean="0"/>
                        <a:t>Number</a:t>
                      </a:r>
                      <a:r>
                        <a:rPr lang="en-US" sz="1200" baseline="0" dirty="0" smtClean="0"/>
                        <a:t>: </a:t>
                      </a:r>
                      <a:r>
                        <a:rPr lang="en-US" sz="1200" b="0" i="1" u="none" strike="noStrike" kern="1200" baseline="0" dirty="0" err="1" smtClean="0">
                          <a:solidFill>
                            <a:schemeClr val="dk1"/>
                          </a:solidFill>
                          <a:latin typeface="+mn-lt"/>
                          <a:ea typeface="+mn-ea"/>
                          <a:cs typeface="+mn-cs"/>
                        </a:rPr>
                        <a:t>phyCurrentPage</a:t>
                      </a:r>
                      <a:endParaRPr lang="en-US" sz="1200" i="1" dirty="0"/>
                    </a:p>
                  </a:txBody>
                  <a:tcPr/>
                </a:tc>
              </a:tr>
              <a:tr h="309033">
                <a:tc>
                  <a:txBody>
                    <a:bodyPr/>
                    <a:lstStyle/>
                    <a:p>
                      <a:r>
                        <a:rPr lang="en-US" sz="1200" dirty="0" smtClean="0"/>
                        <a:t>Modulation type</a:t>
                      </a:r>
                      <a:endParaRPr lang="en-US" sz="1200" dirty="0"/>
                    </a:p>
                  </a:txBody>
                  <a:tcPr/>
                </a:tc>
                <a:tc>
                  <a:txBody>
                    <a:bodyPr/>
                    <a:lstStyle/>
                    <a:p>
                      <a:r>
                        <a:rPr lang="en-US" sz="1200" dirty="0" smtClean="0"/>
                        <a:t>O-QPSK, BPSK, FSK, MSK, OFDM, CSS, UWB-HR, UWB-LR, ASK</a:t>
                      </a:r>
                      <a:endParaRPr lang="en-US" sz="1200" dirty="0"/>
                    </a:p>
                  </a:txBody>
                  <a:tcPr/>
                </a:tc>
              </a:tr>
              <a:tr h="309033">
                <a:tc>
                  <a:txBody>
                    <a:bodyPr/>
                    <a:lstStyle/>
                    <a:p>
                      <a:r>
                        <a:rPr lang="en-US" sz="1200" dirty="0" smtClean="0"/>
                        <a:t>Preamble</a:t>
                      </a:r>
                      <a:endParaRPr lang="en-US" sz="1200" dirty="0"/>
                    </a:p>
                  </a:txBody>
                  <a:tcPr/>
                </a:tc>
                <a:tc>
                  <a:txBody>
                    <a:bodyPr/>
                    <a:lstStyle/>
                    <a:p>
                      <a:r>
                        <a:rPr lang="en-US" sz="1200" dirty="0" smtClean="0"/>
                        <a:t>Code/repetition: </a:t>
                      </a:r>
                      <a:r>
                        <a:rPr lang="en-US" sz="1200" b="0" i="1" u="none" strike="noStrike" kern="1200" baseline="0" dirty="0" err="1" smtClean="0">
                          <a:solidFill>
                            <a:schemeClr val="dk1"/>
                          </a:solidFill>
                          <a:latin typeface="+mn-lt"/>
                          <a:ea typeface="+mn-ea"/>
                          <a:cs typeface="+mn-cs"/>
                        </a:rPr>
                        <a:t>phyFskPreambleLength</a:t>
                      </a:r>
                      <a:r>
                        <a:rPr lang="en-US" sz="1200" b="0" i="1" u="none" strike="noStrike" kern="1200" baseline="0" dirty="0" smtClean="0">
                          <a:solidFill>
                            <a:schemeClr val="dk1"/>
                          </a:solidFill>
                          <a:latin typeface="+mn-lt"/>
                          <a:ea typeface="+mn-ea"/>
                          <a:cs typeface="+mn-cs"/>
                        </a:rPr>
                        <a:t>, </a:t>
                      </a:r>
                      <a:r>
                        <a:rPr lang="en-US" sz="1200" b="0" i="1" u="none" strike="noStrike" kern="1200" baseline="0" dirty="0" err="1" smtClean="0">
                          <a:solidFill>
                            <a:schemeClr val="dk1"/>
                          </a:solidFill>
                          <a:latin typeface="+mn-lt"/>
                          <a:ea typeface="+mn-ea"/>
                          <a:cs typeface="+mn-cs"/>
                        </a:rPr>
                        <a:t>SecondaryFskPreambleLength</a:t>
                      </a:r>
                      <a:endParaRPr lang="en-US" sz="1200" i="1" dirty="0"/>
                    </a:p>
                  </a:txBody>
                  <a:tcPr/>
                </a:tc>
              </a:tr>
              <a:tr h="309033">
                <a:tc>
                  <a:txBody>
                    <a:bodyPr/>
                    <a:lstStyle/>
                    <a:p>
                      <a:r>
                        <a:rPr lang="en-US" sz="1200" dirty="0" smtClean="0"/>
                        <a:t>FCS size</a:t>
                      </a:r>
                      <a:endParaRPr lang="en-US" sz="1200" dirty="0"/>
                    </a:p>
                  </a:txBody>
                  <a:tcPr/>
                </a:tc>
                <a:tc>
                  <a:txBody>
                    <a:bodyPr/>
                    <a:lstStyle/>
                    <a:p>
                      <a:r>
                        <a:rPr lang="en-US" sz="1200" dirty="0" smtClean="0"/>
                        <a:t>2, or 4</a:t>
                      </a:r>
                      <a:endParaRPr lang="en-US" sz="1200" dirty="0"/>
                    </a:p>
                  </a:txBody>
                  <a:tcPr/>
                </a:tc>
              </a:tr>
              <a:tr h="309033">
                <a:tc>
                  <a:txBody>
                    <a:bodyPr/>
                    <a:lstStyle/>
                    <a:p>
                      <a:r>
                        <a:rPr lang="en-US" sz="1200" dirty="0" smtClean="0"/>
                        <a:t>Packet Length</a:t>
                      </a:r>
                      <a:endParaRPr lang="en-US" sz="1000" i="1" dirty="0"/>
                    </a:p>
                  </a:txBody>
                  <a:tcPr/>
                </a:tc>
                <a:tc>
                  <a:txBody>
                    <a:bodyPr/>
                    <a:lstStyle/>
                    <a:p>
                      <a:r>
                        <a:rPr lang="en-US" sz="1200" b="0" i="1" u="none" strike="noStrike" kern="1200" baseline="0" dirty="0" err="1" smtClean="0">
                          <a:solidFill>
                            <a:schemeClr val="dk1"/>
                          </a:solidFill>
                          <a:latin typeface="+mn-lt"/>
                          <a:ea typeface="+mn-ea"/>
                          <a:cs typeface="+mn-cs"/>
                        </a:rPr>
                        <a:t>aMaxPhyPacketSize</a:t>
                      </a:r>
                      <a:r>
                        <a:rPr lang="en-US" sz="1200" b="0" i="1" u="none" strike="noStrike" kern="1200" baseline="0" dirty="0" smtClean="0">
                          <a:solidFill>
                            <a:schemeClr val="dk1"/>
                          </a:solidFill>
                          <a:latin typeface="+mn-lt"/>
                          <a:ea typeface="+mn-ea"/>
                          <a:cs typeface="+mn-cs"/>
                        </a:rPr>
                        <a:t> = </a:t>
                      </a:r>
                      <a:r>
                        <a:rPr lang="en-US" sz="1200" dirty="0" smtClean="0"/>
                        <a:t>127, or 2047, or </a:t>
                      </a:r>
                      <a:r>
                        <a:rPr lang="en-US" sz="1200" b="0" i="1" u="none" strike="noStrike" kern="1200" baseline="0" dirty="0" err="1" smtClean="0">
                          <a:solidFill>
                            <a:schemeClr val="dk1"/>
                          </a:solidFill>
                          <a:latin typeface="+mn-lt"/>
                          <a:ea typeface="+mn-ea"/>
                          <a:cs typeface="+mn-cs"/>
                        </a:rPr>
                        <a:t>phyLecimDsssPsduSize</a:t>
                      </a:r>
                      <a:endParaRPr lang="en-US" sz="1200" i="1" dirty="0"/>
                    </a:p>
                  </a:txBody>
                  <a:tcPr/>
                </a:tc>
              </a:tr>
              <a:tr h="309033">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dirty="0" smtClean="0"/>
                        <a:t>Bandwidth</a:t>
                      </a:r>
                    </a:p>
                  </a:txBody>
                  <a:tcPr/>
                </a:tc>
                <a:tc>
                  <a:txBody>
                    <a:bodyPr/>
                    <a:lstStyle/>
                    <a:p>
                      <a:endParaRPr lang="en-US" sz="1200" dirty="0"/>
                    </a:p>
                  </a:txBody>
                  <a:tcPr/>
                </a:tc>
              </a:tr>
              <a:tr h="309033">
                <a:tc>
                  <a:txBody>
                    <a:bodyPr/>
                    <a:lstStyle/>
                    <a:p>
                      <a:r>
                        <a:rPr lang="en-US" sz="1200" dirty="0" smtClean="0"/>
                        <a:t>Data Rate (kb/s)</a:t>
                      </a:r>
                      <a:endParaRPr lang="en-US" sz="1200" dirty="0"/>
                    </a:p>
                  </a:txBody>
                  <a:tcPr/>
                </a:tc>
                <a:tc>
                  <a:txBody>
                    <a:bodyPr/>
                    <a:lstStyle/>
                    <a:p>
                      <a:r>
                        <a:rPr lang="en-US" sz="1200" dirty="0" smtClean="0"/>
                        <a:t>2.4, 4.8, 6.25, 9.6, 10, 12.5, 16, 19.2, 20, 25, 31.25,</a:t>
                      </a:r>
                      <a:r>
                        <a:rPr lang="en-US" sz="1200" baseline="0" dirty="0" smtClean="0"/>
                        <a:t> 32, 36, 38.4, 40, </a:t>
                      </a:r>
                      <a:r>
                        <a:rPr lang="en-US" sz="1200" dirty="0" smtClean="0"/>
                        <a:t>50, 100, 110, 150, 156, 200, 234, 250, 300, 312, 468, 600, 624, 800, 850, 936, 1000, 1404, 1562.5, 1638, 2000, 3125, 6250, 6810, 27240</a:t>
                      </a:r>
                      <a:endParaRPr lang="en-US" sz="1200" dirty="0"/>
                    </a:p>
                  </a:txBody>
                  <a:tcPr/>
                </a:tc>
              </a:tr>
              <a:tr h="309033">
                <a:tc>
                  <a:txBody>
                    <a:bodyPr/>
                    <a:lstStyle/>
                    <a:p>
                      <a:r>
                        <a:rPr lang="en-US" sz="1200" dirty="0" smtClean="0"/>
                        <a:t>Transmit power level</a:t>
                      </a:r>
                      <a:endParaRPr lang="en-US" sz="1200" dirty="0"/>
                    </a:p>
                  </a:txBody>
                  <a:tcPr/>
                </a:tc>
                <a:tc>
                  <a:txBody>
                    <a:bodyPr/>
                    <a:lstStyle/>
                    <a:p>
                      <a:r>
                        <a:rPr lang="en-US" sz="1200" b="0" i="1" u="none" strike="noStrike" kern="1200" baseline="0" dirty="0" err="1" smtClean="0">
                          <a:solidFill>
                            <a:schemeClr val="dk1"/>
                          </a:solidFill>
                          <a:latin typeface="+mn-lt"/>
                          <a:ea typeface="+mn-ea"/>
                          <a:cs typeface="+mn-cs"/>
                        </a:rPr>
                        <a:t>phyTxPower</a:t>
                      </a:r>
                      <a:endParaRPr lang="en-US" sz="1200" i="1" dirty="0"/>
                    </a:p>
                  </a:txBody>
                  <a:tcPr/>
                </a:tc>
              </a:tr>
              <a:tr h="309033">
                <a:tc>
                  <a:txBody>
                    <a:bodyPr/>
                    <a:lstStyle/>
                    <a:p>
                      <a:r>
                        <a:rPr lang="en-US" sz="1200" dirty="0" smtClean="0"/>
                        <a:t>CCA</a:t>
                      </a:r>
                      <a:endParaRPr lang="en-US" sz="1200" dirty="0"/>
                    </a:p>
                  </a:txBody>
                  <a:tcPr/>
                </a:tc>
                <a:tc>
                  <a:txBody>
                    <a:bodyPr/>
                    <a:lstStyle/>
                    <a:p>
                      <a:r>
                        <a:rPr lang="en-US" sz="1200" dirty="0" smtClean="0"/>
                        <a:t>1, 2, 3, 4, 5, 6, :</a:t>
                      </a:r>
                      <a:r>
                        <a:rPr lang="en-US" sz="1200" baseline="0" dirty="0" smtClean="0"/>
                        <a:t> </a:t>
                      </a:r>
                      <a:r>
                        <a:rPr lang="en-US" sz="1200" dirty="0" err="1" smtClean="0"/>
                        <a:t>aCcatime</a:t>
                      </a:r>
                      <a:r>
                        <a:rPr lang="en-US" sz="1200" dirty="0" smtClean="0"/>
                        <a:t>/</a:t>
                      </a:r>
                      <a:r>
                        <a:rPr lang="en-US" sz="1200" b="0" i="1" u="none" strike="noStrike" kern="1200" baseline="0" dirty="0" err="1" smtClean="0">
                          <a:solidFill>
                            <a:schemeClr val="dk1"/>
                          </a:solidFill>
                          <a:latin typeface="+mn-lt"/>
                          <a:ea typeface="+mn-ea"/>
                          <a:cs typeface="+mn-cs"/>
                        </a:rPr>
                        <a:t>phyCCADuration</a:t>
                      </a:r>
                      <a:endParaRPr lang="en-US" sz="1200" i="1" dirty="0"/>
                    </a:p>
                  </a:txBody>
                  <a:tcPr/>
                </a:tc>
              </a:tr>
              <a:tr h="309033">
                <a:tc>
                  <a:txBody>
                    <a:bodyPr/>
                    <a:lstStyle/>
                    <a:p>
                      <a:r>
                        <a:rPr lang="en-US" sz="1200" dirty="0" smtClean="0"/>
                        <a:t>FEC</a:t>
                      </a:r>
                      <a:endParaRPr lang="en-US" sz="1200" dirty="0"/>
                    </a:p>
                  </a:txBody>
                  <a:tcPr/>
                </a:tc>
                <a:tc>
                  <a:txBody>
                    <a:bodyPr/>
                    <a:lstStyle/>
                    <a:p>
                      <a:r>
                        <a:rPr lang="en-US" sz="1200" dirty="0" smtClean="0"/>
                        <a:t>Off/On, rate, code, interleaving:</a:t>
                      </a:r>
                      <a:r>
                        <a:rPr lang="en-US" sz="1200" baseline="0" dirty="0" smtClean="0"/>
                        <a:t> </a:t>
                      </a:r>
                      <a:r>
                        <a:rPr lang="en-US" sz="1200" b="0" i="1" u="none" strike="noStrike" kern="1200" baseline="0" dirty="0" err="1" smtClean="0">
                          <a:solidFill>
                            <a:schemeClr val="dk1"/>
                          </a:solidFill>
                          <a:latin typeface="+mn-lt"/>
                          <a:ea typeface="+mn-ea"/>
                          <a:cs typeface="+mn-cs"/>
                        </a:rPr>
                        <a:t>phyFskFecEnabled</a:t>
                      </a:r>
                      <a:r>
                        <a:rPr lang="en-US" sz="1200" b="0" i="1" u="none" strike="noStrike" kern="1200" baseline="0" dirty="0" smtClean="0">
                          <a:solidFill>
                            <a:schemeClr val="dk1"/>
                          </a:solidFill>
                          <a:latin typeface="+mn-lt"/>
                          <a:ea typeface="+mn-ea"/>
                          <a:cs typeface="+mn-cs"/>
                        </a:rPr>
                        <a:t>, </a:t>
                      </a:r>
                      <a:r>
                        <a:rPr lang="en-US" sz="1200" b="0" i="1" u="none" strike="noStrike" kern="1200" baseline="0" dirty="0" err="1" smtClean="0">
                          <a:solidFill>
                            <a:schemeClr val="dk1"/>
                          </a:solidFill>
                          <a:latin typeface="+mn-lt"/>
                          <a:ea typeface="+mn-ea"/>
                          <a:cs typeface="+mn-cs"/>
                        </a:rPr>
                        <a:t>phyFskFecInterleavingRsc</a:t>
                      </a:r>
                      <a:r>
                        <a:rPr lang="en-US" sz="1200" b="0" i="1" u="none" strike="noStrike" kern="1200" baseline="0" dirty="0" smtClean="0">
                          <a:solidFill>
                            <a:schemeClr val="dk1"/>
                          </a:solidFill>
                          <a:latin typeface="+mn-lt"/>
                          <a:ea typeface="+mn-ea"/>
                          <a:cs typeface="+mn-cs"/>
                        </a:rPr>
                        <a:t>, </a:t>
                      </a:r>
                      <a:r>
                        <a:rPr lang="en-US" sz="1200" b="0" i="1" u="none" strike="noStrike" kern="1200" baseline="0" dirty="0" err="1" smtClean="0">
                          <a:solidFill>
                            <a:schemeClr val="dk1"/>
                          </a:solidFill>
                          <a:latin typeface="+mn-lt"/>
                          <a:ea typeface="+mn-ea"/>
                          <a:cs typeface="+mn-cs"/>
                        </a:rPr>
                        <a:t>phyFskFecScheme</a:t>
                      </a:r>
                      <a:r>
                        <a:rPr lang="en-US" sz="1200" b="0" i="1" u="none" strike="noStrike" kern="1200" baseline="0" dirty="0" smtClean="0">
                          <a:solidFill>
                            <a:schemeClr val="dk1"/>
                          </a:solidFill>
                          <a:latin typeface="+mn-lt"/>
                          <a:ea typeface="+mn-ea"/>
                          <a:cs typeface="+mn-cs"/>
                        </a:rPr>
                        <a:t>/</a:t>
                      </a:r>
                      <a:r>
                        <a:rPr lang="en-US" sz="1200" b="0" i="1" u="none" strike="noStrike" kern="1200" baseline="0" dirty="0" err="1" smtClean="0">
                          <a:solidFill>
                            <a:schemeClr val="dk1"/>
                          </a:solidFill>
                          <a:latin typeface="+mn-lt"/>
                          <a:ea typeface="+mn-ea"/>
                          <a:cs typeface="+mn-cs"/>
                        </a:rPr>
                        <a:t>phyTvwsFskFecScheme</a:t>
                      </a:r>
                      <a:r>
                        <a:rPr lang="en-US" sz="1200" b="0" i="1" u="none" strike="noStrike" kern="1200" baseline="0" dirty="0" smtClean="0">
                          <a:solidFill>
                            <a:schemeClr val="dk1"/>
                          </a:solidFill>
                          <a:latin typeface="+mn-lt"/>
                          <a:ea typeface="+mn-ea"/>
                          <a:cs typeface="+mn-cs"/>
                        </a:rPr>
                        <a:t>, </a:t>
                      </a:r>
                      <a:r>
                        <a:rPr lang="en-US" sz="1200" b="0" i="1" u="none" strike="noStrike" kern="1200" baseline="0" dirty="0" err="1" smtClean="0">
                          <a:solidFill>
                            <a:schemeClr val="dk1"/>
                          </a:solidFill>
                          <a:latin typeface="+mn-lt"/>
                          <a:ea typeface="+mn-ea"/>
                          <a:cs typeface="+mn-cs"/>
                        </a:rPr>
                        <a:t>phyLecimFecTailBitingEnabled</a:t>
                      </a:r>
                      <a:endParaRPr lang="en-US" sz="1200" i="1" dirty="0"/>
                    </a:p>
                  </a:txBody>
                  <a:tcPr/>
                </a:tc>
              </a:tr>
              <a:tr h="309033">
                <a:tc>
                  <a:txBody>
                    <a:bodyPr/>
                    <a:lstStyle/>
                    <a:p>
                      <a:r>
                        <a:rPr lang="en-US" sz="1200" dirty="0" smtClean="0"/>
                        <a:t>SFD</a:t>
                      </a:r>
                      <a:endParaRPr lang="en-US" sz="1200" dirty="0"/>
                    </a:p>
                  </a:txBody>
                  <a:tcPr/>
                </a:tc>
                <a:tc>
                  <a:txBody>
                    <a:bodyPr/>
                    <a:lstStyle/>
                    <a:p>
                      <a:r>
                        <a:rPr lang="en-US" sz="1200" dirty="0" smtClean="0"/>
                        <a:t>Size/value: </a:t>
                      </a:r>
                      <a:r>
                        <a:rPr lang="en-US" sz="1200" b="0" i="1" u="none" strike="noStrike" kern="1200" baseline="0" dirty="0" err="1" smtClean="0">
                          <a:solidFill>
                            <a:schemeClr val="dk1"/>
                          </a:solidFill>
                          <a:latin typeface="+mn-lt"/>
                          <a:ea typeface="+mn-ea"/>
                          <a:cs typeface="+mn-cs"/>
                        </a:rPr>
                        <a:t>phySunFskSfd</a:t>
                      </a:r>
                      <a:r>
                        <a:rPr lang="en-US" sz="1200" b="0" i="1" u="none" strike="noStrike" kern="1200" baseline="0" dirty="0" smtClean="0">
                          <a:solidFill>
                            <a:schemeClr val="dk1"/>
                          </a:solidFill>
                          <a:latin typeface="+mn-lt"/>
                          <a:ea typeface="+mn-ea"/>
                          <a:cs typeface="+mn-cs"/>
                        </a:rPr>
                        <a:t>, </a:t>
                      </a:r>
                      <a:r>
                        <a:rPr lang="en-US" sz="1200" b="0" i="1" u="none" strike="noStrike" kern="1200" baseline="0" dirty="0" err="1" smtClean="0">
                          <a:solidFill>
                            <a:schemeClr val="dk1"/>
                          </a:solidFill>
                          <a:latin typeface="+mn-lt"/>
                          <a:ea typeface="+mn-ea"/>
                          <a:cs typeface="+mn-cs"/>
                        </a:rPr>
                        <a:t>phyTvwsSfdLength</a:t>
                      </a:r>
                      <a:r>
                        <a:rPr lang="en-US" sz="1200" b="0" i="1" u="none" strike="noStrike" kern="1200" baseline="0" dirty="0" smtClean="0">
                          <a:solidFill>
                            <a:schemeClr val="dk1"/>
                          </a:solidFill>
                          <a:latin typeface="+mn-lt"/>
                          <a:ea typeface="+mn-ea"/>
                          <a:cs typeface="+mn-cs"/>
                        </a:rPr>
                        <a:t>, </a:t>
                      </a:r>
                      <a:r>
                        <a:rPr lang="en-US" sz="1200" b="0" i="1" u="none" strike="noStrike" kern="1200" baseline="0" dirty="0" err="1" smtClean="0">
                          <a:solidFill>
                            <a:schemeClr val="dk1"/>
                          </a:solidFill>
                          <a:latin typeface="+mn-lt"/>
                          <a:ea typeface="+mn-ea"/>
                          <a:cs typeface="+mn-cs"/>
                        </a:rPr>
                        <a:t>phyLecimDsssSfdPresent</a:t>
                      </a:r>
                      <a:r>
                        <a:rPr lang="en-US" sz="1200" b="0" i="1" u="none" strike="noStrike" kern="1200" baseline="0" dirty="0" smtClean="0">
                          <a:solidFill>
                            <a:schemeClr val="dk1"/>
                          </a:solidFill>
                          <a:latin typeface="+mn-lt"/>
                          <a:ea typeface="+mn-ea"/>
                          <a:cs typeface="+mn-cs"/>
                        </a:rPr>
                        <a:t>, </a:t>
                      </a:r>
                      <a:r>
                        <a:rPr lang="en-US" sz="1200" b="0" i="1" u="none" strike="noStrike" kern="1200" baseline="0" dirty="0" err="1" smtClean="0">
                          <a:solidFill>
                            <a:schemeClr val="dk1"/>
                          </a:solidFill>
                          <a:latin typeface="+mn-lt"/>
                          <a:ea typeface="+mn-ea"/>
                          <a:cs typeface="+mn-cs"/>
                        </a:rPr>
                        <a:t>SecondaryFskSfd</a:t>
                      </a:r>
                      <a:endParaRPr lang="en-US" sz="1200" i="1" dirty="0"/>
                    </a:p>
                  </a:txBody>
                  <a:tcPr/>
                </a:tc>
              </a:tr>
              <a:tr h="309033">
                <a:tc>
                  <a:txBody>
                    <a:bodyPr/>
                    <a:lstStyle/>
                    <a:p>
                      <a:endParaRPr lang="en-US" sz="1200" dirty="0"/>
                    </a:p>
                  </a:txBody>
                  <a:tcPr/>
                </a:tc>
                <a:tc>
                  <a:txBody>
                    <a:bodyPr/>
                    <a:lstStyle/>
                    <a:p>
                      <a:endParaRPr lang="en-US" sz="1200" dirty="0"/>
                    </a:p>
                  </a:txBody>
                  <a:tcPr/>
                </a:tc>
              </a:tr>
            </a:tbl>
          </a:graphicData>
        </a:graphic>
      </p:graphicFrame>
    </p:spTree>
    <p:extLst>
      <p:ext uri="{BB962C8B-B14F-4D97-AF65-F5344CB8AC3E}">
        <p14:creationId xmlns:p14="http://schemas.microsoft.com/office/powerpoint/2010/main" val="2783094634"/>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&lt;Sept 2016&gt;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24</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24</a:t>
            </a:fld>
            <a:endParaRPr lang="en-US"/>
          </a:p>
        </p:txBody>
      </p:sp>
      <p:graphicFrame>
        <p:nvGraphicFramePr>
          <p:cNvPr id="2" name="Table 1"/>
          <p:cNvGraphicFramePr>
            <a:graphicFrameLocks noGrp="1"/>
          </p:cNvGraphicFramePr>
          <p:nvPr>
            <p:extLst>
              <p:ext uri="{D42A27DB-BD31-4B8C-83A1-F6EECF244321}">
                <p14:modId xmlns:p14="http://schemas.microsoft.com/office/powerpoint/2010/main" val="3791600589"/>
              </p:ext>
            </p:extLst>
          </p:nvPr>
        </p:nvGraphicFramePr>
        <p:xfrm>
          <a:off x="609600" y="1143000"/>
          <a:ext cx="7619999" cy="4748949"/>
        </p:xfrm>
        <a:graphic>
          <a:graphicData uri="http://schemas.openxmlformats.org/drawingml/2006/table">
            <a:tbl>
              <a:tblPr firstRow="1" bandRow="1">
                <a:tableStyleId>{5C22544A-7EE6-4342-B048-85BDC9FD1C3A}</a:tableStyleId>
              </a:tblPr>
              <a:tblGrid>
                <a:gridCol w="2286000"/>
                <a:gridCol w="5333999"/>
              </a:tblGrid>
              <a:tr h="309033">
                <a:tc gridSpan="2">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400" dirty="0" smtClean="0"/>
                        <a:t>Management Protocol</a:t>
                      </a:r>
                      <a:r>
                        <a:rPr lang="en-US" sz="1400" baseline="0" dirty="0" smtClean="0"/>
                        <a:t> </a:t>
                      </a:r>
                      <a:r>
                        <a:rPr lang="en-US" sz="1400" dirty="0" smtClean="0"/>
                        <a:t>Configuration Parameters via </a:t>
                      </a:r>
                      <a:r>
                        <a:rPr lang="en-US" sz="1400" baseline="0" dirty="0" smtClean="0"/>
                        <a:t>MGMT SAP</a:t>
                      </a:r>
                      <a:endParaRPr lang="en-US" sz="1400" dirty="0" smtClean="0"/>
                    </a:p>
                  </a:txBody>
                  <a:tcPr/>
                </a:tc>
                <a:tc hMerge="1">
                  <a:txBody>
                    <a:bodyPr/>
                    <a:lstStyle/>
                    <a:p>
                      <a:endParaRPr lang="en-US" dirty="0"/>
                    </a:p>
                  </a:txBody>
                  <a:tcPr/>
                </a:tc>
              </a:tr>
              <a:tr h="309033">
                <a:tc>
                  <a:txBody>
                    <a:bodyPr/>
                    <a:lstStyle/>
                    <a:p>
                      <a:r>
                        <a:rPr lang="en-US" sz="1400" b="1" dirty="0" smtClean="0"/>
                        <a:t>PHY Parameters</a:t>
                      </a:r>
                      <a:r>
                        <a:rPr lang="en-US" sz="1400" b="1" baseline="0" dirty="0" smtClean="0"/>
                        <a:t> </a:t>
                      </a:r>
                      <a:r>
                        <a:rPr lang="en-US" sz="1400" b="1" dirty="0" smtClean="0"/>
                        <a:t>(cont’d)</a:t>
                      </a:r>
                      <a:endParaRPr lang="en-US" sz="1400" b="1" dirty="0"/>
                    </a:p>
                  </a:txBody>
                  <a:tcPr/>
                </a:tc>
                <a:tc>
                  <a:txBody>
                    <a:bodyPr/>
                    <a:lstStyle/>
                    <a:p>
                      <a:r>
                        <a:rPr lang="en-US" sz="1400" b="1" dirty="0" smtClean="0"/>
                        <a:t>PHY Parameters - detail</a:t>
                      </a:r>
                      <a:endParaRPr lang="en-US" sz="1400" b="1" dirty="0"/>
                    </a:p>
                  </a:txBody>
                  <a:tcPr/>
                </a:tc>
              </a:tr>
              <a:tr h="309033">
                <a:tc>
                  <a:txBody>
                    <a:bodyPr/>
                    <a:lstStyle/>
                    <a:p>
                      <a:r>
                        <a:rPr lang="en-US" sz="1200" dirty="0" smtClean="0"/>
                        <a:t>TX&lt;-&gt;RX</a:t>
                      </a:r>
                      <a:endParaRPr lang="en-US" sz="12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b="0" i="0" u="none" strike="noStrike" kern="1200" baseline="0" dirty="0" err="1" smtClean="0">
                          <a:solidFill>
                            <a:schemeClr val="dk1"/>
                          </a:solidFill>
                          <a:latin typeface="+mn-lt"/>
                          <a:ea typeface="+mn-ea"/>
                          <a:cs typeface="+mn-cs"/>
                        </a:rPr>
                        <a:t>aTurnaroundTime</a:t>
                      </a:r>
                      <a:endParaRPr lang="en-US" sz="1000" dirty="0" smtClean="0"/>
                    </a:p>
                  </a:txBody>
                  <a:tcPr/>
                </a:tc>
              </a:tr>
              <a:tr h="309033">
                <a:tc>
                  <a:txBody>
                    <a:bodyPr/>
                    <a:lstStyle/>
                    <a:p>
                      <a:r>
                        <a:rPr lang="en-US" sz="1200" dirty="0" smtClean="0"/>
                        <a:t>ED threshold</a:t>
                      </a:r>
                      <a:endParaRPr lang="en-US" sz="1200" dirty="0"/>
                    </a:p>
                  </a:txBody>
                  <a:tcPr/>
                </a:tc>
                <a:tc>
                  <a:txBody>
                    <a:bodyPr/>
                    <a:lstStyle/>
                    <a:p>
                      <a:endParaRPr lang="en-US" sz="1200" dirty="0"/>
                    </a:p>
                  </a:txBody>
                  <a:tcPr/>
                </a:tc>
              </a:tr>
              <a:tr h="309033">
                <a:tc>
                  <a:txBody>
                    <a:bodyPr/>
                    <a:lstStyle/>
                    <a:p>
                      <a:r>
                        <a:rPr lang="en-US" sz="1200" dirty="0" smtClean="0"/>
                        <a:t>Spreading factor</a:t>
                      </a:r>
                      <a:endParaRPr lang="en-US" sz="1200" dirty="0"/>
                    </a:p>
                  </a:txBody>
                  <a:tcPr/>
                </a:tc>
                <a:tc>
                  <a:txBody>
                    <a:bodyPr/>
                    <a:lstStyle/>
                    <a:p>
                      <a:endParaRPr lang="en-US" sz="1200" dirty="0"/>
                    </a:p>
                  </a:txBody>
                  <a:tcPr/>
                </a:tc>
              </a:tr>
              <a:tr h="309033">
                <a:tc>
                  <a:txBody>
                    <a:bodyPr/>
                    <a:lstStyle/>
                    <a:p>
                      <a:r>
                        <a:rPr lang="en-US" sz="1200" dirty="0" smtClean="0"/>
                        <a:t>DSSS code</a:t>
                      </a:r>
                      <a:endParaRPr lang="en-US" sz="1200" dirty="0"/>
                    </a:p>
                  </a:txBody>
                  <a:tcPr/>
                </a:tc>
                <a:tc>
                  <a:txBody>
                    <a:bodyPr/>
                    <a:lstStyle/>
                    <a:p>
                      <a:endParaRPr lang="en-US" sz="1200" i="1" dirty="0"/>
                    </a:p>
                  </a:txBody>
                  <a:tcPr/>
                </a:tc>
              </a:tr>
              <a:tr h="309033">
                <a:tc>
                  <a:txBody>
                    <a:bodyPr/>
                    <a:lstStyle/>
                    <a:p>
                      <a:r>
                        <a:rPr lang="en-US" sz="1200" dirty="0" smtClean="0"/>
                        <a:t>Data whitening</a:t>
                      </a:r>
                      <a:endParaRPr lang="en-US" sz="1200" dirty="0"/>
                    </a:p>
                  </a:txBody>
                  <a:tcPr/>
                </a:tc>
                <a:tc>
                  <a:txBody>
                    <a:bodyPr/>
                    <a:lstStyle/>
                    <a:p>
                      <a:endParaRPr lang="en-US" sz="1200" i="1" dirty="0"/>
                    </a:p>
                  </a:txBody>
                  <a:tcPr/>
                </a:tc>
              </a:tr>
              <a:tr h="309033">
                <a:tc>
                  <a:txBody>
                    <a:bodyPr/>
                    <a:lstStyle/>
                    <a:p>
                      <a:r>
                        <a:rPr lang="en-US" sz="1200" dirty="0" smtClean="0"/>
                        <a:t>Common signaling mode</a:t>
                      </a:r>
                      <a:endParaRPr lang="en-US" sz="1200" dirty="0"/>
                    </a:p>
                  </a:txBody>
                  <a:tcPr/>
                </a:tc>
                <a:tc>
                  <a:txBody>
                    <a:bodyPr/>
                    <a:lstStyle/>
                    <a:p>
                      <a:endParaRPr lang="en-US" sz="1200" dirty="0"/>
                    </a:p>
                  </a:txBody>
                  <a:tcPr/>
                </a:tc>
              </a:tr>
              <a:tr h="309033">
                <a:tc>
                  <a:txBody>
                    <a:bodyPr/>
                    <a:lstStyle/>
                    <a:p>
                      <a:endParaRPr lang="en-US" sz="1000" i="1" dirty="0"/>
                    </a:p>
                  </a:txBody>
                  <a:tcPr/>
                </a:tc>
                <a:tc>
                  <a:txBody>
                    <a:bodyPr/>
                    <a:lstStyle/>
                    <a:p>
                      <a:endParaRPr lang="en-US" sz="1200" i="1" dirty="0"/>
                    </a:p>
                  </a:txBody>
                  <a:tcPr/>
                </a:tc>
              </a:tr>
              <a:tr h="309033">
                <a:tc>
                  <a:txBody>
                    <a:bodyPr/>
                    <a:lstStyle/>
                    <a:p>
                      <a:endParaRPr lang="en-US" sz="1200" dirty="0"/>
                    </a:p>
                  </a:txBody>
                  <a:tcPr/>
                </a:tc>
                <a:tc>
                  <a:txBody>
                    <a:bodyPr/>
                    <a:lstStyle/>
                    <a:p>
                      <a:endParaRPr lang="en-US" sz="1200" dirty="0"/>
                    </a:p>
                  </a:txBody>
                  <a:tcPr/>
                </a:tc>
              </a:tr>
              <a:tr h="309033">
                <a:tc>
                  <a:txBody>
                    <a:bodyPr/>
                    <a:lstStyle/>
                    <a:p>
                      <a:endParaRPr lang="en-US" sz="1200" dirty="0"/>
                    </a:p>
                  </a:txBody>
                  <a:tcPr/>
                </a:tc>
                <a:tc>
                  <a:txBody>
                    <a:bodyPr/>
                    <a:lstStyle/>
                    <a:p>
                      <a:endParaRPr lang="en-US" sz="1200" i="1" dirty="0"/>
                    </a:p>
                  </a:txBody>
                  <a:tcPr/>
                </a:tc>
              </a:tr>
              <a:tr h="309033">
                <a:tc>
                  <a:txBody>
                    <a:bodyPr/>
                    <a:lstStyle/>
                    <a:p>
                      <a:endParaRPr lang="en-US" sz="1200" dirty="0"/>
                    </a:p>
                  </a:txBody>
                  <a:tcPr/>
                </a:tc>
                <a:tc>
                  <a:txBody>
                    <a:bodyPr/>
                    <a:lstStyle/>
                    <a:p>
                      <a:endParaRPr lang="en-US" sz="1200" dirty="0"/>
                    </a:p>
                  </a:txBody>
                  <a:tcPr/>
                </a:tc>
              </a:tr>
              <a:tr h="309033">
                <a:tc>
                  <a:txBody>
                    <a:bodyPr/>
                    <a:lstStyle/>
                    <a:p>
                      <a:endParaRPr lang="en-US" sz="1200" dirty="0"/>
                    </a:p>
                  </a:txBody>
                  <a:tcPr/>
                </a:tc>
                <a:tc>
                  <a:txBody>
                    <a:bodyPr/>
                    <a:lstStyle/>
                    <a:p>
                      <a:endParaRPr lang="en-US" sz="1200" i="1" dirty="0"/>
                    </a:p>
                  </a:txBody>
                  <a:tcPr/>
                </a:tc>
              </a:tr>
              <a:tr h="309033">
                <a:tc>
                  <a:txBody>
                    <a:bodyPr/>
                    <a:lstStyle/>
                    <a:p>
                      <a:endParaRPr lang="en-US"/>
                    </a:p>
                  </a:txBody>
                  <a:tcPr/>
                </a:tc>
                <a:tc>
                  <a:txBody>
                    <a:bodyPr/>
                    <a:lstStyle/>
                    <a:p>
                      <a:endParaRPr lang="en-US" sz="1200" dirty="0"/>
                    </a:p>
                  </a:txBody>
                  <a:tcPr/>
                </a:tc>
              </a:tr>
              <a:tr h="309033">
                <a:tc>
                  <a:txBody>
                    <a:bodyPr/>
                    <a:lstStyle/>
                    <a:p>
                      <a:endParaRPr lang="en-US"/>
                    </a:p>
                  </a:txBody>
                  <a:tcPr/>
                </a:tc>
                <a:tc>
                  <a:txBody>
                    <a:bodyPr/>
                    <a:lstStyle/>
                    <a:p>
                      <a:endParaRPr lang="en-US" sz="1200" dirty="0"/>
                    </a:p>
                  </a:txBody>
                  <a:tcPr/>
                </a:tc>
              </a:tr>
            </a:tbl>
          </a:graphicData>
        </a:graphic>
      </p:graphicFrame>
    </p:spTree>
    <p:extLst>
      <p:ext uri="{BB962C8B-B14F-4D97-AF65-F5344CB8AC3E}">
        <p14:creationId xmlns:p14="http://schemas.microsoft.com/office/powerpoint/2010/main" val="1913875001"/>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&lt;Sept 2016&gt;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25</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25</a:t>
            </a:fld>
            <a:endParaRPr lang="en-US"/>
          </a:p>
        </p:txBody>
      </p:sp>
      <p:sp>
        <p:nvSpPr>
          <p:cNvPr id="21509" name="Rectangle 2"/>
          <p:cNvSpPr>
            <a:spLocks noGrp="1" noChangeArrowheads="1"/>
          </p:cNvSpPr>
          <p:nvPr>
            <p:ph type="title" idx="4294967295"/>
          </p:nvPr>
        </p:nvSpPr>
        <p:spPr>
          <a:xfrm>
            <a:off x="533400" y="304800"/>
            <a:ext cx="7772400" cy="990600"/>
          </a:xfrm>
        </p:spPr>
        <p:txBody>
          <a:bodyPr/>
          <a:lstStyle/>
          <a:p>
            <a:pPr lvl="2"/>
            <a:r>
              <a:rPr lang="en-US" sz="3200" b="1" dirty="0" smtClean="0">
                <a:latin typeface="Times New Roman" charset="0"/>
                <a:ea typeface="ＭＳ Ｐゴシック" charset="0"/>
                <a:cs typeface="ＭＳ Ｐゴシック" charset="0"/>
              </a:rPr>
              <a:t>802.15.12 Discovery Techniques</a:t>
            </a:r>
            <a:endParaRPr lang="en-US" sz="3200" b="1"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152400" y="1676400"/>
            <a:ext cx="88392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endParaRPr lang="en-US" sz="2000" b="1" dirty="0"/>
          </a:p>
        </p:txBody>
      </p:sp>
      <p:sp>
        <p:nvSpPr>
          <p:cNvPr id="3" name="TextBox 2"/>
          <p:cNvSpPr txBox="1"/>
          <p:nvPr/>
        </p:nvSpPr>
        <p:spPr>
          <a:xfrm>
            <a:off x="228600" y="1219200"/>
            <a:ext cx="8763000" cy="3477875"/>
          </a:xfrm>
          <a:prstGeom prst="rect">
            <a:avLst/>
          </a:prstGeom>
          <a:noFill/>
        </p:spPr>
        <p:txBody>
          <a:bodyPr wrap="square" numCol="1" rtlCol="0">
            <a:spAutoFit/>
          </a:bodyPr>
          <a:lstStyle/>
          <a:p>
            <a:pPr marL="457200" indent="-457200">
              <a:buClr>
                <a:schemeClr val="tx1"/>
              </a:buClr>
              <a:buFont typeface="+mj-lt"/>
              <a:buAutoNum type="arabicPeriod"/>
            </a:pPr>
            <a:r>
              <a:rPr lang="en-US" sz="2000" b="1" dirty="0" smtClean="0">
                <a:solidFill>
                  <a:srgbClr val="000000"/>
                </a:solidFill>
                <a:ea typeface="Lucida Grande"/>
                <a:cs typeface="Lucida Grande"/>
              </a:rPr>
              <a:t>Dedicated IEs</a:t>
            </a:r>
          </a:p>
          <a:p>
            <a:pPr marL="800100" lvl="1" indent="-342900">
              <a:buClr>
                <a:schemeClr val="tx1"/>
              </a:buClr>
              <a:buFont typeface="Wingdings" charset="2"/>
              <a:buChar char="q"/>
            </a:pPr>
            <a:r>
              <a:rPr lang="en-US" sz="2000" dirty="0" smtClean="0"/>
              <a:t>Reserved for use with devices using 15.4e-2012, or 15.4-2015</a:t>
            </a:r>
          </a:p>
          <a:p>
            <a:pPr marL="800100" lvl="1" indent="-342900">
              <a:buClr>
                <a:schemeClr val="tx1"/>
              </a:buClr>
              <a:buFont typeface="Wingdings" charset="2"/>
              <a:buChar char="q"/>
            </a:pPr>
            <a:r>
              <a:rPr lang="en-US" sz="2000" dirty="0" smtClean="0"/>
              <a:t>Payload IE, reserved for 15.12, sent out with defined discovery payload</a:t>
            </a:r>
          </a:p>
          <a:p>
            <a:pPr marL="800100" lvl="1" indent="-342900">
              <a:buClr>
                <a:schemeClr val="tx1"/>
              </a:buClr>
              <a:buFont typeface="Wingdings" charset="2"/>
              <a:buChar char="q"/>
            </a:pPr>
            <a:r>
              <a:rPr lang="en-US" sz="2000" dirty="0" smtClean="0"/>
              <a:t>Devices not understanding this IE will reject the IE with no ill effects</a:t>
            </a:r>
          </a:p>
          <a:p>
            <a:pPr marL="800100" lvl="1" indent="-342900">
              <a:buClr>
                <a:schemeClr val="tx1"/>
              </a:buClr>
              <a:buFont typeface="Wingdings" charset="2"/>
              <a:buChar char="q"/>
            </a:pPr>
            <a:r>
              <a:rPr lang="en-US" sz="2000" dirty="0" smtClean="0"/>
              <a:t>Devices with 802.15.12 ULI will receive the IE and respond appropriately</a:t>
            </a:r>
          </a:p>
          <a:p>
            <a:pPr marL="457200" indent="-457200">
              <a:buClr>
                <a:schemeClr val="tx1"/>
              </a:buClr>
              <a:buFont typeface="+mj-lt"/>
              <a:buAutoNum type="arabicPeriod"/>
            </a:pPr>
            <a:r>
              <a:rPr lang="en-US" sz="2000" b="1" dirty="0" smtClean="0"/>
              <a:t>Payload encrypted with well known key</a:t>
            </a:r>
          </a:p>
          <a:p>
            <a:pPr marL="800100" lvl="1" indent="-342900">
              <a:buClr>
                <a:schemeClr val="tx1"/>
              </a:buClr>
              <a:buFont typeface="Wingdings" charset="2"/>
              <a:buChar char="q"/>
            </a:pPr>
            <a:r>
              <a:rPr lang="en-US" sz="2000" dirty="0" smtClean="0"/>
              <a:t>Reserved for use with devices using older firmware (</a:t>
            </a:r>
            <a:r>
              <a:rPr lang="en-US" sz="2000" u="sng" dirty="0" smtClean="0"/>
              <a:t>&lt;</a:t>
            </a:r>
            <a:r>
              <a:rPr lang="en-US" sz="2000" dirty="0" smtClean="0"/>
              <a:t> 2011), i.e. no IEs</a:t>
            </a:r>
          </a:p>
          <a:p>
            <a:pPr marL="800100" lvl="1" indent="-342900">
              <a:buClr>
                <a:schemeClr val="tx1"/>
              </a:buClr>
              <a:buFont typeface="Wingdings" charset="2"/>
              <a:buChar char="q"/>
            </a:pPr>
            <a:r>
              <a:rPr lang="en-US" sz="2000" dirty="0" smtClean="0"/>
              <a:t>Defined </a:t>
            </a:r>
            <a:r>
              <a:rPr lang="en-US" sz="2000" dirty="0"/>
              <a:t>d</a:t>
            </a:r>
            <a:r>
              <a:rPr lang="en-US" sz="2000" dirty="0" smtClean="0"/>
              <a:t>iscovery payload is sent using security with a well known key</a:t>
            </a:r>
          </a:p>
          <a:p>
            <a:pPr marL="800100" lvl="1" indent="-342900">
              <a:buClr>
                <a:schemeClr val="tx1"/>
              </a:buClr>
              <a:buFont typeface="Wingdings" charset="2"/>
              <a:buChar char="q"/>
            </a:pPr>
            <a:r>
              <a:rPr lang="en-US" sz="2000" dirty="0" smtClean="0"/>
              <a:t>Devices not knowing this key will  reject packet with no ill effects</a:t>
            </a:r>
          </a:p>
          <a:p>
            <a:pPr marL="800100" lvl="1" indent="-342900">
              <a:buClr>
                <a:schemeClr val="tx1"/>
              </a:buClr>
              <a:buFont typeface="Wingdings" charset="2"/>
              <a:buChar char="q"/>
            </a:pPr>
            <a:r>
              <a:rPr lang="en-US" sz="2000" dirty="0" smtClean="0"/>
              <a:t>Devices with 802.15.12 ULI will decrypt payload and respond appropriately</a:t>
            </a:r>
          </a:p>
          <a:p>
            <a:pPr marL="1714500" lvl="3" indent="-342900">
              <a:buClr>
                <a:srgbClr val="FF0000"/>
              </a:buClr>
              <a:buFont typeface="Wingdings" charset="2"/>
              <a:buChar char="q"/>
            </a:pPr>
            <a:endParaRPr lang="en-US" sz="2000" b="1" dirty="0" smtClean="0"/>
          </a:p>
        </p:txBody>
      </p:sp>
    </p:spTree>
    <p:extLst>
      <p:ext uri="{BB962C8B-B14F-4D97-AF65-F5344CB8AC3E}">
        <p14:creationId xmlns:p14="http://schemas.microsoft.com/office/powerpoint/2010/main" val="3842285384"/>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&lt;Sept 2016&gt;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26</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26</a:t>
            </a:fld>
            <a:endParaRPr lang="en-US"/>
          </a:p>
        </p:txBody>
      </p:sp>
      <p:sp>
        <p:nvSpPr>
          <p:cNvPr id="21509" name="Rectangle 2"/>
          <p:cNvSpPr>
            <a:spLocks noGrp="1" noChangeArrowheads="1"/>
          </p:cNvSpPr>
          <p:nvPr>
            <p:ph type="title" idx="4294967295"/>
          </p:nvPr>
        </p:nvSpPr>
        <p:spPr>
          <a:xfrm>
            <a:off x="533400" y="76200"/>
            <a:ext cx="7772400" cy="990600"/>
          </a:xfrm>
        </p:spPr>
        <p:txBody>
          <a:bodyPr/>
          <a:lstStyle/>
          <a:p>
            <a:pPr lvl="2"/>
            <a:r>
              <a:rPr lang="en-US" sz="3200" b="1" dirty="0" smtClean="0">
                <a:solidFill>
                  <a:srgbClr val="000000"/>
                </a:solidFill>
                <a:ea typeface="Lucida Grande"/>
                <a:cs typeface="Lucida Grande"/>
              </a:rPr>
              <a:t>Frame Composition</a:t>
            </a:r>
            <a:endParaRPr lang="en-US" sz="3200" dirty="0">
              <a:latin typeface="Times New Roman" charset="0"/>
              <a:ea typeface="ＭＳ Ｐゴシック" charset="0"/>
              <a:cs typeface="ＭＳ Ｐゴシック" charset="0"/>
            </a:endParaRPr>
          </a:p>
        </p:txBody>
      </p:sp>
      <p:sp>
        <p:nvSpPr>
          <p:cNvPr id="9" name="Rectangle 5"/>
          <p:cNvSpPr>
            <a:spLocks noChangeArrowheads="1"/>
          </p:cNvSpPr>
          <p:nvPr/>
        </p:nvSpPr>
        <p:spPr bwMode="auto">
          <a:xfrm>
            <a:off x="152400" y="1676400"/>
            <a:ext cx="88392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endParaRPr lang="en-US" sz="2000" b="1" dirty="0"/>
          </a:p>
        </p:txBody>
      </p:sp>
      <p:pic>
        <p:nvPicPr>
          <p:cNvPr id="4" name="Picture 3" descr="802.15.12-data-flow.emf"/>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8600" y="914400"/>
            <a:ext cx="8610600" cy="5578532"/>
          </a:xfrm>
          <a:prstGeom prst="rect">
            <a:avLst/>
          </a:prstGeom>
        </p:spPr>
      </p:pic>
    </p:spTree>
    <p:extLst>
      <p:ext uri="{BB962C8B-B14F-4D97-AF65-F5344CB8AC3E}">
        <p14:creationId xmlns:p14="http://schemas.microsoft.com/office/powerpoint/2010/main" val="27862504"/>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&lt;Sept 2016&gt;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27</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27</a:t>
            </a:fld>
            <a:endParaRPr lang="en-US"/>
          </a:p>
        </p:txBody>
      </p:sp>
      <p:sp>
        <p:nvSpPr>
          <p:cNvPr id="21509" name="Rectangle 2"/>
          <p:cNvSpPr>
            <a:spLocks noGrp="1" noChangeArrowheads="1"/>
          </p:cNvSpPr>
          <p:nvPr>
            <p:ph type="title" idx="4294967295"/>
          </p:nvPr>
        </p:nvSpPr>
        <p:spPr>
          <a:xfrm>
            <a:off x="381000" y="685800"/>
            <a:ext cx="7772400" cy="990600"/>
          </a:xfrm>
        </p:spPr>
        <p:txBody>
          <a:bodyPr/>
          <a:lstStyle/>
          <a:p>
            <a:r>
              <a:rPr lang="en-US" sz="2800" b="1" dirty="0" smtClean="0">
                <a:solidFill>
                  <a:srgbClr val="000000"/>
                </a:solidFill>
                <a:ea typeface="Lucida Grande"/>
                <a:cs typeface="Lucida Grande"/>
              </a:rPr>
              <a:t>802-2014 Reference Model</a:t>
            </a:r>
            <a:endParaRPr lang="en-US" sz="2800" b="1" dirty="0">
              <a:ea typeface="ＭＳ Ｐゴシック" charset="0"/>
              <a:cs typeface="ＭＳ Ｐゴシック" charset="0"/>
            </a:endParaRPr>
          </a:p>
        </p:txBody>
      </p:sp>
      <p:sp>
        <p:nvSpPr>
          <p:cNvPr id="21510" name="Rectangle 5"/>
          <p:cNvSpPr>
            <a:spLocks noChangeArrowheads="1"/>
          </p:cNvSpPr>
          <p:nvPr/>
        </p:nvSpPr>
        <p:spPr bwMode="auto">
          <a:xfrm>
            <a:off x="152400" y="1905000"/>
            <a:ext cx="8839200" cy="220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endParaRPr lang="en-US" sz="2000" b="1" dirty="0" smtClean="0">
              <a:solidFill>
                <a:srgbClr val="000000"/>
              </a:solidFill>
              <a:ea typeface="Lucida Grande"/>
              <a:cs typeface="Lucida Grande"/>
            </a:endParaRPr>
          </a:p>
        </p:txBody>
      </p:sp>
      <p:pic>
        <p:nvPicPr>
          <p:cNvPr id="8" name="Picture 7"/>
          <p:cNvPicPr>
            <a:picLocks noChangeAspect="1"/>
          </p:cNvPicPr>
          <p:nvPr/>
        </p:nvPicPr>
        <p:blipFill>
          <a:blip r:embed="rId3"/>
          <a:stretch>
            <a:fillRect/>
          </a:stretch>
        </p:blipFill>
        <p:spPr>
          <a:xfrm>
            <a:off x="590260" y="2362200"/>
            <a:ext cx="8548660" cy="3352800"/>
          </a:xfrm>
          <a:prstGeom prst="rect">
            <a:avLst/>
          </a:prstGeom>
        </p:spPr>
      </p:pic>
    </p:spTree>
    <p:extLst>
      <p:ext uri="{BB962C8B-B14F-4D97-AF65-F5344CB8AC3E}">
        <p14:creationId xmlns:p14="http://schemas.microsoft.com/office/powerpoint/2010/main" val="1542902799"/>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&lt;Sept 2016&gt;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28</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28</a:t>
            </a:fld>
            <a:endParaRPr lang="en-US"/>
          </a:p>
        </p:txBody>
      </p:sp>
      <p:sp>
        <p:nvSpPr>
          <p:cNvPr id="21509" name="Rectangle 2"/>
          <p:cNvSpPr>
            <a:spLocks noGrp="1" noChangeArrowheads="1"/>
          </p:cNvSpPr>
          <p:nvPr>
            <p:ph type="title" idx="4294967295"/>
          </p:nvPr>
        </p:nvSpPr>
        <p:spPr>
          <a:xfrm>
            <a:off x="381000" y="152400"/>
            <a:ext cx="7772400" cy="990600"/>
          </a:xfrm>
        </p:spPr>
        <p:txBody>
          <a:bodyPr/>
          <a:lstStyle/>
          <a:p>
            <a:r>
              <a:rPr lang="en-US" sz="2800" b="1" dirty="0" smtClean="0">
                <a:solidFill>
                  <a:srgbClr val="000000"/>
                </a:solidFill>
                <a:ea typeface="Lucida Grande"/>
                <a:cs typeface="Lucida Grande"/>
              </a:rPr>
              <a:t>802-2014 Reference Model</a:t>
            </a:r>
            <a:endParaRPr lang="en-US" sz="2800" b="1" dirty="0">
              <a:ea typeface="ＭＳ Ｐゴシック" charset="0"/>
              <a:cs typeface="ＭＳ Ｐゴシック" charset="0"/>
            </a:endParaRPr>
          </a:p>
        </p:txBody>
      </p:sp>
      <p:sp>
        <p:nvSpPr>
          <p:cNvPr id="21510" name="Rectangle 5"/>
          <p:cNvSpPr>
            <a:spLocks noChangeArrowheads="1"/>
          </p:cNvSpPr>
          <p:nvPr/>
        </p:nvSpPr>
        <p:spPr bwMode="auto">
          <a:xfrm>
            <a:off x="152400" y="1905000"/>
            <a:ext cx="8839200" cy="220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endParaRPr lang="en-US" sz="2000" b="1" dirty="0" smtClean="0">
              <a:solidFill>
                <a:srgbClr val="000000"/>
              </a:solidFill>
              <a:ea typeface="Lucida Grande"/>
              <a:cs typeface="Lucida Grande"/>
            </a:endParaRPr>
          </a:p>
        </p:txBody>
      </p:sp>
      <p:pic>
        <p:nvPicPr>
          <p:cNvPr id="2" name="Picture 1"/>
          <p:cNvPicPr>
            <a:picLocks noChangeAspect="1"/>
          </p:cNvPicPr>
          <p:nvPr/>
        </p:nvPicPr>
        <p:blipFill>
          <a:blip r:embed="rId3"/>
          <a:stretch>
            <a:fillRect/>
          </a:stretch>
        </p:blipFill>
        <p:spPr>
          <a:xfrm>
            <a:off x="152400" y="990600"/>
            <a:ext cx="8915400" cy="5165271"/>
          </a:xfrm>
          <a:prstGeom prst="rect">
            <a:avLst/>
          </a:prstGeom>
        </p:spPr>
      </p:pic>
    </p:spTree>
    <p:extLst>
      <p:ext uri="{BB962C8B-B14F-4D97-AF65-F5344CB8AC3E}">
        <p14:creationId xmlns:p14="http://schemas.microsoft.com/office/powerpoint/2010/main" val="612347388"/>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152400" y="304800"/>
            <a:ext cx="8686800" cy="1143000"/>
          </a:xfrm>
        </p:spPr>
        <p:txBody>
          <a:bodyPr/>
          <a:lstStyle/>
          <a:p>
            <a:r>
              <a:rPr lang="en-US" b="1" dirty="0" smtClean="0">
                <a:solidFill>
                  <a:srgbClr val="000000"/>
                </a:solidFill>
                <a:ea typeface="Lucida Grande"/>
                <a:cs typeface="Lucida Grande"/>
              </a:rPr>
              <a:t>802.15.9 </a:t>
            </a:r>
            <a:r>
              <a:rPr lang="en-US" b="1" dirty="0">
                <a:solidFill>
                  <a:srgbClr val="000000"/>
                </a:solidFill>
                <a:ea typeface="Lucida Grande"/>
                <a:cs typeface="Lucida Grande"/>
              </a:rPr>
              <a:t>Functional Decomposition</a:t>
            </a:r>
            <a:endParaRPr lang="en-US" dirty="0">
              <a:latin typeface="Arial" charset="0"/>
            </a:endParaRPr>
          </a:p>
        </p:txBody>
      </p:sp>
      <p:sp>
        <p:nvSpPr>
          <p:cNvPr id="2" name="Date Placeholder 1"/>
          <p:cNvSpPr>
            <a:spLocks noGrp="1"/>
          </p:cNvSpPr>
          <p:nvPr>
            <p:ph type="dt" sz="half" idx="10"/>
          </p:nvPr>
        </p:nvSpPr>
        <p:spPr/>
        <p:txBody>
          <a:bodyPr/>
          <a:lstStyle/>
          <a:p>
            <a:pPr>
              <a:defRPr/>
            </a:pPr>
            <a:r>
              <a:rPr lang="en-US" smtClean="0"/>
              <a:t>&lt;Sept 2016&gt;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dirty="0" smtClean="0"/>
              <a:t>Slide </a:t>
            </a:r>
            <a:fld id="{7415733E-E371-8944-98C6-8B637C4A033A}" type="slidenum">
              <a:rPr lang="en-US" smtClean="0"/>
              <a:pPr>
                <a:defRPr/>
              </a:pPr>
              <a:t>29</a:t>
            </a:fld>
            <a:endParaRPr lang="en-US" dirty="0"/>
          </a:p>
        </p:txBody>
      </p:sp>
      <p:pic>
        <p:nvPicPr>
          <p:cNvPr id="8" name="Picture 7"/>
          <p:cNvPicPr>
            <a:picLocks noChangeAspect="1"/>
          </p:cNvPicPr>
          <p:nvPr/>
        </p:nvPicPr>
        <p:blipFill>
          <a:blip r:embed="rId2"/>
          <a:stretch>
            <a:fillRect/>
          </a:stretch>
        </p:blipFill>
        <p:spPr>
          <a:xfrm>
            <a:off x="0" y="1752600"/>
            <a:ext cx="4495800" cy="4422953"/>
          </a:xfrm>
          <a:prstGeom prst="rect">
            <a:avLst/>
          </a:prstGeom>
        </p:spPr>
      </p:pic>
      <p:pic>
        <p:nvPicPr>
          <p:cNvPr id="11" name="Picture 10" descr="802.15.9.emf"/>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343400" y="2057400"/>
            <a:ext cx="4699294" cy="3581400"/>
          </a:xfrm>
          <a:prstGeom prst="rect">
            <a:avLst/>
          </a:prstGeom>
        </p:spPr>
      </p:pic>
    </p:spTree>
    <p:extLst>
      <p:ext uri="{BB962C8B-B14F-4D97-AF65-F5344CB8AC3E}">
        <p14:creationId xmlns:p14="http://schemas.microsoft.com/office/powerpoint/2010/main" val="4245190128"/>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304800" y="457200"/>
            <a:ext cx="8839200" cy="838200"/>
          </a:xfrm>
        </p:spPr>
        <p:txBody>
          <a:bodyPr/>
          <a:lstStyle/>
          <a:p>
            <a:r>
              <a:rPr lang="en-US" sz="3200" u="sng" dirty="0">
                <a:latin typeface="Arial" charset="0"/>
              </a:rPr>
              <a:t>Participants, Patents, and Duty to Inform</a:t>
            </a:r>
            <a:endParaRPr lang="en-US" sz="3200" dirty="0">
              <a:latin typeface="Arial" charset="0"/>
            </a:endParaRPr>
          </a:p>
        </p:txBody>
      </p:sp>
      <p:sp>
        <p:nvSpPr>
          <p:cNvPr id="8195" name="Rectangle 1027"/>
          <p:cNvSpPr>
            <a:spLocks noGrp="1" noChangeArrowheads="1"/>
          </p:cNvSpPr>
          <p:nvPr>
            <p:ph type="body" idx="1"/>
          </p:nvPr>
        </p:nvSpPr>
        <p:spPr>
          <a:xfrm>
            <a:off x="0" y="1295400"/>
            <a:ext cx="9144000" cy="4876800"/>
          </a:xfrm>
        </p:spPr>
        <p:txBody>
          <a:bodyPr/>
          <a:lstStyle/>
          <a:p>
            <a:pPr algn="ctr">
              <a:buFont typeface="Monotype Sorts" charset="0"/>
              <a:buNone/>
            </a:pPr>
            <a:r>
              <a:rPr lang="en-US" sz="1600" b="1" dirty="0">
                <a:latin typeface="Arial" charset="0"/>
              </a:rPr>
              <a:t>All participants in this meeting have certain obligations under the IEEE-SA Patent Policy. </a:t>
            </a:r>
          </a:p>
          <a:p>
            <a:pPr lvl="1">
              <a:buFont typeface="Arial" charset="0"/>
              <a:buChar char="•"/>
            </a:pPr>
            <a:r>
              <a:rPr lang="en-US" sz="1600" b="1" dirty="0">
                <a:solidFill>
                  <a:srgbClr val="003399"/>
                </a:solidFill>
                <a:latin typeface="Arial" charset="0"/>
              </a:rPr>
              <a:t>Participants [Note: </a:t>
            </a:r>
            <a:r>
              <a:rPr lang="en-GB" sz="1600" b="1" dirty="0">
                <a:solidFill>
                  <a:srgbClr val="003399"/>
                </a:solidFill>
                <a:latin typeface="Arial" charset="0"/>
              </a:rPr>
              <a:t>Quoted text excerpted from IEEE-SA Standards Board Bylaws subclause 6.2</a:t>
            </a:r>
            <a:r>
              <a:rPr lang="en-US" sz="1600" b="1" dirty="0">
                <a:solidFill>
                  <a:srgbClr val="003399"/>
                </a:solidFill>
                <a:latin typeface="Arial" charset="0"/>
              </a:rPr>
              <a:t>]:</a:t>
            </a:r>
          </a:p>
          <a:p>
            <a:pPr lvl="2">
              <a:buFont typeface="Arial" charset="0"/>
              <a:buChar char="•"/>
            </a:pPr>
            <a:r>
              <a:rPr lang="en-US" sz="1600" b="1" dirty="0">
                <a:solidFill>
                  <a:srgbClr val="003399"/>
                </a:solidFill>
                <a:latin typeface="Arial"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sz="1600" dirty="0">
              <a:latin typeface="Arial" charset="0"/>
            </a:endParaRPr>
          </a:p>
          <a:p>
            <a:pPr lvl="2">
              <a:buFont typeface="Arial" charset="0"/>
              <a:buChar char="•"/>
            </a:pPr>
            <a:r>
              <a:rPr lang="en-US" sz="1600" b="1" dirty="0">
                <a:solidFill>
                  <a:srgbClr val="003399"/>
                </a:solidFill>
                <a:latin typeface="Arial" charset="0"/>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charset="0"/>
              <a:buChar char="•"/>
            </a:pPr>
            <a:r>
              <a:rPr lang="en-US" sz="1600" b="1" dirty="0">
                <a:solidFill>
                  <a:srgbClr val="003399"/>
                </a:solidFill>
                <a:latin typeface="Arial" charset="0"/>
              </a:rPr>
              <a:t>The above does not apply if the patent claim is already the subject of an Accepted Letter of Assurance that applies to the proposed standard(s) under consideration by this group</a:t>
            </a:r>
          </a:p>
          <a:p>
            <a:pPr lvl="1">
              <a:buFont typeface="Arial" charset="0"/>
              <a:buChar char="•"/>
            </a:pPr>
            <a:r>
              <a:rPr lang="en-US" sz="1600" b="1" dirty="0">
                <a:solidFill>
                  <a:srgbClr val="003399"/>
                </a:solidFill>
                <a:latin typeface="Arial" charset="0"/>
              </a:rPr>
              <a:t>Early identification of holders of potential Essential Patent Claims is strongly encouraged</a:t>
            </a:r>
          </a:p>
          <a:p>
            <a:pPr lvl="1">
              <a:buFont typeface="Arial" charset="0"/>
              <a:buChar char="•"/>
            </a:pPr>
            <a:r>
              <a:rPr lang="en-US" sz="1600" b="1" dirty="0">
                <a:solidFill>
                  <a:srgbClr val="003399"/>
                </a:solidFill>
                <a:latin typeface="Arial" charset="0"/>
              </a:rPr>
              <a:t>No duty to perform a patent search</a:t>
            </a:r>
            <a:endParaRPr lang="en-US" sz="1600" dirty="0">
              <a:latin typeface="Arial" charset="0"/>
            </a:endParaRPr>
          </a:p>
        </p:txBody>
      </p:sp>
      <p:sp>
        <p:nvSpPr>
          <p:cNvPr id="8196" name="Text Box 1028"/>
          <p:cNvSpPr txBox="1">
            <a:spLocks noChangeArrowheads="1"/>
          </p:cNvSpPr>
          <p:nvPr/>
        </p:nvSpPr>
        <p:spPr bwMode="auto">
          <a:xfrm>
            <a:off x="4114800" y="64627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200">
                <a:solidFill>
                  <a:srgbClr val="000099"/>
                </a:solidFill>
                <a:latin typeface="Arial" charset="0"/>
                <a:ea typeface="ＭＳ Ｐゴシック" charset="0"/>
              </a:defRPr>
            </a:lvl1pPr>
            <a:lvl2pPr>
              <a:defRPr sz="2800">
                <a:solidFill>
                  <a:srgbClr val="000099"/>
                </a:solidFill>
                <a:latin typeface="Arial" charset="0"/>
                <a:ea typeface="ＭＳ Ｐゴシック" charset="0"/>
              </a:defRPr>
            </a:lvl2pPr>
            <a:lvl3pPr>
              <a:defRPr sz="2400">
                <a:solidFill>
                  <a:srgbClr val="000099"/>
                </a:solidFill>
                <a:latin typeface="Arial" charset="0"/>
                <a:ea typeface="ＭＳ Ｐゴシック" charset="0"/>
              </a:defRPr>
            </a:lvl3pPr>
            <a:lvl4pPr>
              <a:defRPr sz="2000">
                <a:solidFill>
                  <a:srgbClr val="000099"/>
                </a:solidFill>
                <a:latin typeface="Arial" charset="0"/>
                <a:ea typeface="ＭＳ Ｐゴシック" charset="0"/>
              </a:defRPr>
            </a:lvl4pPr>
            <a:lvl5pPr>
              <a:defRPr sz="2000">
                <a:solidFill>
                  <a:srgbClr val="000099"/>
                </a:solidFill>
                <a:latin typeface="Arial" charset="0"/>
                <a:ea typeface="ＭＳ Ｐゴシック" charset="0"/>
              </a:defRPr>
            </a:lvl5pPr>
            <a:lvl6pPr>
              <a:buFont typeface="Monotype Sorts" charset="0"/>
              <a:defRPr sz="2000">
                <a:solidFill>
                  <a:srgbClr val="000099"/>
                </a:solidFill>
                <a:latin typeface="Arial" charset="0"/>
                <a:ea typeface="ＭＳ Ｐゴシック" charset="0"/>
              </a:defRPr>
            </a:lvl6pPr>
            <a:lvl7pPr>
              <a:buFont typeface="Monotype Sorts" charset="0"/>
              <a:defRPr sz="2000">
                <a:solidFill>
                  <a:srgbClr val="000099"/>
                </a:solidFill>
                <a:latin typeface="Arial" charset="0"/>
                <a:ea typeface="ＭＳ Ｐゴシック" charset="0"/>
              </a:defRPr>
            </a:lvl7pPr>
            <a:lvl8pPr>
              <a:buFont typeface="Monotype Sorts" charset="0"/>
              <a:defRPr sz="2000">
                <a:solidFill>
                  <a:srgbClr val="000099"/>
                </a:solidFill>
                <a:latin typeface="Arial" charset="0"/>
                <a:ea typeface="ＭＳ Ｐゴシック" charset="0"/>
              </a:defRPr>
            </a:lvl8pPr>
            <a:lvl9pPr>
              <a:buFont typeface="Monotype Sorts" charset="0"/>
              <a:defRPr sz="2000">
                <a:solidFill>
                  <a:srgbClr val="000099"/>
                </a:solidFill>
                <a:latin typeface="Arial" charset="0"/>
                <a:ea typeface="ＭＳ Ｐゴシック" charset="0"/>
              </a:defRPr>
            </a:lvl9pPr>
          </a:lstStyle>
          <a:p>
            <a:pPr eaLnBrk="0" hangingPunct="0"/>
            <a:r>
              <a:rPr lang="en-US" sz="1800" b="1" u="sng" dirty="0">
                <a:solidFill>
                  <a:schemeClr val="tx1"/>
                </a:solidFill>
                <a:latin typeface="Times New Roman" charset="0"/>
              </a:rPr>
              <a:t>Slide #1</a:t>
            </a:r>
          </a:p>
        </p:txBody>
      </p:sp>
      <p:sp>
        <p:nvSpPr>
          <p:cNvPr id="2" name="Date Placeholder 1"/>
          <p:cNvSpPr>
            <a:spLocks noGrp="1"/>
          </p:cNvSpPr>
          <p:nvPr>
            <p:ph type="dt" sz="half" idx="10"/>
          </p:nvPr>
        </p:nvSpPr>
        <p:spPr/>
        <p:txBody>
          <a:bodyPr/>
          <a:lstStyle/>
          <a:p>
            <a:pPr>
              <a:defRPr/>
            </a:pPr>
            <a:r>
              <a:rPr lang="en-US" smtClean="0"/>
              <a:t>&lt;Sept 2016&gt;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415733E-E371-8944-98C6-8B637C4A033A}" type="slidenum">
              <a:rPr lang="en-US" smtClean="0"/>
              <a:pPr>
                <a:defRPr/>
              </a:pPr>
              <a:t>3</a:t>
            </a:fld>
            <a:endParaRPr lang="en-US"/>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152400" y="304800"/>
            <a:ext cx="8686800" cy="1143000"/>
          </a:xfrm>
        </p:spPr>
        <p:txBody>
          <a:bodyPr/>
          <a:lstStyle/>
          <a:p>
            <a:r>
              <a:rPr lang="en-US" b="1" dirty="0" smtClean="0">
                <a:solidFill>
                  <a:srgbClr val="000000"/>
                </a:solidFill>
                <a:ea typeface="Lucida Grande"/>
                <a:cs typeface="Lucida Grande"/>
              </a:rPr>
              <a:t>802.15.10 </a:t>
            </a:r>
            <a:r>
              <a:rPr lang="en-US" b="1" dirty="0">
                <a:solidFill>
                  <a:srgbClr val="000000"/>
                </a:solidFill>
                <a:ea typeface="Lucida Grande"/>
                <a:cs typeface="Lucida Grande"/>
              </a:rPr>
              <a:t>Functional Decomposition</a:t>
            </a:r>
            <a:endParaRPr lang="en-US" dirty="0">
              <a:latin typeface="Arial" charset="0"/>
            </a:endParaRPr>
          </a:p>
        </p:txBody>
      </p:sp>
      <p:sp>
        <p:nvSpPr>
          <p:cNvPr id="2" name="Date Placeholder 1"/>
          <p:cNvSpPr>
            <a:spLocks noGrp="1"/>
          </p:cNvSpPr>
          <p:nvPr>
            <p:ph type="dt" sz="half" idx="10"/>
          </p:nvPr>
        </p:nvSpPr>
        <p:spPr/>
        <p:txBody>
          <a:bodyPr/>
          <a:lstStyle/>
          <a:p>
            <a:pPr>
              <a:defRPr/>
            </a:pPr>
            <a:r>
              <a:rPr lang="en-US" smtClean="0"/>
              <a:t>&lt;Sept 2016&gt;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dirty="0" smtClean="0"/>
              <a:t>Slide </a:t>
            </a:r>
            <a:fld id="{7415733E-E371-8944-98C6-8B637C4A033A}" type="slidenum">
              <a:rPr lang="en-US" smtClean="0"/>
              <a:pPr>
                <a:defRPr/>
              </a:pPr>
              <a:t>30</a:t>
            </a:fld>
            <a:endParaRPr lang="en-US" dirty="0"/>
          </a:p>
        </p:txBody>
      </p:sp>
      <p:sp>
        <p:nvSpPr>
          <p:cNvPr id="6" name="TextBox 5"/>
          <p:cNvSpPr txBox="1"/>
          <p:nvPr/>
        </p:nvSpPr>
        <p:spPr>
          <a:xfrm>
            <a:off x="4343400" y="1828800"/>
            <a:ext cx="4572000" cy="1323439"/>
          </a:xfrm>
          <a:prstGeom prst="rect">
            <a:avLst/>
          </a:prstGeom>
          <a:noFill/>
        </p:spPr>
        <p:txBody>
          <a:bodyPr wrap="square" rtlCol="0">
            <a:spAutoFit/>
          </a:bodyPr>
          <a:lstStyle/>
          <a:p>
            <a:r>
              <a:rPr lang="en-US" sz="1600" dirty="0" smtClean="0"/>
              <a:t>The Data SAP and the MCPS-SAP are used for Multicast as indicated in Figure 19 and Figure 66</a:t>
            </a:r>
          </a:p>
          <a:p>
            <a:endParaRPr lang="en-US" sz="1600" dirty="0" smtClean="0"/>
          </a:p>
          <a:p>
            <a:r>
              <a:rPr lang="en-US" sz="1600" dirty="0" smtClean="0"/>
              <a:t>The MGMT SAP and the MLME-SAP are used as indicated in Figures 3 through 13</a:t>
            </a:r>
            <a:endParaRPr lang="en-US" sz="1600" dirty="0"/>
          </a:p>
        </p:txBody>
      </p:sp>
      <p:pic>
        <p:nvPicPr>
          <p:cNvPr id="9" name="Picture 8"/>
          <p:cNvPicPr>
            <a:picLocks noChangeAspect="1"/>
          </p:cNvPicPr>
          <p:nvPr/>
        </p:nvPicPr>
        <p:blipFill>
          <a:blip r:embed="rId2"/>
          <a:stretch>
            <a:fillRect/>
          </a:stretch>
        </p:blipFill>
        <p:spPr>
          <a:xfrm>
            <a:off x="457200" y="3657600"/>
            <a:ext cx="8104187" cy="2787111"/>
          </a:xfrm>
          <a:prstGeom prst="rect">
            <a:avLst/>
          </a:prstGeom>
        </p:spPr>
      </p:pic>
      <p:pic>
        <p:nvPicPr>
          <p:cNvPr id="13" name="Picture 12" descr="802.15.10.emf"/>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7199" y="1219200"/>
            <a:ext cx="3830139" cy="2362200"/>
          </a:xfrm>
          <a:prstGeom prst="rect">
            <a:avLst/>
          </a:prstGeom>
        </p:spPr>
      </p:pic>
    </p:spTree>
    <p:extLst>
      <p:ext uri="{BB962C8B-B14F-4D97-AF65-F5344CB8AC3E}">
        <p14:creationId xmlns:p14="http://schemas.microsoft.com/office/powerpoint/2010/main" val="2125329857"/>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&lt;Sept 2016&gt;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31</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31</a:t>
            </a:fld>
            <a:endParaRPr lang="en-US"/>
          </a:p>
        </p:txBody>
      </p:sp>
      <p:sp>
        <p:nvSpPr>
          <p:cNvPr id="21509" name="Rectangle 2"/>
          <p:cNvSpPr>
            <a:spLocks noGrp="1" noChangeArrowheads="1"/>
          </p:cNvSpPr>
          <p:nvPr>
            <p:ph type="title" idx="4294967295"/>
          </p:nvPr>
        </p:nvSpPr>
        <p:spPr>
          <a:xfrm>
            <a:off x="533400" y="304800"/>
            <a:ext cx="7772400" cy="990600"/>
          </a:xfrm>
        </p:spPr>
        <p:txBody>
          <a:bodyPr/>
          <a:lstStyle/>
          <a:p>
            <a:pPr lvl="2"/>
            <a:r>
              <a:rPr lang="en-US" sz="3200" b="1" dirty="0" smtClean="0">
                <a:solidFill>
                  <a:srgbClr val="000000"/>
                </a:solidFill>
                <a:ea typeface="Lucida Grande"/>
                <a:cs typeface="Lucida Grande"/>
              </a:rPr>
              <a:t>Deliverables</a:t>
            </a:r>
            <a:endParaRPr lang="en-US" sz="32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152400" y="1676400"/>
            <a:ext cx="88392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endParaRPr lang="en-US" sz="2000" b="1" dirty="0"/>
          </a:p>
        </p:txBody>
      </p:sp>
      <p:sp>
        <p:nvSpPr>
          <p:cNvPr id="3" name="TextBox 2"/>
          <p:cNvSpPr txBox="1"/>
          <p:nvPr/>
        </p:nvSpPr>
        <p:spPr>
          <a:xfrm>
            <a:off x="228600" y="1143000"/>
            <a:ext cx="8763000" cy="5386091"/>
          </a:xfrm>
          <a:prstGeom prst="rect">
            <a:avLst/>
          </a:prstGeom>
          <a:noFill/>
        </p:spPr>
        <p:txBody>
          <a:bodyPr wrap="square" numCol="3" rtlCol="0">
            <a:spAutoFit/>
          </a:bodyPr>
          <a:lstStyle/>
          <a:p>
            <a:r>
              <a:rPr lang="en-US" sz="2000" b="1" dirty="0" smtClean="0"/>
              <a:t>Deliverables</a:t>
            </a:r>
          </a:p>
          <a:p>
            <a:pPr marL="285750" indent="-285750">
              <a:buFont typeface="Arial"/>
              <a:buChar char="•"/>
            </a:pPr>
            <a:r>
              <a:rPr lang="en-US" sz="1800" b="1" dirty="0" smtClean="0"/>
              <a:t>Management SAP</a:t>
            </a:r>
          </a:p>
          <a:p>
            <a:pPr marL="742950" lvl="1" indent="-285750">
              <a:buFont typeface="Arial"/>
              <a:buChar char="•"/>
            </a:pPr>
            <a:r>
              <a:rPr lang="en-US" sz="1600" dirty="0" smtClean="0"/>
              <a:t>Configuration Management</a:t>
            </a:r>
          </a:p>
          <a:p>
            <a:pPr marL="1031875" lvl="2" indent="-285750">
              <a:buFont typeface="Arial"/>
              <a:buChar char="•"/>
            </a:pPr>
            <a:r>
              <a:rPr lang="en-US" sz="1600" dirty="0" smtClean="0"/>
              <a:t>Dynamic PHY management</a:t>
            </a:r>
          </a:p>
          <a:p>
            <a:pPr marL="1489075" lvl="3" indent="-285750">
              <a:buFont typeface="Arial"/>
              <a:buChar char="•"/>
            </a:pPr>
            <a:r>
              <a:rPr lang="en-US" sz="1600" dirty="0" smtClean="0"/>
              <a:t>B Rolfe to provide</a:t>
            </a:r>
          </a:p>
          <a:p>
            <a:pPr marL="1031875" lvl="2" indent="-285750">
              <a:buFont typeface="Arial"/>
              <a:buChar char="•"/>
            </a:pPr>
            <a:r>
              <a:rPr lang="en-US" sz="1600" dirty="0" smtClean="0"/>
              <a:t>Network </a:t>
            </a:r>
          </a:p>
          <a:p>
            <a:pPr marL="1489075" lvl="3" indent="-285750">
              <a:buFont typeface="Arial"/>
              <a:buChar char="•"/>
            </a:pPr>
            <a:r>
              <a:rPr lang="en-US" sz="1600" dirty="0"/>
              <a:t>S</a:t>
            </a:r>
            <a:r>
              <a:rPr lang="en-US" sz="1600" dirty="0" smtClean="0"/>
              <a:t>et-Up</a:t>
            </a:r>
          </a:p>
          <a:p>
            <a:pPr marL="1031875" lvl="2" indent="-285750">
              <a:buFont typeface="Arial"/>
              <a:buChar char="•"/>
            </a:pPr>
            <a:r>
              <a:rPr lang="en-US" sz="1600" dirty="0" smtClean="0"/>
              <a:t>MAC</a:t>
            </a:r>
          </a:p>
          <a:p>
            <a:pPr marL="1489075" lvl="3" indent="-285750">
              <a:buFont typeface="Arial"/>
              <a:buChar char="•"/>
            </a:pPr>
            <a:r>
              <a:rPr lang="en-US" sz="1600" dirty="0" smtClean="0"/>
              <a:t>Set-Up</a:t>
            </a:r>
          </a:p>
          <a:p>
            <a:pPr marL="1031875" lvl="2" indent="-285750">
              <a:buFont typeface="Arial"/>
              <a:buChar char="•"/>
            </a:pPr>
            <a:r>
              <a:rPr lang="en-US" sz="1600" dirty="0" smtClean="0"/>
              <a:t>PHY </a:t>
            </a:r>
          </a:p>
          <a:p>
            <a:pPr marL="1489075" lvl="3" indent="-285750">
              <a:buFont typeface="Arial"/>
              <a:buChar char="•"/>
            </a:pPr>
            <a:r>
              <a:rPr lang="en-US" sz="1600" dirty="0"/>
              <a:t>S</a:t>
            </a:r>
            <a:r>
              <a:rPr lang="en-US" sz="1600" dirty="0" smtClean="0"/>
              <a:t>et-Up</a:t>
            </a:r>
          </a:p>
          <a:p>
            <a:pPr marL="1031875" lvl="2" indent="-285750">
              <a:buFont typeface="Arial"/>
              <a:buChar char="•"/>
            </a:pPr>
            <a:r>
              <a:rPr lang="en-US" sz="1600" dirty="0" smtClean="0"/>
              <a:t>Security </a:t>
            </a:r>
          </a:p>
          <a:p>
            <a:pPr marL="1489075" lvl="3" indent="-285750">
              <a:buFont typeface="Arial"/>
              <a:buChar char="•"/>
            </a:pPr>
            <a:r>
              <a:rPr lang="en-US" sz="1600" dirty="0"/>
              <a:t>S</a:t>
            </a:r>
            <a:r>
              <a:rPr lang="en-US" sz="1600" dirty="0" smtClean="0"/>
              <a:t>et-Up</a:t>
            </a:r>
          </a:p>
          <a:p>
            <a:pPr marL="1031875" lvl="2" indent="-285750">
              <a:buFont typeface="Arial"/>
              <a:buChar char="•"/>
            </a:pPr>
            <a:r>
              <a:rPr lang="en-US" sz="1600" dirty="0" smtClean="0"/>
              <a:t>TSCH </a:t>
            </a:r>
            <a:r>
              <a:rPr lang="en-US" sz="1600" dirty="0"/>
              <a:t>set-</a:t>
            </a:r>
            <a:r>
              <a:rPr lang="en-US" sz="1600" dirty="0" smtClean="0"/>
              <a:t>up</a:t>
            </a:r>
          </a:p>
          <a:p>
            <a:pPr marL="1489075" lvl="3" indent="-285750">
              <a:buFont typeface="Arial"/>
              <a:buChar char="•"/>
            </a:pPr>
            <a:r>
              <a:rPr lang="en-US" sz="1600" dirty="0" smtClean="0"/>
              <a:t>P Kinney to provide</a:t>
            </a:r>
          </a:p>
          <a:p>
            <a:pPr marL="1031875" lvl="2" indent="-285750">
              <a:buFont typeface="Arial"/>
              <a:buChar char="•"/>
            </a:pPr>
            <a:r>
              <a:rPr lang="en-US" sz="1600" dirty="0" smtClean="0"/>
              <a:t>Channel Hopping</a:t>
            </a:r>
          </a:p>
          <a:p>
            <a:pPr marL="742950" lvl="1" indent="-285750">
              <a:buFont typeface="Arial"/>
              <a:buChar char="•"/>
            </a:pPr>
            <a:r>
              <a:rPr lang="en-US" sz="1600" dirty="0" smtClean="0"/>
              <a:t>Yang Modeling</a:t>
            </a:r>
          </a:p>
          <a:p>
            <a:pPr marL="742950" lvl="1" indent="-285750">
              <a:buFont typeface="Arial"/>
              <a:buChar char="•"/>
            </a:pPr>
            <a:r>
              <a:rPr lang="en-US" sz="1600" dirty="0" smtClean="0"/>
              <a:t>L2 Routing</a:t>
            </a:r>
          </a:p>
          <a:p>
            <a:pPr marL="1200150" lvl="2" indent="-285750">
              <a:buFont typeface="Arial"/>
              <a:buChar char="•"/>
            </a:pPr>
            <a:r>
              <a:rPr lang="en-US" sz="1600" dirty="0" smtClean="0"/>
              <a:t>C Perkins to provide</a:t>
            </a:r>
          </a:p>
          <a:p>
            <a:pPr marL="285750" indent="-285750">
              <a:buFont typeface="Arial"/>
              <a:buChar char="•"/>
            </a:pPr>
            <a:r>
              <a:rPr lang="en-US" sz="1800" b="1" dirty="0" smtClean="0"/>
              <a:t>Data SAP</a:t>
            </a:r>
          </a:p>
          <a:p>
            <a:pPr marL="742950" lvl="1" indent="-285750">
              <a:buFont typeface="Arial"/>
              <a:buChar char="•"/>
            </a:pPr>
            <a:r>
              <a:rPr lang="en-US" sz="1600" dirty="0" smtClean="0"/>
              <a:t>Protocol Differentiation</a:t>
            </a:r>
          </a:p>
          <a:p>
            <a:pPr marL="1031875" lvl="2" indent="-285750">
              <a:buFont typeface="Arial"/>
              <a:buChar char="•"/>
            </a:pPr>
            <a:r>
              <a:rPr lang="en-US" sz="1600" dirty="0" smtClean="0"/>
              <a:t>EtherType</a:t>
            </a:r>
          </a:p>
          <a:p>
            <a:pPr marL="742950" lvl="1" indent="-285750">
              <a:buFont typeface="Arial"/>
              <a:buChar char="•"/>
            </a:pPr>
            <a:r>
              <a:rPr lang="en-US" sz="1600" dirty="0" smtClean="0"/>
              <a:t>Security</a:t>
            </a:r>
          </a:p>
          <a:p>
            <a:pPr marL="1031875" lvl="2" indent="-285750">
              <a:buFont typeface="Arial"/>
              <a:buChar char="•"/>
            </a:pPr>
            <a:r>
              <a:rPr lang="en-US" sz="1600" dirty="0" smtClean="0"/>
              <a:t>KMP (802.15.9)</a:t>
            </a:r>
          </a:p>
          <a:p>
            <a:pPr marL="1425575" lvl="3" indent="-285750">
              <a:buFont typeface="Arial"/>
              <a:buChar char="•"/>
              <a:tabLst>
                <a:tab pos="1427163" algn="l"/>
              </a:tabLst>
            </a:pPr>
            <a:r>
              <a:rPr lang="en-US" sz="1600" dirty="0" smtClean="0"/>
              <a:t>ETSI </a:t>
            </a:r>
            <a:r>
              <a:rPr lang="en-US" sz="1600" dirty="0"/>
              <a:t>TS102887-</a:t>
            </a:r>
            <a:r>
              <a:rPr lang="en-US" sz="1600" dirty="0" smtClean="0"/>
              <a:t>2</a:t>
            </a:r>
          </a:p>
          <a:p>
            <a:pPr marL="1425575" lvl="3" indent="-285750">
              <a:buFont typeface="Arial"/>
              <a:buChar char="•"/>
              <a:tabLst>
                <a:tab pos="1427163" algn="l"/>
              </a:tabLst>
            </a:pPr>
            <a:r>
              <a:rPr lang="en-US" sz="1600" dirty="0" smtClean="0"/>
              <a:t>802.1x</a:t>
            </a:r>
          </a:p>
          <a:p>
            <a:pPr marL="1425575" lvl="3" indent="-285750">
              <a:buFont typeface="Arial"/>
              <a:buChar char="•"/>
              <a:tabLst>
                <a:tab pos="1427163" algn="l"/>
              </a:tabLst>
            </a:pPr>
            <a:r>
              <a:rPr lang="en-US" sz="1600" dirty="0" smtClean="0"/>
              <a:t>Internet Key Exchange (IKE)</a:t>
            </a:r>
          </a:p>
          <a:p>
            <a:pPr marL="1425575" lvl="3" indent="-285750">
              <a:buFont typeface="Arial"/>
              <a:buChar char="•"/>
              <a:tabLst>
                <a:tab pos="1427163" algn="l"/>
              </a:tabLst>
            </a:pPr>
            <a:r>
              <a:rPr lang="en-US" sz="1600" dirty="0" smtClean="0"/>
              <a:t>Dragonfly</a:t>
            </a:r>
          </a:p>
          <a:p>
            <a:pPr marL="1425575" lvl="3" indent="-285750">
              <a:buFont typeface="Arial"/>
              <a:buChar char="•"/>
              <a:tabLst>
                <a:tab pos="1427163" algn="l"/>
              </a:tabLst>
            </a:pPr>
            <a:r>
              <a:rPr lang="en-US" sz="1600" dirty="0" smtClean="0"/>
              <a:t>PANA</a:t>
            </a:r>
          </a:p>
          <a:p>
            <a:pPr marL="1425575" lvl="3" indent="-285750">
              <a:buFont typeface="Arial"/>
              <a:buChar char="•"/>
              <a:tabLst>
                <a:tab pos="1427163" algn="l"/>
              </a:tabLst>
            </a:pPr>
            <a:r>
              <a:rPr lang="en-US" sz="1600" dirty="0" smtClean="0"/>
              <a:t>Vendor specific</a:t>
            </a:r>
          </a:p>
          <a:p>
            <a:pPr marL="742950" lvl="1" indent="-285750">
              <a:buFont typeface="Arial"/>
              <a:buChar char="•"/>
            </a:pPr>
            <a:r>
              <a:rPr lang="en-US" sz="1600" dirty="0" smtClean="0"/>
              <a:t>MAC </a:t>
            </a:r>
            <a:r>
              <a:rPr lang="en-US" sz="1600" dirty="0"/>
              <a:t>Resource </a:t>
            </a:r>
            <a:r>
              <a:rPr lang="en-US" sz="1600" dirty="0" smtClean="0"/>
              <a:t>Management</a:t>
            </a:r>
          </a:p>
          <a:p>
            <a:pPr marL="1031875" lvl="2" indent="-285750">
              <a:buFont typeface="Arial"/>
              <a:buChar char="•"/>
            </a:pPr>
            <a:r>
              <a:rPr lang="en-US" sz="1600" dirty="0" smtClean="0"/>
              <a:t>Priority</a:t>
            </a:r>
          </a:p>
          <a:p>
            <a:pPr marL="1031875" lvl="2" indent="-285750">
              <a:buFont typeface="Arial"/>
              <a:buChar char="•"/>
            </a:pPr>
            <a:r>
              <a:rPr lang="en-US" sz="1600" dirty="0" smtClean="0"/>
              <a:t>GTS management</a:t>
            </a:r>
          </a:p>
          <a:p>
            <a:pPr marL="742950" lvl="1" indent="-285750">
              <a:buFont typeface="Arial"/>
              <a:buChar char="•"/>
            </a:pPr>
            <a:r>
              <a:rPr lang="en-US" sz="1600" dirty="0" smtClean="0"/>
              <a:t>TSCH Operation</a:t>
            </a:r>
          </a:p>
          <a:p>
            <a:pPr marL="1200150" lvl="2" indent="-285750">
              <a:buFont typeface="Arial"/>
              <a:buChar char="•"/>
            </a:pPr>
            <a:r>
              <a:rPr lang="en-US" sz="1600" dirty="0" smtClean="0"/>
              <a:t>P Kinney to provide</a:t>
            </a:r>
          </a:p>
          <a:p>
            <a:pPr marL="742950" lvl="1" indent="-285750">
              <a:buFont typeface="Arial"/>
              <a:buChar char="•"/>
            </a:pPr>
            <a:r>
              <a:rPr lang="en-US" sz="1600" dirty="0" smtClean="0"/>
              <a:t>Fragmentation</a:t>
            </a:r>
          </a:p>
          <a:p>
            <a:pPr marL="1200150" lvl="2" indent="-285750">
              <a:buFont typeface="Arial"/>
              <a:buChar char="•"/>
            </a:pPr>
            <a:r>
              <a:rPr lang="en-US" sz="1600" dirty="0" smtClean="0"/>
              <a:t>Adaptive</a:t>
            </a:r>
          </a:p>
          <a:p>
            <a:pPr marL="1200150" lvl="2" indent="-285750">
              <a:buFont typeface="Arial"/>
              <a:buChar char="•"/>
            </a:pPr>
            <a:r>
              <a:rPr lang="en-US" sz="1600" dirty="0" smtClean="0"/>
              <a:t>PHY (PSDU)</a:t>
            </a:r>
          </a:p>
          <a:p>
            <a:pPr marL="1200150" lvl="2" indent="-285750">
              <a:buFont typeface="Arial"/>
              <a:buChar char="•"/>
            </a:pPr>
            <a:r>
              <a:rPr lang="en-US" sz="1600" dirty="0" err="1" smtClean="0"/>
              <a:t>UpperLayer</a:t>
            </a:r>
            <a:endParaRPr lang="en-US" sz="1600" dirty="0" smtClean="0"/>
          </a:p>
          <a:p>
            <a:pPr marL="1657350" lvl="3" indent="-285750">
              <a:buFont typeface="Arial"/>
              <a:buChar char="•"/>
            </a:pPr>
            <a:r>
              <a:rPr lang="en-US" sz="1600" dirty="0" smtClean="0"/>
              <a:t>802.15.9</a:t>
            </a:r>
          </a:p>
          <a:p>
            <a:pPr marL="1657350" lvl="3" indent="-285750">
              <a:buFont typeface="Arial"/>
              <a:buChar char="•"/>
            </a:pPr>
            <a:r>
              <a:rPr lang="en-US" sz="1600" dirty="0" smtClean="0"/>
              <a:t>6LoWPAN</a:t>
            </a:r>
          </a:p>
          <a:p>
            <a:pPr marL="742950" lvl="1" indent="-285750">
              <a:buFont typeface="Arial"/>
              <a:buChar char="•"/>
            </a:pPr>
            <a:r>
              <a:rPr lang="en-US" sz="1600" dirty="0" smtClean="0"/>
              <a:t>Location awareness</a:t>
            </a:r>
          </a:p>
          <a:p>
            <a:pPr marL="1200150" lvl="2" indent="-285750">
              <a:buFont typeface="Arial"/>
              <a:buChar char="•"/>
            </a:pPr>
            <a:r>
              <a:rPr lang="en-US" sz="1600" dirty="0" smtClean="0"/>
              <a:t>Ranging</a:t>
            </a:r>
          </a:p>
          <a:p>
            <a:pPr marL="1200150" lvl="2" indent="-285750">
              <a:buFont typeface="Arial"/>
              <a:buChar char="•"/>
            </a:pPr>
            <a:r>
              <a:rPr lang="en-US" sz="1600" dirty="0" smtClean="0"/>
              <a:t>B Verso to provide</a:t>
            </a:r>
          </a:p>
        </p:txBody>
      </p:sp>
    </p:spTree>
    <p:extLst>
      <p:ext uri="{BB962C8B-B14F-4D97-AF65-F5344CB8AC3E}">
        <p14:creationId xmlns:p14="http://schemas.microsoft.com/office/powerpoint/2010/main" val="1737557194"/>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&lt;Sept 2016&gt;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32</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32</a:t>
            </a:fld>
            <a:endParaRPr lang="en-US"/>
          </a:p>
        </p:txBody>
      </p:sp>
      <p:sp>
        <p:nvSpPr>
          <p:cNvPr id="21509" name="Rectangle 2"/>
          <p:cNvSpPr>
            <a:spLocks noGrp="1" noChangeArrowheads="1"/>
          </p:cNvSpPr>
          <p:nvPr>
            <p:ph type="title" idx="4294967295"/>
          </p:nvPr>
        </p:nvSpPr>
        <p:spPr>
          <a:xfrm>
            <a:off x="533400" y="381000"/>
            <a:ext cx="7772400" cy="990600"/>
          </a:xfrm>
        </p:spPr>
        <p:txBody>
          <a:bodyPr/>
          <a:lstStyle/>
          <a:p>
            <a:pPr lvl="2"/>
            <a:r>
              <a:rPr lang="en-US" sz="3200" b="1" dirty="0" smtClean="0">
                <a:solidFill>
                  <a:srgbClr val="000000"/>
                </a:solidFill>
                <a:ea typeface="Lucida Grande"/>
                <a:cs typeface="Lucida Grande"/>
              </a:rPr>
              <a:t>Deliverables</a:t>
            </a:r>
            <a:endParaRPr lang="en-US" sz="32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152400" y="1676400"/>
            <a:ext cx="88392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endParaRPr lang="en-US" sz="2000" b="1" dirty="0"/>
          </a:p>
        </p:txBody>
      </p:sp>
      <p:sp>
        <p:nvSpPr>
          <p:cNvPr id="3" name="TextBox 2"/>
          <p:cNvSpPr txBox="1"/>
          <p:nvPr/>
        </p:nvSpPr>
        <p:spPr>
          <a:xfrm>
            <a:off x="228600" y="1219200"/>
            <a:ext cx="8763000" cy="4770537"/>
          </a:xfrm>
          <a:prstGeom prst="rect">
            <a:avLst/>
          </a:prstGeom>
          <a:noFill/>
        </p:spPr>
        <p:txBody>
          <a:bodyPr wrap="square" numCol="2" rtlCol="0">
            <a:spAutoFit/>
          </a:bodyPr>
          <a:lstStyle/>
          <a:p>
            <a:pPr marL="285750" indent="-285750">
              <a:buFont typeface="Arial"/>
              <a:buChar char="•"/>
            </a:pPr>
            <a:r>
              <a:rPr lang="en-US" sz="1800" b="1" dirty="0" smtClean="0"/>
              <a:t>Management SAP</a:t>
            </a:r>
          </a:p>
          <a:p>
            <a:pPr marL="742950" lvl="1" indent="-285750">
              <a:buFont typeface="Arial"/>
              <a:buChar char="•"/>
            </a:pPr>
            <a:r>
              <a:rPr lang="en-US" sz="1600" dirty="0" smtClean="0"/>
              <a:t>Configuration Management</a:t>
            </a:r>
          </a:p>
          <a:p>
            <a:pPr marL="1031875" lvl="2" indent="-285750">
              <a:buFont typeface="Arial"/>
              <a:buChar char="•"/>
            </a:pPr>
            <a:r>
              <a:rPr lang="en-US" sz="1600" dirty="0" smtClean="0"/>
              <a:t>PHY </a:t>
            </a:r>
          </a:p>
          <a:p>
            <a:pPr marL="1489075" lvl="3" indent="-285750">
              <a:buFont typeface="Arial"/>
              <a:buChar char="•"/>
            </a:pPr>
            <a:r>
              <a:rPr lang="en-US" sz="1600" dirty="0"/>
              <a:t>S</a:t>
            </a:r>
            <a:r>
              <a:rPr lang="en-US" sz="1600" dirty="0" smtClean="0"/>
              <a:t>et-Up</a:t>
            </a:r>
          </a:p>
          <a:p>
            <a:pPr marL="1946275" lvl="4" indent="-285750">
              <a:buFont typeface="Arial"/>
              <a:buChar char="•"/>
            </a:pPr>
            <a:r>
              <a:rPr lang="en-US" sz="1600" dirty="0" smtClean="0"/>
              <a:t>Channel</a:t>
            </a:r>
          </a:p>
          <a:p>
            <a:pPr marL="2403475" lvl="5" indent="-285750">
              <a:buFont typeface="Arial"/>
              <a:buChar char="•"/>
            </a:pPr>
            <a:r>
              <a:rPr lang="en-US" sz="1600" dirty="0" smtClean="0"/>
              <a:t>Center frequency</a:t>
            </a:r>
          </a:p>
          <a:p>
            <a:pPr marL="2403475" lvl="5" indent="-285750">
              <a:buFont typeface="Arial"/>
              <a:buChar char="•"/>
            </a:pPr>
            <a:r>
              <a:rPr lang="en-US" sz="1600" dirty="0" smtClean="0"/>
              <a:t>Channel number</a:t>
            </a:r>
          </a:p>
          <a:p>
            <a:pPr marL="2403475" lvl="5" indent="-285750">
              <a:buFont typeface="Arial"/>
              <a:buChar char="•"/>
            </a:pPr>
            <a:r>
              <a:rPr lang="en-US" sz="1600" dirty="0" smtClean="0"/>
              <a:t>Regional band</a:t>
            </a:r>
          </a:p>
          <a:p>
            <a:pPr marL="1946275" lvl="4" indent="-285750">
              <a:buFont typeface="Arial"/>
              <a:buChar char="•"/>
            </a:pPr>
            <a:r>
              <a:rPr lang="en-US" sz="1600" dirty="0" smtClean="0"/>
              <a:t>Bandwidth</a:t>
            </a:r>
          </a:p>
          <a:p>
            <a:pPr marL="1946275" lvl="4" indent="-285750">
              <a:buFont typeface="Arial"/>
              <a:buChar char="•"/>
            </a:pPr>
            <a:r>
              <a:rPr lang="en-US" sz="1600" dirty="0" smtClean="0"/>
              <a:t>Modulation</a:t>
            </a:r>
          </a:p>
          <a:p>
            <a:pPr marL="2403475" lvl="5" indent="-285750">
              <a:buFont typeface="Arial"/>
              <a:buChar char="•"/>
            </a:pPr>
            <a:r>
              <a:rPr lang="en-US" sz="1600" dirty="0" smtClean="0"/>
              <a:t>Channel page</a:t>
            </a:r>
          </a:p>
          <a:p>
            <a:pPr marL="1946275" lvl="4" indent="-285750">
              <a:buFont typeface="Arial"/>
              <a:buChar char="•"/>
            </a:pPr>
            <a:r>
              <a:rPr lang="en-US" sz="1600" dirty="0" smtClean="0"/>
              <a:t>Preamble</a:t>
            </a:r>
          </a:p>
          <a:p>
            <a:pPr marL="2403475" lvl="5" indent="-285750">
              <a:buFont typeface="Arial"/>
              <a:buChar char="•"/>
            </a:pPr>
            <a:r>
              <a:rPr lang="en-US" sz="1600" dirty="0" smtClean="0"/>
              <a:t>Code</a:t>
            </a:r>
          </a:p>
          <a:p>
            <a:pPr marL="2403475" lvl="5" indent="-285750">
              <a:buFont typeface="Arial"/>
              <a:buChar char="•"/>
            </a:pPr>
            <a:r>
              <a:rPr lang="en-US" sz="1600" dirty="0" smtClean="0"/>
              <a:t>Repetition</a:t>
            </a:r>
          </a:p>
          <a:p>
            <a:pPr marL="1946275" lvl="4" indent="-285750">
              <a:buFont typeface="Arial"/>
              <a:buChar char="•"/>
            </a:pPr>
            <a:r>
              <a:rPr lang="en-US" sz="1600" dirty="0" smtClean="0"/>
              <a:t>FCS size</a:t>
            </a:r>
          </a:p>
          <a:p>
            <a:pPr marL="1946275" lvl="4" indent="-285750">
              <a:buFont typeface="Arial"/>
              <a:buChar char="•"/>
            </a:pPr>
            <a:r>
              <a:rPr lang="en-US" sz="1600" dirty="0" smtClean="0"/>
              <a:t>Packet Length</a:t>
            </a:r>
          </a:p>
          <a:p>
            <a:pPr marL="1946275" lvl="4" indent="-285750">
              <a:buFont typeface="Arial"/>
              <a:buChar char="•"/>
            </a:pPr>
            <a:r>
              <a:rPr lang="en-US" sz="1600" dirty="0" smtClean="0"/>
              <a:t>Data Rate</a:t>
            </a:r>
          </a:p>
          <a:p>
            <a:pPr marL="1946275" lvl="4" indent="-285750">
              <a:buFont typeface="Arial"/>
              <a:buChar char="•"/>
            </a:pPr>
            <a:r>
              <a:rPr lang="en-US" sz="1600" dirty="0" smtClean="0"/>
              <a:t>Transmit Power level</a:t>
            </a:r>
          </a:p>
          <a:p>
            <a:pPr marL="1946275" lvl="4" indent="-285750">
              <a:buFont typeface="Arial"/>
              <a:buChar char="•"/>
            </a:pPr>
            <a:r>
              <a:rPr lang="en-US" sz="1600" dirty="0" smtClean="0"/>
              <a:t>Data Whitening</a:t>
            </a:r>
          </a:p>
          <a:p>
            <a:pPr marL="1946275" lvl="4" indent="-285750">
              <a:buFont typeface="Arial"/>
              <a:buChar char="•"/>
            </a:pPr>
            <a:r>
              <a:rPr lang="en-US" sz="1600" dirty="0" smtClean="0"/>
              <a:t>Common Signalling Mode</a:t>
            </a:r>
          </a:p>
          <a:p>
            <a:pPr marL="1946275" lvl="4" indent="-285750">
              <a:buFont typeface="Arial"/>
              <a:buChar char="•"/>
            </a:pPr>
            <a:r>
              <a:rPr lang="en-US" sz="1600" dirty="0" smtClean="0"/>
              <a:t>ED Threshold</a:t>
            </a:r>
          </a:p>
          <a:p>
            <a:pPr marL="1946275" lvl="4" indent="-285750">
              <a:buFont typeface="Arial"/>
              <a:buChar char="•"/>
            </a:pPr>
            <a:r>
              <a:rPr lang="en-US" sz="1600" dirty="0" smtClean="0"/>
              <a:t>Spreading Factor</a:t>
            </a:r>
          </a:p>
          <a:p>
            <a:pPr marL="1946275" lvl="4" indent="-285750">
              <a:buFont typeface="Arial"/>
              <a:buChar char="•"/>
            </a:pPr>
            <a:r>
              <a:rPr lang="en-US" sz="1600" dirty="0" smtClean="0"/>
              <a:t>DSSS code</a:t>
            </a:r>
          </a:p>
          <a:p>
            <a:pPr marL="1946275" lvl="4" indent="-285750">
              <a:buFont typeface="Arial"/>
              <a:buChar char="•"/>
            </a:pPr>
            <a:r>
              <a:rPr lang="en-US" sz="1600" dirty="0" smtClean="0"/>
              <a:t>CCA</a:t>
            </a:r>
          </a:p>
          <a:p>
            <a:pPr marL="2403475" lvl="5" indent="-285750">
              <a:buFont typeface="Arial"/>
              <a:buChar char="•"/>
            </a:pPr>
            <a:r>
              <a:rPr lang="en-US" sz="1600" dirty="0" smtClean="0"/>
              <a:t>Mode</a:t>
            </a:r>
          </a:p>
          <a:p>
            <a:pPr marL="2403475" lvl="5" indent="-285750">
              <a:buFont typeface="Arial"/>
              <a:buChar char="•"/>
            </a:pPr>
            <a:r>
              <a:rPr lang="en-US" sz="1600" dirty="0" smtClean="0"/>
              <a:t>duration</a:t>
            </a:r>
          </a:p>
          <a:p>
            <a:pPr marL="1946275" lvl="4" indent="-285750">
              <a:buFont typeface="Arial"/>
              <a:buChar char="•"/>
            </a:pPr>
            <a:r>
              <a:rPr lang="en-US" sz="1600" dirty="0" smtClean="0"/>
              <a:t>FEC?</a:t>
            </a:r>
          </a:p>
          <a:p>
            <a:pPr marL="2403475" lvl="5" indent="-285750">
              <a:buFont typeface="Arial"/>
              <a:buChar char="•"/>
            </a:pPr>
            <a:r>
              <a:rPr lang="en-US" sz="1600" dirty="0" smtClean="0"/>
              <a:t>Rate</a:t>
            </a:r>
          </a:p>
          <a:p>
            <a:pPr marL="2403475" lvl="5" indent="-285750">
              <a:buFont typeface="Arial"/>
              <a:buChar char="•"/>
            </a:pPr>
            <a:r>
              <a:rPr lang="en-US" sz="1600" dirty="0" smtClean="0"/>
              <a:t>Coding</a:t>
            </a:r>
          </a:p>
          <a:p>
            <a:pPr marL="2403475" lvl="5" indent="-285750">
              <a:buFont typeface="Arial"/>
              <a:buChar char="•"/>
            </a:pPr>
            <a:r>
              <a:rPr lang="en-US" sz="1600" dirty="0" smtClean="0"/>
              <a:t>Interleaving</a:t>
            </a:r>
          </a:p>
          <a:p>
            <a:pPr marL="1946275" lvl="4" indent="-285750">
              <a:buFont typeface="Arial"/>
              <a:buChar char="•"/>
            </a:pPr>
            <a:r>
              <a:rPr lang="en-US" sz="1600" dirty="0" smtClean="0"/>
              <a:t>SFD</a:t>
            </a:r>
          </a:p>
          <a:p>
            <a:pPr marL="2403475" lvl="5" indent="-285750">
              <a:buFont typeface="Arial"/>
              <a:buChar char="•"/>
            </a:pPr>
            <a:r>
              <a:rPr lang="en-US" sz="1600" dirty="0" smtClean="0"/>
              <a:t>Size</a:t>
            </a:r>
          </a:p>
          <a:p>
            <a:pPr marL="2403475" lvl="5" indent="-285750">
              <a:buFont typeface="Arial"/>
              <a:buChar char="•"/>
            </a:pPr>
            <a:r>
              <a:rPr lang="en-US" sz="1600" dirty="0" smtClean="0"/>
              <a:t>value</a:t>
            </a:r>
          </a:p>
        </p:txBody>
      </p:sp>
    </p:spTree>
    <p:extLst>
      <p:ext uri="{BB962C8B-B14F-4D97-AF65-F5344CB8AC3E}">
        <p14:creationId xmlns:p14="http://schemas.microsoft.com/office/powerpoint/2010/main" val="3860785310"/>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&lt;Sept 2016&gt;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33</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33</a:t>
            </a:fld>
            <a:endParaRPr lang="en-US"/>
          </a:p>
        </p:txBody>
      </p:sp>
      <p:sp>
        <p:nvSpPr>
          <p:cNvPr id="21509" name="Rectangle 2"/>
          <p:cNvSpPr>
            <a:spLocks noGrp="1" noChangeArrowheads="1"/>
          </p:cNvSpPr>
          <p:nvPr>
            <p:ph type="title" idx="4294967295"/>
          </p:nvPr>
        </p:nvSpPr>
        <p:spPr>
          <a:xfrm>
            <a:off x="533400" y="381000"/>
            <a:ext cx="7772400" cy="990600"/>
          </a:xfrm>
        </p:spPr>
        <p:txBody>
          <a:bodyPr/>
          <a:lstStyle/>
          <a:p>
            <a:pPr lvl="2"/>
            <a:r>
              <a:rPr lang="en-US" sz="3200" b="1" dirty="0" smtClean="0">
                <a:solidFill>
                  <a:srgbClr val="000000"/>
                </a:solidFill>
                <a:ea typeface="Lucida Grande"/>
                <a:cs typeface="Lucida Grande"/>
              </a:rPr>
              <a:t>Deliverables</a:t>
            </a:r>
            <a:endParaRPr lang="en-US" sz="32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152400" y="1676400"/>
            <a:ext cx="88392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endParaRPr lang="en-US" sz="2000" b="1" dirty="0"/>
          </a:p>
        </p:txBody>
      </p:sp>
      <p:sp>
        <p:nvSpPr>
          <p:cNvPr id="3" name="TextBox 2"/>
          <p:cNvSpPr txBox="1"/>
          <p:nvPr/>
        </p:nvSpPr>
        <p:spPr>
          <a:xfrm>
            <a:off x="228600" y="1219200"/>
            <a:ext cx="8763000" cy="3631763"/>
          </a:xfrm>
          <a:prstGeom prst="rect">
            <a:avLst/>
          </a:prstGeom>
          <a:noFill/>
        </p:spPr>
        <p:txBody>
          <a:bodyPr wrap="square" numCol="2" rtlCol="0">
            <a:spAutoFit/>
          </a:bodyPr>
          <a:lstStyle/>
          <a:p>
            <a:pPr marL="285750" indent="-285750">
              <a:buFont typeface="Arial"/>
              <a:buChar char="•"/>
            </a:pPr>
            <a:r>
              <a:rPr lang="en-US" sz="1800" b="1" dirty="0" smtClean="0"/>
              <a:t>Management SAP</a:t>
            </a:r>
          </a:p>
          <a:p>
            <a:pPr marL="742950" lvl="1" indent="-285750">
              <a:buFont typeface="Arial"/>
              <a:buChar char="•"/>
            </a:pPr>
            <a:r>
              <a:rPr lang="en-US" sz="1600" dirty="0" smtClean="0"/>
              <a:t>Configuration Management</a:t>
            </a:r>
          </a:p>
          <a:p>
            <a:pPr marL="1031875" lvl="2" indent="-285750">
              <a:buFont typeface="Arial"/>
              <a:buChar char="•"/>
            </a:pPr>
            <a:r>
              <a:rPr lang="en-US" sz="1600" dirty="0" smtClean="0"/>
              <a:t>MAC </a:t>
            </a:r>
          </a:p>
          <a:p>
            <a:pPr marL="1489075" lvl="3" indent="-285750">
              <a:buFont typeface="Arial"/>
              <a:buChar char="•"/>
            </a:pPr>
            <a:r>
              <a:rPr lang="en-US" sz="1600" dirty="0"/>
              <a:t>S</a:t>
            </a:r>
            <a:r>
              <a:rPr lang="en-US" sz="1600" dirty="0" smtClean="0"/>
              <a:t>et-Up</a:t>
            </a:r>
          </a:p>
          <a:p>
            <a:pPr marL="1946275" lvl="4" indent="-285750">
              <a:buFont typeface="Arial"/>
              <a:buChar char="•"/>
            </a:pPr>
            <a:r>
              <a:rPr lang="en-US" sz="1600" dirty="0" smtClean="0"/>
              <a:t>FFD</a:t>
            </a:r>
            <a:r>
              <a:rPr lang="en-US" sz="1600" dirty="0"/>
              <a:t>?</a:t>
            </a:r>
          </a:p>
          <a:p>
            <a:pPr marL="1946275" lvl="4" indent="-285750">
              <a:buFont typeface="Arial"/>
              <a:buChar char="•"/>
            </a:pPr>
            <a:r>
              <a:rPr lang="en-US" sz="1600" dirty="0" smtClean="0"/>
              <a:t>Beacon-enabled?</a:t>
            </a:r>
          </a:p>
          <a:p>
            <a:pPr marL="2403475" lvl="5" indent="-285750">
              <a:buFont typeface="Arial"/>
              <a:buChar char="•"/>
            </a:pPr>
            <a:r>
              <a:rPr lang="en-US" sz="1600" dirty="0"/>
              <a:t>DSME</a:t>
            </a:r>
            <a:r>
              <a:rPr lang="en-US" sz="1600" dirty="0" smtClean="0"/>
              <a:t>?</a:t>
            </a:r>
          </a:p>
          <a:p>
            <a:pPr marL="2860675" lvl="6" indent="-285750">
              <a:buFont typeface="Arial"/>
              <a:buChar char="•"/>
            </a:pPr>
            <a:r>
              <a:rPr lang="en-US" sz="1600" dirty="0"/>
              <a:t>Seong-Soon </a:t>
            </a:r>
            <a:r>
              <a:rPr lang="en-US" sz="1600" dirty="0" smtClean="0"/>
              <a:t>Joo to provide</a:t>
            </a:r>
            <a:endParaRPr lang="en-US" sz="1600" dirty="0"/>
          </a:p>
          <a:p>
            <a:pPr marL="2403475" lvl="5" indent="-285750">
              <a:buFont typeface="Arial"/>
              <a:buChar char="•"/>
            </a:pPr>
            <a:r>
              <a:rPr lang="en-US" sz="1600" dirty="0" smtClean="0"/>
              <a:t>Superframe parameters</a:t>
            </a:r>
          </a:p>
          <a:p>
            <a:pPr marL="1946275" lvl="4" indent="-285750">
              <a:buFont typeface="Arial"/>
              <a:buChar char="•"/>
            </a:pPr>
            <a:r>
              <a:rPr lang="en-US" sz="1600" dirty="0" smtClean="0"/>
              <a:t>Low Energy?</a:t>
            </a:r>
          </a:p>
          <a:p>
            <a:pPr marL="2403475" lvl="5" indent="-285750">
              <a:buFont typeface="Arial"/>
              <a:buChar char="•"/>
            </a:pPr>
            <a:r>
              <a:rPr lang="en-US" sz="1600" dirty="0" smtClean="0"/>
              <a:t>Parameters</a:t>
            </a:r>
          </a:p>
          <a:p>
            <a:pPr marL="1946275" lvl="4" indent="-285750">
              <a:buFont typeface="Arial"/>
              <a:buChar char="•"/>
            </a:pPr>
            <a:r>
              <a:rPr lang="en-US" sz="1600" dirty="0" smtClean="0"/>
              <a:t>Channel Hopping?</a:t>
            </a:r>
          </a:p>
          <a:p>
            <a:pPr marL="2403475" lvl="5" indent="-285750">
              <a:buFont typeface="Arial"/>
              <a:buChar char="•"/>
            </a:pPr>
            <a:r>
              <a:rPr lang="en-US" sz="1600" dirty="0" smtClean="0"/>
              <a:t>parameters</a:t>
            </a:r>
          </a:p>
          <a:p>
            <a:pPr marL="1946275" lvl="4" indent="-285750">
              <a:buFont typeface="Arial"/>
              <a:buChar char="•"/>
            </a:pPr>
            <a:r>
              <a:rPr lang="en-US" sz="1600" dirty="0" smtClean="0"/>
              <a:t>Association?</a:t>
            </a:r>
          </a:p>
          <a:p>
            <a:pPr marL="2403475" lvl="5" indent="-285750">
              <a:buFont typeface="Arial"/>
              <a:buChar char="•"/>
            </a:pPr>
            <a:r>
              <a:rPr lang="en-US" sz="1600" dirty="0" smtClean="0"/>
              <a:t>Fast?</a:t>
            </a:r>
          </a:p>
          <a:p>
            <a:pPr marL="1946275" lvl="4" indent="-285750">
              <a:buFont typeface="Arial"/>
              <a:buChar char="•"/>
            </a:pPr>
            <a:r>
              <a:rPr lang="en-US" sz="1600" dirty="0" smtClean="0"/>
              <a:t>Synchronization</a:t>
            </a:r>
          </a:p>
          <a:p>
            <a:pPr marL="2403475" lvl="5" indent="-285750">
              <a:buFont typeface="Arial"/>
              <a:buChar char="•"/>
            </a:pPr>
            <a:r>
              <a:rPr lang="en-US" sz="1600" dirty="0" smtClean="0"/>
              <a:t>Superframe</a:t>
            </a:r>
          </a:p>
          <a:p>
            <a:pPr marL="2403475" lvl="5" indent="-285750">
              <a:buFont typeface="Arial"/>
              <a:buChar char="•"/>
            </a:pPr>
            <a:r>
              <a:rPr lang="en-US" sz="1600" dirty="0" smtClean="0"/>
              <a:t>TSCH</a:t>
            </a:r>
          </a:p>
          <a:p>
            <a:pPr marL="1946275" lvl="4" indent="-285750">
              <a:buFont typeface="Arial"/>
              <a:buChar char="•"/>
            </a:pPr>
            <a:r>
              <a:rPr lang="en-US" sz="1600" dirty="0" smtClean="0"/>
              <a:t>ACK required?</a:t>
            </a:r>
          </a:p>
          <a:p>
            <a:pPr marL="1946275" lvl="4" indent="-285750">
              <a:buFont typeface="Arial"/>
              <a:buChar char="•"/>
            </a:pPr>
            <a:r>
              <a:rPr lang="en-US" sz="1600" dirty="0" smtClean="0"/>
              <a:t>Promiscuous mode?</a:t>
            </a:r>
          </a:p>
          <a:p>
            <a:pPr marL="2403475" lvl="5" indent="-285750">
              <a:buFont typeface="Arial"/>
              <a:buChar char="•"/>
            </a:pPr>
            <a:r>
              <a:rPr lang="en-US" sz="1600" dirty="0" smtClean="0"/>
              <a:t>Ask Packet Sniffer vendors or chipset vendors</a:t>
            </a:r>
          </a:p>
          <a:p>
            <a:pPr marL="1946275" lvl="4" indent="-285750">
              <a:buFont typeface="Arial"/>
              <a:buChar char="•"/>
            </a:pPr>
            <a:r>
              <a:rPr lang="en-US" sz="1600" dirty="0" smtClean="0"/>
              <a:t>Device Announcement</a:t>
            </a:r>
          </a:p>
          <a:p>
            <a:pPr marL="1946275" lvl="4" indent="-285750">
              <a:buFont typeface="Arial"/>
              <a:buChar char="•"/>
            </a:pPr>
            <a:r>
              <a:rPr lang="en-US" sz="1600" dirty="0" smtClean="0"/>
              <a:t>UL IEs?</a:t>
            </a:r>
          </a:p>
          <a:p>
            <a:pPr marL="2403475" lvl="5" indent="-285750">
              <a:buFont typeface="Arial"/>
              <a:buChar char="•"/>
            </a:pPr>
            <a:r>
              <a:rPr lang="en-US" sz="1600" dirty="0" smtClean="0"/>
              <a:t>parameters</a:t>
            </a:r>
          </a:p>
        </p:txBody>
      </p:sp>
    </p:spTree>
    <p:extLst>
      <p:ext uri="{BB962C8B-B14F-4D97-AF65-F5344CB8AC3E}">
        <p14:creationId xmlns:p14="http://schemas.microsoft.com/office/powerpoint/2010/main" val="288558231"/>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&lt;Sept 2016&gt;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34</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34</a:t>
            </a:fld>
            <a:endParaRPr lang="en-US"/>
          </a:p>
        </p:txBody>
      </p:sp>
      <p:sp>
        <p:nvSpPr>
          <p:cNvPr id="21509" name="Rectangle 2"/>
          <p:cNvSpPr>
            <a:spLocks noGrp="1" noChangeArrowheads="1"/>
          </p:cNvSpPr>
          <p:nvPr>
            <p:ph type="title" idx="4294967295"/>
          </p:nvPr>
        </p:nvSpPr>
        <p:spPr>
          <a:xfrm>
            <a:off x="533400" y="381000"/>
            <a:ext cx="7772400" cy="990600"/>
          </a:xfrm>
        </p:spPr>
        <p:txBody>
          <a:bodyPr/>
          <a:lstStyle/>
          <a:p>
            <a:pPr lvl="2"/>
            <a:r>
              <a:rPr lang="en-US" sz="3200" b="1" dirty="0" smtClean="0">
                <a:solidFill>
                  <a:srgbClr val="000000"/>
                </a:solidFill>
                <a:ea typeface="Lucida Grande"/>
                <a:cs typeface="Lucida Grande"/>
              </a:rPr>
              <a:t>Deliverables</a:t>
            </a:r>
            <a:endParaRPr lang="en-US" sz="32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152400" y="1676400"/>
            <a:ext cx="88392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endParaRPr lang="en-US" sz="2000" b="1" dirty="0"/>
          </a:p>
        </p:txBody>
      </p:sp>
      <p:sp>
        <p:nvSpPr>
          <p:cNvPr id="3" name="TextBox 2"/>
          <p:cNvSpPr txBox="1"/>
          <p:nvPr/>
        </p:nvSpPr>
        <p:spPr>
          <a:xfrm>
            <a:off x="228600" y="1219200"/>
            <a:ext cx="8763000" cy="4062651"/>
          </a:xfrm>
          <a:prstGeom prst="rect">
            <a:avLst/>
          </a:prstGeom>
          <a:noFill/>
        </p:spPr>
        <p:txBody>
          <a:bodyPr wrap="square" numCol="1" rtlCol="0">
            <a:spAutoFit/>
          </a:bodyPr>
          <a:lstStyle/>
          <a:p>
            <a:pPr marL="285750" indent="-285750">
              <a:buFont typeface="Arial"/>
              <a:buChar char="•"/>
            </a:pPr>
            <a:r>
              <a:rPr lang="en-US" sz="1800" b="1" dirty="0" smtClean="0"/>
              <a:t>Management SAP</a:t>
            </a:r>
          </a:p>
          <a:p>
            <a:pPr marL="742950" lvl="1" indent="-285750">
              <a:buFont typeface="Arial"/>
              <a:buChar char="•"/>
            </a:pPr>
            <a:r>
              <a:rPr lang="en-US" sz="1600" dirty="0" smtClean="0"/>
              <a:t>Configuration Management</a:t>
            </a:r>
          </a:p>
          <a:p>
            <a:pPr marL="1031875" lvl="2" indent="-285750">
              <a:buFont typeface="Arial"/>
              <a:buChar char="•"/>
            </a:pPr>
            <a:r>
              <a:rPr lang="en-US" sz="1600" dirty="0" smtClean="0"/>
              <a:t>Network </a:t>
            </a:r>
          </a:p>
          <a:p>
            <a:pPr marL="1489075" lvl="3" indent="-285750">
              <a:buFont typeface="Arial"/>
              <a:buChar char="•"/>
            </a:pPr>
            <a:r>
              <a:rPr lang="en-US" sz="1600" dirty="0"/>
              <a:t>S</a:t>
            </a:r>
            <a:r>
              <a:rPr lang="en-US" sz="1600" dirty="0" smtClean="0"/>
              <a:t>et-Up</a:t>
            </a:r>
          </a:p>
          <a:p>
            <a:pPr marL="1946275" lvl="4" indent="-285750">
              <a:buFont typeface="Arial"/>
              <a:buChar char="•"/>
            </a:pPr>
            <a:r>
              <a:rPr lang="en-US" sz="1600" dirty="0"/>
              <a:t>PAN Coordinator?</a:t>
            </a:r>
          </a:p>
          <a:p>
            <a:pPr marL="2403475" lvl="5" indent="-285750">
              <a:buFont typeface="Arial"/>
              <a:buChar char="•"/>
            </a:pPr>
            <a:r>
              <a:rPr lang="en-US" sz="1600" dirty="0" smtClean="0"/>
              <a:t>Beacon-enabled?</a:t>
            </a:r>
          </a:p>
          <a:p>
            <a:pPr marL="2403475" lvl="5" indent="-285750">
              <a:buFont typeface="Arial"/>
              <a:buChar char="•"/>
            </a:pPr>
            <a:r>
              <a:rPr lang="en-US" sz="1600" dirty="0" smtClean="0"/>
              <a:t>Low Energy?</a:t>
            </a:r>
          </a:p>
          <a:p>
            <a:pPr marL="2403475" lvl="5" indent="-285750">
              <a:buFont typeface="Arial"/>
              <a:buChar char="•"/>
            </a:pPr>
            <a:r>
              <a:rPr lang="en-US" sz="1600" dirty="0"/>
              <a:t>Association?</a:t>
            </a:r>
          </a:p>
          <a:p>
            <a:pPr marL="2860675" lvl="6" indent="-285750">
              <a:buFont typeface="Arial"/>
              <a:buChar char="•"/>
            </a:pPr>
            <a:r>
              <a:rPr lang="en-US" sz="1600" dirty="0"/>
              <a:t>Fast</a:t>
            </a:r>
            <a:r>
              <a:rPr lang="en-US" sz="1600" dirty="0" smtClean="0"/>
              <a:t>?</a:t>
            </a:r>
          </a:p>
          <a:p>
            <a:pPr marL="2860675" lvl="6" indent="-285750">
              <a:buFont typeface="Arial"/>
              <a:buChar char="•"/>
            </a:pPr>
            <a:r>
              <a:rPr lang="en-US" sz="1600" dirty="0" smtClean="0"/>
              <a:t>Permit to Join?</a:t>
            </a:r>
          </a:p>
          <a:p>
            <a:pPr marL="3317875" lvl="7" indent="-285750">
              <a:buFont typeface="Arial"/>
              <a:buChar char="•"/>
            </a:pPr>
            <a:r>
              <a:rPr lang="en-US" sz="1600" dirty="0" smtClean="0"/>
              <a:t>Criteria to accept</a:t>
            </a:r>
            <a:endParaRPr lang="en-US" sz="1600" dirty="0"/>
          </a:p>
          <a:p>
            <a:pPr marL="2403475" lvl="5" indent="-285750">
              <a:buFont typeface="Arial"/>
              <a:buChar char="•"/>
            </a:pPr>
            <a:r>
              <a:rPr lang="en-US" sz="1600" dirty="0" smtClean="0"/>
              <a:t>Short Address?</a:t>
            </a:r>
          </a:p>
          <a:p>
            <a:pPr marL="2860675" lvl="6" indent="-285750">
              <a:buFont typeface="Arial"/>
              <a:buChar char="•"/>
            </a:pPr>
            <a:r>
              <a:rPr lang="en-US" sz="1600" dirty="0" smtClean="0"/>
              <a:t>Assignment</a:t>
            </a:r>
            <a:endParaRPr lang="en-US" sz="1600" dirty="0"/>
          </a:p>
          <a:p>
            <a:pPr marL="1946275" lvl="4" indent="-285750">
              <a:buFont typeface="Arial"/>
              <a:buChar char="•"/>
            </a:pPr>
            <a:r>
              <a:rPr lang="en-US" sz="1600" dirty="0" smtClean="0"/>
              <a:t>Channel Scan</a:t>
            </a:r>
          </a:p>
          <a:p>
            <a:pPr marL="1946275" lvl="4" indent="-285750">
              <a:buFont typeface="Arial"/>
              <a:buChar char="•"/>
            </a:pPr>
            <a:endParaRPr lang="en-US" sz="1600" dirty="0" smtClean="0"/>
          </a:p>
          <a:p>
            <a:pPr marL="1946275" lvl="4" indent="-285750">
              <a:buFont typeface="Arial"/>
              <a:buChar char="•"/>
            </a:pPr>
            <a:endParaRPr lang="en-US" sz="1600" dirty="0" smtClean="0"/>
          </a:p>
        </p:txBody>
      </p:sp>
    </p:spTree>
    <p:extLst>
      <p:ext uri="{BB962C8B-B14F-4D97-AF65-F5344CB8AC3E}">
        <p14:creationId xmlns:p14="http://schemas.microsoft.com/office/powerpoint/2010/main" val="4234990224"/>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&lt;Sept 2016&gt;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35</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35</a:t>
            </a:fld>
            <a:endParaRPr lang="en-US"/>
          </a:p>
        </p:txBody>
      </p:sp>
      <p:sp>
        <p:nvSpPr>
          <p:cNvPr id="21509" name="Rectangle 2"/>
          <p:cNvSpPr>
            <a:spLocks noGrp="1" noChangeArrowheads="1"/>
          </p:cNvSpPr>
          <p:nvPr>
            <p:ph type="title" idx="4294967295"/>
          </p:nvPr>
        </p:nvSpPr>
        <p:spPr>
          <a:xfrm>
            <a:off x="533400" y="381000"/>
            <a:ext cx="7772400" cy="990600"/>
          </a:xfrm>
        </p:spPr>
        <p:txBody>
          <a:bodyPr/>
          <a:lstStyle/>
          <a:p>
            <a:pPr lvl="2"/>
            <a:r>
              <a:rPr lang="en-US" sz="3200" b="1" dirty="0" smtClean="0">
                <a:solidFill>
                  <a:srgbClr val="000000"/>
                </a:solidFill>
                <a:ea typeface="Lucida Grande"/>
                <a:cs typeface="Lucida Grande"/>
              </a:rPr>
              <a:t>Future Efforts</a:t>
            </a:r>
            <a:endParaRPr lang="en-US" sz="32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152400" y="1676400"/>
            <a:ext cx="88392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endParaRPr lang="en-US" sz="2000" b="1" dirty="0"/>
          </a:p>
        </p:txBody>
      </p:sp>
      <p:sp>
        <p:nvSpPr>
          <p:cNvPr id="3" name="TextBox 2"/>
          <p:cNvSpPr txBox="1"/>
          <p:nvPr/>
        </p:nvSpPr>
        <p:spPr>
          <a:xfrm>
            <a:off x="381000" y="1447800"/>
            <a:ext cx="8763000" cy="4832093"/>
          </a:xfrm>
          <a:prstGeom prst="rect">
            <a:avLst/>
          </a:prstGeom>
          <a:noFill/>
        </p:spPr>
        <p:txBody>
          <a:bodyPr wrap="square" numCol="1" rtlCol="0">
            <a:spAutoFit/>
          </a:bodyPr>
          <a:lstStyle/>
          <a:p>
            <a:r>
              <a:rPr lang="en-US" sz="2000" b="1" dirty="0" smtClean="0"/>
              <a:t>Functional </a:t>
            </a:r>
            <a:r>
              <a:rPr lang="en-US" sz="2000" b="1" dirty="0" smtClean="0"/>
              <a:t>Block Technical Details</a:t>
            </a:r>
            <a:endParaRPr lang="en-US" sz="2000" b="1" dirty="0" smtClean="0"/>
          </a:p>
          <a:p>
            <a:pPr marL="285750" indent="-285750">
              <a:buFont typeface="Arial"/>
              <a:buChar char="•"/>
            </a:pPr>
            <a:r>
              <a:rPr lang="en-US" sz="1800" b="1" dirty="0" smtClean="0"/>
              <a:t>HLPDE		P Kinney</a:t>
            </a:r>
          </a:p>
          <a:p>
            <a:pPr marL="285750" indent="-285750">
              <a:buFont typeface="Arial"/>
              <a:buChar char="•"/>
            </a:pPr>
            <a:r>
              <a:rPr lang="en-US" sz="1800" b="1" dirty="0" smtClean="0"/>
              <a:t>MMI			</a:t>
            </a:r>
            <a:r>
              <a:rPr lang="en-US" sz="1800" b="1" dirty="0"/>
              <a:t>P </a:t>
            </a:r>
            <a:r>
              <a:rPr lang="en-US" sz="1800" b="1" dirty="0" smtClean="0"/>
              <a:t>Kinney	</a:t>
            </a:r>
          </a:p>
          <a:p>
            <a:pPr marL="285750" indent="-285750">
              <a:buFont typeface="Arial"/>
              <a:buChar char="•"/>
            </a:pPr>
            <a:r>
              <a:rPr lang="en-US" sz="1800" b="1" dirty="0" smtClean="0"/>
              <a:t>Management Protocol	H Yokota</a:t>
            </a:r>
          </a:p>
          <a:p>
            <a:pPr marL="285750" indent="-285750">
              <a:buFont typeface="Arial"/>
              <a:buChar char="•"/>
            </a:pPr>
            <a:r>
              <a:rPr lang="en-US" sz="1800" b="1" dirty="0" smtClean="0"/>
              <a:t>6LoWPAN		</a:t>
            </a:r>
          </a:p>
          <a:p>
            <a:pPr marL="285750" indent="-285750">
              <a:buFont typeface="Arial"/>
              <a:buChar char="•"/>
            </a:pPr>
            <a:r>
              <a:rPr lang="en-US" sz="1800" b="1" dirty="0" smtClean="0"/>
              <a:t>KMP			</a:t>
            </a:r>
          </a:p>
          <a:p>
            <a:pPr marL="285750" indent="-285750">
              <a:buFont typeface="Arial"/>
              <a:buChar char="•"/>
            </a:pPr>
            <a:r>
              <a:rPr lang="en-US" sz="1800" b="1" dirty="0" smtClean="0"/>
              <a:t>802.1X		</a:t>
            </a:r>
          </a:p>
          <a:p>
            <a:pPr marL="285750" indent="-285750">
              <a:buFont typeface="Arial"/>
              <a:buChar char="•"/>
            </a:pPr>
            <a:r>
              <a:rPr lang="en-US" sz="1800" b="1" dirty="0" smtClean="0"/>
              <a:t>L2R			C Perkins</a:t>
            </a:r>
          </a:p>
          <a:p>
            <a:pPr marL="285750" indent="-285750">
              <a:buFont typeface="Arial"/>
              <a:buChar char="•"/>
            </a:pPr>
            <a:r>
              <a:rPr lang="en-US" sz="1800" b="1" dirty="0" smtClean="0"/>
              <a:t>6tisch			</a:t>
            </a:r>
          </a:p>
          <a:p>
            <a:pPr marL="285750" indent="-285750">
              <a:buFont typeface="Arial"/>
              <a:buChar char="•"/>
            </a:pPr>
            <a:r>
              <a:rPr lang="en-US" sz="1800" b="1" dirty="0" smtClean="0"/>
              <a:t>Ranging		B Verso</a:t>
            </a:r>
          </a:p>
          <a:p>
            <a:pPr marL="285750" indent="-285750">
              <a:buFont typeface="Arial"/>
              <a:buChar char="•"/>
            </a:pPr>
            <a:endParaRPr lang="en-US" sz="1800" b="1" dirty="0"/>
          </a:p>
          <a:p>
            <a:r>
              <a:rPr lang="en-US" sz="1800" b="1" dirty="0"/>
              <a:t>Functional Block Overview</a:t>
            </a:r>
          </a:p>
          <a:p>
            <a:pPr marL="342900" indent="-342900">
              <a:buFont typeface="Arial"/>
              <a:buChar char="•"/>
            </a:pPr>
            <a:r>
              <a:rPr lang="en-US" sz="1800" b="1" dirty="0"/>
              <a:t>How do they work?</a:t>
            </a:r>
          </a:p>
          <a:p>
            <a:pPr marL="342900" indent="-342900">
              <a:buFont typeface="Arial"/>
              <a:buChar char="•"/>
            </a:pPr>
            <a:r>
              <a:rPr lang="en-US" sz="1800" b="1" dirty="0"/>
              <a:t>What functions do they include?</a:t>
            </a:r>
          </a:p>
          <a:p>
            <a:pPr marL="342900" indent="-342900">
              <a:buFont typeface="Arial"/>
              <a:buChar char="•"/>
            </a:pPr>
            <a:r>
              <a:rPr lang="en-US" sz="1800" b="1" dirty="0"/>
              <a:t>How do the SAPs work? </a:t>
            </a:r>
          </a:p>
          <a:p>
            <a:pPr marL="342900" indent="-342900">
              <a:buFont typeface="Arial"/>
              <a:buChar char="•"/>
            </a:pPr>
            <a:r>
              <a:rPr lang="en-US" sz="1800" b="1" dirty="0"/>
              <a:t>What primitives are required?</a:t>
            </a:r>
          </a:p>
          <a:p>
            <a:pPr marL="342900" indent="-342900">
              <a:buFont typeface="Arial"/>
              <a:buChar char="•"/>
            </a:pPr>
            <a:r>
              <a:rPr lang="en-US" sz="1800" b="1" dirty="0"/>
              <a:t>What parameters are required</a:t>
            </a:r>
            <a:r>
              <a:rPr lang="en-US" sz="1800" b="1" dirty="0" smtClean="0"/>
              <a:t>?</a:t>
            </a:r>
            <a:endParaRPr lang="en-US" sz="1800" b="1" dirty="0"/>
          </a:p>
        </p:txBody>
      </p:sp>
    </p:spTree>
    <p:extLst>
      <p:ext uri="{BB962C8B-B14F-4D97-AF65-F5344CB8AC3E}">
        <p14:creationId xmlns:p14="http://schemas.microsoft.com/office/powerpoint/2010/main" val="163200571"/>
      </p:ext>
    </p:extLst>
  </p:cSld>
  <p:clrMapOvr>
    <a:masterClrMapping/>
  </p:clrMapOvr>
  <p:timing>
    <p:tnLst>
      <p:par>
        <p:cTn xmlns:p14="http://schemas.microsoft.com/office/powerpoint/2010/mai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&lt;Sept 2016&gt;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36</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36</a:t>
            </a:fld>
            <a:endParaRPr lang="en-US"/>
          </a:p>
        </p:txBody>
      </p:sp>
      <p:sp>
        <p:nvSpPr>
          <p:cNvPr id="21509" name="Rectangle 2"/>
          <p:cNvSpPr>
            <a:spLocks noGrp="1" noChangeArrowheads="1"/>
          </p:cNvSpPr>
          <p:nvPr>
            <p:ph type="title" idx="4294967295"/>
          </p:nvPr>
        </p:nvSpPr>
        <p:spPr>
          <a:xfrm>
            <a:off x="533400" y="533400"/>
            <a:ext cx="7772400" cy="990600"/>
          </a:xfrm>
        </p:spPr>
        <p:txBody>
          <a:bodyPr/>
          <a:lstStyle/>
          <a:p>
            <a:r>
              <a:rPr lang="en-US" b="1" dirty="0">
                <a:latin typeface="Times New Roman" charset="0"/>
                <a:ea typeface="ＭＳ Ｐゴシック" charset="0"/>
                <a:cs typeface="ＭＳ Ｐゴシック" charset="0"/>
              </a:rPr>
              <a:t>Meeting </a:t>
            </a:r>
            <a:r>
              <a:rPr lang="en-US" b="1" dirty="0" smtClean="0">
                <a:latin typeface="Times New Roman" charset="0"/>
                <a:ea typeface="ＭＳ Ｐゴシック" charset="0"/>
                <a:cs typeface="ＭＳ Ｐゴシック" charset="0"/>
              </a:rPr>
              <a:t>Accomplishments</a:t>
            </a:r>
            <a:br>
              <a:rPr lang="en-US" b="1" dirty="0" smtClean="0">
                <a:latin typeface="Times New Roman" charset="0"/>
                <a:ea typeface="ＭＳ Ｐゴシック" charset="0"/>
                <a:cs typeface="ＭＳ Ｐゴシック" charset="0"/>
              </a:rPr>
            </a:b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228600" y="1447800"/>
            <a:ext cx="86106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r>
              <a:rPr lang="en-US" sz="2400" b="1" dirty="0" smtClean="0"/>
              <a:t>Discussion </a:t>
            </a:r>
            <a:r>
              <a:rPr lang="en-US" sz="2400" b="1" dirty="0"/>
              <a:t>on </a:t>
            </a:r>
            <a:r>
              <a:rPr lang="en-US" sz="2400" b="1" dirty="0" smtClean="0"/>
              <a:t>the concepts necessary for 802.15.12</a:t>
            </a:r>
          </a:p>
          <a:p>
            <a:pPr marL="800100" lvl="1" indent="-342900">
              <a:buClr>
                <a:srgbClr val="FF0000"/>
              </a:buClr>
              <a:buFont typeface="Wingdings" charset="2"/>
              <a:buChar char="q"/>
            </a:pPr>
            <a:r>
              <a:rPr lang="en-US" sz="2400" b="1" dirty="0" smtClean="0"/>
              <a:t>L2R Protocol Block function defined</a:t>
            </a:r>
          </a:p>
          <a:p>
            <a:pPr marL="800100" lvl="1" indent="-342900">
              <a:buClr>
                <a:srgbClr val="FF0000"/>
              </a:buClr>
              <a:buFont typeface="Wingdings" charset="2"/>
              <a:buChar char="q"/>
            </a:pPr>
            <a:r>
              <a:rPr lang="en-US" sz="2400" b="1" dirty="0" smtClean="0"/>
              <a:t>Ranging Protocol Block function defined</a:t>
            </a:r>
          </a:p>
          <a:p>
            <a:pPr marL="800100" lvl="1" indent="-342900">
              <a:buClr>
                <a:srgbClr val="FF0000"/>
              </a:buClr>
              <a:buFont typeface="Wingdings" charset="2"/>
              <a:buChar char="q"/>
            </a:pPr>
            <a:r>
              <a:rPr lang="en-US" sz="2400" b="1" dirty="0" smtClean="0"/>
              <a:t>Management Protocol Block requirements defined</a:t>
            </a:r>
          </a:p>
          <a:p>
            <a:pPr marL="1257300" lvl="2" indent="-342900">
              <a:buClr>
                <a:srgbClr val="FF0000"/>
              </a:buClr>
              <a:buFont typeface="Wingdings" charset="2"/>
              <a:buChar char="q"/>
            </a:pPr>
            <a:r>
              <a:rPr lang="en-US" sz="2400" b="1" dirty="0" smtClean="0"/>
              <a:t>MAC/PHY configuration</a:t>
            </a:r>
          </a:p>
          <a:p>
            <a:pPr marL="1257300" lvl="2" indent="-342900">
              <a:buClr>
                <a:srgbClr val="FF0000"/>
              </a:buClr>
              <a:buFont typeface="Wingdings" charset="2"/>
              <a:buChar char="q"/>
            </a:pPr>
            <a:r>
              <a:rPr lang="en-US" sz="2400" b="1" dirty="0" smtClean="0"/>
              <a:t>Protocol block configuration</a:t>
            </a:r>
          </a:p>
          <a:p>
            <a:pPr marL="1257300" lvl="2" indent="-342900">
              <a:buClr>
                <a:srgbClr val="FF0000"/>
              </a:buClr>
              <a:buFont typeface="Wingdings" charset="2"/>
              <a:buChar char="q"/>
            </a:pPr>
            <a:r>
              <a:rPr lang="en-US" sz="2400" b="1" dirty="0" smtClean="0"/>
              <a:t>Device Monitoring and Management</a:t>
            </a:r>
          </a:p>
          <a:p>
            <a:pPr marL="1714500" lvl="3" indent="-342900">
              <a:buClr>
                <a:srgbClr val="FF0000"/>
              </a:buClr>
              <a:buFont typeface="Wingdings" charset="2"/>
              <a:buChar char="q"/>
            </a:pPr>
            <a:r>
              <a:rPr lang="en-US" sz="2400" b="1" dirty="0" smtClean="0"/>
              <a:t>Consensus on asking IETF for use cases</a:t>
            </a:r>
          </a:p>
          <a:p>
            <a:pPr marL="1714500" lvl="3" indent="-342900">
              <a:buClr>
                <a:srgbClr val="FF0000"/>
              </a:buClr>
              <a:buFont typeface="Wingdings" charset="2"/>
              <a:buChar char="q"/>
            </a:pPr>
            <a:r>
              <a:rPr lang="en-US" sz="2400" b="1" dirty="0" smtClean="0"/>
              <a:t>Consensus on investigating 802.11 emulation mode for device monitoring</a:t>
            </a:r>
            <a:endParaRPr lang="en-US" sz="2400" b="1" dirty="0" smtClean="0"/>
          </a:p>
          <a:p>
            <a:pPr marL="800100" lvl="1" indent="-342900">
              <a:buClr>
                <a:srgbClr val="FF0000"/>
              </a:buClr>
              <a:buFont typeface="Wingdings" charset="2"/>
              <a:buChar char="q"/>
            </a:pPr>
            <a:r>
              <a:rPr lang="en-US" sz="2400" b="1" dirty="0" smtClean="0"/>
              <a:t>MMI multiplex mechanism defined</a:t>
            </a:r>
            <a:endParaRPr lang="en-US" sz="2400" b="1" dirty="0" smtClean="0"/>
          </a:p>
          <a:p>
            <a:pPr marL="342900" indent="-342900">
              <a:buClr>
                <a:srgbClr val="FF0000"/>
              </a:buClr>
              <a:buFont typeface="Wingdings" charset="2"/>
              <a:buChar char="q"/>
            </a:pPr>
            <a:r>
              <a:rPr lang="en-US" sz="2400" b="1" dirty="0" smtClean="0"/>
              <a:t>Discussion </a:t>
            </a:r>
            <a:r>
              <a:rPr lang="en-US" sz="2400" b="1" dirty="0" smtClean="0"/>
              <a:t>on the architecture for 802.15.12</a:t>
            </a:r>
          </a:p>
          <a:p>
            <a:pPr marL="800100" lvl="1" indent="-342900">
              <a:buClr>
                <a:srgbClr val="FF0000"/>
              </a:buClr>
              <a:buFont typeface="Wingdings" charset="2"/>
              <a:buChar char="q"/>
            </a:pPr>
            <a:r>
              <a:rPr lang="en-US" sz="2400" b="1" dirty="0" smtClean="0"/>
              <a:t>Consensus on MAC/PHY model</a:t>
            </a:r>
          </a:p>
          <a:p>
            <a:pPr marL="342900" indent="-342900">
              <a:buClr>
                <a:srgbClr val="FF0000"/>
              </a:buClr>
              <a:buFont typeface="Wingdings" charset="2"/>
              <a:buChar char="q"/>
            </a:pPr>
            <a:r>
              <a:rPr lang="en-US" sz="2400" b="1" dirty="0" smtClean="0"/>
              <a:t>Consensus on TG12 schedule</a:t>
            </a:r>
            <a:endParaRPr lang="en-US" sz="2400" b="1" dirty="0"/>
          </a:p>
        </p:txBody>
      </p:sp>
    </p:spTree>
    <p:extLst>
      <p:ext uri="{BB962C8B-B14F-4D97-AF65-F5344CB8AC3E}">
        <p14:creationId xmlns:p14="http://schemas.microsoft.com/office/powerpoint/2010/main" val="1030703644"/>
      </p:ext>
    </p:extLst>
  </p:cSld>
  <p:clrMapOvr>
    <a:masterClrMapping/>
  </p:clrMapOvr>
  <p:timing>
    <p:tnLst>
      <p:par>
        <p:cTn xmlns:p14="http://schemas.microsoft.com/office/powerpoint/2010/mai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&lt;Sept 2016&gt;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37</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37</a:t>
            </a:fld>
            <a:endParaRPr lang="en-US"/>
          </a:p>
        </p:txBody>
      </p:sp>
      <p:sp>
        <p:nvSpPr>
          <p:cNvPr id="21509" name="Rectangle 2"/>
          <p:cNvSpPr>
            <a:spLocks noGrp="1" noChangeArrowheads="1"/>
          </p:cNvSpPr>
          <p:nvPr>
            <p:ph type="title" idx="4294967295"/>
          </p:nvPr>
        </p:nvSpPr>
        <p:spPr>
          <a:xfrm>
            <a:off x="533400" y="381000"/>
            <a:ext cx="7772400" cy="990600"/>
          </a:xfrm>
        </p:spPr>
        <p:txBody>
          <a:bodyPr/>
          <a:lstStyle/>
          <a:p>
            <a:pPr lvl="2"/>
            <a:r>
              <a:rPr lang="en-US" sz="3200" b="1" dirty="0" smtClean="0">
                <a:solidFill>
                  <a:srgbClr val="000000"/>
                </a:solidFill>
                <a:ea typeface="Lucida Grande"/>
                <a:cs typeface="Lucida Grande"/>
              </a:rPr>
              <a:t>Schedule</a:t>
            </a:r>
            <a:endParaRPr lang="en-US" sz="32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152400" y="1676400"/>
            <a:ext cx="88392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endParaRPr lang="en-US" sz="2000" b="1" dirty="0"/>
          </a:p>
        </p:txBody>
      </p:sp>
      <p:graphicFrame>
        <p:nvGraphicFramePr>
          <p:cNvPr id="2" name="Table 1"/>
          <p:cNvGraphicFramePr>
            <a:graphicFrameLocks noGrp="1"/>
          </p:cNvGraphicFramePr>
          <p:nvPr>
            <p:extLst>
              <p:ext uri="{D42A27DB-BD31-4B8C-83A1-F6EECF244321}">
                <p14:modId xmlns:p14="http://schemas.microsoft.com/office/powerpoint/2010/main" val="2810935787"/>
              </p:ext>
            </p:extLst>
          </p:nvPr>
        </p:nvGraphicFramePr>
        <p:xfrm>
          <a:off x="609600" y="1676400"/>
          <a:ext cx="7848600" cy="3985490"/>
        </p:xfrm>
        <a:graphic>
          <a:graphicData uri="http://schemas.openxmlformats.org/drawingml/2006/table">
            <a:tbl>
              <a:tblPr firstRow="1" bandRow="1">
                <a:tableStyleId>{5C22544A-7EE6-4342-B048-85BDC9FD1C3A}</a:tableStyleId>
              </a:tblPr>
              <a:tblGrid>
                <a:gridCol w="3047999"/>
                <a:gridCol w="2463801"/>
                <a:gridCol w="2336800"/>
              </a:tblGrid>
              <a:tr h="398549">
                <a:tc>
                  <a:txBody>
                    <a:bodyPr/>
                    <a:lstStyle/>
                    <a:p>
                      <a:pPr marL="457200" lvl="1" indent="0">
                        <a:buFont typeface="Arial"/>
                        <a:buNone/>
                      </a:pPr>
                      <a:r>
                        <a:rPr lang="en-US" sz="1600" dirty="0" smtClean="0"/>
                        <a:t>TASK</a:t>
                      </a:r>
                    </a:p>
                  </a:txBody>
                  <a:tcPr/>
                </a:tc>
                <a:tc>
                  <a:txBody>
                    <a:bodyPr/>
                    <a:lstStyle/>
                    <a:p>
                      <a:r>
                        <a:rPr lang="en-US" dirty="0" smtClean="0"/>
                        <a:t>Start</a:t>
                      </a:r>
                      <a:endParaRPr lang="en-US" dirty="0"/>
                    </a:p>
                  </a:txBody>
                  <a:tcPr/>
                </a:tc>
                <a:tc>
                  <a:txBody>
                    <a:bodyPr/>
                    <a:lstStyle/>
                    <a:p>
                      <a:r>
                        <a:rPr lang="en-US" dirty="0" smtClean="0"/>
                        <a:t>Completed</a:t>
                      </a:r>
                      <a:endParaRPr lang="en-US" dirty="0"/>
                    </a:p>
                  </a:txBody>
                  <a:tcPr/>
                </a:tc>
              </a:tr>
              <a:tr h="398549">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1" dirty="0" smtClean="0"/>
                        <a:t>TG12</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1" dirty="0" smtClean="0"/>
                        <a:t>May, 2016</a:t>
                      </a:r>
                    </a:p>
                  </a:txBody>
                  <a:tcPr/>
                </a:tc>
                <a:tc>
                  <a:txBody>
                    <a:bodyPr/>
                    <a:lstStyle/>
                    <a:p>
                      <a:r>
                        <a:rPr lang="en-US" b="1" dirty="0" smtClean="0"/>
                        <a:t>Mar,</a:t>
                      </a:r>
                      <a:r>
                        <a:rPr lang="en-US" b="1" baseline="0" dirty="0" smtClean="0"/>
                        <a:t> 2019</a:t>
                      </a:r>
                      <a:endParaRPr lang="en-US" b="1" dirty="0"/>
                    </a:p>
                  </a:txBody>
                  <a:tcPr/>
                </a:tc>
              </a:tr>
              <a:tr h="398549">
                <a:tc>
                  <a:txBody>
                    <a:bodyPr/>
                    <a:lstStyle/>
                    <a:p>
                      <a:r>
                        <a:rPr lang="en-US" dirty="0" smtClean="0"/>
                        <a:t>Concept and Architecture</a:t>
                      </a:r>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May, 2016</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Nov, </a:t>
                      </a:r>
                      <a:r>
                        <a:rPr lang="en-US" dirty="0" smtClean="0"/>
                        <a:t>2016</a:t>
                      </a:r>
                    </a:p>
                  </a:txBody>
                  <a:tcPr/>
                </a:tc>
              </a:tr>
              <a:tr h="398549">
                <a:tc>
                  <a:txBody>
                    <a:bodyPr/>
                    <a:lstStyle/>
                    <a:p>
                      <a:r>
                        <a:rPr lang="en-US" dirty="0" smtClean="0"/>
                        <a:t>Baseline definition</a:t>
                      </a:r>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Nov, </a:t>
                      </a:r>
                      <a:r>
                        <a:rPr lang="en-US" dirty="0" smtClean="0"/>
                        <a:t>2016</a:t>
                      </a:r>
                    </a:p>
                  </a:txBody>
                  <a:tcPr/>
                </a:tc>
                <a:tc>
                  <a:txBody>
                    <a:bodyPr/>
                    <a:lstStyle/>
                    <a:p>
                      <a:r>
                        <a:rPr lang="en-US" dirty="0" smtClean="0"/>
                        <a:t>May, 2017</a:t>
                      </a:r>
                      <a:endParaRPr lang="en-US" dirty="0"/>
                    </a:p>
                  </a:txBody>
                  <a:tcPr/>
                </a:tc>
              </a:tr>
              <a:tr h="398549">
                <a:tc>
                  <a:txBody>
                    <a:bodyPr/>
                    <a:lstStyle/>
                    <a:p>
                      <a:r>
                        <a:rPr lang="en-US" dirty="0" smtClean="0"/>
                        <a:t>Draft</a:t>
                      </a:r>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May, 2017</a:t>
                      </a:r>
                      <a:endParaRPr lang="en-US" dirty="0" smtClean="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Sept, </a:t>
                      </a:r>
                      <a:r>
                        <a:rPr lang="en-US" dirty="0" smtClean="0"/>
                        <a:t>2017</a:t>
                      </a:r>
                    </a:p>
                  </a:txBody>
                  <a:tcPr/>
                </a:tc>
              </a:tr>
              <a:tr h="398549">
                <a:tc>
                  <a:txBody>
                    <a:bodyPr/>
                    <a:lstStyle/>
                    <a:p>
                      <a:r>
                        <a:rPr lang="en-US" dirty="0" smtClean="0"/>
                        <a:t>TG Comment Collection</a:t>
                      </a:r>
                      <a:endParaRPr lang="en-US" dirty="0"/>
                    </a:p>
                  </a:txBody>
                  <a:tcPr/>
                </a:tc>
                <a:tc>
                  <a:txBody>
                    <a:bodyPr/>
                    <a:lstStyle/>
                    <a:p>
                      <a:r>
                        <a:rPr lang="en-US" dirty="0" smtClean="0"/>
                        <a:t>Sept, </a:t>
                      </a:r>
                      <a:r>
                        <a:rPr lang="en-US" dirty="0" smtClean="0"/>
                        <a:t>2017</a:t>
                      </a:r>
                      <a:endParaRPr lang="en-US" dirty="0"/>
                    </a:p>
                  </a:txBody>
                  <a:tcPr/>
                </a:tc>
                <a:tc>
                  <a:txBody>
                    <a:bodyPr/>
                    <a:lstStyle/>
                    <a:p>
                      <a:r>
                        <a:rPr lang="en-US" dirty="0" smtClean="0"/>
                        <a:t>Nov, </a:t>
                      </a:r>
                      <a:r>
                        <a:rPr lang="en-US" dirty="0" smtClean="0"/>
                        <a:t>2017</a:t>
                      </a:r>
                      <a:endParaRPr lang="en-US" dirty="0"/>
                    </a:p>
                  </a:txBody>
                  <a:tcPr/>
                </a:tc>
              </a:tr>
              <a:tr h="398549">
                <a:tc>
                  <a:txBody>
                    <a:bodyPr/>
                    <a:lstStyle/>
                    <a:p>
                      <a:r>
                        <a:rPr lang="en-US" dirty="0" smtClean="0"/>
                        <a:t>WG Letter Ballot</a:t>
                      </a:r>
                      <a:endParaRPr lang="en-US" dirty="0"/>
                    </a:p>
                  </a:txBody>
                  <a:tcPr/>
                </a:tc>
                <a:tc>
                  <a:txBody>
                    <a:bodyPr/>
                    <a:lstStyle/>
                    <a:p>
                      <a:r>
                        <a:rPr lang="en-US" dirty="0" smtClean="0"/>
                        <a:t>Dec,</a:t>
                      </a:r>
                      <a:r>
                        <a:rPr lang="en-US" baseline="0" dirty="0" smtClean="0"/>
                        <a:t> </a:t>
                      </a:r>
                      <a:r>
                        <a:rPr lang="en-US" baseline="0" dirty="0" smtClean="0"/>
                        <a:t>2017</a:t>
                      </a:r>
                      <a:endParaRPr lang="en-US" dirty="0"/>
                    </a:p>
                  </a:txBody>
                  <a:tcPr/>
                </a:tc>
                <a:tc>
                  <a:txBody>
                    <a:bodyPr/>
                    <a:lstStyle/>
                    <a:p>
                      <a:r>
                        <a:rPr lang="en-US" dirty="0" smtClean="0"/>
                        <a:t>July,</a:t>
                      </a:r>
                      <a:r>
                        <a:rPr lang="en-US" baseline="0" dirty="0" smtClean="0"/>
                        <a:t> </a:t>
                      </a:r>
                      <a:r>
                        <a:rPr lang="en-US" baseline="0" dirty="0" smtClean="0"/>
                        <a:t>2018</a:t>
                      </a:r>
                      <a:endParaRPr lang="en-US" dirty="0"/>
                    </a:p>
                  </a:txBody>
                  <a:tcPr/>
                </a:tc>
              </a:tr>
              <a:tr h="398549">
                <a:tc>
                  <a:txBody>
                    <a:bodyPr/>
                    <a:lstStyle/>
                    <a:p>
                      <a:r>
                        <a:rPr lang="en-US" dirty="0" smtClean="0"/>
                        <a:t>Sponsor Ballot</a:t>
                      </a:r>
                      <a:endParaRPr lang="en-US" dirty="0"/>
                    </a:p>
                  </a:txBody>
                  <a:tcPr/>
                </a:tc>
                <a:tc>
                  <a:txBody>
                    <a:bodyPr/>
                    <a:lstStyle/>
                    <a:p>
                      <a:r>
                        <a:rPr lang="en-US" dirty="0" smtClean="0"/>
                        <a:t>Aug, </a:t>
                      </a:r>
                      <a:r>
                        <a:rPr lang="en-US" dirty="0" smtClean="0"/>
                        <a:t>2018</a:t>
                      </a:r>
                      <a:endParaRPr lang="en-US" dirty="0"/>
                    </a:p>
                  </a:txBody>
                  <a:tcPr/>
                </a:tc>
                <a:tc>
                  <a:txBody>
                    <a:bodyPr/>
                    <a:lstStyle/>
                    <a:p>
                      <a:r>
                        <a:rPr lang="en-US" dirty="0" smtClean="0"/>
                        <a:t>Jan, 2019</a:t>
                      </a:r>
                      <a:endParaRPr lang="en-US" dirty="0"/>
                    </a:p>
                  </a:txBody>
                  <a:tcPr/>
                </a:tc>
              </a:tr>
              <a:tr h="398549">
                <a:tc>
                  <a:txBody>
                    <a:bodyPr/>
                    <a:lstStyle/>
                    <a:p>
                      <a:r>
                        <a:rPr lang="en-US" dirty="0" smtClean="0"/>
                        <a:t>NesCom</a:t>
                      </a:r>
                      <a:endParaRPr lang="en-US" dirty="0"/>
                    </a:p>
                  </a:txBody>
                  <a:tcPr/>
                </a:tc>
                <a:tc>
                  <a:txBody>
                    <a:bodyPr/>
                    <a:lstStyle/>
                    <a:p>
                      <a:r>
                        <a:rPr lang="en-US" dirty="0" smtClean="0"/>
                        <a:t>Jan, 2019</a:t>
                      </a:r>
                      <a:endParaRPr lang="en-US" dirty="0"/>
                    </a:p>
                  </a:txBody>
                  <a:tcPr/>
                </a:tc>
                <a:tc>
                  <a:txBody>
                    <a:bodyPr/>
                    <a:lstStyle/>
                    <a:p>
                      <a:r>
                        <a:rPr lang="en-US" dirty="0" smtClean="0"/>
                        <a:t>Mar, 2019</a:t>
                      </a:r>
                      <a:endParaRPr lang="en-US" dirty="0"/>
                    </a:p>
                  </a:txBody>
                  <a:tcPr/>
                </a:tc>
              </a:tr>
              <a:tr h="398549">
                <a:tc>
                  <a:txBody>
                    <a:bodyPr/>
                    <a:lstStyle/>
                    <a:p>
                      <a:r>
                        <a:rPr lang="en-US" dirty="0" smtClean="0"/>
                        <a:t>IEEE-SA Publication</a:t>
                      </a:r>
                      <a:endParaRPr lang="en-US" dirty="0"/>
                    </a:p>
                  </a:txBody>
                  <a:tcPr/>
                </a:tc>
                <a:tc>
                  <a:txBody>
                    <a:bodyPr/>
                    <a:lstStyle/>
                    <a:p>
                      <a:r>
                        <a:rPr lang="en-US" dirty="0" smtClean="0"/>
                        <a:t>Mar, 2019</a:t>
                      </a:r>
                      <a:endParaRPr lang="en-US" dirty="0"/>
                    </a:p>
                  </a:txBody>
                  <a:tcPr/>
                </a:tc>
                <a:tc>
                  <a:txBody>
                    <a:bodyPr/>
                    <a:lstStyle/>
                    <a:p>
                      <a:r>
                        <a:rPr lang="en-US" dirty="0" smtClean="0"/>
                        <a:t>June, 2019</a:t>
                      </a:r>
                      <a:endParaRPr lang="en-US" dirty="0"/>
                    </a:p>
                  </a:txBody>
                  <a:tcPr/>
                </a:tc>
              </a:tr>
            </a:tbl>
          </a:graphicData>
        </a:graphic>
      </p:graphicFrame>
    </p:spTree>
    <p:extLst>
      <p:ext uri="{BB962C8B-B14F-4D97-AF65-F5344CB8AC3E}">
        <p14:creationId xmlns:p14="http://schemas.microsoft.com/office/powerpoint/2010/main" val="1948056985"/>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85800" y="152400"/>
            <a:ext cx="7772400" cy="1143000"/>
          </a:xfrm>
        </p:spPr>
        <p:txBody>
          <a:bodyPr/>
          <a:lstStyle/>
          <a:p>
            <a:r>
              <a:rPr lang="en-GB" u="sng">
                <a:latin typeface="Arial" charset="0"/>
              </a:rPr>
              <a:t>Patent Related Links</a:t>
            </a:r>
            <a:endParaRPr lang="en-US" u="sng">
              <a:latin typeface="Arial" charset="0"/>
            </a:endParaRPr>
          </a:p>
        </p:txBody>
      </p:sp>
      <p:sp>
        <p:nvSpPr>
          <p:cNvPr id="9219" name="Rectangle 3"/>
          <p:cNvSpPr>
            <a:spLocks noGrp="1" noChangeArrowheads="1"/>
          </p:cNvSpPr>
          <p:nvPr>
            <p:ph type="body" idx="1"/>
          </p:nvPr>
        </p:nvSpPr>
        <p:spPr>
          <a:xfrm>
            <a:off x="0" y="1295400"/>
            <a:ext cx="8991600" cy="3886200"/>
          </a:xfrm>
        </p:spPr>
        <p:txBody>
          <a:bodyPr/>
          <a:lstStyle/>
          <a:p>
            <a:pPr lvl="1">
              <a:lnSpc>
                <a:spcPct val="90000"/>
              </a:lnSpc>
              <a:buFont typeface="Monotype Sorts" charset="0"/>
              <a:buNone/>
            </a:pPr>
            <a:r>
              <a:rPr lang="en-US" sz="2400">
                <a:latin typeface="Arial" charset="0"/>
                <a:cs typeface="Times New Roman" charset="0"/>
              </a:rPr>
              <a:t>	All participants should be familiar with their obligations under the IEEE-SA Policies &amp; Procedures for standards development.</a:t>
            </a:r>
          </a:p>
          <a:p>
            <a:pPr lvl="1">
              <a:lnSpc>
                <a:spcPct val="90000"/>
              </a:lnSpc>
              <a:buFont typeface="Monotype Sorts" charset="0"/>
              <a:buNone/>
            </a:pPr>
            <a:r>
              <a:rPr lang="en-US" sz="2400">
                <a:latin typeface="Arial" charset="0"/>
                <a:cs typeface="Times New Roman" charset="0"/>
              </a:rPr>
              <a:t>	Patent Policy is stated in these sources:</a:t>
            </a:r>
          </a:p>
          <a:p>
            <a:pPr lvl="1">
              <a:lnSpc>
                <a:spcPct val="90000"/>
              </a:lnSpc>
              <a:buFont typeface="Monotype Sorts" charset="0"/>
              <a:buNone/>
            </a:pPr>
            <a:r>
              <a:rPr lang="en-GB" sz="2400">
                <a:latin typeface="Arial" charset="0"/>
              </a:rPr>
              <a:t>		IEEE-SA Standards Boards Bylaws</a:t>
            </a:r>
          </a:p>
          <a:p>
            <a:pPr lvl="1">
              <a:lnSpc>
                <a:spcPct val="90000"/>
              </a:lnSpc>
              <a:buFont typeface="Monotype Sorts" charset="0"/>
              <a:buNone/>
            </a:pPr>
            <a:r>
              <a:rPr lang="en-US" sz="2100">
                <a:latin typeface="Arial" charset="0"/>
              </a:rPr>
              <a:t>		</a:t>
            </a:r>
            <a:r>
              <a:rPr lang="en-US" sz="2100" i="1">
                <a:latin typeface="Arial" charset="0"/>
              </a:rPr>
              <a:t>http://standards.ieee.org/develop/policies/bylaws/sect6-7.html#6</a:t>
            </a:r>
          </a:p>
          <a:p>
            <a:pPr lvl="1">
              <a:lnSpc>
                <a:spcPct val="90000"/>
              </a:lnSpc>
              <a:buFont typeface="Monotype Sorts" charset="0"/>
              <a:buNone/>
            </a:pPr>
            <a:r>
              <a:rPr lang="en-GB" sz="2400">
                <a:latin typeface="Arial" charset="0"/>
              </a:rPr>
              <a:t>		IEEE-SA Standards Board Operations Manual</a:t>
            </a:r>
          </a:p>
          <a:p>
            <a:pPr lvl="1">
              <a:lnSpc>
                <a:spcPct val="90000"/>
              </a:lnSpc>
              <a:buFont typeface="Monotype Sorts" charset="0"/>
              <a:buNone/>
            </a:pPr>
            <a:r>
              <a:rPr lang="en-US" sz="2400">
                <a:latin typeface="Arial" charset="0"/>
              </a:rPr>
              <a:t>		</a:t>
            </a:r>
            <a:r>
              <a:rPr lang="en-US" sz="2100" i="1">
                <a:latin typeface="Arial" charset="0"/>
              </a:rPr>
              <a:t>http://standards.ieee.org/develop/policies/opman/sect6.html#6.3</a:t>
            </a:r>
            <a:endParaRPr lang="en-US" sz="2400">
              <a:latin typeface="Arial" charset="0"/>
            </a:endParaRPr>
          </a:p>
          <a:p>
            <a:pPr lvl="1">
              <a:lnSpc>
                <a:spcPct val="90000"/>
              </a:lnSpc>
              <a:buFont typeface="Monotype Sorts" charset="0"/>
              <a:buNone/>
            </a:pPr>
            <a:r>
              <a:rPr lang="en-US" sz="2400">
                <a:latin typeface="Arial" charset="0"/>
                <a:cs typeface="Times New Roman" charset="0"/>
              </a:rPr>
              <a:t>	Material about the patent policy is available at</a:t>
            </a:r>
            <a:r>
              <a:rPr lang="en-US" sz="2400">
                <a:latin typeface="Arial" charset="0"/>
              </a:rPr>
              <a:t> </a:t>
            </a:r>
          </a:p>
          <a:p>
            <a:pPr lvl="1">
              <a:lnSpc>
                <a:spcPct val="90000"/>
              </a:lnSpc>
              <a:buFont typeface="Monotype Sorts" charset="0"/>
              <a:buNone/>
            </a:pPr>
            <a:r>
              <a:rPr lang="en-US" sz="2400">
                <a:latin typeface="Arial" charset="0"/>
              </a:rPr>
              <a:t>		</a:t>
            </a:r>
            <a:r>
              <a:rPr lang="en-US" sz="2100" i="1">
                <a:latin typeface="Arial" charset="0"/>
              </a:rPr>
              <a:t>http://standards.ieee.org/about/sasb/patcom/materials.html</a:t>
            </a:r>
          </a:p>
        </p:txBody>
      </p:sp>
      <p:sp>
        <p:nvSpPr>
          <p:cNvPr id="9220" name="Text Box 6"/>
          <p:cNvSpPr txBox="1">
            <a:spLocks noChangeArrowheads="1"/>
          </p:cNvSpPr>
          <p:nvPr/>
        </p:nvSpPr>
        <p:spPr bwMode="auto">
          <a:xfrm>
            <a:off x="4114800" y="6491287"/>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200">
                <a:solidFill>
                  <a:srgbClr val="000099"/>
                </a:solidFill>
                <a:latin typeface="Arial" charset="0"/>
                <a:ea typeface="ＭＳ Ｐゴシック" charset="0"/>
              </a:defRPr>
            </a:lvl1pPr>
            <a:lvl2pPr>
              <a:defRPr sz="2800">
                <a:solidFill>
                  <a:srgbClr val="000099"/>
                </a:solidFill>
                <a:latin typeface="Arial" charset="0"/>
                <a:ea typeface="ＭＳ Ｐゴシック" charset="0"/>
              </a:defRPr>
            </a:lvl2pPr>
            <a:lvl3pPr>
              <a:defRPr sz="2400">
                <a:solidFill>
                  <a:srgbClr val="000099"/>
                </a:solidFill>
                <a:latin typeface="Arial" charset="0"/>
                <a:ea typeface="ＭＳ Ｐゴシック" charset="0"/>
              </a:defRPr>
            </a:lvl3pPr>
            <a:lvl4pPr>
              <a:defRPr sz="2000">
                <a:solidFill>
                  <a:srgbClr val="000099"/>
                </a:solidFill>
                <a:latin typeface="Arial" charset="0"/>
                <a:ea typeface="ＭＳ Ｐゴシック" charset="0"/>
              </a:defRPr>
            </a:lvl4pPr>
            <a:lvl5pPr>
              <a:defRPr sz="2000">
                <a:solidFill>
                  <a:srgbClr val="000099"/>
                </a:solidFill>
                <a:latin typeface="Arial" charset="0"/>
                <a:ea typeface="ＭＳ Ｐゴシック" charset="0"/>
              </a:defRPr>
            </a:lvl5pPr>
            <a:lvl6pPr>
              <a:buFont typeface="Monotype Sorts" charset="0"/>
              <a:defRPr sz="2000">
                <a:solidFill>
                  <a:srgbClr val="000099"/>
                </a:solidFill>
                <a:latin typeface="Arial" charset="0"/>
                <a:ea typeface="ＭＳ Ｐゴシック" charset="0"/>
              </a:defRPr>
            </a:lvl6pPr>
            <a:lvl7pPr>
              <a:buFont typeface="Monotype Sorts" charset="0"/>
              <a:defRPr sz="2000">
                <a:solidFill>
                  <a:srgbClr val="000099"/>
                </a:solidFill>
                <a:latin typeface="Arial" charset="0"/>
                <a:ea typeface="ＭＳ Ｐゴシック" charset="0"/>
              </a:defRPr>
            </a:lvl7pPr>
            <a:lvl8pPr>
              <a:buFont typeface="Monotype Sorts" charset="0"/>
              <a:defRPr sz="2000">
                <a:solidFill>
                  <a:srgbClr val="000099"/>
                </a:solidFill>
                <a:latin typeface="Arial" charset="0"/>
                <a:ea typeface="ＭＳ Ｐゴシック" charset="0"/>
              </a:defRPr>
            </a:lvl8pPr>
            <a:lvl9pPr>
              <a:buFont typeface="Monotype Sorts" charset="0"/>
              <a:defRPr sz="2000">
                <a:solidFill>
                  <a:srgbClr val="000099"/>
                </a:solidFill>
                <a:latin typeface="Arial" charset="0"/>
                <a:ea typeface="ＭＳ Ｐゴシック" charset="0"/>
              </a:defRPr>
            </a:lvl9pPr>
          </a:lstStyle>
          <a:p>
            <a:pPr eaLnBrk="0" hangingPunct="0"/>
            <a:r>
              <a:rPr lang="en-US" sz="1800" b="1" u="sng" dirty="0">
                <a:solidFill>
                  <a:schemeClr val="tx1"/>
                </a:solidFill>
                <a:latin typeface="Times New Roman" charset="0"/>
              </a:rPr>
              <a:t>Slide #2</a:t>
            </a:r>
            <a:endParaRPr lang="en-US" sz="2400" dirty="0">
              <a:solidFill>
                <a:schemeClr val="tx1"/>
              </a:solidFill>
              <a:latin typeface="Times New Roman" charset="0"/>
            </a:endParaRPr>
          </a:p>
        </p:txBody>
      </p:sp>
      <p:sp>
        <p:nvSpPr>
          <p:cNvPr id="9221" name="Rectangle 7"/>
          <p:cNvSpPr>
            <a:spLocks noChangeArrowheads="1"/>
          </p:cNvSpPr>
          <p:nvPr/>
        </p:nvSpPr>
        <p:spPr bwMode="auto">
          <a:xfrm>
            <a:off x="1295400" y="5181600"/>
            <a:ext cx="6781800" cy="116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r>
              <a:rPr lang="en-US" sz="1200" b="1">
                <a:solidFill>
                  <a:srgbClr val="000099"/>
                </a:solidFill>
                <a:latin typeface="Arial" charset="0"/>
              </a:rPr>
              <a:t>If you have questions, contact the IEEE-SA Standards Board Patent Committee Administrator at patcom@ieee.org or visit http://standards.ieee.org/about/sasb/patcom/index.html</a:t>
            </a:r>
          </a:p>
          <a:p>
            <a:pPr algn="ctr" eaLnBrk="0" hangingPunct="0">
              <a:lnSpc>
                <a:spcPct val="80000"/>
              </a:lnSpc>
              <a:spcBef>
                <a:spcPct val="20000"/>
              </a:spcBef>
              <a:buClr>
                <a:srgbClr val="CC3300"/>
              </a:buClr>
              <a:buSzPct val="50000"/>
              <a:buFont typeface="Monotype Sorts" charset="0"/>
              <a:buNone/>
            </a:pPr>
            <a:endParaRPr lang="en-US" sz="1200" b="1">
              <a:solidFill>
                <a:srgbClr val="000099"/>
              </a:solidFill>
              <a:latin typeface="Arial" charset="0"/>
            </a:endParaRPr>
          </a:p>
          <a:p>
            <a:pPr algn="ctr" eaLnBrk="0" hangingPunct="0">
              <a:lnSpc>
                <a:spcPct val="80000"/>
              </a:lnSpc>
              <a:spcBef>
                <a:spcPct val="20000"/>
              </a:spcBef>
              <a:buClr>
                <a:srgbClr val="CC3300"/>
              </a:buClr>
              <a:buSzPct val="50000"/>
              <a:buFont typeface="Monotype Sorts" charset="0"/>
              <a:buNone/>
            </a:pPr>
            <a:r>
              <a:rPr lang="en-US" sz="1200" b="1">
                <a:solidFill>
                  <a:srgbClr val="000099"/>
                </a:solidFill>
                <a:latin typeface="Arial" charset="0"/>
              </a:rPr>
              <a:t>This slide set is available at https://development.standards.ieee.org/myproject/Public/mytools/mob/slideset.ppt</a:t>
            </a:r>
          </a:p>
        </p:txBody>
      </p:sp>
      <p:sp>
        <p:nvSpPr>
          <p:cNvPr id="2" name="Date Placeholder 1"/>
          <p:cNvSpPr>
            <a:spLocks noGrp="1"/>
          </p:cNvSpPr>
          <p:nvPr>
            <p:ph type="dt" sz="half" idx="10"/>
          </p:nvPr>
        </p:nvSpPr>
        <p:spPr/>
        <p:txBody>
          <a:bodyPr/>
          <a:lstStyle/>
          <a:p>
            <a:pPr>
              <a:defRPr/>
            </a:pPr>
            <a:r>
              <a:rPr lang="en-US" smtClean="0"/>
              <a:t>&lt;Sept 2016&gt;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415733E-E371-8944-98C6-8B637C4A033A}" type="slidenum">
              <a:rPr lang="en-US" smtClean="0"/>
              <a:pPr>
                <a:defRPr/>
              </a:pPr>
              <a:t>4</a:t>
            </a:fld>
            <a:endParaRPr lang="en-US"/>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381000"/>
            <a:ext cx="8686800" cy="1143000"/>
          </a:xfrm>
        </p:spPr>
        <p:txBody>
          <a:bodyPr/>
          <a:lstStyle/>
          <a:p>
            <a:r>
              <a:rPr lang="en-US">
                <a:latin typeface="Arial" charset="0"/>
              </a:rPr>
              <a:t>Call for Potentially Essential Patents</a:t>
            </a:r>
          </a:p>
        </p:txBody>
      </p:sp>
      <p:sp>
        <p:nvSpPr>
          <p:cNvPr id="10243" name="Rectangle 1027"/>
          <p:cNvSpPr>
            <a:spLocks noGrp="1" noChangeArrowheads="1"/>
          </p:cNvSpPr>
          <p:nvPr>
            <p:ph type="body" idx="1"/>
          </p:nvPr>
        </p:nvSpPr>
        <p:spPr>
          <a:xfrm>
            <a:off x="609600" y="1676400"/>
            <a:ext cx="7772400" cy="4114800"/>
          </a:xfrm>
        </p:spPr>
        <p:txBody>
          <a:bodyPr/>
          <a:lstStyle/>
          <a:p>
            <a:pPr>
              <a:buFont typeface="Arial" charset="0"/>
              <a:buChar char="•"/>
            </a:pPr>
            <a:r>
              <a:rPr lang="en-US" sz="2800" dirty="0">
                <a:latin typeface="Arial" charset="0"/>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charset="0"/>
              <a:buChar char="•"/>
            </a:pPr>
            <a:r>
              <a:rPr lang="en-US" sz="2000" dirty="0">
                <a:latin typeface="Arial" charset="0"/>
              </a:rPr>
              <a:t>Either speak up now or</a:t>
            </a:r>
          </a:p>
          <a:p>
            <a:pPr lvl="1">
              <a:buFont typeface="Arial" charset="0"/>
              <a:buChar char="•"/>
            </a:pPr>
            <a:r>
              <a:rPr lang="en-US" sz="2000" dirty="0">
                <a:latin typeface="Arial" charset="0"/>
              </a:rPr>
              <a:t>Provide the chair of this group with the identity of the holder(s) of any and all such claims as soon as possible or</a:t>
            </a:r>
          </a:p>
          <a:p>
            <a:pPr lvl="1">
              <a:buFont typeface="Arial" charset="0"/>
              <a:buChar char="•"/>
            </a:pPr>
            <a:r>
              <a:rPr lang="en-US" sz="2000" dirty="0">
                <a:latin typeface="Arial" charset="0"/>
              </a:rPr>
              <a:t>Cause an LOA to be submitted</a:t>
            </a:r>
          </a:p>
        </p:txBody>
      </p:sp>
      <p:sp>
        <p:nvSpPr>
          <p:cNvPr id="10244" name="Text Box 1028"/>
          <p:cNvSpPr txBox="1">
            <a:spLocks noChangeArrowheads="1"/>
          </p:cNvSpPr>
          <p:nvPr/>
        </p:nvSpPr>
        <p:spPr bwMode="auto">
          <a:xfrm>
            <a:off x="4114800" y="6488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200">
                <a:solidFill>
                  <a:srgbClr val="000099"/>
                </a:solidFill>
                <a:latin typeface="Arial" charset="0"/>
                <a:ea typeface="ＭＳ Ｐゴシック" charset="0"/>
              </a:defRPr>
            </a:lvl1pPr>
            <a:lvl2pPr>
              <a:defRPr sz="2800">
                <a:solidFill>
                  <a:srgbClr val="000099"/>
                </a:solidFill>
                <a:latin typeface="Arial" charset="0"/>
                <a:ea typeface="ＭＳ Ｐゴシック" charset="0"/>
              </a:defRPr>
            </a:lvl2pPr>
            <a:lvl3pPr>
              <a:defRPr sz="2400">
                <a:solidFill>
                  <a:srgbClr val="000099"/>
                </a:solidFill>
                <a:latin typeface="Arial" charset="0"/>
                <a:ea typeface="ＭＳ Ｐゴシック" charset="0"/>
              </a:defRPr>
            </a:lvl3pPr>
            <a:lvl4pPr>
              <a:defRPr sz="2000">
                <a:solidFill>
                  <a:srgbClr val="000099"/>
                </a:solidFill>
                <a:latin typeface="Arial" charset="0"/>
                <a:ea typeface="ＭＳ Ｐゴシック" charset="0"/>
              </a:defRPr>
            </a:lvl4pPr>
            <a:lvl5pPr>
              <a:defRPr sz="2000">
                <a:solidFill>
                  <a:srgbClr val="000099"/>
                </a:solidFill>
                <a:latin typeface="Arial" charset="0"/>
                <a:ea typeface="ＭＳ Ｐゴシック" charset="0"/>
              </a:defRPr>
            </a:lvl5pPr>
            <a:lvl6pPr>
              <a:buFont typeface="Monotype Sorts" charset="0"/>
              <a:defRPr sz="2000">
                <a:solidFill>
                  <a:srgbClr val="000099"/>
                </a:solidFill>
                <a:latin typeface="Arial" charset="0"/>
                <a:ea typeface="ＭＳ Ｐゴシック" charset="0"/>
              </a:defRPr>
            </a:lvl6pPr>
            <a:lvl7pPr>
              <a:buFont typeface="Monotype Sorts" charset="0"/>
              <a:defRPr sz="2000">
                <a:solidFill>
                  <a:srgbClr val="000099"/>
                </a:solidFill>
                <a:latin typeface="Arial" charset="0"/>
                <a:ea typeface="ＭＳ Ｐゴシック" charset="0"/>
              </a:defRPr>
            </a:lvl7pPr>
            <a:lvl8pPr>
              <a:buFont typeface="Monotype Sorts" charset="0"/>
              <a:defRPr sz="2000">
                <a:solidFill>
                  <a:srgbClr val="000099"/>
                </a:solidFill>
                <a:latin typeface="Arial" charset="0"/>
                <a:ea typeface="ＭＳ Ｐゴシック" charset="0"/>
              </a:defRPr>
            </a:lvl8pPr>
            <a:lvl9pPr>
              <a:buFont typeface="Monotype Sorts" charset="0"/>
              <a:defRPr sz="2000">
                <a:solidFill>
                  <a:srgbClr val="000099"/>
                </a:solidFill>
                <a:latin typeface="Arial" charset="0"/>
                <a:ea typeface="ＭＳ Ｐゴシック" charset="0"/>
              </a:defRPr>
            </a:lvl9pPr>
          </a:lstStyle>
          <a:p>
            <a:pPr eaLnBrk="0" hangingPunct="0"/>
            <a:r>
              <a:rPr lang="en-US" sz="1800" b="1" u="sng" dirty="0">
                <a:solidFill>
                  <a:schemeClr val="tx1"/>
                </a:solidFill>
                <a:latin typeface="Times New Roman" charset="0"/>
              </a:rPr>
              <a:t>Slide #3</a:t>
            </a:r>
          </a:p>
        </p:txBody>
      </p:sp>
      <p:sp>
        <p:nvSpPr>
          <p:cNvPr id="2" name="Date Placeholder 1"/>
          <p:cNvSpPr>
            <a:spLocks noGrp="1"/>
          </p:cNvSpPr>
          <p:nvPr>
            <p:ph type="dt" sz="half" idx="10"/>
          </p:nvPr>
        </p:nvSpPr>
        <p:spPr/>
        <p:txBody>
          <a:bodyPr/>
          <a:lstStyle/>
          <a:p>
            <a:pPr>
              <a:defRPr/>
            </a:pPr>
            <a:r>
              <a:rPr lang="en-US" smtClean="0"/>
              <a:t>&lt;Sept 2016&gt;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415733E-E371-8944-98C6-8B637C4A033A}" type="slidenum">
              <a:rPr lang="en-US" smtClean="0"/>
              <a:pPr>
                <a:defRPr/>
              </a:pPr>
              <a:t>5</a:t>
            </a:fld>
            <a:endParaRPr lang="en-US"/>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&lt;Sept 2016&gt;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6</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6</a:t>
            </a:fld>
            <a:endParaRPr lang="en-US"/>
          </a:p>
        </p:txBody>
      </p:sp>
      <p:sp>
        <p:nvSpPr>
          <p:cNvPr id="21509" name="Rectangle 2"/>
          <p:cNvSpPr>
            <a:spLocks noGrp="1" noChangeArrowheads="1"/>
          </p:cNvSpPr>
          <p:nvPr>
            <p:ph type="title" idx="4294967295"/>
          </p:nvPr>
        </p:nvSpPr>
        <p:spPr>
          <a:xfrm>
            <a:off x="533400" y="533400"/>
            <a:ext cx="8001000" cy="990600"/>
          </a:xfrm>
        </p:spPr>
        <p:txBody>
          <a:bodyPr/>
          <a:lstStyle/>
          <a:p>
            <a:r>
              <a:rPr lang="en-US" b="1" dirty="0" smtClean="0">
                <a:solidFill>
                  <a:srgbClr val="000000"/>
                </a:solidFill>
                <a:ea typeface="Lucida Grande"/>
                <a:cs typeface="Lucida Grande"/>
              </a:rPr>
              <a:t>TG12 Officers</a:t>
            </a:r>
            <a:endParaRPr lang="en-US" sz="2800" b="1" dirty="0">
              <a:ea typeface="ＭＳ Ｐゴシック" charset="0"/>
              <a:cs typeface="ＭＳ Ｐゴシック" charset="0"/>
            </a:endParaRPr>
          </a:p>
        </p:txBody>
      </p:sp>
      <p:sp>
        <p:nvSpPr>
          <p:cNvPr id="21510" name="Rectangle 5"/>
          <p:cNvSpPr>
            <a:spLocks noChangeArrowheads="1"/>
          </p:cNvSpPr>
          <p:nvPr/>
        </p:nvSpPr>
        <p:spPr bwMode="auto">
          <a:xfrm>
            <a:off x="152400" y="1676400"/>
            <a:ext cx="8839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endParaRPr lang="en-US" sz="1800" b="1" dirty="0" smtClean="0">
              <a:solidFill>
                <a:srgbClr val="000000"/>
              </a:solidFill>
              <a:ea typeface="Lucida Grande"/>
              <a:cs typeface="Lucida Grande"/>
            </a:endParaRPr>
          </a:p>
        </p:txBody>
      </p:sp>
      <p:sp>
        <p:nvSpPr>
          <p:cNvPr id="2" name="TextBox 1"/>
          <p:cNvSpPr txBox="1"/>
          <p:nvPr/>
        </p:nvSpPr>
        <p:spPr>
          <a:xfrm>
            <a:off x="1676400" y="2133600"/>
            <a:ext cx="4343400" cy="707886"/>
          </a:xfrm>
          <a:prstGeom prst="rect">
            <a:avLst/>
          </a:prstGeom>
          <a:noFill/>
        </p:spPr>
        <p:txBody>
          <a:bodyPr wrap="square" rtlCol="0">
            <a:spAutoFit/>
          </a:bodyPr>
          <a:lstStyle/>
          <a:p>
            <a:r>
              <a:rPr lang="en-US" sz="2000" dirty="0" smtClean="0"/>
              <a:t>Chair		Pat Kinney</a:t>
            </a:r>
          </a:p>
          <a:p>
            <a:r>
              <a:rPr lang="en-US" sz="2000" dirty="0" smtClean="0"/>
              <a:t>Vice Chair	Charlie Perkins</a:t>
            </a:r>
            <a:endParaRPr lang="en-US" sz="2000" dirty="0"/>
          </a:p>
        </p:txBody>
      </p:sp>
    </p:spTree>
    <p:extLst>
      <p:ext uri="{BB962C8B-B14F-4D97-AF65-F5344CB8AC3E}">
        <p14:creationId xmlns:p14="http://schemas.microsoft.com/office/powerpoint/2010/main" val="3127085511"/>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&lt;Sept 2016&gt;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7</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7</a:t>
            </a:fld>
            <a:endParaRPr lang="en-US"/>
          </a:p>
        </p:txBody>
      </p:sp>
      <p:sp>
        <p:nvSpPr>
          <p:cNvPr id="21509" name="Rectangle 2"/>
          <p:cNvSpPr>
            <a:spLocks noGrp="1" noChangeArrowheads="1"/>
          </p:cNvSpPr>
          <p:nvPr>
            <p:ph type="title" idx="4294967295"/>
          </p:nvPr>
        </p:nvSpPr>
        <p:spPr>
          <a:xfrm>
            <a:off x="304800" y="457200"/>
            <a:ext cx="8001000" cy="762000"/>
          </a:xfrm>
        </p:spPr>
        <p:txBody>
          <a:bodyPr/>
          <a:lstStyle/>
          <a:p>
            <a:r>
              <a:rPr lang="en-US" b="1" dirty="0" smtClean="0">
                <a:latin typeface="Times New Roman" charset="0"/>
                <a:ea typeface="ＭＳ Ｐゴシック" charset="0"/>
                <a:cs typeface="ＭＳ Ｐゴシック" charset="0"/>
              </a:rPr>
              <a:t>TG12 Meeting </a:t>
            </a:r>
            <a:r>
              <a:rPr lang="en-US" b="1" dirty="0" smtClean="0">
                <a:latin typeface="Times New Roman" charset="0"/>
                <a:ea typeface="ＭＳ Ｐゴシック" charset="0"/>
                <a:cs typeface="ＭＳ Ｐゴシック" charset="0"/>
              </a:rPr>
              <a:t>Goals </a:t>
            </a:r>
            <a:r>
              <a:rPr lang="en-US" sz="2800" b="1" dirty="0" smtClean="0">
                <a:latin typeface="Times New Roman" charset="0"/>
                <a:ea typeface="ＭＳ Ｐゴシック" charset="0"/>
                <a:cs typeface="ＭＳ Ｐゴシック" charset="0"/>
              </a:rPr>
              <a:t>(15-16-602-00) </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228600" y="1447800"/>
            <a:ext cx="8763000"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r>
              <a:rPr lang="en-US" sz="2400" b="1" dirty="0" smtClean="0"/>
              <a:t>Monday </a:t>
            </a:r>
            <a:r>
              <a:rPr lang="en-US" sz="2400" b="1" dirty="0" smtClean="0"/>
              <a:t>12 Sept, AM2: </a:t>
            </a:r>
            <a:r>
              <a:rPr lang="en-US" sz="2400" b="1" dirty="0"/>
              <a:t>Opening report, Agenda, </a:t>
            </a:r>
            <a:r>
              <a:rPr lang="en-US" sz="2400" b="1" dirty="0" smtClean="0"/>
              <a:t>Functional decomposition review</a:t>
            </a:r>
            <a:endParaRPr lang="en-US" sz="2400" dirty="0" smtClean="0"/>
          </a:p>
          <a:p>
            <a:pPr marL="342900" indent="-342900">
              <a:buClr>
                <a:srgbClr val="FF0000"/>
              </a:buClr>
              <a:buFont typeface="Wingdings" charset="2"/>
              <a:buChar char="q"/>
            </a:pPr>
            <a:r>
              <a:rPr lang="en-US" sz="2400" b="1" dirty="0"/>
              <a:t>Tuesday </a:t>
            </a:r>
            <a:r>
              <a:rPr lang="en-US" sz="2400" b="1" dirty="0" smtClean="0"/>
              <a:t>13 Sept, AM1: Discussion </a:t>
            </a:r>
            <a:r>
              <a:rPr lang="en-US" sz="2400" b="1" dirty="0"/>
              <a:t>on </a:t>
            </a:r>
            <a:r>
              <a:rPr lang="en-US" sz="2400" b="1" dirty="0" smtClean="0"/>
              <a:t>PDE and MMI</a:t>
            </a:r>
            <a:endParaRPr lang="en-US" sz="2000" b="1" dirty="0"/>
          </a:p>
          <a:p>
            <a:pPr marL="342900" indent="-342900">
              <a:buClr>
                <a:srgbClr val="FF0000"/>
              </a:buClr>
              <a:buFont typeface="Wingdings" charset="2"/>
              <a:buChar char="q"/>
            </a:pPr>
            <a:r>
              <a:rPr lang="en-US" sz="2400" b="1" dirty="0" smtClean="0"/>
              <a:t>Wednesday </a:t>
            </a:r>
            <a:r>
              <a:rPr lang="en-US" sz="2400" b="1" dirty="0" smtClean="0"/>
              <a:t>14 Sept, PM1</a:t>
            </a:r>
            <a:r>
              <a:rPr lang="en-US" sz="2400" b="1" dirty="0"/>
              <a:t>: </a:t>
            </a:r>
            <a:r>
              <a:rPr lang="en-US" sz="2400" b="1" dirty="0" smtClean="0"/>
              <a:t>Overview discussion on how each functional block should operate, assignment of functional blocks not already assigned </a:t>
            </a:r>
          </a:p>
          <a:p>
            <a:pPr marL="342900" indent="-342900">
              <a:buClr>
                <a:srgbClr val="FF0000"/>
              </a:buClr>
              <a:buFont typeface="Wingdings" charset="2"/>
              <a:buChar char="q"/>
            </a:pPr>
            <a:r>
              <a:rPr lang="en-US" sz="2400" b="1" dirty="0" smtClean="0"/>
              <a:t>Wednesday </a:t>
            </a:r>
            <a:r>
              <a:rPr lang="en-US" sz="2400" b="1" dirty="0"/>
              <a:t>14 Sept, </a:t>
            </a:r>
            <a:r>
              <a:rPr lang="en-US" sz="2400" b="1" dirty="0" smtClean="0"/>
              <a:t>PM2: </a:t>
            </a:r>
            <a:r>
              <a:rPr lang="en-US" sz="2400" b="1" dirty="0"/>
              <a:t>Discussion on </a:t>
            </a:r>
            <a:r>
              <a:rPr lang="en-US" sz="2400" b="1" dirty="0" smtClean="0"/>
              <a:t>management protocols functional block with focus on MAC&amp;PHY configuration</a:t>
            </a:r>
            <a:endParaRPr lang="en-US" sz="2400" dirty="0" smtClean="0"/>
          </a:p>
          <a:p>
            <a:pPr marL="342900" indent="-342900">
              <a:buClr>
                <a:srgbClr val="FF0000"/>
              </a:buClr>
              <a:buFont typeface="Wingdings" charset="2"/>
              <a:buChar char="q"/>
            </a:pPr>
            <a:r>
              <a:rPr lang="en-US" sz="2400" b="1" dirty="0" smtClean="0"/>
              <a:t>Thursday 15 Sept, AM2: Discussion on discovery, compression of higher layer headers and </a:t>
            </a:r>
            <a:r>
              <a:rPr lang="en-US" sz="2400" b="1" dirty="0" smtClean="0"/>
              <a:t>E</a:t>
            </a:r>
            <a:r>
              <a:rPr lang="en-US" sz="2400" b="1" dirty="0" smtClean="0"/>
              <a:t>therType, </a:t>
            </a:r>
            <a:r>
              <a:rPr lang="en-US" sz="2400" b="1" dirty="0"/>
              <a:t>r</a:t>
            </a:r>
            <a:r>
              <a:rPr lang="en-US" sz="2400" b="1" dirty="0" smtClean="0"/>
              <a:t>ecap on week’s efforts, define the next steps, timetable for completion, phone calls</a:t>
            </a:r>
            <a:r>
              <a:rPr lang="en-US" sz="2400" dirty="0" smtClean="0"/>
              <a:t>  </a:t>
            </a:r>
            <a:endParaRPr lang="en-US" sz="2400" dirty="0"/>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&lt;Sept 2016&gt;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8</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8</a:t>
            </a:fld>
            <a:endParaRPr lang="en-US"/>
          </a:p>
        </p:txBody>
      </p:sp>
      <p:sp>
        <p:nvSpPr>
          <p:cNvPr id="21509" name="Rectangle 2"/>
          <p:cNvSpPr>
            <a:spLocks noGrp="1" noChangeArrowheads="1"/>
          </p:cNvSpPr>
          <p:nvPr>
            <p:ph type="title" idx="4294967295"/>
          </p:nvPr>
        </p:nvSpPr>
        <p:spPr>
          <a:xfrm>
            <a:off x="304800" y="457200"/>
            <a:ext cx="8001000" cy="762000"/>
          </a:xfrm>
        </p:spPr>
        <p:txBody>
          <a:bodyPr/>
          <a:lstStyle/>
          <a:p>
            <a:r>
              <a:rPr lang="en-US" b="1" dirty="0" smtClean="0">
                <a:latin typeface="Times New Roman" charset="0"/>
                <a:ea typeface="ＭＳ Ｐゴシック" charset="0"/>
                <a:cs typeface="ＭＳ Ｐゴシック" charset="0"/>
              </a:rPr>
              <a:t>TG12 Meeting</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228600" y="1371600"/>
            <a:ext cx="8763000" cy="228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r>
              <a:rPr lang="en-US" sz="2400" b="1" dirty="0" smtClean="0"/>
              <a:t>Monday 12 Sept, </a:t>
            </a:r>
            <a:r>
              <a:rPr lang="en-US" sz="2400" b="1" dirty="0"/>
              <a:t>PM1: Opening report, Agenda, </a:t>
            </a:r>
            <a:r>
              <a:rPr lang="en-US" sz="2400" b="1" dirty="0" smtClean="0"/>
              <a:t>Functional decomposition review</a:t>
            </a:r>
          </a:p>
          <a:p>
            <a:pPr marL="800100" lvl="1" indent="-342900">
              <a:buClr>
                <a:srgbClr val="FF0000"/>
              </a:buClr>
              <a:buFont typeface="Wingdings" charset="2"/>
              <a:buChar char="q"/>
            </a:pPr>
            <a:r>
              <a:rPr lang="en-US" sz="2400" b="1" dirty="0" smtClean="0"/>
              <a:t>Approve Agenda 15-16-</a:t>
            </a:r>
            <a:r>
              <a:rPr lang="en-US" sz="2400" b="1" dirty="0" smtClean="0"/>
              <a:t>0602-00</a:t>
            </a:r>
            <a:endParaRPr lang="en-US" sz="2400" b="1" dirty="0" smtClean="0"/>
          </a:p>
          <a:p>
            <a:pPr marL="800100" lvl="1" indent="-342900">
              <a:buClr>
                <a:srgbClr val="FF0000"/>
              </a:buClr>
              <a:buFont typeface="Wingdings" charset="2"/>
              <a:buChar char="q"/>
            </a:pPr>
            <a:r>
              <a:rPr lang="en-US" sz="2400" b="1" dirty="0" smtClean="0"/>
              <a:t>Approve Minutes from previous session 15-16-</a:t>
            </a:r>
            <a:r>
              <a:rPr lang="en-US" sz="2400" b="1" dirty="0" smtClean="0"/>
              <a:t>0539-</a:t>
            </a:r>
            <a:r>
              <a:rPr lang="en-US" sz="2400" b="1" dirty="0" smtClean="0"/>
              <a:t>00</a:t>
            </a:r>
          </a:p>
          <a:p>
            <a:pPr marL="800100" lvl="1" indent="-342900">
              <a:buClr>
                <a:srgbClr val="FF0000"/>
              </a:buClr>
              <a:buFont typeface="Wingdings" charset="2"/>
              <a:buChar char="q"/>
            </a:pPr>
            <a:r>
              <a:rPr lang="en-US" sz="2400" b="1" dirty="0" smtClean="0"/>
              <a:t>Review strategy for moving forward</a:t>
            </a:r>
          </a:p>
          <a:p>
            <a:pPr marL="800100" lvl="1" indent="-342900">
              <a:buClr>
                <a:srgbClr val="FF0000"/>
              </a:buClr>
              <a:buFont typeface="Wingdings" charset="2"/>
              <a:buChar char="q"/>
            </a:pPr>
            <a:r>
              <a:rPr lang="en-US" sz="2400" b="1" dirty="0" smtClean="0"/>
              <a:t>Functional Decomposition Review</a:t>
            </a:r>
          </a:p>
        </p:txBody>
      </p:sp>
    </p:spTree>
    <p:extLst>
      <p:ext uri="{BB962C8B-B14F-4D97-AF65-F5344CB8AC3E}">
        <p14:creationId xmlns:p14="http://schemas.microsoft.com/office/powerpoint/2010/main" val="336662547"/>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&lt;Sept 2016&gt;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9</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9</a:t>
            </a:fld>
            <a:endParaRPr lang="en-US"/>
          </a:p>
        </p:txBody>
      </p:sp>
      <p:sp>
        <p:nvSpPr>
          <p:cNvPr id="21509" name="Rectangle 2"/>
          <p:cNvSpPr>
            <a:spLocks noGrp="1" noChangeArrowheads="1"/>
          </p:cNvSpPr>
          <p:nvPr>
            <p:ph type="title" idx="4294967295"/>
          </p:nvPr>
        </p:nvSpPr>
        <p:spPr>
          <a:xfrm>
            <a:off x="457200" y="304800"/>
            <a:ext cx="8001000" cy="990600"/>
          </a:xfrm>
        </p:spPr>
        <p:txBody>
          <a:bodyPr/>
          <a:lstStyle/>
          <a:p>
            <a:r>
              <a:rPr lang="en-US" b="1" dirty="0" smtClean="0">
                <a:solidFill>
                  <a:srgbClr val="000000"/>
                </a:solidFill>
                <a:ea typeface="Lucida Grande"/>
                <a:cs typeface="Lucida Grande"/>
              </a:rPr>
              <a:t>Strategy for moving forward </a:t>
            </a:r>
            <a:endParaRPr lang="en-US" sz="2800" b="1" dirty="0">
              <a:ea typeface="ＭＳ Ｐゴシック" charset="0"/>
              <a:cs typeface="ＭＳ Ｐゴシック" charset="0"/>
            </a:endParaRPr>
          </a:p>
        </p:txBody>
      </p:sp>
      <p:sp>
        <p:nvSpPr>
          <p:cNvPr id="21510" name="Rectangle 5"/>
          <p:cNvSpPr>
            <a:spLocks noChangeArrowheads="1"/>
          </p:cNvSpPr>
          <p:nvPr/>
        </p:nvSpPr>
        <p:spPr bwMode="auto">
          <a:xfrm>
            <a:off x="152400" y="1676400"/>
            <a:ext cx="8839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endParaRPr lang="en-US" sz="1800" b="1" dirty="0" smtClean="0">
              <a:solidFill>
                <a:srgbClr val="000000"/>
              </a:solidFill>
              <a:ea typeface="Lucida Grande"/>
              <a:cs typeface="Lucida Grande"/>
            </a:endParaRPr>
          </a:p>
        </p:txBody>
      </p:sp>
      <p:sp>
        <p:nvSpPr>
          <p:cNvPr id="2" name="TextBox 1"/>
          <p:cNvSpPr txBox="1"/>
          <p:nvPr/>
        </p:nvSpPr>
        <p:spPr>
          <a:xfrm>
            <a:off x="304800" y="990600"/>
            <a:ext cx="8382000" cy="5324536"/>
          </a:xfrm>
          <a:prstGeom prst="rect">
            <a:avLst/>
          </a:prstGeom>
          <a:noFill/>
        </p:spPr>
        <p:txBody>
          <a:bodyPr wrap="square" rtlCol="0">
            <a:spAutoFit/>
          </a:bodyPr>
          <a:lstStyle/>
          <a:p>
            <a:r>
              <a:rPr lang="en-US" sz="2000" b="1" dirty="0" smtClean="0"/>
              <a:t>Next Steps </a:t>
            </a:r>
          </a:p>
          <a:p>
            <a:pPr marL="457200" indent="-227013">
              <a:buFont typeface="+mj-lt"/>
              <a:buAutoNum type="arabicPeriod"/>
            </a:pPr>
            <a:r>
              <a:rPr lang="en-US" sz="1800" dirty="0"/>
              <a:t>Define the </a:t>
            </a:r>
            <a:r>
              <a:rPr lang="en-US" sz="1800" dirty="0" smtClean="0"/>
              <a:t>Protocol </a:t>
            </a:r>
            <a:r>
              <a:rPr lang="en-US" sz="1800" dirty="0"/>
              <a:t>Discrimination Entity </a:t>
            </a:r>
            <a:r>
              <a:rPr lang="en-US" sz="1800" dirty="0" smtClean="0"/>
              <a:t>(PDE</a:t>
            </a:r>
            <a:r>
              <a:rPr lang="en-US" sz="1800" dirty="0" smtClean="0"/>
              <a:t>).</a:t>
            </a:r>
          </a:p>
          <a:p>
            <a:pPr marL="457200" indent="-227013">
              <a:buFont typeface="+mj-lt"/>
              <a:buAutoNum type="arabicPeriod"/>
            </a:pPr>
            <a:r>
              <a:rPr lang="en-US" sz="1800" dirty="0" smtClean="0"/>
              <a:t>Define </a:t>
            </a:r>
            <a:r>
              <a:rPr lang="en-US" sz="1800" dirty="0"/>
              <a:t>how the Multiplexed MAC interface </a:t>
            </a:r>
            <a:r>
              <a:rPr lang="en-US" sz="1800" dirty="0" smtClean="0"/>
              <a:t>(MMI) works using the </a:t>
            </a:r>
            <a:r>
              <a:rPr lang="en-US" sz="1800" dirty="0"/>
              <a:t>Multiplexed data service </a:t>
            </a:r>
            <a:r>
              <a:rPr lang="en-US" sz="1800" dirty="0" smtClean="0"/>
              <a:t>as a baseline. </a:t>
            </a:r>
          </a:p>
          <a:p>
            <a:pPr marL="457200" indent="-227013">
              <a:buFont typeface="+mj-lt"/>
              <a:buAutoNum type="arabicPeriod"/>
            </a:pPr>
            <a:r>
              <a:rPr lang="en-US" sz="1800" dirty="0" smtClean="0"/>
              <a:t>Define how the </a:t>
            </a:r>
            <a:r>
              <a:rPr lang="en-US" sz="1800" dirty="0"/>
              <a:t>management protocols </a:t>
            </a:r>
            <a:r>
              <a:rPr lang="en-US" sz="1800" dirty="0" smtClean="0"/>
              <a:t>work</a:t>
            </a:r>
          </a:p>
          <a:p>
            <a:pPr marL="973137" lvl="1" indent="-285750">
              <a:buFont typeface="Arial"/>
              <a:buChar char="•"/>
            </a:pPr>
            <a:r>
              <a:rPr lang="en-US" sz="1600" dirty="0" smtClean="0"/>
              <a:t>PHY configuration</a:t>
            </a:r>
          </a:p>
          <a:p>
            <a:pPr marL="973137" lvl="1" indent="-285750">
              <a:buFont typeface="Arial"/>
              <a:buChar char="•"/>
            </a:pPr>
            <a:r>
              <a:rPr lang="en-US" sz="1600" dirty="0" smtClean="0"/>
              <a:t>MAC configuration</a:t>
            </a:r>
          </a:p>
          <a:p>
            <a:pPr marL="457200" indent="-227013">
              <a:buFont typeface="+mj-lt"/>
              <a:buAutoNum type="arabicPeriod"/>
            </a:pPr>
            <a:r>
              <a:rPr lang="en-US" sz="1800" dirty="0" smtClean="0"/>
              <a:t>Define </a:t>
            </a:r>
            <a:r>
              <a:rPr lang="en-US" sz="1800" dirty="0" smtClean="0"/>
              <a:t>how KMP should work within 15.12.</a:t>
            </a:r>
          </a:p>
          <a:p>
            <a:pPr marL="976313" lvl="1" indent="-287338">
              <a:buFont typeface="Arial"/>
              <a:buChar char="•"/>
            </a:pPr>
            <a:r>
              <a:rPr lang="en-US" sz="1800" dirty="0" smtClean="0"/>
              <a:t>Define the KMP SAPs using 802.1X as an example</a:t>
            </a:r>
          </a:p>
          <a:p>
            <a:pPr marL="690563" indent="-457200">
              <a:buFont typeface="+mj-lt"/>
              <a:buAutoNum type="arabicPeriod"/>
              <a:tabLst>
                <a:tab pos="854075" algn="l"/>
              </a:tabLst>
            </a:pPr>
            <a:r>
              <a:rPr lang="en-US" sz="1800" dirty="0" smtClean="0"/>
              <a:t>Define how 6LoWPAN should work within 15.12.</a:t>
            </a:r>
          </a:p>
          <a:p>
            <a:pPr marL="976313" lvl="1" indent="-287338">
              <a:buFont typeface="Arial"/>
              <a:buChar char="•"/>
            </a:pPr>
            <a:r>
              <a:rPr lang="en-US" sz="1800" dirty="0" smtClean="0"/>
              <a:t>Define the 6LO SAPs using IPv6 as an example</a:t>
            </a:r>
          </a:p>
          <a:p>
            <a:pPr marL="457200" indent="-227013">
              <a:buFont typeface="+mj-lt"/>
              <a:buAutoNum type="arabicPeriod"/>
            </a:pPr>
            <a:r>
              <a:rPr lang="en-US" sz="1800" dirty="0" smtClean="0"/>
              <a:t>Define how L2R should work within 15.12.</a:t>
            </a:r>
          </a:p>
          <a:p>
            <a:pPr marL="1030287" lvl="1" indent="-342900">
              <a:buFont typeface="Arial"/>
              <a:buChar char="•"/>
            </a:pPr>
            <a:r>
              <a:rPr lang="en-US" sz="1800" dirty="0" smtClean="0"/>
              <a:t>Define the L2R SAPs using both an endpoint and router as examples</a:t>
            </a:r>
          </a:p>
          <a:p>
            <a:pPr marL="457200" indent="-227013">
              <a:buFont typeface="+mj-lt"/>
              <a:buAutoNum type="arabicPeriod"/>
            </a:pPr>
            <a:r>
              <a:rPr lang="en-US" sz="1800" dirty="0" smtClean="0"/>
              <a:t>Define how Ranging should work within 15.12</a:t>
            </a:r>
          </a:p>
          <a:p>
            <a:pPr marL="1030287" lvl="1" indent="-342900">
              <a:buFont typeface="Arial"/>
              <a:buChar char="•"/>
            </a:pPr>
            <a:r>
              <a:rPr lang="en-US" sz="1800" dirty="0" smtClean="0"/>
              <a:t>Define the RNG SAPs using RFID as example</a:t>
            </a:r>
          </a:p>
          <a:p>
            <a:pPr marL="457200" indent="-227013">
              <a:buFont typeface="+mj-lt"/>
              <a:buAutoNum type="arabicPeriod"/>
            </a:pPr>
            <a:r>
              <a:rPr lang="en-US" sz="1800" dirty="0" smtClean="0"/>
              <a:t>Define ULI frame mechanism (ULI IE/Payload).</a:t>
            </a:r>
          </a:p>
          <a:p>
            <a:pPr marL="1030287" lvl="1" indent="-342900">
              <a:buFont typeface="Arial"/>
              <a:buChar char="•"/>
            </a:pPr>
            <a:r>
              <a:rPr lang="en-US" sz="1800" dirty="0" smtClean="0"/>
              <a:t>Unique identification of ULI presence</a:t>
            </a:r>
          </a:p>
          <a:p>
            <a:pPr marL="1030287" lvl="1" indent="-342900">
              <a:buFont typeface="Arial"/>
              <a:buChar char="•"/>
            </a:pPr>
            <a:r>
              <a:rPr lang="en-US" sz="1800" dirty="0" smtClean="0"/>
              <a:t>Compression of higher layer stack and EtherType</a:t>
            </a:r>
          </a:p>
          <a:p>
            <a:pPr marL="1030287" lvl="1" indent="-342900">
              <a:buFont typeface="Arial"/>
              <a:buChar char="•"/>
            </a:pPr>
            <a:r>
              <a:rPr lang="en-US" sz="1800" dirty="0" smtClean="0"/>
              <a:t>Other components?</a:t>
            </a:r>
          </a:p>
        </p:txBody>
      </p:sp>
    </p:spTree>
    <p:extLst>
      <p:ext uri="{BB962C8B-B14F-4D97-AF65-F5344CB8AC3E}">
        <p14:creationId xmlns:p14="http://schemas.microsoft.com/office/powerpoint/2010/main" val="123031652"/>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86028</TotalTime>
  <Words>3708</Words>
  <Application>Microsoft Macintosh PowerPoint</Application>
  <PresentationFormat>On-screen Show (4:3)</PresentationFormat>
  <Paragraphs>666</Paragraphs>
  <Slides>37</Slides>
  <Notes>27</Notes>
  <HiddenSlides>33</HiddenSlides>
  <MMClips>0</MMClips>
  <ScaleCrop>false</ScaleCrop>
  <HeadingPairs>
    <vt:vector size="4" baseType="variant">
      <vt:variant>
        <vt:lpstr>Theme</vt:lpstr>
      </vt:variant>
      <vt:variant>
        <vt:i4>1</vt:i4>
      </vt:variant>
      <vt:variant>
        <vt:lpstr>Slide Titles</vt:lpstr>
      </vt:variant>
      <vt:variant>
        <vt:i4>37</vt:i4>
      </vt:variant>
    </vt:vector>
  </HeadingPairs>
  <TitlesOfParts>
    <vt:vector size="38" baseType="lpstr">
      <vt:lpstr>Default Design</vt:lpstr>
      <vt:lpstr>PowerPoint Presentation</vt:lpstr>
      <vt:lpstr>Instructions for the WG Chair</vt:lpstr>
      <vt:lpstr>Participants, Patents, and Duty to Inform</vt:lpstr>
      <vt:lpstr>Patent Related Links</vt:lpstr>
      <vt:lpstr>Call for Potentially Essential Patents</vt:lpstr>
      <vt:lpstr>TG12 Officers</vt:lpstr>
      <vt:lpstr>TG12 Meeting Goals (15-16-602-00) </vt:lpstr>
      <vt:lpstr>TG12 Meeting</vt:lpstr>
      <vt:lpstr>Strategy for moving forward </vt:lpstr>
      <vt:lpstr>802.15.12 Functional Decomposition</vt:lpstr>
      <vt:lpstr>PHY and DLL Functional Decomposition</vt:lpstr>
      <vt:lpstr>Example of Options Used for Secured SUN FSK Device</vt:lpstr>
      <vt:lpstr>Example of Options Used for LECIM O-QPSK Device</vt:lpstr>
      <vt:lpstr>Example of Options Used for 6tisch O-QPSK Device</vt:lpstr>
      <vt:lpstr>802.15.12 Protocol Discrimination Entity (PDE)  </vt:lpstr>
      <vt:lpstr>802.15.12 Multiplexed MAC interface  (MMI)</vt:lpstr>
      <vt:lpstr>802.15.12 Optional Protocols</vt:lpstr>
      <vt:lpstr>802.15.12 Optional Protocols</vt:lpstr>
      <vt:lpstr>802.15.12 Mandatory Protocol</vt:lpstr>
      <vt:lpstr>PowerPoint Presentation</vt:lpstr>
      <vt:lpstr>PowerPoint Presentation</vt:lpstr>
      <vt:lpstr>PowerPoint Presentation</vt:lpstr>
      <vt:lpstr>PowerPoint Presentation</vt:lpstr>
      <vt:lpstr>PowerPoint Presentation</vt:lpstr>
      <vt:lpstr>802.15.12 Discovery Techniques</vt:lpstr>
      <vt:lpstr>Frame Composition</vt:lpstr>
      <vt:lpstr>802-2014 Reference Model</vt:lpstr>
      <vt:lpstr>802-2014 Reference Model</vt:lpstr>
      <vt:lpstr>802.15.9 Functional Decomposition</vt:lpstr>
      <vt:lpstr>802.15.10 Functional Decomposition</vt:lpstr>
      <vt:lpstr>Deliverables</vt:lpstr>
      <vt:lpstr>Deliverables</vt:lpstr>
      <vt:lpstr>Deliverables</vt:lpstr>
      <vt:lpstr>Deliverables</vt:lpstr>
      <vt:lpstr>Future Efforts</vt:lpstr>
      <vt:lpstr>Meeting Accomplishments </vt:lpstr>
      <vt:lpstr>Schedule</vt:lpstr>
    </vt:vector>
  </TitlesOfParts>
  <Manager/>
  <Company>Kinney Consulting LLC</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TG12 Opening Report for Warsaw</dc:title>
  <dc:subject>IEEE 802.15 &lt;TG12&gt;</dc:subject>
  <dc:creator>Pat Kinney</dc:creator>
  <cp:keywords/>
  <dc:description>&lt;15-16-0601-00-0012&gt;</dc:description>
  <cp:lastModifiedBy>Pat Kinney</cp:lastModifiedBy>
  <cp:revision>896</cp:revision>
  <cp:lastPrinted>2015-07-14T16:02:16Z</cp:lastPrinted>
  <dcterms:created xsi:type="dcterms:W3CDTF">2009-07-12T16:25:16Z</dcterms:created>
  <dcterms:modified xsi:type="dcterms:W3CDTF">2016-09-15T11:18:28Z</dcterms:modified>
  <cp:category/>
</cp:coreProperties>
</file>