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8"/>
  </p:notesMasterIdLst>
  <p:handoutMasterIdLst>
    <p:handoutMasterId r:id="rId39"/>
  </p:handoutMasterIdLst>
  <p:sldIdLst>
    <p:sldId id="287" r:id="rId2"/>
    <p:sldId id="311" r:id="rId3"/>
    <p:sldId id="312" r:id="rId4"/>
    <p:sldId id="313" r:id="rId5"/>
    <p:sldId id="314" r:id="rId6"/>
    <p:sldId id="323" r:id="rId7"/>
    <p:sldId id="264" r:id="rId8"/>
    <p:sldId id="341" r:id="rId9"/>
    <p:sldId id="342" r:id="rId10"/>
    <p:sldId id="328" r:id="rId11"/>
    <p:sldId id="345" r:id="rId12"/>
    <p:sldId id="346" r:id="rId13"/>
    <p:sldId id="347" r:id="rId14"/>
    <p:sldId id="348" r:id="rId15"/>
    <p:sldId id="338" r:id="rId16"/>
    <p:sldId id="337" r:id="rId17"/>
    <p:sldId id="331" r:id="rId18"/>
    <p:sldId id="332" r:id="rId19"/>
    <p:sldId id="334" r:id="rId20"/>
    <p:sldId id="352" r:id="rId21"/>
    <p:sldId id="351" r:id="rId22"/>
    <p:sldId id="349" r:id="rId23"/>
    <p:sldId id="350" r:id="rId24"/>
    <p:sldId id="289" r:id="rId25"/>
    <p:sldId id="339" r:id="rId26"/>
    <p:sldId id="325" r:id="rId27"/>
    <p:sldId id="327" r:id="rId28"/>
    <p:sldId id="335" r:id="rId29"/>
    <p:sldId id="336" r:id="rId30"/>
    <p:sldId id="340" r:id="rId31"/>
    <p:sldId id="320" r:id="rId32"/>
    <p:sldId id="321" r:id="rId33"/>
    <p:sldId id="324" r:id="rId34"/>
    <p:sldId id="322" r:id="rId35"/>
    <p:sldId id="315" r:id="rId36"/>
    <p:sldId id="319" r:id="rId3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11"/>
            <p14:sldId id="312"/>
            <p14:sldId id="313"/>
            <p14:sldId id="314"/>
            <p14:sldId id="323"/>
            <p14:sldId id="264"/>
          </p14:sldIdLst>
        </p14:section>
        <p14:section name="Meeting Section" id="{423C3B5B-A901-8240-AD93-EF2BDAB31CDF}">
          <p14:sldIdLst>
            <p14:sldId id="341"/>
            <p14:sldId id="342"/>
            <p14:sldId id="328"/>
            <p14:sldId id="345"/>
            <p14:sldId id="346"/>
            <p14:sldId id="347"/>
            <p14:sldId id="348"/>
            <p14:sldId id="338"/>
            <p14:sldId id="337"/>
            <p14:sldId id="331"/>
            <p14:sldId id="332"/>
            <p14:sldId id="334"/>
            <p14:sldId id="352"/>
            <p14:sldId id="351"/>
            <p14:sldId id="349"/>
            <p14:sldId id="350"/>
            <p14:sldId id="289"/>
            <p14:sldId id="339"/>
          </p14:sldIdLst>
        </p14:section>
        <p14:section name="Joint Meeting w/4s" id="{A4FA45F8-2BA0-A549-9741-6314C8DEA3CE}">
          <p14:sldIdLst/>
        </p14:section>
        <p14:section name="Back up slides" id="{745B0C6E-9DCA-A44A-B310-3606DBDE587C}">
          <p14:sldIdLst>
            <p14:sldId id="325"/>
            <p14:sldId id="327"/>
            <p14:sldId id="335"/>
            <p14:sldId id="336"/>
            <p14:sldId id="340"/>
            <p14:sldId id="320"/>
            <p14:sldId id="321"/>
            <p14:sldId id="324"/>
          </p14:sldIdLst>
        </p14:section>
        <p14:section name="Closing Report" id="{D1985612-97DB-154D-A772-78B42F343021}">
          <p14:sldIdLst>
            <p14:sldId id="322"/>
            <p14:sldId id="315"/>
            <p14:sldId id="319"/>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2439" autoAdjust="0"/>
    <p:restoredTop sz="96133" autoAdjust="0"/>
  </p:normalViewPr>
  <p:slideViewPr>
    <p:cSldViewPr>
      <p:cViewPr>
        <p:scale>
          <a:sx n="116" d="100"/>
          <a:sy n="116" d="100"/>
        </p:scale>
        <p:origin x="-2024" y="-3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24"/>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notesMaster" Target="notesMasters/notesMaster1.xml"/><Relationship Id="rId39" Type="http://schemas.openxmlformats.org/officeDocument/2006/relationships/handoutMaster" Target="handoutMasters/handoutMaster1.xml"/><Relationship Id="rId40" Type="http://schemas.openxmlformats.org/officeDocument/2006/relationships/printerSettings" Target="printerSettings/printerSettings1.bin"/><Relationship Id="rId41" Type="http://schemas.openxmlformats.org/officeDocument/2006/relationships/presProps" Target="presProps.xml"/><Relationship Id="rId42" Type="http://schemas.openxmlformats.org/officeDocument/2006/relationships/viewProps" Target="viewProps.xml"/><Relationship Id="rId43" Type="http://schemas.openxmlformats.org/officeDocument/2006/relationships/theme" Target="theme/theme1.xml"/><Relationship Id="rId4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215953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50052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497604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16816927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9651664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947025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269564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364657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610215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58981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242383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&lt;Sept 2016&gt;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16-</a:t>
            </a:r>
            <a:r>
              <a:rPr lang="en-US" b="1" dirty="0" smtClean="0"/>
              <a:t>0601-00-</a:t>
            </a:r>
            <a:r>
              <a:rPr lang="en-US" b="1" dirty="0" smtClean="0"/>
              <a:t>0000</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image" Target="../media/image1.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 Id="rId3" Type="http://schemas.openxmlformats.org/officeDocument/2006/relationships/image" Target="../media/image2.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image" Target="../media/image3.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image" Target="../media/image4.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 Id="rId3" Type="http://schemas.openxmlformats.org/officeDocument/2006/relationships/image" Target="../media/image5.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 Id="rId3" Type="http://schemas.openxmlformats.org/officeDocument/2006/relationships/image" Target="../media/image6.e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 Id="rId3" Type="http://schemas.openxmlformats.org/officeDocument/2006/relationships/image" Target="../media/image7.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 Id="rId3" Type="http://schemas.openxmlformats.org/officeDocument/2006/relationships/image" Target="../media/image8.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 Id="rId3" Type="http://schemas.openxmlformats.org/officeDocument/2006/relationships/image" Target="../media/image10.e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 Id="rId3" Type="http://schemas.openxmlformats.org/officeDocument/2006/relationships/image" Target="../media/image12.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TG12 ULI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Sept 2016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12 Sept 2016</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TG12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Sept 2016 </a:t>
            </a:r>
            <a:r>
              <a:rPr lang="en-US" sz="1600" dirty="0" smtClean="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Sept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381000" y="228600"/>
            <a:ext cx="7772400" cy="990600"/>
          </a:xfrm>
        </p:spPr>
        <p:txBody>
          <a:bodyPr/>
          <a:lstStyle/>
          <a:p>
            <a:r>
              <a:rPr lang="en-US" sz="2800" b="1" dirty="0" smtClean="0">
                <a:solidFill>
                  <a:srgbClr val="000000"/>
                </a:solidFill>
                <a:ea typeface="Lucida Grande"/>
                <a:cs typeface="Lucida Grande"/>
              </a:rPr>
              <a:t>802.15.12 Functional Decomposition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4" name="Picture 3" descr="802.15.12-alt.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899" y="1054100"/>
            <a:ext cx="8156015" cy="5041900"/>
          </a:xfrm>
          <a:prstGeom prst="rect">
            <a:avLst/>
          </a:prstGeom>
        </p:spPr>
      </p:pic>
    </p:spTree>
    <p:extLst>
      <p:ext uri="{BB962C8B-B14F-4D97-AF65-F5344CB8AC3E}">
        <p14:creationId xmlns:p14="http://schemas.microsoft.com/office/powerpoint/2010/main" val="291663752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609600" y="304800"/>
            <a:ext cx="7543800" cy="990600"/>
          </a:xfrm>
        </p:spPr>
        <p:txBody>
          <a:bodyPr/>
          <a:lstStyle/>
          <a:p>
            <a:r>
              <a:rPr lang="en-US" sz="2800" b="1" dirty="0" smtClean="0">
                <a:solidFill>
                  <a:srgbClr val="000000"/>
                </a:solidFill>
                <a:ea typeface="Lucida Grande"/>
                <a:cs typeface="Lucida Grande"/>
              </a:rPr>
              <a:t>PHY and DLL Functional Decomposition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2" name="Picture 1" descr="802.15.12-multi-mode.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8500" y="1066800"/>
            <a:ext cx="7835900" cy="5334000"/>
          </a:xfrm>
          <a:prstGeom prst="rect">
            <a:avLst/>
          </a:prstGeom>
        </p:spPr>
      </p:pic>
    </p:spTree>
    <p:extLst>
      <p:ext uri="{BB962C8B-B14F-4D97-AF65-F5344CB8AC3E}">
        <p14:creationId xmlns:p14="http://schemas.microsoft.com/office/powerpoint/2010/main" val="380695452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Secured SUN FSK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6" name="Picture 5" descr="802.15.12-multi-mode-SUN-FSK.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1066800"/>
            <a:ext cx="7531100" cy="5295900"/>
          </a:xfrm>
          <a:prstGeom prst="rect">
            <a:avLst/>
          </a:prstGeom>
        </p:spPr>
      </p:pic>
    </p:spTree>
    <p:extLst>
      <p:ext uri="{BB962C8B-B14F-4D97-AF65-F5344CB8AC3E}">
        <p14:creationId xmlns:p14="http://schemas.microsoft.com/office/powerpoint/2010/main" val="337084018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LECIM O-QPSK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3" name="Picture 2" descr="802.15.12-multi-mode-LECIM.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066800"/>
            <a:ext cx="7454900" cy="5221493"/>
          </a:xfrm>
          <a:prstGeom prst="rect">
            <a:avLst/>
          </a:prstGeom>
        </p:spPr>
      </p:pic>
    </p:spTree>
    <p:extLst>
      <p:ext uri="{BB962C8B-B14F-4D97-AF65-F5344CB8AC3E}">
        <p14:creationId xmlns:p14="http://schemas.microsoft.com/office/powerpoint/2010/main" val="219063220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6tisch O-QPSK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5" name="Picture 4" descr="802.15.12-multi-mode-6tisch.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066800"/>
            <a:ext cx="7531100" cy="5276422"/>
          </a:xfrm>
          <a:prstGeom prst="rect">
            <a:avLst/>
          </a:prstGeom>
        </p:spPr>
      </p:pic>
    </p:spTree>
    <p:extLst>
      <p:ext uri="{BB962C8B-B14F-4D97-AF65-F5344CB8AC3E}">
        <p14:creationId xmlns:p14="http://schemas.microsoft.com/office/powerpoint/2010/main" val="389426240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762000"/>
            <a:ext cx="8686800" cy="1143000"/>
          </a:xfrm>
        </p:spPr>
        <p:txBody>
          <a:bodyPr/>
          <a:lstStyle/>
          <a:p>
            <a:r>
              <a:rPr lang="en-US" b="1" dirty="0" smtClean="0">
                <a:solidFill>
                  <a:srgbClr val="000000"/>
                </a:solidFill>
                <a:ea typeface="Lucida Grande"/>
                <a:cs typeface="Lucida Grande"/>
              </a:rPr>
              <a:t>802.15.12 </a:t>
            </a:r>
            <a:r>
              <a:rPr lang="en-US" b="1" dirty="0" smtClean="0"/>
              <a:t>Protocol </a:t>
            </a:r>
            <a:r>
              <a:rPr lang="en-US" b="1" dirty="0"/>
              <a:t>Discrimination Entity </a:t>
            </a:r>
            <a:r>
              <a:rPr lang="en-US" b="1" dirty="0" smtClean="0"/>
              <a:t>(PDE</a:t>
            </a:r>
            <a:r>
              <a:rPr lang="en-US" b="1" dirty="0"/>
              <a:t>) </a:t>
            </a:r>
            <a:r>
              <a:rPr lang="en-US" dirty="0">
                <a:latin typeface="Arial" charset="0"/>
              </a:rPr>
              <a:t/>
            </a:r>
            <a:br>
              <a:rPr lang="en-US" dirty="0">
                <a:latin typeface="Arial" charset="0"/>
              </a:rPr>
            </a:br>
            <a:endParaRPr lang="en-US" dirty="0">
              <a:latin typeface="Arial" charset="0"/>
            </a:endParaRPr>
          </a:p>
        </p:txBody>
      </p:sp>
      <p:sp>
        <p:nvSpPr>
          <p:cNvPr id="10243" name="Rectangle 1027"/>
          <p:cNvSpPr>
            <a:spLocks noGrp="1" noChangeArrowheads="1"/>
          </p:cNvSpPr>
          <p:nvPr>
            <p:ph type="body" idx="1"/>
          </p:nvPr>
        </p:nvSpPr>
        <p:spPr>
          <a:xfrm>
            <a:off x="27985" y="1600200"/>
            <a:ext cx="8763000" cy="4572000"/>
          </a:xfrm>
        </p:spPr>
        <p:txBody>
          <a:bodyPr/>
          <a:lstStyle/>
          <a:p>
            <a:pPr marL="457200" lvl="1" indent="0">
              <a:buNone/>
            </a:pPr>
            <a:r>
              <a:rPr lang="en-US" sz="2400" b="1" dirty="0" smtClean="0">
                <a:solidFill>
                  <a:srgbClr val="000000"/>
                </a:solidFill>
                <a:latin typeface="Arial" charset="0"/>
              </a:rPr>
              <a:t>Purpose: </a:t>
            </a:r>
          </a:p>
          <a:p>
            <a:pPr lvl="1">
              <a:buFont typeface="Arial"/>
              <a:buChar char="•"/>
            </a:pPr>
            <a:r>
              <a:rPr lang="en-US" sz="2000" dirty="0" smtClean="0">
                <a:latin typeface="Arial" charset="0"/>
              </a:rPr>
              <a:t>Directs </a:t>
            </a:r>
            <a:r>
              <a:rPr lang="en-US" sz="2000" dirty="0">
                <a:latin typeface="Arial" charset="0"/>
              </a:rPr>
              <a:t>and optionally modifies information from p</a:t>
            </a:r>
            <a:r>
              <a:rPr lang="en-US" sz="2000" dirty="0" smtClean="0">
                <a:latin typeface="Arial" charset="0"/>
              </a:rPr>
              <a:t>rotocol SAP </a:t>
            </a:r>
            <a:r>
              <a:rPr lang="en-US" sz="2000" dirty="0">
                <a:latin typeface="Arial" charset="0"/>
              </a:rPr>
              <a:t>to the appropriate higher layer </a:t>
            </a:r>
            <a:r>
              <a:rPr lang="en-US" sz="2000" dirty="0" smtClean="0">
                <a:latin typeface="Arial" charset="0"/>
              </a:rPr>
              <a:t>SAP </a:t>
            </a:r>
            <a:r>
              <a:rPr lang="en-US" sz="2000" dirty="0">
                <a:latin typeface="Arial" charset="0"/>
              </a:rPr>
              <a:t>or </a:t>
            </a:r>
            <a:r>
              <a:rPr lang="en-US" sz="2000" dirty="0" smtClean="0">
                <a:latin typeface="Arial" charset="0"/>
              </a:rPr>
              <a:t>to another </a:t>
            </a:r>
            <a:r>
              <a:rPr lang="en-US" sz="2000" dirty="0">
                <a:latin typeface="Arial" charset="0"/>
              </a:rPr>
              <a:t>p</a:t>
            </a:r>
            <a:r>
              <a:rPr lang="en-US" sz="2000" dirty="0" smtClean="0">
                <a:latin typeface="Arial" charset="0"/>
              </a:rPr>
              <a:t>rotocol SAP</a:t>
            </a:r>
            <a:endParaRPr lang="en-US" sz="2000" dirty="0">
              <a:latin typeface="Arial" charset="0"/>
            </a:endParaRPr>
          </a:p>
          <a:p>
            <a:pPr marL="457200" lvl="1" indent="0">
              <a:buNone/>
            </a:pPr>
            <a:r>
              <a:rPr lang="en-US" sz="2400" b="1" dirty="0" smtClean="0">
                <a:solidFill>
                  <a:srgbClr val="000000"/>
                </a:solidFill>
                <a:latin typeface="Arial" charset="0"/>
              </a:rPr>
              <a:t>Overview</a:t>
            </a:r>
          </a:p>
          <a:p>
            <a:pPr lvl="1">
              <a:buFont typeface="Arial" charset="0"/>
              <a:buChar char="•"/>
            </a:pPr>
            <a:r>
              <a:rPr lang="en-US" sz="2000" dirty="0" smtClean="0">
                <a:solidFill>
                  <a:srgbClr val="000000"/>
                </a:solidFill>
                <a:latin typeface="Arial" charset="0"/>
              </a:rPr>
              <a:t>For frames going to the higher layer, the </a:t>
            </a:r>
            <a:r>
              <a:rPr lang="en-US" sz="2000" dirty="0" smtClean="0">
                <a:solidFill>
                  <a:srgbClr val="000000"/>
                </a:solidFill>
                <a:latin typeface="Arial" charset="0"/>
              </a:rPr>
              <a:t>PDE </a:t>
            </a:r>
            <a:r>
              <a:rPr lang="en-US" sz="2000" dirty="0" smtClean="0">
                <a:solidFill>
                  <a:srgbClr val="000000"/>
                </a:solidFill>
                <a:latin typeface="Arial" charset="0"/>
              </a:rPr>
              <a:t>determines the appropriate SAP for delivery, as determined by the ULI header, removes the ULI header, reconstitutes the appropriate header, and then directs the datagram to the SAP</a:t>
            </a:r>
          </a:p>
          <a:p>
            <a:pPr lvl="1">
              <a:buFont typeface="Arial" charset="0"/>
              <a:buChar char="•"/>
            </a:pPr>
            <a:r>
              <a:rPr lang="en-US" sz="2000" dirty="0" smtClean="0">
                <a:solidFill>
                  <a:srgbClr val="000000"/>
                </a:solidFill>
                <a:latin typeface="Arial" charset="0"/>
              </a:rPr>
              <a:t>For datagrams coming from a higher layer, the </a:t>
            </a:r>
            <a:r>
              <a:rPr lang="en-US" sz="2000" dirty="0" smtClean="0">
                <a:solidFill>
                  <a:srgbClr val="000000"/>
                </a:solidFill>
                <a:latin typeface="Arial" charset="0"/>
              </a:rPr>
              <a:t>PDE </a:t>
            </a:r>
            <a:r>
              <a:rPr lang="en-US" sz="2000" dirty="0" smtClean="0">
                <a:solidFill>
                  <a:srgbClr val="000000"/>
                </a:solidFill>
                <a:latin typeface="Arial" charset="0"/>
              </a:rPr>
              <a:t>determines the SAP to which the datagram is to be sent based upon the configuration of the device as set by the Management Protocols entity, and forwards it to the </a:t>
            </a:r>
            <a:r>
              <a:rPr lang="en-US" sz="2000" dirty="0">
                <a:solidFill>
                  <a:srgbClr val="000000"/>
                </a:solidFill>
                <a:latin typeface="Arial" charset="0"/>
              </a:rPr>
              <a:t>appropriate </a:t>
            </a:r>
            <a:r>
              <a:rPr lang="en-US" sz="2000" dirty="0" smtClean="0">
                <a:solidFill>
                  <a:srgbClr val="000000"/>
                </a:solidFill>
                <a:latin typeface="Arial" charset="0"/>
              </a:rPr>
              <a:t>SAP.</a:t>
            </a:r>
          </a:p>
          <a:p>
            <a:pPr lvl="1">
              <a:buFont typeface="Arial" charset="0"/>
              <a:buChar char="•"/>
            </a:pPr>
            <a:r>
              <a:rPr lang="en-US" sz="1600" dirty="0" smtClean="0">
                <a:solidFill>
                  <a:srgbClr val="FF0000"/>
                </a:solidFill>
                <a:latin typeface="Arial" charset="0"/>
              </a:rPr>
              <a:t>Note: review how CoMI and CoAP send their management information to the correct device/SAP. Note: ask RAC for EtherType assignment for 802.15.12.</a:t>
            </a:r>
          </a:p>
        </p:txBody>
      </p:sp>
      <p:sp>
        <p:nvSpPr>
          <p:cNvPr id="2" name="Date Placeholder 1"/>
          <p:cNvSpPr>
            <a:spLocks noGrp="1"/>
          </p:cNvSpPr>
          <p:nvPr>
            <p:ph type="dt" sz="half" idx="10"/>
          </p:nvPr>
        </p:nvSpPr>
        <p:spPr/>
        <p:txBody>
          <a:bodyPr/>
          <a:lstStyle/>
          <a:p>
            <a:pPr>
              <a:defRPr/>
            </a:pPr>
            <a:r>
              <a:rPr lang="en-US" smtClean="0"/>
              <a:t>&lt;Sept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15</a:t>
            </a:fld>
            <a:endParaRPr lang="en-US" dirty="0"/>
          </a:p>
        </p:txBody>
      </p:sp>
    </p:spTree>
    <p:extLst>
      <p:ext uri="{BB962C8B-B14F-4D97-AF65-F5344CB8AC3E}">
        <p14:creationId xmlns:p14="http://schemas.microsoft.com/office/powerpoint/2010/main" val="2303411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533400"/>
            <a:ext cx="93726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Multiplexed MAC interface </a:t>
            </a:r>
            <a:br>
              <a:rPr lang="en-US" b="1" dirty="0" smtClean="0">
                <a:solidFill>
                  <a:srgbClr val="000000"/>
                </a:solidFill>
                <a:ea typeface="Lucida Grande"/>
                <a:cs typeface="Lucida Grande"/>
              </a:rPr>
            </a:br>
            <a:r>
              <a:rPr lang="en-US" b="1" dirty="0" smtClean="0">
                <a:solidFill>
                  <a:srgbClr val="000000"/>
                </a:solidFill>
                <a:ea typeface="Lucida Grande"/>
                <a:cs typeface="Lucida Grande"/>
              </a:rPr>
              <a:t>(MMI)</a:t>
            </a:r>
            <a:endParaRPr lang="en-US" dirty="0">
              <a:latin typeface="Arial" charset="0"/>
            </a:endParaRPr>
          </a:p>
        </p:txBody>
      </p:sp>
      <p:sp>
        <p:nvSpPr>
          <p:cNvPr id="10243" name="Rectangle 1027"/>
          <p:cNvSpPr>
            <a:spLocks noGrp="1" noChangeArrowheads="1"/>
          </p:cNvSpPr>
          <p:nvPr>
            <p:ph type="body" idx="1"/>
          </p:nvPr>
        </p:nvSpPr>
        <p:spPr>
          <a:xfrm>
            <a:off x="381000" y="1447800"/>
            <a:ext cx="8610600" cy="4800600"/>
          </a:xfrm>
        </p:spPr>
        <p:txBody>
          <a:bodyPr/>
          <a:lstStyle/>
          <a:p>
            <a:pPr marL="0" indent="0">
              <a:buNone/>
            </a:pPr>
            <a:r>
              <a:rPr lang="en-US" sz="2400" b="1" dirty="0" smtClean="0">
                <a:latin typeface="Arial" charset="0"/>
              </a:rPr>
              <a:t>Purpose</a:t>
            </a:r>
          </a:p>
          <a:p>
            <a:pPr marL="342900" lvl="1" indent="-342900">
              <a:buFont typeface="Arial" charset="0"/>
              <a:buChar char="•"/>
            </a:pPr>
            <a:r>
              <a:rPr lang="en-US" sz="2000" dirty="0">
                <a:latin typeface="Arial" charset="0"/>
              </a:rPr>
              <a:t>Directs and </a:t>
            </a:r>
            <a:r>
              <a:rPr lang="en-US" sz="2000" dirty="0" smtClean="0">
                <a:latin typeface="Arial" charset="0"/>
              </a:rPr>
              <a:t>may modify </a:t>
            </a:r>
            <a:r>
              <a:rPr lang="en-US" sz="2000" dirty="0">
                <a:latin typeface="Arial" charset="0"/>
              </a:rPr>
              <a:t>information from </a:t>
            </a:r>
            <a:r>
              <a:rPr lang="en-US" sz="2000" dirty="0" smtClean="0">
                <a:latin typeface="Arial" charset="0"/>
              </a:rPr>
              <a:t>a protocol SAP </a:t>
            </a:r>
            <a:r>
              <a:rPr lang="en-US" sz="2000" dirty="0">
                <a:latin typeface="Arial" charset="0"/>
              </a:rPr>
              <a:t>to the appropriate MAC SAP or another </a:t>
            </a:r>
            <a:r>
              <a:rPr lang="en-US" sz="2000" dirty="0" smtClean="0">
                <a:latin typeface="Arial" charset="0"/>
              </a:rPr>
              <a:t>protocol SAP</a:t>
            </a:r>
            <a:endParaRPr lang="en-US" sz="2400" dirty="0" smtClean="0">
              <a:latin typeface="Arial" charset="0"/>
            </a:endParaRPr>
          </a:p>
          <a:p>
            <a:pPr marL="0" indent="0">
              <a:buNone/>
            </a:pPr>
            <a:r>
              <a:rPr lang="en-US" sz="2400" b="1" dirty="0" smtClean="0">
                <a:latin typeface="Arial" charset="0"/>
              </a:rPr>
              <a:t>Overview</a:t>
            </a:r>
            <a:endParaRPr lang="en-US" sz="2400" b="1" dirty="0">
              <a:latin typeface="Arial" charset="0"/>
            </a:endParaRPr>
          </a:p>
          <a:p>
            <a:pPr>
              <a:buFont typeface="Arial" charset="0"/>
              <a:buChar char="•"/>
            </a:pPr>
            <a:r>
              <a:rPr lang="en-US" sz="2000" dirty="0" smtClean="0"/>
              <a:t>Provides multiplex and fragmentation service to the packets </a:t>
            </a:r>
            <a:r>
              <a:rPr lang="en-US" sz="2000" dirty="0"/>
              <a:t>sent by the </a:t>
            </a:r>
            <a:r>
              <a:rPr lang="en-US" sz="2000" dirty="0" smtClean="0"/>
              <a:t>ULI functions and </a:t>
            </a:r>
            <a:r>
              <a:rPr lang="en-US" sz="2000" dirty="0"/>
              <a:t>send them </a:t>
            </a:r>
            <a:r>
              <a:rPr lang="en-US" sz="2000" dirty="0" smtClean="0"/>
              <a:t>to either the MCPS-SAP, the MLME-SAP, or to another function within the ULI. The process of sending the packets includes formatting the ULI IE or prepending the appropriate headers into the payload of the frame for transmission.</a:t>
            </a:r>
          </a:p>
          <a:p>
            <a:pPr>
              <a:buFont typeface="Arial" charset="0"/>
              <a:buChar char="•"/>
            </a:pPr>
            <a:r>
              <a:rPr lang="en-US" sz="2000" dirty="0" smtClean="0"/>
              <a:t>The </a:t>
            </a:r>
            <a:r>
              <a:rPr lang="en-US" sz="2000" dirty="0"/>
              <a:t>interface between the </a:t>
            </a:r>
            <a:r>
              <a:rPr lang="en-US" sz="2000" dirty="0" smtClean="0"/>
              <a:t>MMI and </a:t>
            </a:r>
            <a:r>
              <a:rPr lang="en-US" sz="2000" dirty="0"/>
              <a:t>the </a:t>
            </a:r>
            <a:r>
              <a:rPr lang="en-US" sz="2000" dirty="0" smtClean="0"/>
              <a:t>ULI functions includes </a:t>
            </a:r>
            <a:r>
              <a:rPr lang="en-US" sz="2000" dirty="0"/>
              <a:t>the </a:t>
            </a:r>
            <a:r>
              <a:rPr lang="en-US" sz="2000" dirty="0" smtClean="0"/>
              <a:t>Multiplex ID </a:t>
            </a:r>
            <a:r>
              <a:rPr lang="en-US" sz="2000" dirty="0"/>
              <a:t>and the payload to be sent or the payload </a:t>
            </a:r>
            <a:r>
              <a:rPr lang="en-US" sz="2000" dirty="0" smtClean="0"/>
              <a:t>received.</a:t>
            </a:r>
          </a:p>
          <a:p>
            <a:pPr>
              <a:buFont typeface="Arial" charset="0"/>
              <a:buChar char="•"/>
            </a:pPr>
            <a:r>
              <a:rPr lang="en-US" sz="2000" dirty="0" smtClean="0">
                <a:solidFill>
                  <a:srgbClr val="000000"/>
                </a:solidFill>
              </a:rPr>
              <a:t>The mechanism for the MMI, i.e. the ability to send the data to the proper SAP, will be an extension of the mechanism defined in IEEE 802.15.9 for the multiplexed data service</a:t>
            </a:r>
          </a:p>
        </p:txBody>
      </p:sp>
      <p:sp>
        <p:nvSpPr>
          <p:cNvPr id="2" name="Date Placeholder 1"/>
          <p:cNvSpPr>
            <a:spLocks noGrp="1"/>
          </p:cNvSpPr>
          <p:nvPr>
            <p:ph type="dt" sz="half" idx="10"/>
          </p:nvPr>
        </p:nvSpPr>
        <p:spPr/>
        <p:txBody>
          <a:bodyPr/>
          <a:lstStyle/>
          <a:p>
            <a:pPr>
              <a:defRPr/>
            </a:pPr>
            <a:r>
              <a:rPr lang="en-US" smtClean="0"/>
              <a:t>&lt;Sept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16</a:t>
            </a:fld>
            <a:endParaRPr lang="en-US" dirty="0"/>
          </a:p>
        </p:txBody>
      </p:sp>
    </p:spTree>
    <p:extLst>
      <p:ext uri="{BB962C8B-B14F-4D97-AF65-F5344CB8AC3E}">
        <p14:creationId xmlns:p14="http://schemas.microsoft.com/office/powerpoint/2010/main" val="35312487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Optional Protocols</a:t>
            </a:r>
            <a:endParaRPr lang="en-US" dirty="0">
              <a:latin typeface="Arial" charset="0"/>
            </a:endParaRPr>
          </a:p>
        </p:txBody>
      </p:sp>
      <p:sp>
        <p:nvSpPr>
          <p:cNvPr id="10243" name="Rectangle 1027"/>
          <p:cNvSpPr>
            <a:spLocks noGrp="1" noChangeArrowheads="1"/>
          </p:cNvSpPr>
          <p:nvPr>
            <p:ph type="body" idx="1"/>
          </p:nvPr>
        </p:nvSpPr>
        <p:spPr>
          <a:xfrm>
            <a:off x="304800" y="1295400"/>
            <a:ext cx="8610600" cy="4953000"/>
          </a:xfrm>
        </p:spPr>
        <p:txBody>
          <a:bodyPr/>
          <a:lstStyle/>
          <a:p>
            <a:pPr>
              <a:buFont typeface="Arial" charset="0"/>
              <a:buChar char="•"/>
            </a:pPr>
            <a:r>
              <a:rPr lang="en-US" sz="2000" b="1" dirty="0" smtClean="0">
                <a:latin typeface="Arial" charset="0"/>
              </a:rPr>
              <a:t>802.1X</a:t>
            </a:r>
            <a:r>
              <a:rPr lang="en-US" sz="2000" dirty="0" smtClean="0">
                <a:latin typeface="Arial" charset="0"/>
              </a:rPr>
              <a:t> provides authentication, authorization, and cryptographic key agreement mechanisms to support secure communication between end stations connected to 802 networks.</a:t>
            </a:r>
            <a:endParaRPr lang="en-US" sz="2000" dirty="0" smtClean="0">
              <a:solidFill>
                <a:schemeClr val="bg2"/>
              </a:solidFill>
              <a:latin typeface="Arial" charset="0"/>
            </a:endParaRPr>
          </a:p>
          <a:p>
            <a:r>
              <a:rPr lang="en-US" sz="2000" b="1" dirty="0" smtClean="0">
                <a:latin typeface="Arial" charset="0"/>
              </a:rPr>
              <a:t>802.15.9 (KMP) </a:t>
            </a:r>
            <a:r>
              <a:rPr lang="en-US" sz="2000" dirty="0" smtClean="0"/>
              <a:t>provides </a:t>
            </a:r>
            <a:r>
              <a:rPr lang="en-US" sz="2000" dirty="0"/>
              <a:t>a methodology to enable key management by providing a transport for key management protocols outside the application layers</a:t>
            </a:r>
            <a:r>
              <a:rPr lang="en-US" sz="2000" dirty="0" smtClean="0"/>
              <a:t>.  Additionally, provides a fragmentation and multiplexing layer for those packets so they can be delivered over smaller MAC layer frames and multiplexed on the recipient end to the right processing service.</a:t>
            </a:r>
          </a:p>
          <a:p>
            <a:r>
              <a:rPr lang="en-US" sz="2000" b="1" dirty="0">
                <a:latin typeface="Arial" charset="0"/>
              </a:rPr>
              <a:t>6LoWPAN</a:t>
            </a:r>
            <a:r>
              <a:rPr lang="en-US" sz="2000" dirty="0">
                <a:latin typeface="Arial" charset="0"/>
              </a:rPr>
              <a:t> </a:t>
            </a:r>
            <a:r>
              <a:rPr lang="en-US" sz="2000" dirty="0"/>
              <a:t>provides the function of MAC frame modification into a frame format for transmission of IPv6 packets and the method of forming IPv6 link-local addresses and </a:t>
            </a:r>
            <a:r>
              <a:rPr lang="en-US" sz="2000" dirty="0" err="1"/>
              <a:t>statelessly</a:t>
            </a:r>
            <a:r>
              <a:rPr lang="en-US" sz="2000" dirty="0"/>
              <a:t> </a:t>
            </a:r>
            <a:r>
              <a:rPr lang="en-US" sz="2000" dirty="0" err="1"/>
              <a:t>autoconfigured</a:t>
            </a:r>
            <a:r>
              <a:rPr lang="en-US" sz="2000" dirty="0"/>
              <a:t> addresses on IEEE 802.15.4 networks.  Additional functions include a header compression scheme using shared context and provisions for packet delivery in IEEE </a:t>
            </a:r>
            <a:r>
              <a:rPr lang="nb-NO" sz="2000" dirty="0"/>
              <a:t>802.15.4 </a:t>
            </a:r>
            <a:r>
              <a:rPr lang="nb-NO" sz="2000" dirty="0" err="1"/>
              <a:t>meshes</a:t>
            </a:r>
            <a:r>
              <a:rPr lang="nb-NO" sz="2000" dirty="0"/>
              <a:t>. </a:t>
            </a:r>
            <a:endParaRPr lang="en-US" sz="2000" dirty="0"/>
          </a:p>
        </p:txBody>
      </p:sp>
      <p:sp>
        <p:nvSpPr>
          <p:cNvPr id="2" name="Date Placeholder 1"/>
          <p:cNvSpPr>
            <a:spLocks noGrp="1"/>
          </p:cNvSpPr>
          <p:nvPr>
            <p:ph type="dt" sz="half" idx="10"/>
          </p:nvPr>
        </p:nvSpPr>
        <p:spPr/>
        <p:txBody>
          <a:bodyPr/>
          <a:lstStyle/>
          <a:p>
            <a:pPr>
              <a:defRPr/>
            </a:pPr>
            <a:r>
              <a:rPr lang="en-US" smtClean="0"/>
              <a:t>&lt;Sept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17</a:t>
            </a:fld>
            <a:endParaRPr lang="en-US"/>
          </a:p>
        </p:txBody>
      </p:sp>
    </p:spTree>
    <p:extLst>
      <p:ext uri="{BB962C8B-B14F-4D97-AF65-F5344CB8AC3E}">
        <p14:creationId xmlns:p14="http://schemas.microsoft.com/office/powerpoint/2010/main" val="27210977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b="1" dirty="0">
                <a:solidFill>
                  <a:srgbClr val="000000"/>
                </a:solidFill>
                <a:ea typeface="Lucida Grande"/>
                <a:cs typeface="Lucida Grande"/>
              </a:rPr>
              <a:t>802.15.12 Optional Protocols</a:t>
            </a:r>
            <a:endParaRPr lang="en-US" dirty="0">
              <a:latin typeface="Arial" charset="0"/>
            </a:endParaRPr>
          </a:p>
        </p:txBody>
      </p:sp>
      <p:sp>
        <p:nvSpPr>
          <p:cNvPr id="10243" name="Rectangle 1027"/>
          <p:cNvSpPr>
            <a:spLocks noGrp="1" noChangeArrowheads="1"/>
          </p:cNvSpPr>
          <p:nvPr>
            <p:ph type="body" idx="1"/>
          </p:nvPr>
        </p:nvSpPr>
        <p:spPr>
          <a:xfrm>
            <a:off x="381000" y="1371600"/>
            <a:ext cx="8534400" cy="4953000"/>
          </a:xfrm>
        </p:spPr>
        <p:txBody>
          <a:bodyPr/>
          <a:lstStyle/>
          <a:p>
            <a:pPr>
              <a:buFont typeface="Arial" charset="0"/>
              <a:buChar char="•"/>
            </a:pPr>
            <a:r>
              <a:rPr lang="en-US" sz="2000" b="1" dirty="0" smtClean="0">
                <a:latin typeface="Arial" charset="0"/>
              </a:rPr>
              <a:t>6tisch</a:t>
            </a:r>
            <a:r>
              <a:rPr lang="en-US" sz="2000" dirty="0" smtClean="0">
                <a:latin typeface="Arial" charset="0"/>
              </a:rPr>
              <a:t> functions as an </a:t>
            </a:r>
            <a:r>
              <a:rPr lang="en-US" sz="2000" dirty="0" smtClean="0"/>
              <a:t>abstraction of an IP link over the TSCH mode of the MAC sublayer by providing network formation and maintenance, multi-hop topology,  assign time source neighbor, resource management, dataflow control, scheduling mechanisms, and security. </a:t>
            </a:r>
          </a:p>
          <a:p>
            <a:pPr>
              <a:buFont typeface="Arial" charset="0"/>
              <a:buChar char="•"/>
            </a:pPr>
            <a:r>
              <a:rPr lang="en-US" sz="2000" b="1" dirty="0">
                <a:latin typeface="Arial" charset="0"/>
              </a:rPr>
              <a:t>802.15.10 (L2R</a:t>
            </a:r>
            <a:r>
              <a:rPr lang="en-US" sz="2000" dirty="0">
                <a:latin typeface="Arial" charset="0"/>
              </a:rPr>
              <a:t>) </a:t>
            </a:r>
            <a:r>
              <a:rPr lang="en-US" sz="2000" dirty="0"/>
              <a:t>provides the following functions: topology construction, L2R mesh discovery/join/update/recovery, hop-by-hop retransmission, unicast/multicast/broadcast routing, data concatenation, short address assignment, and security</a:t>
            </a:r>
          </a:p>
          <a:p>
            <a:pPr>
              <a:buFont typeface="Arial" charset="0"/>
              <a:buChar char="•"/>
            </a:pPr>
            <a:r>
              <a:rPr lang="en-US" sz="2000" b="1" dirty="0">
                <a:latin typeface="Arial" charset="0"/>
              </a:rPr>
              <a:t>Management</a:t>
            </a:r>
            <a:r>
              <a:rPr lang="en-US" sz="2000" dirty="0">
                <a:latin typeface="Arial" charset="0"/>
              </a:rPr>
              <a:t> </a:t>
            </a:r>
            <a:r>
              <a:rPr lang="en-US" sz="2000" b="1" dirty="0">
                <a:latin typeface="Arial" charset="0"/>
              </a:rPr>
              <a:t>protocols</a:t>
            </a:r>
            <a:r>
              <a:rPr lang="en-US" sz="2000" dirty="0">
                <a:latin typeface="Arial" charset="0"/>
              </a:rPr>
              <a:t> provides a Yang modeling interface </a:t>
            </a:r>
            <a:r>
              <a:rPr lang="en-US" sz="2000" dirty="0" smtClean="0">
                <a:latin typeface="Arial" charset="0"/>
              </a:rPr>
              <a:t>via </a:t>
            </a:r>
            <a:r>
              <a:rPr lang="en-US" sz="2000" dirty="0">
                <a:latin typeface="Arial" charset="0"/>
              </a:rPr>
              <a:t>the HLPDE-SAP to upper layer applications such as CoAP, CoMI.  Additionally, </a:t>
            </a:r>
            <a:r>
              <a:rPr lang="en-US" sz="2000" dirty="0" smtClean="0">
                <a:latin typeface="Arial" charset="0"/>
              </a:rPr>
              <a:t>it </a:t>
            </a:r>
            <a:r>
              <a:rPr lang="en-US" sz="2000" dirty="0">
                <a:latin typeface="Arial" charset="0"/>
              </a:rPr>
              <a:t>provides configuration parameters to the MAC </a:t>
            </a:r>
            <a:r>
              <a:rPr lang="en-US" sz="2000" dirty="0" smtClean="0">
                <a:latin typeface="Arial" charset="0"/>
              </a:rPr>
              <a:t>and PHY </a:t>
            </a:r>
            <a:r>
              <a:rPr lang="en-US" sz="2000" dirty="0">
                <a:latin typeface="Arial" charset="0"/>
              </a:rPr>
              <a:t>via the MMI-SAP, and may provide configuration parameters to other </a:t>
            </a:r>
            <a:r>
              <a:rPr lang="en-US" sz="2000" dirty="0" smtClean="0">
                <a:latin typeface="Arial" charset="0"/>
              </a:rPr>
              <a:t>protocol entities in </a:t>
            </a:r>
            <a:r>
              <a:rPr lang="en-US" sz="2000" dirty="0">
                <a:latin typeface="Arial" charset="0"/>
              </a:rPr>
              <a:t>the ULI</a:t>
            </a:r>
            <a:r>
              <a:rPr lang="en-US" sz="2000" dirty="0" smtClean="0">
                <a:latin typeface="Arial" charset="0"/>
              </a:rPr>
              <a:t>.</a:t>
            </a:r>
          </a:p>
          <a:p>
            <a:pPr>
              <a:buFont typeface="Arial" charset="0"/>
              <a:buChar char="•"/>
            </a:pPr>
            <a:r>
              <a:rPr lang="en-US" sz="2000" b="1" dirty="0" smtClean="0">
                <a:latin typeface="Arial" charset="0"/>
              </a:rPr>
              <a:t>Ranging:</a:t>
            </a:r>
            <a:r>
              <a:rPr lang="en-US" sz="2000" dirty="0" smtClean="0">
                <a:latin typeface="Arial" charset="0"/>
              </a:rPr>
              <a:t> provides calls for ranging packets, and calls for ranging metrics with the results of ranging made available to a higher layer </a:t>
            </a:r>
            <a:endParaRPr lang="en-US" sz="2000" dirty="0">
              <a:latin typeface="Arial" charset="0"/>
            </a:endParaRPr>
          </a:p>
        </p:txBody>
      </p:sp>
      <p:sp>
        <p:nvSpPr>
          <p:cNvPr id="2" name="Date Placeholder 1"/>
          <p:cNvSpPr>
            <a:spLocks noGrp="1"/>
          </p:cNvSpPr>
          <p:nvPr>
            <p:ph type="dt" sz="half" idx="10"/>
          </p:nvPr>
        </p:nvSpPr>
        <p:spPr/>
        <p:txBody>
          <a:bodyPr/>
          <a:lstStyle/>
          <a:p>
            <a:pPr>
              <a:defRPr/>
            </a:pPr>
            <a:r>
              <a:rPr lang="en-US" smtClean="0"/>
              <a:t>&lt;Sept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18</a:t>
            </a:fld>
            <a:endParaRPr lang="en-US" dirty="0"/>
          </a:p>
        </p:txBody>
      </p:sp>
    </p:spTree>
    <p:extLst>
      <p:ext uri="{BB962C8B-B14F-4D97-AF65-F5344CB8AC3E}">
        <p14:creationId xmlns:p14="http://schemas.microsoft.com/office/powerpoint/2010/main" val="38830203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19</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2366293680"/>
              </p:ext>
            </p:extLst>
          </p:nvPr>
        </p:nvGraphicFramePr>
        <p:xfrm>
          <a:off x="152399" y="838200"/>
          <a:ext cx="8701802" cy="4876799"/>
        </p:xfrm>
        <a:graphic>
          <a:graphicData uri="http://schemas.openxmlformats.org/drawingml/2006/table">
            <a:tbl>
              <a:tblPr firstRow="1" bandRow="1">
                <a:tableStyleId>{5C22544A-7EE6-4342-B048-85BDC9FD1C3A}</a:tableStyleId>
              </a:tblPr>
              <a:tblGrid>
                <a:gridCol w="1178644"/>
                <a:gridCol w="2555157"/>
                <a:gridCol w="1152374"/>
                <a:gridCol w="1861400"/>
                <a:gridCol w="1954227"/>
              </a:tblGrid>
              <a:tr h="286420">
                <a:tc gridSpan="5">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sz="1400" dirty="0"/>
                    </a:p>
                  </a:txBody>
                  <a:tcPr/>
                </a:tc>
                <a:tc hMerge="1">
                  <a:txBody>
                    <a:bodyPr/>
                    <a:lstStyle/>
                    <a:p>
                      <a:endParaRPr lang="en-US" dirty="0"/>
                    </a:p>
                  </a:txBody>
                  <a:tcPr/>
                </a:tc>
                <a:tc hMerge="1">
                  <a:txBody>
                    <a:bodyPr/>
                    <a:lstStyle/>
                    <a:p>
                      <a:endParaRPr lang="en-US" dirty="0"/>
                    </a:p>
                  </a:txBody>
                  <a:tcPr/>
                </a:tc>
              </a:tr>
              <a:tr h="286420">
                <a:tc>
                  <a:txBody>
                    <a:bodyPr/>
                    <a:lstStyle/>
                    <a:p>
                      <a:r>
                        <a:rPr lang="en-US" sz="1400" b="1" dirty="0" smtClean="0"/>
                        <a:t>Operational</a:t>
                      </a:r>
                      <a:endParaRPr lang="en-US" sz="1400" b="1" dirty="0"/>
                    </a:p>
                  </a:txBody>
                  <a:tcPr/>
                </a:tc>
                <a:tc>
                  <a:txBody>
                    <a:bodyPr/>
                    <a:lstStyle/>
                    <a:p>
                      <a:r>
                        <a:rPr lang="en-US" sz="1400" b="1" dirty="0" smtClean="0"/>
                        <a:t>Op enumerations</a:t>
                      </a:r>
                      <a:endParaRPr lang="en-US" sz="1400" b="1" dirty="0"/>
                    </a:p>
                  </a:txBody>
                  <a:tcPr/>
                </a:tc>
                <a:tc>
                  <a:txBody>
                    <a:bodyPr/>
                    <a:lstStyle/>
                    <a:p>
                      <a:endParaRPr lang="en-US" sz="1400" b="1" dirty="0"/>
                    </a:p>
                  </a:txBody>
                  <a:tcPr/>
                </a:tc>
                <a:tc>
                  <a:txBody>
                    <a:bodyPr/>
                    <a:lstStyle/>
                    <a:p>
                      <a:endParaRPr lang="en-US" sz="1400" b="1" dirty="0"/>
                    </a:p>
                  </a:txBody>
                  <a:tcPr/>
                </a:tc>
                <a:tc>
                  <a:txBody>
                    <a:bodyPr/>
                    <a:lstStyle/>
                    <a:p>
                      <a:endParaRPr lang="en-US" sz="1400" b="1" dirty="0"/>
                    </a:p>
                  </a:txBody>
                  <a:tcPr/>
                </a:tc>
              </a:tr>
              <a:tr h="286420">
                <a:tc>
                  <a:txBody>
                    <a:bodyPr/>
                    <a:lstStyle/>
                    <a:p>
                      <a:r>
                        <a:rPr lang="en-US" sz="1400" dirty="0" smtClean="0"/>
                        <a:t>Device</a:t>
                      </a:r>
                      <a:r>
                        <a:rPr lang="en-US" sz="1400" baseline="0" dirty="0" smtClean="0"/>
                        <a:t> </a:t>
                      </a:r>
                      <a:r>
                        <a:rPr lang="en-US" sz="1400" dirty="0" smtClean="0"/>
                        <a:t>Type</a:t>
                      </a:r>
                      <a:endParaRPr lang="en-US" sz="1400" dirty="0"/>
                    </a:p>
                  </a:txBody>
                  <a:tcPr/>
                </a:tc>
                <a:tc>
                  <a:txBody>
                    <a:bodyPr/>
                    <a:lstStyle/>
                    <a:p>
                      <a:r>
                        <a:rPr lang="en-US" sz="1400" dirty="0" smtClean="0"/>
                        <a:t>FFD, RFD, RFD-TX, RFD-RX</a:t>
                      </a:r>
                      <a:endParaRPr lang="en-US" sz="1400" dirty="0"/>
                    </a:p>
                  </a:txBody>
                  <a:tcPr/>
                </a:tc>
                <a:tc>
                  <a:txBody>
                    <a:bodyPr/>
                    <a:lstStyle/>
                    <a:p>
                      <a:endParaRPr lang="en-US" sz="1400" dirty="0" smtClean="0"/>
                    </a:p>
                  </a:txBody>
                  <a:tcPr/>
                </a:tc>
                <a:tc>
                  <a:txBody>
                    <a:bodyPr/>
                    <a:lstStyle/>
                    <a:p>
                      <a:endParaRPr lang="en-US" sz="1400" dirty="0"/>
                    </a:p>
                  </a:txBody>
                  <a:tcPr/>
                </a:tc>
                <a:tc>
                  <a:txBody>
                    <a:bodyPr/>
                    <a:lstStyle/>
                    <a:p>
                      <a:endParaRPr lang="en-US" sz="1400" dirty="0"/>
                    </a:p>
                  </a:txBody>
                  <a:tcPr/>
                </a:tc>
              </a:tr>
              <a:tr h="286420">
                <a:tc>
                  <a:txBody>
                    <a:bodyPr/>
                    <a:lstStyle/>
                    <a:p>
                      <a:r>
                        <a:rPr lang="en-US" sz="1400" dirty="0" smtClean="0"/>
                        <a:t>PAN</a:t>
                      </a:r>
                      <a:endParaRPr lang="en-US" sz="1400" dirty="0"/>
                    </a:p>
                  </a:txBody>
                  <a:tcPr/>
                </a:tc>
                <a:tc>
                  <a:txBody>
                    <a:bodyPr/>
                    <a:lstStyle/>
                    <a:p>
                      <a:r>
                        <a:rPr lang="en-US" sz="1400" dirty="0" smtClean="0"/>
                        <a:t>Set-up, discovery</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endParaRPr lang="en-US" sz="1400" dirty="0"/>
                    </a:p>
                  </a:txBody>
                  <a:tcPr/>
                </a:tc>
                <a:tc>
                  <a:txBody>
                    <a:bodyPr/>
                    <a:lstStyle/>
                    <a:p>
                      <a:endParaRPr lang="en-US" dirty="0"/>
                    </a:p>
                  </a:txBody>
                  <a:tcPr/>
                </a:tc>
              </a:tr>
              <a:tr h="286420">
                <a:tc>
                  <a:txBody>
                    <a:bodyPr/>
                    <a:lstStyle/>
                    <a:p>
                      <a:endParaRPr lang="en-US"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sz="1400" dirty="0"/>
                    </a:p>
                  </a:txBody>
                  <a:tcPr/>
                </a:tc>
                <a:tc>
                  <a:txBody>
                    <a:bodyPr/>
                    <a:lstStyle/>
                    <a:p>
                      <a:endParaRPr lang="en-US" dirty="0"/>
                    </a:p>
                  </a:txBody>
                  <a:tcPr/>
                </a:tc>
              </a:tr>
              <a:tr h="286420">
                <a:tc>
                  <a:txBody>
                    <a:bodyPr/>
                    <a:lstStyle/>
                    <a:p>
                      <a:endParaRPr lang="en-US" sz="1400" dirty="0"/>
                    </a:p>
                  </a:txBody>
                  <a:tcPr/>
                </a:tc>
                <a:tc>
                  <a:txBody>
                    <a:bodyPr/>
                    <a:lstStyle/>
                    <a:p>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312458">
                <a:tc>
                  <a:txBody>
                    <a:bodyPr/>
                    <a:lstStyle/>
                    <a:p>
                      <a:endParaRPr lang="en-US" sz="1400" dirty="0"/>
                    </a:p>
                  </a:txBody>
                  <a:tcPr/>
                </a:tc>
                <a:tc>
                  <a:txBody>
                    <a:bodyPr/>
                    <a:lstStyle/>
                    <a:p>
                      <a:endParaRPr lang="en-US" sz="1400" dirty="0"/>
                    </a:p>
                  </a:txBody>
                  <a:tcPr/>
                </a:tc>
                <a:tc>
                  <a:txBody>
                    <a:bodyPr/>
                    <a:lstStyle/>
                    <a:p>
                      <a:endParaRPr lang="en-US"/>
                    </a:p>
                  </a:txBody>
                  <a:tcPr/>
                </a:tc>
                <a:tc>
                  <a:txBody>
                    <a:bodyPr/>
                    <a:lstStyle/>
                    <a:p>
                      <a:endParaRPr lang="en-US" sz="140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316732178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&lt;Sept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20</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519037899"/>
              </p:ext>
            </p:extLst>
          </p:nvPr>
        </p:nvGraphicFramePr>
        <p:xfrm>
          <a:off x="152399" y="838200"/>
          <a:ext cx="8092202" cy="5090159"/>
        </p:xfrm>
        <a:graphic>
          <a:graphicData uri="http://schemas.openxmlformats.org/drawingml/2006/table">
            <a:tbl>
              <a:tblPr firstRow="1" bandRow="1">
                <a:tableStyleId>{5C22544A-7EE6-4342-B048-85BDC9FD1C3A}</a:tableStyleId>
              </a:tblPr>
              <a:tblGrid>
                <a:gridCol w="2819401"/>
                <a:gridCol w="1457174"/>
                <a:gridCol w="1861400"/>
                <a:gridCol w="1954227"/>
              </a:tblGrid>
              <a:tr h="286420">
                <a:tc gridSpan="4">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dirty="0"/>
                    </a:p>
                  </a:txBody>
                  <a:tcPr/>
                </a:tc>
                <a:tc hMerge="1">
                  <a:txBody>
                    <a:bodyPr/>
                    <a:lstStyle/>
                    <a:p>
                      <a:endParaRPr lang="en-US" dirty="0"/>
                    </a:p>
                  </a:txBody>
                  <a:tcPr/>
                </a:tc>
              </a:tr>
              <a:tr h="286420">
                <a:tc>
                  <a:txBody>
                    <a:bodyPr/>
                    <a:lstStyle/>
                    <a:p>
                      <a:r>
                        <a:rPr lang="en-US" sz="1400" b="1" dirty="0" smtClean="0"/>
                        <a:t>Optional Modes</a:t>
                      </a:r>
                      <a:endParaRPr lang="en-US" sz="1400" b="1" dirty="0"/>
                    </a:p>
                  </a:txBody>
                  <a:tcPr/>
                </a:tc>
                <a:tc>
                  <a:txBody>
                    <a:bodyPr/>
                    <a:lstStyle/>
                    <a:p>
                      <a:r>
                        <a:rPr lang="en-US" sz="1400" b="1" dirty="0" smtClean="0"/>
                        <a:t>Configuration set-up</a:t>
                      </a:r>
                    </a:p>
                  </a:txBody>
                  <a:tcPr/>
                </a:tc>
                <a:tc>
                  <a:txBody>
                    <a:bodyPr/>
                    <a:lstStyle/>
                    <a:p>
                      <a:endParaRPr lang="en-US" sz="1400" b="1" dirty="0"/>
                    </a:p>
                  </a:txBody>
                  <a:tcPr/>
                </a:tc>
                <a:tc>
                  <a:txBody>
                    <a:bodyPr/>
                    <a:lstStyle/>
                    <a:p>
                      <a:endParaRPr lang="en-US" sz="1400" b="1" dirty="0"/>
                    </a:p>
                  </a:txBody>
                  <a:tcPr/>
                </a:tc>
              </a:tr>
              <a:tr h="286420">
                <a:tc>
                  <a:txBody>
                    <a:bodyPr/>
                    <a:lstStyle/>
                    <a:p>
                      <a:r>
                        <a:rPr lang="en-US" sz="1400" dirty="0" smtClean="0"/>
                        <a:t>Generic (GTS) [beacon-enabled]</a:t>
                      </a:r>
                    </a:p>
                  </a:txBody>
                  <a:tcPr/>
                </a:tc>
                <a:tc>
                  <a:txBody>
                    <a:bodyPr/>
                    <a:lstStyle/>
                    <a:p>
                      <a:r>
                        <a:rPr lang="en-US" sz="1400" dirty="0" smtClean="0"/>
                        <a:t>Superframe</a:t>
                      </a:r>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DSME</a:t>
                      </a:r>
                    </a:p>
                  </a:txBody>
                  <a:tcPr/>
                </a:tc>
                <a:tc>
                  <a:txBody>
                    <a:bodyPr/>
                    <a:lstStyle/>
                    <a:p>
                      <a:r>
                        <a:rPr lang="en-US" sz="1400" dirty="0" smtClean="0"/>
                        <a:t>Superframe</a:t>
                      </a:r>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TSCH</a:t>
                      </a:r>
                    </a:p>
                  </a:txBody>
                  <a:tcPr/>
                </a:tc>
                <a:tc>
                  <a:txBody>
                    <a:bodyPr/>
                    <a:lstStyle/>
                    <a:p>
                      <a:r>
                        <a:rPr lang="en-US" sz="1400" dirty="0" smtClean="0"/>
                        <a:t>Slotframe</a:t>
                      </a:r>
                      <a:endParaRPr lang="en-US" sz="1400"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SUN</a:t>
                      </a:r>
                      <a:endParaRPr lang="en-US" sz="1400" dirty="0"/>
                    </a:p>
                  </a:txBody>
                  <a:tcPr/>
                </a:tc>
                <a:tc>
                  <a:txBody>
                    <a:bodyPr/>
                    <a:lstStyle/>
                    <a:p>
                      <a:endParaRPr lang="en-US"/>
                    </a:p>
                  </a:txBody>
                  <a:tcPr/>
                </a:tc>
                <a:tc>
                  <a:txBody>
                    <a:bodyPr/>
                    <a:lstStyle/>
                    <a:p>
                      <a:endParaRPr lang="en-US" sz="1400" dirty="0"/>
                    </a:p>
                  </a:txBody>
                  <a:tcPr/>
                </a:tc>
                <a:tc>
                  <a:txBody>
                    <a:bodyPr/>
                    <a:lstStyle/>
                    <a:p>
                      <a:endParaRPr lang="en-US"/>
                    </a:p>
                  </a:txBody>
                  <a:tcPr/>
                </a:tc>
              </a:tr>
              <a:tr h="286420">
                <a:tc>
                  <a:txBody>
                    <a:bodyPr/>
                    <a:lstStyle/>
                    <a:p>
                      <a:r>
                        <a:rPr lang="en-US" sz="1400" dirty="0" smtClean="0"/>
                        <a:t>TVWS</a:t>
                      </a:r>
                      <a:endParaRPr lang="en-US" sz="1400" dirty="0"/>
                    </a:p>
                  </a:txBody>
                  <a:tcPr/>
                </a:tc>
                <a:tc>
                  <a:txBody>
                    <a:bodyPr/>
                    <a:lstStyle/>
                    <a:p>
                      <a:endParaRPr lang="en-US"/>
                    </a:p>
                  </a:txBody>
                  <a:tcPr/>
                </a:tc>
                <a:tc>
                  <a:txBody>
                    <a:bodyPr/>
                    <a:lstStyle/>
                    <a:p>
                      <a:endParaRPr lang="en-US" sz="1400" dirty="0"/>
                    </a:p>
                  </a:txBody>
                  <a:tcPr/>
                </a:tc>
                <a:tc>
                  <a:txBody>
                    <a:bodyPr/>
                    <a:lstStyle/>
                    <a:p>
                      <a:endParaRPr lang="en-US" sz="1400" dirty="0"/>
                    </a:p>
                  </a:txBody>
                  <a:tcPr/>
                </a:tc>
              </a:tr>
              <a:tr h="286420">
                <a:tc>
                  <a:txBody>
                    <a:bodyPr/>
                    <a:lstStyle/>
                    <a:p>
                      <a:r>
                        <a:rPr lang="en-US" sz="1400" dirty="0" smtClean="0"/>
                        <a:t>LECIM (lp-wan)</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RFID</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RCC</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Generic [non-beacon-enabled]</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a:p>
                  </a:txBody>
                  <a:tcPr/>
                </a:tc>
                <a:tc>
                  <a:txBody>
                    <a:bodyPr/>
                    <a:lstStyle/>
                    <a:p>
                      <a:endParaRPr lang="en-US" sz="1400" dirty="0"/>
                    </a:p>
                  </a:txBody>
                  <a:tcPr/>
                </a:tc>
                <a:tc>
                  <a:txBody>
                    <a:bodyPr/>
                    <a:lstStyle/>
                    <a:p>
                      <a:endParaRPr lang="en-US" dirty="0"/>
                    </a:p>
                  </a:txBody>
                  <a:tcPr/>
                </a:tc>
              </a:tr>
              <a:tr h="286420">
                <a:tc>
                  <a:txBody>
                    <a:bodyPr/>
                    <a:lstStyle/>
                    <a:p>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312458">
                <a:tc>
                  <a:txBody>
                    <a:bodyPr/>
                    <a:lstStyle/>
                    <a:p>
                      <a:endParaRPr lang="en-US" sz="1400" dirty="0"/>
                    </a:p>
                  </a:txBody>
                  <a:tcPr/>
                </a:tc>
                <a:tc>
                  <a:txBody>
                    <a:bodyPr/>
                    <a:lstStyle/>
                    <a:p>
                      <a:endParaRPr lang="en-US"/>
                    </a:p>
                  </a:txBody>
                  <a:tcPr/>
                </a:tc>
                <a:tc>
                  <a:txBody>
                    <a:bodyPr/>
                    <a:lstStyle/>
                    <a:p>
                      <a:endParaRPr lang="en-US" sz="140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2740864884"/>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21</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4577397"/>
              </p:ext>
            </p:extLst>
          </p:nvPr>
        </p:nvGraphicFramePr>
        <p:xfrm>
          <a:off x="152399" y="838200"/>
          <a:ext cx="8763001" cy="5372137"/>
        </p:xfrm>
        <a:graphic>
          <a:graphicData uri="http://schemas.openxmlformats.org/drawingml/2006/table">
            <a:tbl>
              <a:tblPr firstRow="1" bandRow="1">
                <a:tableStyleId>{5C22544A-7EE6-4342-B048-85BDC9FD1C3A}</a:tableStyleId>
              </a:tblPr>
              <a:tblGrid>
                <a:gridCol w="1752601"/>
                <a:gridCol w="6248400"/>
                <a:gridCol w="762000"/>
              </a:tblGrid>
              <a:tr h="286420">
                <a:tc gridSpan="3">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dirty="0"/>
                    </a:p>
                  </a:txBody>
                  <a:tcPr/>
                </a:tc>
              </a:tr>
              <a:tr h="286420">
                <a:tc>
                  <a:txBody>
                    <a:bodyPr/>
                    <a:lstStyle/>
                    <a:p>
                      <a:r>
                        <a:rPr lang="en-US" sz="1400" b="1" dirty="0" smtClean="0"/>
                        <a:t>Option behaviors</a:t>
                      </a:r>
                      <a:endParaRPr lang="en-US" sz="1400" b="1" dirty="0"/>
                    </a:p>
                  </a:txBody>
                  <a:tcPr/>
                </a:tc>
                <a:tc>
                  <a:txBody>
                    <a:bodyPr/>
                    <a:lstStyle/>
                    <a:p>
                      <a:r>
                        <a:rPr lang="en-US" sz="1400" b="1" dirty="0" smtClean="0"/>
                        <a:t>Option details</a:t>
                      </a:r>
                      <a:endParaRPr lang="en-US" sz="1400" b="1" dirty="0"/>
                    </a:p>
                  </a:txBody>
                  <a:tcPr/>
                </a:tc>
                <a:tc>
                  <a:txBody>
                    <a:bodyPr/>
                    <a:lstStyle/>
                    <a:p>
                      <a:endParaRPr lang="en-US"/>
                    </a:p>
                  </a:txBody>
                  <a:tcPr/>
                </a:tc>
              </a:tr>
              <a:tr h="286420">
                <a:tc>
                  <a:txBody>
                    <a:bodyPr/>
                    <a:lstStyle/>
                    <a:p>
                      <a:r>
                        <a:rPr lang="en-US" sz="1400" dirty="0" smtClean="0"/>
                        <a:t>Association</a:t>
                      </a:r>
                      <a:endParaRPr lang="en-US" sz="1400" dirty="0"/>
                    </a:p>
                  </a:txBody>
                  <a:tcPr/>
                </a:tc>
                <a:tc>
                  <a:txBody>
                    <a:bodyPr/>
                    <a:lstStyle/>
                    <a:p>
                      <a:endParaRPr lang="en-US" sz="1400" dirty="0"/>
                    </a:p>
                  </a:txBody>
                  <a:tcPr/>
                </a:tc>
                <a:tc>
                  <a:txBody>
                    <a:bodyPr/>
                    <a:lstStyle/>
                    <a:p>
                      <a:endParaRPr lang="en-US"/>
                    </a:p>
                  </a:txBody>
                  <a:tcPr/>
                </a:tc>
              </a:tr>
              <a:tr h="286420">
                <a:tc>
                  <a:txBody>
                    <a:bodyPr/>
                    <a:lstStyle/>
                    <a:p>
                      <a:r>
                        <a:rPr lang="en-US" sz="1400" dirty="0" smtClean="0"/>
                        <a:t>Security</a:t>
                      </a:r>
                      <a:endParaRPr lang="en-US" sz="1400" dirty="0"/>
                    </a:p>
                  </a:txBody>
                  <a:tcPr/>
                </a:tc>
                <a:tc>
                  <a:txBody>
                    <a:bodyPr/>
                    <a:lstStyle/>
                    <a:p>
                      <a:r>
                        <a:rPr lang="en-US" sz="1400" dirty="0" smtClean="0"/>
                        <a:t>Integrity,</a:t>
                      </a:r>
                      <a:r>
                        <a:rPr lang="en-US" sz="1400" baseline="0" dirty="0" smtClean="0"/>
                        <a:t> Encryption</a:t>
                      </a:r>
                      <a:endParaRPr lang="en-US" sz="1400" dirty="0"/>
                    </a:p>
                  </a:txBody>
                  <a:tcPr/>
                </a:tc>
                <a:tc>
                  <a:txBody>
                    <a:bodyPr/>
                    <a:lstStyle/>
                    <a:p>
                      <a:endParaRPr lang="en-US"/>
                    </a:p>
                  </a:txBody>
                  <a:tcPr/>
                </a:tc>
              </a:tr>
              <a:tr h="286420">
                <a:tc>
                  <a:txBody>
                    <a:bodyPr/>
                    <a:lstStyle/>
                    <a:p>
                      <a:r>
                        <a:rPr lang="en-US" sz="1400" dirty="0" smtClean="0"/>
                        <a:t>Promiscuous</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Ranging</a:t>
                      </a:r>
                      <a:endParaRPr lang="en-US" sz="1400" dirty="0"/>
                    </a:p>
                  </a:txBody>
                  <a:tcPr/>
                </a:tc>
                <a:tc>
                  <a:txBody>
                    <a:bodyPr/>
                    <a:lstStyle/>
                    <a:p>
                      <a:endParaRPr lang="en-US" dirty="0"/>
                    </a:p>
                  </a:txBody>
                  <a:tcPr/>
                </a:tc>
                <a:tc>
                  <a:txBody>
                    <a:bodyPr/>
                    <a:lstStyle/>
                    <a:p>
                      <a:endParaRPr lang="en-US" dirty="0"/>
                    </a:p>
                  </a:txBody>
                  <a:tcPr/>
                </a:tc>
              </a:tr>
              <a:tr h="286420">
                <a:tc>
                  <a:txBody>
                    <a:bodyPr/>
                    <a:lstStyle/>
                    <a:p>
                      <a:r>
                        <a:rPr lang="en-US" sz="1400" dirty="0" smtClean="0"/>
                        <a:t>Low Energy</a:t>
                      </a:r>
                      <a:endParaRPr lang="en-US" sz="1400" dirty="0"/>
                    </a:p>
                  </a:txBody>
                  <a:tcPr/>
                </a:tc>
                <a:tc>
                  <a:txBody>
                    <a:bodyPr/>
                    <a:lstStyle/>
                    <a:p>
                      <a:r>
                        <a:rPr lang="en-US" sz="1400" dirty="0" smtClean="0"/>
                        <a:t>CSL, RIT, IRIT</a:t>
                      </a:r>
                      <a:endParaRPr lang="en-US" sz="1400" dirty="0"/>
                    </a:p>
                  </a:txBody>
                  <a:tcPr/>
                </a:tc>
                <a:tc>
                  <a:txBody>
                    <a:bodyPr/>
                    <a:lstStyle/>
                    <a:p>
                      <a:endParaRPr lang="en-US"/>
                    </a:p>
                  </a:txBody>
                  <a:tcPr/>
                </a:tc>
              </a:tr>
              <a:tr h="286420">
                <a:tc>
                  <a:txBody>
                    <a:bodyPr/>
                    <a:lstStyle/>
                    <a:p>
                      <a:r>
                        <a:rPr lang="en-US" sz="1400" dirty="0" smtClean="0"/>
                        <a:t>Priority</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Metrics</a:t>
                      </a:r>
                      <a:endParaRPr lang="en-US" sz="1400" dirty="0"/>
                    </a:p>
                  </a:txBody>
                  <a:tcPr/>
                </a:tc>
                <a:tc>
                  <a:txBody>
                    <a:bodyPr/>
                    <a:lstStyle/>
                    <a:p>
                      <a:r>
                        <a:rPr lang="en-US" sz="1400" b="0" i="0" u="none" strike="noStrike" kern="1200" baseline="0" dirty="0" smtClean="0">
                          <a:solidFill>
                            <a:schemeClr val="dk1"/>
                          </a:solidFill>
                          <a:latin typeface="+mn-lt"/>
                          <a:ea typeface="+mn-ea"/>
                          <a:cs typeface="+mn-cs"/>
                        </a:rPr>
                        <a:t>MAC Metrics IE/All MAC Metrics IE</a:t>
                      </a:r>
                      <a:endParaRPr lang="en-US" sz="1400" dirty="0"/>
                    </a:p>
                  </a:txBody>
                  <a:tcPr/>
                </a:tc>
                <a:tc>
                  <a:txBody>
                    <a:bodyPr/>
                    <a:lstStyle/>
                    <a:p>
                      <a:endParaRPr lang="en-US" dirty="0"/>
                    </a:p>
                  </a:txBody>
                  <a:tcPr/>
                </a:tc>
              </a:tr>
              <a:tr h="286420">
                <a:tc>
                  <a:txBody>
                    <a:bodyPr/>
                    <a:lstStyle/>
                    <a:p>
                      <a:r>
                        <a:rPr lang="en-US" sz="1400" dirty="0" smtClean="0"/>
                        <a:t>Channel Hopping</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i="0" u="none" strike="noStrike" kern="1200" baseline="0" dirty="0" smtClean="0">
                          <a:solidFill>
                            <a:schemeClr val="dk1"/>
                          </a:solidFill>
                          <a:latin typeface="+mn-lt"/>
                          <a:ea typeface="+mn-ea"/>
                          <a:cs typeface="+mn-cs"/>
                        </a:rPr>
                        <a:t>Channel hopping IE, </a:t>
                      </a:r>
                      <a:r>
                        <a:rPr lang="en-US" sz="1400" b="0" i="1" u="none" strike="noStrike" kern="1200" baseline="0" dirty="0" smtClean="0">
                          <a:solidFill>
                            <a:schemeClr val="dk1"/>
                          </a:solidFill>
                          <a:latin typeface="+mn-lt"/>
                          <a:ea typeface="+mn-ea"/>
                          <a:cs typeface="+mn-cs"/>
                        </a:rPr>
                        <a:t>macHoppingSequenceLength, macHoppingSequenceList, </a:t>
                      </a:r>
                      <a:r>
                        <a:rPr lang="en-US" sz="1400" b="0" i="1" u="none" strike="noStrike" kern="1200" baseline="0" dirty="0" err="1" smtClean="0">
                          <a:solidFill>
                            <a:schemeClr val="dk1"/>
                          </a:solidFill>
                          <a:latin typeface="+mn-lt"/>
                          <a:ea typeface="+mn-ea"/>
                          <a:cs typeface="+mn-cs"/>
                        </a:rPr>
                        <a:t>macHoppingSequenceId</a:t>
                      </a:r>
                      <a:r>
                        <a:rPr lang="en-US" sz="1400" b="0" i="0"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macNumberofChannels</a:t>
                      </a:r>
                      <a:r>
                        <a:rPr lang="en-US" sz="1400" b="0" i="1"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macPhyConfiguration</a:t>
                      </a:r>
                      <a:r>
                        <a:rPr lang="en-US" sz="1400" b="0" i="1"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macExtendedBitmap</a:t>
                      </a:r>
                      <a:r>
                        <a:rPr lang="en-US" sz="1400" b="0" i="1" u="none" strike="noStrike" kern="1200" baseline="0" dirty="0" smtClean="0">
                          <a:solidFill>
                            <a:schemeClr val="dk1"/>
                          </a:solidFill>
                          <a:latin typeface="+mn-lt"/>
                          <a:ea typeface="+mn-ea"/>
                          <a:cs typeface="+mn-cs"/>
                        </a:rPr>
                        <a:t> </a:t>
                      </a:r>
                      <a:endParaRPr lang="en-US" sz="1400" i="1" dirty="0"/>
                    </a:p>
                  </a:txBody>
                  <a:tcPr/>
                </a:tc>
                <a:tc>
                  <a:txBody>
                    <a:bodyPr/>
                    <a:lstStyle/>
                    <a:p>
                      <a:endParaRPr lang="en-US" sz="1400" i="1" dirty="0"/>
                    </a:p>
                  </a:txBody>
                  <a:tcPr/>
                </a:tc>
              </a:tr>
              <a:tr h="286420">
                <a:tc>
                  <a:txBody>
                    <a:bodyPr/>
                    <a:lstStyle/>
                    <a:p>
                      <a:r>
                        <a:rPr lang="en-US" sz="1400" dirty="0" smtClean="0"/>
                        <a:t>IEs</a:t>
                      </a:r>
                      <a:endParaRPr lang="en-US" sz="1400" dirty="0"/>
                    </a:p>
                  </a:txBody>
                  <a:tcPr/>
                </a:tc>
                <a:tc>
                  <a:txBody>
                    <a:bodyPr/>
                    <a:lstStyle/>
                    <a:p>
                      <a:r>
                        <a:rPr lang="en-US" sz="1400" dirty="0" smtClean="0"/>
                        <a:t>Header,</a:t>
                      </a:r>
                      <a:r>
                        <a:rPr lang="en-US" sz="1400" baseline="0" dirty="0" smtClean="0"/>
                        <a:t> Payload</a:t>
                      </a:r>
                      <a:endParaRPr lang="en-US" sz="1400" dirty="0"/>
                    </a:p>
                  </a:txBody>
                  <a:tcPr/>
                </a:tc>
                <a:tc>
                  <a:txBody>
                    <a:bodyPr/>
                    <a:lstStyle/>
                    <a:p>
                      <a:endParaRPr lang="en-US"/>
                    </a:p>
                  </a:txBody>
                  <a:tcPr/>
                </a:tc>
              </a:tr>
              <a:tr h="286420">
                <a:tc>
                  <a:txBody>
                    <a:bodyPr/>
                    <a:lstStyle/>
                    <a:p>
                      <a:r>
                        <a:rPr lang="en-US" sz="1400" dirty="0" smtClean="0"/>
                        <a:t>TRLE</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Spectrum Tracking</a:t>
                      </a:r>
                      <a:endParaRPr lang="en-US" sz="1400" dirty="0"/>
                    </a:p>
                  </a:txBody>
                  <a:tcPr/>
                </a:tc>
                <a:tc>
                  <a:txBody>
                    <a:bodyPr/>
                    <a:lstStyle/>
                    <a:p>
                      <a:endParaRPr lang="en-US" sz="1400" dirty="0"/>
                    </a:p>
                  </a:txBody>
                  <a:tcPr/>
                </a:tc>
                <a:tc>
                  <a:txBody>
                    <a:bodyPr/>
                    <a:lstStyle/>
                    <a:p>
                      <a:endParaRPr lang="en-US" dirty="0"/>
                    </a:p>
                  </a:txBody>
                  <a:tcPr/>
                </a:tc>
              </a:tr>
              <a:tr h="312458">
                <a:tc>
                  <a:txBody>
                    <a:bodyPr/>
                    <a:lstStyle/>
                    <a:p>
                      <a:endParaRPr lang="en-US" sz="1400" dirty="0"/>
                    </a:p>
                  </a:txBody>
                  <a:tcPr/>
                </a:tc>
                <a:tc>
                  <a:txBody>
                    <a:bodyPr/>
                    <a:lstStyle/>
                    <a:p>
                      <a:endParaRPr lang="en-US" sz="1400" dirty="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192002925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22</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847688495"/>
              </p:ext>
            </p:extLst>
          </p:nvPr>
        </p:nvGraphicFramePr>
        <p:xfrm>
          <a:off x="457200" y="1219200"/>
          <a:ext cx="8305800" cy="4805676"/>
        </p:xfrm>
        <a:graphic>
          <a:graphicData uri="http://schemas.openxmlformats.org/drawingml/2006/table">
            <a:tbl>
              <a:tblPr firstRow="1" bandRow="1">
                <a:tableStyleId>{5C22544A-7EE6-4342-B048-85BDC9FD1C3A}</a:tableStyleId>
              </a:tblPr>
              <a:tblGrid>
                <a:gridCol w="1600200"/>
                <a:gridCol w="6705600"/>
              </a:tblGrid>
              <a:tr h="309033">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Management Protocol</a:t>
                      </a:r>
                      <a:r>
                        <a:rPr lang="en-US" sz="1400" baseline="0" dirty="0" smtClean="0"/>
                        <a:t> </a:t>
                      </a:r>
                      <a:r>
                        <a:rPr lang="en-US" sz="1400" dirty="0" smtClean="0"/>
                        <a:t>Configuration Parameters via </a:t>
                      </a:r>
                      <a:r>
                        <a:rPr lang="en-US" sz="1400" baseline="0" dirty="0" smtClean="0"/>
                        <a:t>MGMT SAP</a:t>
                      </a:r>
                      <a:endParaRPr lang="en-US" sz="1400" dirty="0" smtClean="0"/>
                    </a:p>
                  </a:txBody>
                  <a:tcPr/>
                </a:tc>
                <a:tc hMerge="1">
                  <a:txBody>
                    <a:bodyPr/>
                    <a:lstStyle/>
                    <a:p>
                      <a:endParaRPr lang="en-US" dirty="0"/>
                    </a:p>
                  </a:txBody>
                  <a:tcPr/>
                </a:tc>
              </a:tr>
              <a:tr h="309033">
                <a:tc>
                  <a:txBody>
                    <a:bodyPr/>
                    <a:lstStyle/>
                    <a:p>
                      <a:r>
                        <a:rPr lang="en-US" sz="1400" b="1" dirty="0" smtClean="0"/>
                        <a:t>PHY Parameters</a:t>
                      </a:r>
                      <a:endParaRPr lang="en-US" sz="1400" b="1" dirty="0"/>
                    </a:p>
                  </a:txBody>
                  <a:tcPr/>
                </a:tc>
                <a:tc>
                  <a:txBody>
                    <a:bodyPr/>
                    <a:lstStyle/>
                    <a:p>
                      <a:r>
                        <a:rPr lang="en-US" sz="1400" b="1" dirty="0" smtClean="0"/>
                        <a:t>PHY Parameters - detail</a:t>
                      </a:r>
                      <a:endParaRPr lang="en-US" sz="1400" b="1" dirty="0"/>
                    </a:p>
                  </a:txBody>
                  <a:tcPr/>
                </a:tc>
              </a:tr>
              <a:tr h="309033">
                <a:tc>
                  <a:txBody>
                    <a:bodyPr/>
                    <a:lstStyle/>
                    <a:p>
                      <a:r>
                        <a:rPr lang="en-US" sz="1200" dirty="0" smtClean="0"/>
                        <a:t>Channel</a:t>
                      </a:r>
                      <a:endParaRPr lang="en-US" sz="1000" i="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0" i="1" u="none" strike="noStrike" kern="1200" baseline="0" dirty="0" err="1" smtClean="0">
                          <a:solidFill>
                            <a:schemeClr val="dk1"/>
                          </a:solidFill>
                          <a:latin typeface="+mn-lt"/>
                          <a:ea typeface="+mn-ea"/>
                          <a:cs typeface="+mn-cs"/>
                        </a:rPr>
                        <a:t>phyCurrentChannel</a:t>
                      </a:r>
                      <a:r>
                        <a:rPr lang="en-US" sz="1200" b="0" i="1" u="none" strike="noStrike" kern="1200" baseline="0" dirty="0" smtClean="0">
                          <a:solidFill>
                            <a:schemeClr val="dk1"/>
                          </a:solidFill>
                          <a:latin typeface="+mn-lt"/>
                          <a:ea typeface="+mn-ea"/>
                          <a:cs typeface="+mn-cs"/>
                        </a:rPr>
                        <a:t> = </a:t>
                      </a:r>
                      <a:r>
                        <a:rPr lang="en-US" sz="1200" dirty="0" smtClean="0"/>
                        <a:t>Number</a:t>
                      </a:r>
                      <a:r>
                        <a:rPr lang="en-US" sz="1200" baseline="0" dirty="0" smtClean="0"/>
                        <a:t>: </a:t>
                      </a:r>
                      <a:r>
                        <a:rPr lang="en-US" sz="1200" b="0" i="1" u="none" strike="noStrike" kern="1200" baseline="0" dirty="0" err="1" smtClean="0">
                          <a:solidFill>
                            <a:schemeClr val="dk1"/>
                          </a:solidFill>
                          <a:latin typeface="+mn-lt"/>
                          <a:ea typeface="+mn-ea"/>
                          <a:cs typeface="+mn-cs"/>
                        </a:rPr>
                        <a:t>phyCurrentPage</a:t>
                      </a:r>
                      <a:endParaRPr lang="en-US" sz="1200" i="1" dirty="0"/>
                    </a:p>
                  </a:txBody>
                  <a:tcPr/>
                </a:tc>
              </a:tr>
              <a:tr h="309033">
                <a:tc>
                  <a:txBody>
                    <a:bodyPr/>
                    <a:lstStyle/>
                    <a:p>
                      <a:r>
                        <a:rPr lang="en-US" sz="1200" dirty="0" smtClean="0"/>
                        <a:t>Modulation type</a:t>
                      </a:r>
                      <a:endParaRPr lang="en-US" sz="1200" dirty="0"/>
                    </a:p>
                  </a:txBody>
                  <a:tcPr/>
                </a:tc>
                <a:tc>
                  <a:txBody>
                    <a:bodyPr/>
                    <a:lstStyle/>
                    <a:p>
                      <a:r>
                        <a:rPr lang="en-US" sz="1200" dirty="0" smtClean="0"/>
                        <a:t>O-QPSK, BPSK, FSK, MSK, OFDM, CSS, UWB-HR, UWB-LR, ASK</a:t>
                      </a:r>
                      <a:endParaRPr lang="en-US" sz="1200" dirty="0"/>
                    </a:p>
                  </a:txBody>
                  <a:tcPr/>
                </a:tc>
              </a:tr>
              <a:tr h="309033">
                <a:tc>
                  <a:txBody>
                    <a:bodyPr/>
                    <a:lstStyle/>
                    <a:p>
                      <a:r>
                        <a:rPr lang="en-US" sz="1200" dirty="0" smtClean="0"/>
                        <a:t>Preamble</a:t>
                      </a:r>
                      <a:endParaRPr lang="en-US" sz="1200" dirty="0"/>
                    </a:p>
                  </a:txBody>
                  <a:tcPr/>
                </a:tc>
                <a:tc>
                  <a:txBody>
                    <a:bodyPr/>
                    <a:lstStyle/>
                    <a:p>
                      <a:r>
                        <a:rPr lang="en-US" sz="1200" dirty="0" smtClean="0"/>
                        <a:t>Code/repetition: </a:t>
                      </a:r>
                      <a:r>
                        <a:rPr lang="en-US" sz="1200" b="0" i="1" u="none" strike="noStrike" kern="1200" baseline="0" dirty="0" err="1" smtClean="0">
                          <a:solidFill>
                            <a:schemeClr val="dk1"/>
                          </a:solidFill>
                          <a:latin typeface="+mn-lt"/>
                          <a:ea typeface="+mn-ea"/>
                          <a:cs typeface="+mn-cs"/>
                        </a:rPr>
                        <a:t>phyFskPreambleLength</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SecondaryFskPreambleLength</a:t>
                      </a:r>
                      <a:endParaRPr lang="en-US" sz="1200" i="1" dirty="0"/>
                    </a:p>
                  </a:txBody>
                  <a:tcPr/>
                </a:tc>
              </a:tr>
              <a:tr h="309033">
                <a:tc>
                  <a:txBody>
                    <a:bodyPr/>
                    <a:lstStyle/>
                    <a:p>
                      <a:r>
                        <a:rPr lang="en-US" sz="1200" dirty="0" smtClean="0"/>
                        <a:t>FCS size</a:t>
                      </a:r>
                      <a:endParaRPr lang="en-US" sz="1200" dirty="0"/>
                    </a:p>
                  </a:txBody>
                  <a:tcPr/>
                </a:tc>
                <a:tc>
                  <a:txBody>
                    <a:bodyPr/>
                    <a:lstStyle/>
                    <a:p>
                      <a:r>
                        <a:rPr lang="en-US" sz="1200" dirty="0" smtClean="0"/>
                        <a:t>2, or 4</a:t>
                      </a:r>
                      <a:endParaRPr lang="en-US" sz="1200" dirty="0"/>
                    </a:p>
                  </a:txBody>
                  <a:tcPr/>
                </a:tc>
              </a:tr>
              <a:tr h="309033">
                <a:tc>
                  <a:txBody>
                    <a:bodyPr/>
                    <a:lstStyle/>
                    <a:p>
                      <a:r>
                        <a:rPr lang="en-US" sz="1200" dirty="0" smtClean="0"/>
                        <a:t>Packet Length</a:t>
                      </a:r>
                      <a:endParaRPr lang="en-US" sz="1000" i="1" dirty="0"/>
                    </a:p>
                  </a:txBody>
                  <a:tcPr/>
                </a:tc>
                <a:tc>
                  <a:txBody>
                    <a:bodyPr/>
                    <a:lstStyle/>
                    <a:p>
                      <a:r>
                        <a:rPr lang="en-US" sz="1200" b="0" i="1" u="none" strike="noStrike" kern="1200" baseline="0" dirty="0" err="1" smtClean="0">
                          <a:solidFill>
                            <a:schemeClr val="dk1"/>
                          </a:solidFill>
                          <a:latin typeface="+mn-lt"/>
                          <a:ea typeface="+mn-ea"/>
                          <a:cs typeface="+mn-cs"/>
                        </a:rPr>
                        <a:t>aMaxPhyPacketSize</a:t>
                      </a:r>
                      <a:r>
                        <a:rPr lang="en-US" sz="1200" b="0" i="1" u="none" strike="noStrike" kern="1200" baseline="0" dirty="0" smtClean="0">
                          <a:solidFill>
                            <a:schemeClr val="dk1"/>
                          </a:solidFill>
                          <a:latin typeface="+mn-lt"/>
                          <a:ea typeface="+mn-ea"/>
                          <a:cs typeface="+mn-cs"/>
                        </a:rPr>
                        <a:t> = </a:t>
                      </a:r>
                      <a:r>
                        <a:rPr lang="en-US" sz="1200" dirty="0" smtClean="0"/>
                        <a:t>127, or 2047, or </a:t>
                      </a:r>
                      <a:r>
                        <a:rPr lang="en-US" sz="1200" b="0" i="1" u="none" strike="noStrike" kern="1200" baseline="0" dirty="0" err="1" smtClean="0">
                          <a:solidFill>
                            <a:schemeClr val="dk1"/>
                          </a:solidFill>
                          <a:latin typeface="+mn-lt"/>
                          <a:ea typeface="+mn-ea"/>
                          <a:cs typeface="+mn-cs"/>
                        </a:rPr>
                        <a:t>phyLecimDsssPsduSize</a:t>
                      </a:r>
                      <a:endParaRPr lang="en-US" sz="1200" i="1" dirty="0"/>
                    </a:p>
                  </a:txBody>
                  <a:tcPr/>
                </a:tc>
              </a:tr>
              <a:tr h="30903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Bandwidth</a:t>
                      </a:r>
                    </a:p>
                  </a:txBody>
                  <a:tcPr/>
                </a:tc>
                <a:tc>
                  <a:txBody>
                    <a:bodyPr/>
                    <a:lstStyle/>
                    <a:p>
                      <a:endParaRPr lang="en-US" sz="1200" dirty="0"/>
                    </a:p>
                  </a:txBody>
                  <a:tcPr/>
                </a:tc>
              </a:tr>
              <a:tr h="309033">
                <a:tc>
                  <a:txBody>
                    <a:bodyPr/>
                    <a:lstStyle/>
                    <a:p>
                      <a:r>
                        <a:rPr lang="en-US" sz="1200" dirty="0" smtClean="0"/>
                        <a:t>Data Rate (kb/s)</a:t>
                      </a:r>
                      <a:endParaRPr lang="en-US" sz="1200" dirty="0"/>
                    </a:p>
                  </a:txBody>
                  <a:tcPr/>
                </a:tc>
                <a:tc>
                  <a:txBody>
                    <a:bodyPr/>
                    <a:lstStyle/>
                    <a:p>
                      <a:r>
                        <a:rPr lang="en-US" sz="1200" dirty="0" smtClean="0"/>
                        <a:t>2.4, 4.8, 6.25, 9.6, 10, 12.5, 16, 19.2, 20, 25, 31.25,</a:t>
                      </a:r>
                      <a:r>
                        <a:rPr lang="en-US" sz="1200" baseline="0" dirty="0" smtClean="0"/>
                        <a:t> 32, 36, 38.4, 40, </a:t>
                      </a:r>
                      <a:r>
                        <a:rPr lang="en-US" sz="1200" dirty="0" smtClean="0"/>
                        <a:t>50, 100, 110, 150, 156, 200, 234, 250, 300, 312, 468, 600, 624, 800, 850, 936, 1000, 1404, 1562.5, 1638, 2000, 3125, 6250, 6810, 27240</a:t>
                      </a:r>
                      <a:endParaRPr lang="en-US" sz="1200" dirty="0"/>
                    </a:p>
                  </a:txBody>
                  <a:tcPr/>
                </a:tc>
              </a:tr>
              <a:tr h="309033">
                <a:tc>
                  <a:txBody>
                    <a:bodyPr/>
                    <a:lstStyle/>
                    <a:p>
                      <a:r>
                        <a:rPr lang="en-US" sz="1200" dirty="0" smtClean="0"/>
                        <a:t>Transmit power level</a:t>
                      </a:r>
                      <a:endParaRPr lang="en-US" sz="1200" dirty="0"/>
                    </a:p>
                  </a:txBody>
                  <a:tcPr/>
                </a:tc>
                <a:tc>
                  <a:txBody>
                    <a:bodyPr/>
                    <a:lstStyle/>
                    <a:p>
                      <a:r>
                        <a:rPr lang="en-US" sz="1200" b="0" i="1" u="none" strike="noStrike" kern="1200" baseline="0" dirty="0" err="1" smtClean="0">
                          <a:solidFill>
                            <a:schemeClr val="dk1"/>
                          </a:solidFill>
                          <a:latin typeface="+mn-lt"/>
                          <a:ea typeface="+mn-ea"/>
                          <a:cs typeface="+mn-cs"/>
                        </a:rPr>
                        <a:t>phyTxPower</a:t>
                      </a:r>
                      <a:endParaRPr lang="en-US" sz="1200" i="1" dirty="0"/>
                    </a:p>
                  </a:txBody>
                  <a:tcPr/>
                </a:tc>
              </a:tr>
              <a:tr h="309033">
                <a:tc>
                  <a:txBody>
                    <a:bodyPr/>
                    <a:lstStyle/>
                    <a:p>
                      <a:r>
                        <a:rPr lang="en-US" sz="1200" dirty="0" smtClean="0"/>
                        <a:t>CCA</a:t>
                      </a:r>
                      <a:endParaRPr lang="en-US" sz="1200" dirty="0"/>
                    </a:p>
                  </a:txBody>
                  <a:tcPr/>
                </a:tc>
                <a:tc>
                  <a:txBody>
                    <a:bodyPr/>
                    <a:lstStyle/>
                    <a:p>
                      <a:r>
                        <a:rPr lang="en-US" sz="1200" dirty="0" smtClean="0"/>
                        <a:t>1, 2, 3, 4, 5, 6, :</a:t>
                      </a:r>
                      <a:r>
                        <a:rPr lang="en-US" sz="1200" baseline="0" dirty="0" smtClean="0"/>
                        <a:t> </a:t>
                      </a:r>
                      <a:r>
                        <a:rPr lang="en-US" sz="1200" dirty="0" err="1" smtClean="0"/>
                        <a:t>aCcatime</a:t>
                      </a:r>
                      <a:r>
                        <a:rPr lang="en-US" sz="1200" dirty="0" smtClean="0"/>
                        <a:t>/</a:t>
                      </a:r>
                      <a:r>
                        <a:rPr lang="en-US" sz="1200" b="0" i="1" u="none" strike="noStrike" kern="1200" baseline="0" dirty="0" err="1" smtClean="0">
                          <a:solidFill>
                            <a:schemeClr val="dk1"/>
                          </a:solidFill>
                          <a:latin typeface="+mn-lt"/>
                          <a:ea typeface="+mn-ea"/>
                          <a:cs typeface="+mn-cs"/>
                        </a:rPr>
                        <a:t>phyCCADuration</a:t>
                      </a:r>
                      <a:endParaRPr lang="en-US" sz="1200" i="1" dirty="0"/>
                    </a:p>
                  </a:txBody>
                  <a:tcPr/>
                </a:tc>
              </a:tr>
              <a:tr h="309033">
                <a:tc>
                  <a:txBody>
                    <a:bodyPr/>
                    <a:lstStyle/>
                    <a:p>
                      <a:r>
                        <a:rPr lang="en-US" sz="1200" dirty="0" smtClean="0"/>
                        <a:t>FEC</a:t>
                      </a:r>
                      <a:endParaRPr lang="en-US" sz="1200" dirty="0"/>
                    </a:p>
                  </a:txBody>
                  <a:tcPr/>
                </a:tc>
                <a:tc>
                  <a:txBody>
                    <a:bodyPr/>
                    <a:lstStyle/>
                    <a:p>
                      <a:r>
                        <a:rPr lang="en-US" sz="1200" dirty="0" smtClean="0"/>
                        <a:t>Off/On, rate, code, interleaving:</a:t>
                      </a:r>
                      <a:r>
                        <a:rPr lang="en-US" sz="1200" baseline="0" dirty="0" smtClean="0"/>
                        <a:t> </a:t>
                      </a:r>
                      <a:r>
                        <a:rPr lang="en-US" sz="1200" b="0" i="1" u="none" strike="noStrike" kern="1200" baseline="0" dirty="0" err="1" smtClean="0">
                          <a:solidFill>
                            <a:schemeClr val="dk1"/>
                          </a:solidFill>
                          <a:latin typeface="+mn-lt"/>
                          <a:ea typeface="+mn-ea"/>
                          <a:cs typeface="+mn-cs"/>
                        </a:rPr>
                        <a:t>phyFskFecEnabled</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phyFskFecInterleavingRsc</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phyFskFecScheme</a:t>
                      </a:r>
                      <a:r>
                        <a:rPr lang="en-US" sz="1200" b="0" i="1" u="none" strike="noStrike" kern="1200" baseline="0" dirty="0" smtClean="0">
                          <a:solidFill>
                            <a:schemeClr val="dk1"/>
                          </a:solidFill>
                          <a:latin typeface="+mn-lt"/>
                          <a:ea typeface="+mn-ea"/>
                          <a:cs typeface="+mn-cs"/>
                        </a:rPr>
                        <a:t>/</a:t>
                      </a:r>
                      <a:r>
                        <a:rPr lang="en-US" sz="1200" b="0" i="1" u="none" strike="noStrike" kern="1200" baseline="0" dirty="0" err="1" smtClean="0">
                          <a:solidFill>
                            <a:schemeClr val="dk1"/>
                          </a:solidFill>
                          <a:latin typeface="+mn-lt"/>
                          <a:ea typeface="+mn-ea"/>
                          <a:cs typeface="+mn-cs"/>
                        </a:rPr>
                        <a:t>phyTvwsFskFecScheme</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phyLecimFecTailBitingEnabled</a:t>
                      </a:r>
                      <a:endParaRPr lang="en-US" sz="1200" i="1" dirty="0"/>
                    </a:p>
                  </a:txBody>
                  <a:tcPr/>
                </a:tc>
              </a:tr>
              <a:tr h="309033">
                <a:tc>
                  <a:txBody>
                    <a:bodyPr/>
                    <a:lstStyle/>
                    <a:p>
                      <a:r>
                        <a:rPr lang="en-US" sz="1200" dirty="0" smtClean="0"/>
                        <a:t>SFD</a:t>
                      </a:r>
                      <a:endParaRPr lang="en-US" sz="1200" dirty="0"/>
                    </a:p>
                  </a:txBody>
                  <a:tcPr/>
                </a:tc>
                <a:tc>
                  <a:txBody>
                    <a:bodyPr/>
                    <a:lstStyle/>
                    <a:p>
                      <a:r>
                        <a:rPr lang="en-US" sz="1200" dirty="0" smtClean="0"/>
                        <a:t>Size/value: </a:t>
                      </a:r>
                      <a:r>
                        <a:rPr lang="en-US" sz="1200" b="0" i="1" u="none" strike="noStrike" kern="1200" baseline="0" dirty="0" err="1" smtClean="0">
                          <a:solidFill>
                            <a:schemeClr val="dk1"/>
                          </a:solidFill>
                          <a:latin typeface="+mn-lt"/>
                          <a:ea typeface="+mn-ea"/>
                          <a:cs typeface="+mn-cs"/>
                        </a:rPr>
                        <a:t>phySunFskSfd</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phyTvwsSfdLength</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phyLecimDsssSfdPresent</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SecondaryFskSfd</a:t>
                      </a:r>
                      <a:endParaRPr lang="en-US" sz="1200" i="1" dirty="0"/>
                    </a:p>
                  </a:txBody>
                  <a:tcPr/>
                </a:tc>
              </a:tr>
              <a:tr h="309033">
                <a:tc>
                  <a:txBody>
                    <a:bodyPr/>
                    <a:lstStyle/>
                    <a:p>
                      <a:endParaRPr lang="en-US" sz="1200" dirty="0"/>
                    </a:p>
                  </a:txBody>
                  <a:tcPr/>
                </a:tc>
                <a:tc>
                  <a:txBody>
                    <a:bodyPr/>
                    <a:lstStyle/>
                    <a:p>
                      <a:endParaRPr lang="en-US" sz="1200" dirty="0"/>
                    </a:p>
                  </a:txBody>
                  <a:tcPr/>
                </a:tc>
              </a:tr>
            </a:tbl>
          </a:graphicData>
        </a:graphic>
      </p:graphicFrame>
    </p:spTree>
    <p:extLst>
      <p:ext uri="{BB962C8B-B14F-4D97-AF65-F5344CB8AC3E}">
        <p14:creationId xmlns:p14="http://schemas.microsoft.com/office/powerpoint/2010/main" val="2783094634"/>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23</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791600589"/>
              </p:ext>
            </p:extLst>
          </p:nvPr>
        </p:nvGraphicFramePr>
        <p:xfrm>
          <a:off x="609600" y="1143000"/>
          <a:ext cx="7619999" cy="4748949"/>
        </p:xfrm>
        <a:graphic>
          <a:graphicData uri="http://schemas.openxmlformats.org/drawingml/2006/table">
            <a:tbl>
              <a:tblPr firstRow="1" bandRow="1">
                <a:tableStyleId>{5C22544A-7EE6-4342-B048-85BDC9FD1C3A}</a:tableStyleId>
              </a:tblPr>
              <a:tblGrid>
                <a:gridCol w="2286000"/>
                <a:gridCol w="5333999"/>
              </a:tblGrid>
              <a:tr h="309033">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Management Protocol</a:t>
                      </a:r>
                      <a:r>
                        <a:rPr lang="en-US" sz="1400" baseline="0" dirty="0" smtClean="0"/>
                        <a:t> </a:t>
                      </a:r>
                      <a:r>
                        <a:rPr lang="en-US" sz="1400" dirty="0" smtClean="0"/>
                        <a:t>Configuration Parameters via </a:t>
                      </a:r>
                      <a:r>
                        <a:rPr lang="en-US" sz="1400" baseline="0" dirty="0" smtClean="0"/>
                        <a:t>MGMT SAP</a:t>
                      </a:r>
                      <a:endParaRPr lang="en-US" sz="1400" dirty="0" smtClean="0"/>
                    </a:p>
                  </a:txBody>
                  <a:tcPr/>
                </a:tc>
                <a:tc hMerge="1">
                  <a:txBody>
                    <a:bodyPr/>
                    <a:lstStyle/>
                    <a:p>
                      <a:endParaRPr lang="en-US" dirty="0"/>
                    </a:p>
                  </a:txBody>
                  <a:tcPr/>
                </a:tc>
              </a:tr>
              <a:tr h="309033">
                <a:tc>
                  <a:txBody>
                    <a:bodyPr/>
                    <a:lstStyle/>
                    <a:p>
                      <a:r>
                        <a:rPr lang="en-US" sz="1400" b="1" dirty="0" smtClean="0"/>
                        <a:t>PHY Parameters</a:t>
                      </a:r>
                      <a:r>
                        <a:rPr lang="en-US" sz="1400" b="1" baseline="0" dirty="0" smtClean="0"/>
                        <a:t> </a:t>
                      </a:r>
                      <a:r>
                        <a:rPr lang="en-US" sz="1400" b="1" dirty="0" smtClean="0"/>
                        <a:t>(cont’d)</a:t>
                      </a:r>
                      <a:endParaRPr lang="en-US" sz="1400" b="1" dirty="0"/>
                    </a:p>
                  </a:txBody>
                  <a:tcPr/>
                </a:tc>
                <a:tc>
                  <a:txBody>
                    <a:bodyPr/>
                    <a:lstStyle/>
                    <a:p>
                      <a:r>
                        <a:rPr lang="en-US" sz="1400" b="1" dirty="0" smtClean="0"/>
                        <a:t>PHY Parameters - detail</a:t>
                      </a:r>
                      <a:endParaRPr lang="en-US" sz="1400" b="1" dirty="0"/>
                    </a:p>
                  </a:txBody>
                  <a:tcPr/>
                </a:tc>
              </a:tr>
              <a:tr h="309033">
                <a:tc>
                  <a:txBody>
                    <a:bodyPr/>
                    <a:lstStyle/>
                    <a:p>
                      <a:r>
                        <a:rPr lang="en-US" sz="1200" dirty="0" smtClean="0"/>
                        <a:t>TX&lt;-&gt;RX</a:t>
                      </a:r>
                      <a:endParaRPr lang="en-US" sz="12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0" i="0" u="none" strike="noStrike" kern="1200" baseline="0" dirty="0" err="1" smtClean="0">
                          <a:solidFill>
                            <a:schemeClr val="dk1"/>
                          </a:solidFill>
                          <a:latin typeface="+mn-lt"/>
                          <a:ea typeface="+mn-ea"/>
                          <a:cs typeface="+mn-cs"/>
                        </a:rPr>
                        <a:t>aTurnaroundTime</a:t>
                      </a:r>
                      <a:endParaRPr lang="en-US" sz="1000" dirty="0" smtClean="0"/>
                    </a:p>
                  </a:txBody>
                  <a:tcPr/>
                </a:tc>
              </a:tr>
              <a:tr h="309033">
                <a:tc>
                  <a:txBody>
                    <a:bodyPr/>
                    <a:lstStyle/>
                    <a:p>
                      <a:r>
                        <a:rPr lang="en-US" sz="1200" dirty="0" smtClean="0"/>
                        <a:t>ED threshold</a:t>
                      </a:r>
                      <a:endParaRPr lang="en-US" sz="1200" dirty="0"/>
                    </a:p>
                  </a:txBody>
                  <a:tcPr/>
                </a:tc>
                <a:tc>
                  <a:txBody>
                    <a:bodyPr/>
                    <a:lstStyle/>
                    <a:p>
                      <a:endParaRPr lang="en-US" sz="1200" dirty="0"/>
                    </a:p>
                  </a:txBody>
                  <a:tcPr/>
                </a:tc>
              </a:tr>
              <a:tr h="309033">
                <a:tc>
                  <a:txBody>
                    <a:bodyPr/>
                    <a:lstStyle/>
                    <a:p>
                      <a:r>
                        <a:rPr lang="en-US" sz="1200" dirty="0" smtClean="0"/>
                        <a:t>Spreading factor</a:t>
                      </a:r>
                      <a:endParaRPr lang="en-US" sz="1200" dirty="0"/>
                    </a:p>
                  </a:txBody>
                  <a:tcPr/>
                </a:tc>
                <a:tc>
                  <a:txBody>
                    <a:bodyPr/>
                    <a:lstStyle/>
                    <a:p>
                      <a:endParaRPr lang="en-US" sz="1200" dirty="0"/>
                    </a:p>
                  </a:txBody>
                  <a:tcPr/>
                </a:tc>
              </a:tr>
              <a:tr h="309033">
                <a:tc>
                  <a:txBody>
                    <a:bodyPr/>
                    <a:lstStyle/>
                    <a:p>
                      <a:r>
                        <a:rPr lang="en-US" sz="1200" dirty="0" smtClean="0"/>
                        <a:t>DSSS code</a:t>
                      </a:r>
                      <a:endParaRPr lang="en-US" sz="1200" dirty="0"/>
                    </a:p>
                  </a:txBody>
                  <a:tcPr/>
                </a:tc>
                <a:tc>
                  <a:txBody>
                    <a:bodyPr/>
                    <a:lstStyle/>
                    <a:p>
                      <a:endParaRPr lang="en-US" sz="1200" i="1" dirty="0"/>
                    </a:p>
                  </a:txBody>
                  <a:tcPr/>
                </a:tc>
              </a:tr>
              <a:tr h="309033">
                <a:tc>
                  <a:txBody>
                    <a:bodyPr/>
                    <a:lstStyle/>
                    <a:p>
                      <a:r>
                        <a:rPr lang="en-US" sz="1200" dirty="0" smtClean="0"/>
                        <a:t>Data whitening</a:t>
                      </a:r>
                      <a:endParaRPr lang="en-US" sz="1200" dirty="0"/>
                    </a:p>
                  </a:txBody>
                  <a:tcPr/>
                </a:tc>
                <a:tc>
                  <a:txBody>
                    <a:bodyPr/>
                    <a:lstStyle/>
                    <a:p>
                      <a:endParaRPr lang="en-US" sz="1200" i="1" dirty="0"/>
                    </a:p>
                  </a:txBody>
                  <a:tcPr/>
                </a:tc>
              </a:tr>
              <a:tr h="309033">
                <a:tc>
                  <a:txBody>
                    <a:bodyPr/>
                    <a:lstStyle/>
                    <a:p>
                      <a:r>
                        <a:rPr lang="en-US" sz="1200" dirty="0" smtClean="0"/>
                        <a:t>Common signaling mode</a:t>
                      </a:r>
                      <a:endParaRPr lang="en-US" sz="1200" dirty="0"/>
                    </a:p>
                  </a:txBody>
                  <a:tcPr/>
                </a:tc>
                <a:tc>
                  <a:txBody>
                    <a:bodyPr/>
                    <a:lstStyle/>
                    <a:p>
                      <a:endParaRPr lang="en-US" sz="1200" dirty="0"/>
                    </a:p>
                  </a:txBody>
                  <a:tcPr/>
                </a:tc>
              </a:tr>
              <a:tr h="309033">
                <a:tc>
                  <a:txBody>
                    <a:bodyPr/>
                    <a:lstStyle/>
                    <a:p>
                      <a:endParaRPr lang="en-US" sz="1000" i="1" dirty="0"/>
                    </a:p>
                  </a:txBody>
                  <a:tcPr/>
                </a:tc>
                <a:tc>
                  <a:txBody>
                    <a:bodyPr/>
                    <a:lstStyle/>
                    <a:p>
                      <a:endParaRPr lang="en-US" sz="1200" i="1" dirty="0"/>
                    </a:p>
                  </a:txBody>
                  <a:tcPr/>
                </a:tc>
              </a:tr>
              <a:tr h="309033">
                <a:tc>
                  <a:txBody>
                    <a:bodyPr/>
                    <a:lstStyle/>
                    <a:p>
                      <a:endParaRPr lang="en-US" sz="1200" dirty="0"/>
                    </a:p>
                  </a:txBody>
                  <a:tcPr/>
                </a:tc>
                <a:tc>
                  <a:txBody>
                    <a:bodyPr/>
                    <a:lstStyle/>
                    <a:p>
                      <a:endParaRPr lang="en-US" sz="1200" dirty="0"/>
                    </a:p>
                  </a:txBody>
                  <a:tcPr/>
                </a:tc>
              </a:tr>
              <a:tr h="309033">
                <a:tc>
                  <a:txBody>
                    <a:bodyPr/>
                    <a:lstStyle/>
                    <a:p>
                      <a:endParaRPr lang="en-US" sz="1200" dirty="0"/>
                    </a:p>
                  </a:txBody>
                  <a:tcPr/>
                </a:tc>
                <a:tc>
                  <a:txBody>
                    <a:bodyPr/>
                    <a:lstStyle/>
                    <a:p>
                      <a:endParaRPr lang="en-US" sz="1200" i="1" dirty="0"/>
                    </a:p>
                  </a:txBody>
                  <a:tcPr/>
                </a:tc>
              </a:tr>
              <a:tr h="309033">
                <a:tc>
                  <a:txBody>
                    <a:bodyPr/>
                    <a:lstStyle/>
                    <a:p>
                      <a:endParaRPr lang="en-US" sz="1200" dirty="0"/>
                    </a:p>
                  </a:txBody>
                  <a:tcPr/>
                </a:tc>
                <a:tc>
                  <a:txBody>
                    <a:bodyPr/>
                    <a:lstStyle/>
                    <a:p>
                      <a:endParaRPr lang="en-US" sz="1200" dirty="0"/>
                    </a:p>
                  </a:txBody>
                  <a:tcPr/>
                </a:tc>
              </a:tr>
              <a:tr h="309033">
                <a:tc>
                  <a:txBody>
                    <a:bodyPr/>
                    <a:lstStyle/>
                    <a:p>
                      <a:endParaRPr lang="en-US" sz="1200" dirty="0"/>
                    </a:p>
                  </a:txBody>
                  <a:tcPr/>
                </a:tc>
                <a:tc>
                  <a:txBody>
                    <a:bodyPr/>
                    <a:lstStyle/>
                    <a:p>
                      <a:endParaRPr lang="en-US" sz="1200" i="1" dirty="0"/>
                    </a:p>
                  </a:txBody>
                  <a:tcPr/>
                </a:tc>
              </a:tr>
              <a:tr h="309033">
                <a:tc>
                  <a:txBody>
                    <a:bodyPr/>
                    <a:lstStyle/>
                    <a:p>
                      <a:endParaRPr lang="en-US"/>
                    </a:p>
                  </a:txBody>
                  <a:tcPr/>
                </a:tc>
                <a:tc>
                  <a:txBody>
                    <a:bodyPr/>
                    <a:lstStyle/>
                    <a:p>
                      <a:endParaRPr lang="en-US" sz="1200" dirty="0"/>
                    </a:p>
                  </a:txBody>
                  <a:tcPr/>
                </a:tc>
              </a:tr>
              <a:tr h="309033">
                <a:tc>
                  <a:txBody>
                    <a:bodyPr/>
                    <a:lstStyle/>
                    <a:p>
                      <a:endParaRPr lang="en-US"/>
                    </a:p>
                  </a:txBody>
                  <a:tcPr/>
                </a:tc>
                <a:tc>
                  <a:txBody>
                    <a:bodyPr/>
                    <a:lstStyle/>
                    <a:p>
                      <a:endParaRPr lang="en-US" sz="1200" dirty="0"/>
                    </a:p>
                  </a:txBody>
                  <a:tcPr/>
                </a:tc>
              </a:tr>
            </a:tbl>
          </a:graphicData>
        </a:graphic>
      </p:graphicFrame>
    </p:spTree>
    <p:extLst>
      <p:ext uri="{BB962C8B-B14F-4D97-AF65-F5344CB8AC3E}">
        <p14:creationId xmlns:p14="http://schemas.microsoft.com/office/powerpoint/2010/main" val="1913875001"/>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24</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latin typeface="Times New Roman" charset="0"/>
                <a:ea typeface="ＭＳ Ｐゴシック" charset="0"/>
                <a:cs typeface="ＭＳ Ｐゴシック" charset="0"/>
              </a:rPr>
              <a:t>802.15.12 Discovery Techniques</a:t>
            </a:r>
            <a:endParaRPr lang="en-US" sz="3200" b="1"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3477875"/>
          </a:xfrm>
          <a:prstGeom prst="rect">
            <a:avLst/>
          </a:prstGeom>
          <a:noFill/>
        </p:spPr>
        <p:txBody>
          <a:bodyPr wrap="square" numCol="1" rtlCol="0">
            <a:spAutoFit/>
          </a:bodyPr>
          <a:lstStyle/>
          <a:p>
            <a:pPr marL="457200" indent="-457200">
              <a:buClr>
                <a:schemeClr val="tx1"/>
              </a:buClr>
              <a:buFont typeface="+mj-lt"/>
              <a:buAutoNum type="arabicPeriod"/>
            </a:pPr>
            <a:r>
              <a:rPr lang="en-US" sz="2000" b="1" dirty="0" smtClean="0">
                <a:solidFill>
                  <a:srgbClr val="000000"/>
                </a:solidFill>
                <a:ea typeface="Lucida Grande"/>
                <a:cs typeface="Lucida Grande"/>
              </a:rPr>
              <a:t>Dedicated IEs</a:t>
            </a:r>
          </a:p>
          <a:p>
            <a:pPr marL="800100" lvl="1" indent="-342900">
              <a:buClr>
                <a:schemeClr val="tx1"/>
              </a:buClr>
              <a:buFont typeface="Wingdings" charset="2"/>
              <a:buChar char="q"/>
            </a:pPr>
            <a:r>
              <a:rPr lang="en-US" sz="2000" dirty="0" smtClean="0"/>
              <a:t>Reserved for use with devices using 15.4e-2012, or 15.4-2015</a:t>
            </a:r>
          </a:p>
          <a:p>
            <a:pPr marL="800100" lvl="1" indent="-342900">
              <a:buClr>
                <a:schemeClr val="tx1"/>
              </a:buClr>
              <a:buFont typeface="Wingdings" charset="2"/>
              <a:buChar char="q"/>
            </a:pPr>
            <a:r>
              <a:rPr lang="en-US" sz="2000" dirty="0" smtClean="0"/>
              <a:t>Payload IE, reserved for 15.12, sent out with defined discovery payload</a:t>
            </a:r>
          </a:p>
          <a:p>
            <a:pPr marL="800100" lvl="1" indent="-342900">
              <a:buClr>
                <a:schemeClr val="tx1"/>
              </a:buClr>
              <a:buFont typeface="Wingdings" charset="2"/>
              <a:buChar char="q"/>
            </a:pPr>
            <a:r>
              <a:rPr lang="en-US" sz="2000" dirty="0" smtClean="0"/>
              <a:t>Devices not understanding this IE will reject the IE with no ill effects</a:t>
            </a:r>
          </a:p>
          <a:p>
            <a:pPr marL="800100" lvl="1" indent="-342900">
              <a:buClr>
                <a:schemeClr val="tx1"/>
              </a:buClr>
              <a:buFont typeface="Wingdings" charset="2"/>
              <a:buChar char="q"/>
            </a:pPr>
            <a:r>
              <a:rPr lang="en-US" sz="2000" dirty="0" smtClean="0"/>
              <a:t>Devices with 802.15.12 ULI will receive the IE and respond appropriately</a:t>
            </a:r>
          </a:p>
          <a:p>
            <a:pPr marL="457200" indent="-457200">
              <a:buClr>
                <a:schemeClr val="tx1"/>
              </a:buClr>
              <a:buFont typeface="+mj-lt"/>
              <a:buAutoNum type="arabicPeriod"/>
            </a:pPr>
            <a:r>
              <a:rPr lang="en-US" sz="2000" b="1" dirty="0" smtClean="0"/>
              <a:t>Payload encrypted with well known key</a:t>
            </a:r>
          </a:p>
          <a:p>
            <a:pPr marL="800100" lvl="1" indent="-342900">
              <a:buClr>
                <a:schemeClr val="tx1"/>
              </a:buClr>
              <a:buFont typeface="Wingdings" charset="2"/>
              <a:buChar char="q"/>
            </a:pPr>
            <a:r>
              <a:rPr lang="en-US" sz="2000" dirty="0" smtClean="0"/>
              <a:t>Reserved for use with devices using older firmware (</a:t>
            </a:r>
            <a:r>
              <a:rPr lang="en-US" sz="2000" u="sng" dirty="0" smtClean="0"/>
              <a:t>&lt;</a:t>
            </a:r>
            <a:r>
              <a:rPr lang="en-US" sz="2000" dirty="0" smtClean="0"/>
              <a:t> 2011), i.e. no IEs</a:t>
            </a:r>
          </a:p>
          <a:p>
            <a:pPr marL="800100" lvl="1" indent="-342900">
              <a:buClr>
                <a:schemeClr val="tx1"/>
              </a:buClr>
              <a:buFont typeface="Wingdings" charset="2"/>
              <a:buChar char="q"/>
            </a:pPr>
            <a:r>
              <a:rPr lang="en-US" sz="2000" dirty="0" smtClean="0"/>
              <a:t>Defined </a:t>
            </a:r>
            <a:r>
              <a:rPr lang="en-US" sz="2000" dirty="0"/>
              <a:t>d</a:t>
            </a:r>
            <a:r>
              <a:rPr lang="en-US" sz="2000" dirty="0" smtClean="0"/>
              <a:t>iscovery payload is sent using security with a well known key</a:t>
            </a:r>
          </a:p>
          <a:p>
            <a:pPr marL="800100" lvl="1" indent="-342900">
              <a:buClr>
                <a:schemeClr val="tx1"/>
              </a:buClr>
              <a:buFont typeface="Wingdings" charset="2"/>
              <a:buChar char="q"/>
            </a:pPr>
            <a:r>
              <a:rPr lang="en-US" sz="2000" dirty="0" smtClean="0"/>
              <a:t>Devices not knowing this key will  reject packet with no ill effects</a:t>
            </a:r>
          </a:p>
          <a:p>
            <a:pPr marL="800100" lvl="1" indent="-342900">
              <a:buClr>
                <a:schemeClr val="tx1"/>
              </a:buClr>
              <a:buFont typeface="Wingdings" charset="2"/>
              <a:buChar char="q"/>
            </a:pPr>
            <a:r>
              <a:rPr lang="en-US" sz="2000" dirty="0" smtClean="0"/>
              <a:t>Devices with 802.15.12 ULI will decrypt payload and respond appropriately</a:t>
            </a:r>
          </a:p>
          <a:p>
            <a:pPr marL="1714500" lvl="3" indent="-342900">
              <a:buClr>
                <a:srgbClr val="FF0000"/>
              </a:buClr>
              <a:buFont typeface="Wingdings" charset="2"/>
              <a:buChar char="q"/>
            </a:pPr>
            <a:endParaRPr lang="en-US" sz="2000" b="1" dirty="0" smtClean="0"/>
          </a:p>
        </p:txBody>
      </p:sp>
    </p:spTree>
    <p:extLst>
      <p:ext uri="{BB962C8B-B14F-4D97-AF65-F5344CB8AC3E}">
        <p14:creationId xmlns:p14="http://schemas.microsoft.com/office/powerpoint/2010/main" val="3842285384"/>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25</a:t>
            </a:fld>
            <a:endParaRPr lang="en-US"/>
          </a:p>
        </p:txBody>
      </p:sp>
      <p:sp>
        <p:nvSpPr>
          <p:cNvPr id="21509" name="Rectangle 2"/>
          <p:cNvSpPr>
            <a:spLocks noGrp="1" noChangeArrowheads="1"/>
          </p:cNvSpPr>
          <p:nvPr>
            <p:ph type="title" idx="4294967295"/>
          </p:nvPr>
        </p:nvSpPr>
        <p:spPr>
          <a:xfrm>
            <a:off x="533400" y="76200"/>
            <a:ext cx="7772400" cy="990600"/>
          </a:xfrm>
        </p:spPr>
        <p:txBody>
          <a:bodyPr/>
          <a:lstStyle/>
          <a:p>
            <a:pPr lvl="2"/>
            <a:r>
              <a:rPr lang="en-US" sz="3200" b="1" dirty="0" smtClean="0">
                <a:solidFill>
                  <a:srgbClr val="000000"/>
                </a:solidFill>
                <a:ea typeface="Lucida Grande"/>
                <a:cs typeface="Lucida Grande"/>
              </a:rPr>
              <a:t>Frame Composition</a:t>
            </a:r>
            <a:endParaRPr lang="en-US" sz="3200" dirty="0">
              <a:latin typeface="Times New Roman" charset="0"/>
              <a:ea typeface="ＭＳ Ｐゴシック" charset="0"/>
              <a:cs typeface="ＭＳ Ｐゴシック" charset="0"/>
            </a:endParaRPr>
          </a:p>
        </p:txBody>
      </p:sp>
      <p:sp>
        <p:nvSpPr>
          <p:cNvPr id="9"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pic>
        <p:nvPicPr>
          <p:cNvPr id="4" name="Picture 3" descr="802.15.12-data-flow.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 y="914400"/>
            <a:ext cx="8610600" cy="5578532"/>
          </a:xfrm>
          <a:prstGeom prst="rect">
            <a:avLst/>
          </a:prstGeom>
        </p:spPr>
      </p:pic>
    </p:spTree>
    <p:extLst>
      <p:ext uri="{BB962C8B-B14F-4D97-AF65-F5344CB8AC3E}">
        <p14:creationId xmlns:p14="http://schemas.microsoft.com/office/powerpoint/2010/main" val="27862504"/>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26</a:t>
            </a:fld>
            <a:endParaRPr lang="en-US"/>
          </a:p>
        </p:txBody>
      </p:sp>
      <p:sp>
        <p:nvSpPr>
          <p:cNvPr id="21509" name="Rectangle 2"/>
          <p:cNvSpPr>
            <a:spLocks noGrp="1" noChangeArrowheads="1"/>
          </p:cNvSpPr>
          <p:nvPr>
            <p:ph type="title" idx="4294967295"/>
          </p:nvPr>
        </p:nvSpPr>
        <p:spPr>
          <a:xfrm>
            <a:off x="381000" y="685800"/>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8" name="Picture 7"/>
          <p:cNvPicPr>
            <a:picLocks noChangeAspect="1"/>
          </p:cNvPicPr>
          <p:nvPr/>
        </p:nvPicPr>
        <p:blipFill>
          <a:blip r:embed="rId3"/>
          <a:stretch>
            <a:fillRect/>
          </a:stretch>
        </p:blipFill>
        <p:spPr>
          <a:xfrm>
            <a:off x="590260" y="2362200"/>
            <a:ext cx="8548660" cy="3352800"/>
          </a:xfrm>
          <a:prstGeom prst="rect">
            <a:avLst/>
          </a:prstGeom>
        </p:spPr>
      </p:pic>
    </p:spTree>
    <p:extLst>
      <p:ext uri="{BB962C8B-B14F-4D97-AF65-F5344CB8AC3E}">
        <p14:creationId xmlns:p14="http://schemas.microsoft.com/office/powerpoint/2010/main" val="1542902799"/>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27</a:t>
            </a:fld>
            <a:endParaRPr lang="en-US"/>
          </a:p>
        </p:txBody>
      </p:sp>
      <p:sp>
        <p:nvSpPr>
          <p:cNvPr id="21509" name="Rectangle 2"/>
          <p:cNvSpPr>
            <a:spLocks noGrp="1" noChangeArrowheads="1"/>
          </p:cNvSpPr>
          <p:nvPr>
            <p:ph type="title" idx="4294967295"/>
          </p:nvPr>
        </p:nvSpPr>
        <p:spPr>
          <a:xfrm>
            <a:off x="381000" y="152400"/>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2" name="Picture 1"/>
          <p:cNvPicPr>
            <a:picLocks noChangeAspect="1"/>
          </p:cNvPicPr>
          <p:nvPr/>
        </p:nvPicPr>
        <p:blipFill>
          <a:blip r:embed="rId3"/>
          <a:stretch>
            <a:fillRect/>
          </a:stretch>
        </p:blipFill>
        <p:spPr>
          <a:xfrm>
            <a:off x="152400" y="990600"/>
            <a:ext cx="8915400" cy="5165271"/>
          </a:xfrm>
          <a:prstGeom prst="rect">
            <a:avLst/>
          </a:prstGeom>
        </p:spPr>
      </p:pic>
    </p:spTree>
    <p:extLst>
      <p:ext uri="{BB962C8B-B14F-4D97-AF65-F5344CB8AC3E}">
        <p14:creationId xmlns:p14="http://schemas.microsoft.com/office/powerpoint/2010/main" val="612347388"/>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802.15.9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&lt;Sept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28</a:t>
            </a:fld>
            <a:endParaRPr lang="en-US" dirty="0"/>
          </a:p>
        </p:txBody>
      </p:sp>
      <p:pic>
        <p:nvPicPr>
          <p:cNvPr id="8" name="Picture 7"/>
          <p:cNvPicPr>
            <a:picLocks noChangeAspect="1"/>
          </p:cNvPicPr>
          <p:nvPr/>
        </p:nvPicPr>
        <p:blipFill>
          <a:blip r:embed="rId2"/>
          <a:stretch>
            <a:fillRect/>
          </a:stretch>
        </p:blipFill>
        <p:spPr>
          <a:xfrm>
            <a:off x="0" y="1752600"/>
            <a:ext cx="4495800" cy="4422953"/>
          </a:xfrm>
          <a:prstGeom prst="rect">
            <a:avLst/>
          </a:prstGeom>
        </p:spPr>
      </p:pic>
      <p:pic>
        <p:nvPicPr>
          <p:cNvPr id="11" name="Picture 10" descr="802.15.9.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43400" y="2057400"/>
            <a:ext cx="4699294" cy="3581400"/>
          </a:xfrm>
          <a:prstGeom prst="rect">
            <a:avLst/>
          </a:prstGeom>
        </p:spPr>
      </p:pic>
    </p:spTree>
    <p:extLst>
      <p:ext uri="{BB962C8B-B14F-4D97-AF65-F5344CB8AC3E}">
        <p14:creationId xmlns:p14="http://schemas.microsoft.com/office/powerpoint/2010/main" val="42451901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802.15.10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&lt;Sept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29</a:t>
            </a:fld>
            <a:endParaRPr lang="en-US" dirty="0"/>
          </a:p>
        </p:txBody>
      </p:sp>
      <p:sp>
        <p:nvSpPr>
          <p:cNvPr id="6" name="TextBox 5"/>
          <p:cNvSpPr txBox="1"/>
          <p:nvPr/>
        </p:nvSpPr>
        <p:spPr>
          <a:xfrm>
            <a:off x="4343400" y="1828800"/>
            <a:ext cx="4572000" cy="1323439"/>
          </a:xfrm>
          <a:prstGeom prst="rect">
            <a:avLst/>
          </a:prstGeom>
          <a:noFill/>
        </p:spPr>
        <p:txBody>
          <a:bodyPr wrap="square" rtlCol="0">
            <a:spAutoFit/>
          </a:bodyPr>
          <a:lstStyle/>
          <a:p>
            <a:r>
              <a:rPr lang="en-US" sz="1600" dirty="0" smtClean="0"/>
              <a:t>The Data SAP and the MCPS-SAP are used for Multicast as indicated in Figure 19 and Figure 66</a:t>
            </a:r>
          </a:p>
          <a:p>
            <a:endParaRPr lang="en-US" sz="1600" dirty="0" smtClean="0"/>
          </a:p>
          <a:p>
            <a:r>
              <a:rPr lang="en-US" sz="1600" dirty="0" smtClean="0"/>
              <a:t>The MGMT SAP and the MLME-SAP are used as indicated in Figures 3 through 13</a:t>
            </a:r>
            <a:endParaRPr lang="en-US" sz="1600" dirty="0"/>
          </a:p>
        </p:txBody>
      </p:sp>
      <p:pic>
        <p:nvPicPr>
          <p:cNvPr id="9" name="Picture 8"/>
          <p:cNvPicPr>
            <a:picLocks noChangeAspect="1"/>
          </p:cNvPicPr>
          <p:nvPr/>
        </p:nvPicPr>
        <p:blipFill>
          <a:blip r:embed="rId2"/>
          <a:stretch>
            <a:fillRect/>
          </a:stretch>
        </p:blipFill>
        <p:spPr>
          <a:xfrm>
            <a:off x="457200" y="3657600"/>
            <a:ext cx="8104187" cy="2787111"/>
          </a:xfrm>
          <a:prstGeom prst="rect">
            <a:avLst/>
          </a:prstGeom>
        </p:spPr>
      </p:pic>
      <p:pic>
        <p:nvPicPr>
          <p:cNvPr id="13" name="Picture 12" descr="802.15.10.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199" y="1219200"/>
            <a:ext cx="3830139" cy="2362200"/>
          </a:xfrm>
          <a:prstGeom prst="rect">
            <a:avLst/>
          </a:prstGeom>
        </p:spPr>
      </p:pic>
    </p:spTree>
    <p:extLst>
      <p:ext uri="{BB962C8B-B14F-4D97-AF65-F5344CB8AC3E}">
        <p14:creationId xmlns:p14="http://schemas.microsoft.com/office/powerpoint/2010/main" val="21253298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&lt;Sept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30</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143000"/>
            <a:ext cx="8763000" cy="5386091"/>
          </a:xfrm>
          <a:prstGeom prst="rect">
            <a:avLst/>
          </a:prstGeom>
          <a:noFill/>
        </p:spPr>
        <p:txBody>
          <a:bodyPr wrap="square" numCol="3" rtlCol="0">
            <a:spAutoFit/>
          </a:bodyPr>
          <a:lstStyle/>
          <a:p>
            <a:r>
              <a:rPr lang="en-US" sz="2000" b="1" dirty="0" smtClean="0"/>
              <a:t>Deliverables</a:t>
            </a:r>
          </a:p>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Dynamic PHY management</a:t>
            </a:r>
          </a:p>
          <a:p>
            <a:pPr marL="1489075" lvl="3" indent="-285750">
              <a:buFont typeface="Arial"/>
              <a:buChar char="•"/>
            </a:pPr>
            <a:r>
              <a:rPr lang="en-US" sz="1600" dirty="0" smtClean="0"/>
              <a:t>B Rolfe to provide</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MAC</a:t>
            </a:r>
          </a:p>
          <a:p>
            <a:pPr marL="1489075" lvl="3" indent="-285750">
              <a:buFont typeface="Arial"/>
              <a:buChar char="•"/>
            </a:pPr>
            <a:r>
              <a:rPr lang="en-US" sz="1600" dirty="0" smtClean="0"/>
              <a:t>Set-Up</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Security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TSCH </a:t>
            </a:r>
            <a:r>
              <a:rPr lang="en-US" sz="1600" dirty="0"/>
              <a:t>set-</a:t>
            </a:r>
            <a:r>
              <a:rPr lang="en-US" sz="1600" dirty="0" smtClean="0"/>
              <a:t>up</a:t>
            </a:r>
          </a:p>
          <a:p>
            <a:pPr marL="1489075" lvl="3" indent="-285750">
              <a:buFont typeface="Arial"/>
              <a:buChar char="•"/>
            </a:pPr>
            <a:r>
              <a:rPr lang="en-US" sz="1600" dirty="0" smtClean="0"/>
              <a:t>P Kinney to provide</a:t>
            </a:r>
          </a:p>
          <a:p>
            <a:pPr marL="1031875" lvl="2" indent="-285750">
              <a:buFont typeface="Arial"/>
              <a:buChar char="•"/>
            </a:pPr>
            <a:r>
              <a:rPr lang="en-US" sz="1600" dirty="0" smtClean="0"/>
              <a:t>Channel Hopping</a:t>
            </a:r>
          </a:p>
          <a:p>
            <a:pPr marL="742950" lvl="1" indent="-285750">
              <a:buFont typeface="Arial"/>
              <a:buChar char="•"/>
            </a:pPr>
            <a:r>
              <a:rPr lang="en-US" sz="1600" dirty="0" smtClean="0"/>
              <a:t>Yang Modeling</a:t>
            </a:r>
          </a:p>
          <a:p>
            <a:pPr marL="742950" lvl="1" indent="-285750">
              <a:buFont typeface="Arial"/>
              <a:buChar char="•"/>
            </a:pPr>
            <a:r>
              <a:rPr lang="en-US" sz="1600" dirty="0" smtClean="0"/>
              <a:t>L2 Routing</a:t>
            </a:r>
          </a:p>
          <a:p>
            <a:pPr marL="1200150" lvl="2" indent="-285750">
              <a:buFont typeface="Arial"/>
              <a:buChar char="•"/>
            </a:pPr>
            <a:r>
              <a:rPr lang="en-US" sz="1600" dirty="0" smtClean="0"/>
              <a:t>C Perkins to provide</a:t>
            </a:r>
          </a:p>
          <a:p>
            <a:pPr marL="285750" indent="-285750">
              <a:buFont typeface="Arial"/>
              <a:buChar char="•"/>
            </a:pPr>
            <a:r>
              <a:rPr lang="en-US" sz="1800" b="1" dirty="0" smtClean="0"/>
              <a:t>Data SAP</a:t>
            </a:r>
          </a:p>
          <a:p>
            <a:pPr marL="742950" lvl="1" indent="-285750">
              <a:buFont typeface="Arial"/>
              <a:buChar char="•"/>
            </a:pPr>
            <a:r>
              <a:rPr lang="en-US" sz="1600" dirty="0" smtClean="0"/>
              <a:t>Protocol Differentiation</a:t>
            </a:r>
          </a:p>
          <a:p>
            <a:pPr marL="1031875" lvl="2" indent="-285750">
              <a:buFont typeface="Arial"/>
              <a:buChar char="•"/>
            </a:pPr>
            <a:r>
              <a:rPr lang="en-US" sz="1600" dirty="0" smtClean="0"/>
              <a:t>EtherType</a:t>
            </a:r>
          </a:p>
          <a:p>
            <a:pPr marL="742950" lvl="1" indent="-285750">
              <a:buFont typeface="Arial"/>
              <a:buChar char="•"/>
            </a:pPr>
            <a:r>
              <a:rPr lang="en-US" sz="1600" dirty="0" smtClean="0"/>
              <a:t>Security</a:t>
            </a:r>
          </a:p>
          <a:p>
            <a:pPr marL="1031875" lvl="2" indent="-285750">
              <a:buFont typeface="Arial"/>
              <a:buChar char="•"/>
            </a:pPr>
            <a:r>
              <a:rPr lang="en-US" sz="1600" dirty="0" smtClean="0"/>
              <a:t>KMP (802.15.9)</a:t>
            </a:r>
          </a:p>
          <a:p>
            <a:pPr marL="1425575" lvl="3" indent="-285750">
              <a:buFont typeface="Arial"/>
              <a:buChar char="•"/>
              <a:tabLst>
                <a:tab pos="1427163" algn="l"/>
              </a:tabLst>
            </a:pPr>
            <a:r>
              <a:rPr lang="en-US" sz="1600" dirty="0" smtClean="0"/>
              <a:t>ETSI </a:t>
            </a:r>
            <a:r>
              <a:rPr lang="en-US" sz="1600" dirty="0"/>
              <a:t>TS102887-</a:t>
            </a:r>
            <a:r>
              <a:rPr lang="en-US" sz="1600" dirty="0" smtClean="0"/>
              <a:t>2</a:t>
            </a:r>
          </a:p>
          <a:p>
            <a:pPr marL="1425575" lvl="3" indent="-285750">
              <a:buFont typeface="Arial"/>
              <a:buChar char="•"/>
              <a:tabLst>
                <a:tab pos="1427163" algn="l"/>
              </a:tabLst>
            </a:pPr>
            <a:r>
              <a:rPr lang="en-US" sz="1600" dirty="0" smtClean="0"/>
              <a:t>802.1x</a:t>
            </a:r>
          </a:p>
          <a:p>
            <a:pPr marL="1425575" lvl="3" indent="-285750">
              <a:buFont typeface="Arial"/>
              <a:buChar char="•"/>
              <a:tabLst>
                <a:tab pos="1427163" algn="l"/>
              </a:tabLst>
            </a:pPr>
            <a:r>
              <a:rPr lang="en-US" sz="1600" dirty="0" smtClean="0"/>
              <a:t>Internet Key Exchange (IKE)</a:t>
            </a:r>
          </a:p>
          <a:p>
            <a:pPr marL="1425575" lvl="3" indent="-285750">
              <a:buFont typeface="Arial"/>
              <a:buChar char="•"/>
              <a:tabLst>
                <a:tab pos="1427163" algn="l"/>
              </a:tabLst>
            </a:pPr>
            <a:r>
              <a:rPr lang="en-US" sz="1600" dirty="0" smtClean="0"/>
              <a:t>Dragonfly</a:t>
            </a:r>
          </a:p>
          <a:p>
            <a:pPr marL="1425575" lvl="3" indent="-285750">
              <a:buFont typeface="Arial"/>
              <a:buChar char="•"/>
              <a:tabLst>
                <a:tab pos="1427163" algn="l"/>
              </a:tabLst>
            </a:pPr>
            <a:r>
              <a:rPr lang="en-US" sz="1600" dirty="0" smtClean="0"/>
              <a:t>PANA</a:t>
            </a:r>
          </a:p>
          <a:p>
            <a:pPr marL="1425575" lvl="3" indent="-285750">
              <a:buFont typeface="Arial"/>
              <a:buChar char="•"/>
              <a:tabLst>
                <a:tab pos="1427163" algn="l"/>
              </a:tabLst>
            </a:pPr>
            <a:r>
              <a:rPr lang="en-US" sz="1600" dirty="0" smtClean="0"/>
              <a:t>Vendor specific</a:t>
            </a:r>
          </a:p>
          <a:p>
            <a:pPr marL="742950" lvl="1" indent="-285750">
              <a:buFont typeface="Arial"/>
              <a:buChar char="•"/>
            </a:pPr>
            <a:r>
              <a:rPr lang="en-US" sz="1600" dirty="0" smtClean="0"/>
              <a:t>MAC </a:t>
            </a:r>
            <a:r>
              <a:rPr lang="en-US" sz="1600" dirty="0"/>
              <a:t>Resource </a:t>
            </a:r>
            <a:r>
              <a:rPr lang="en-US" sz="1600" dirty="0" smtClean="0"/>
              <a:t>Management</a:t>
            </a:r>
          </a:p>
          <a:p>
            <a:pPr marL="1031875" lvl="2" indent="-285750">
              <a:buFont typeface="Arial"/>
              <a:buChar char="•"/>
            </a:pPr>
            <a:r>
              <a:rPr lang="en-US" sz="1600" dirty="0" smtClean="0"/>
              <a:t>Priority</a:t>
            </a:r>
          </a:p>
          <a:p>
            <a:pPr marL="1031875" lvl="2" indent="-285750">
              <a:buFont typeface="Arial"/>
              <a:buChar char="•"/>
            </a:pPr>
            <a:r>
              <a:rPr lang="en-US" sz="1600" dirty="0" smtClean="0"/>
              <a:t>GTS management</a:t>
            </a:r>
          </a:p>
          <a:p>
            <a:pPr marL="742950" lvl="1" indent="-285750">
              <a:buFont typeface="Arial"/>
              <a:buChar char="•"/>
            </a:pPr>
            <a:r>
              <a:rPr lang="en-US" sz="1600" dirty="0" smtClean="0"/>
              <a:t>TSCH Operation</a:t>
            </a:r>
          </a:p>
          <a:p>
            <a:pPr marL="1200150" lvl="2" indent="-285750">
              <a:buFont typeface="Arial"/>
              <a:buChar char="•"/>
            </a:pPr>
            <a:r>
              <a:rPr lang="en-US" sz="1600" dirty="0" smtClean="0"/>
              <a:t>P Kinney to provide</a:t>
            </a:r>
          </a:p>
          <a:p>
            <a:pPr marL="742950" lvl="1" indent="-285750">
              <a:buFont typeface="Arial"/>
              <a:buChar char="•"/>
            </a:pPr>
            <a:r>
              <a:rPr lang="en-US" sz="1600" dirty="0" smtClean="0"/>
              <a:t>Fragmentation</a:t>
            </a:r>
          </a:p>
          <a:p>
            <a:pPr marL="1200150" lvl="2" indent="-285750">
              <a:buFont typeface="Arial"/>
              <a:buChar char="•"/>
            </a:pPr>
            <a:r>
              <a:rPr lang="en-US" sz="1600" dirty="0" smtClean="0"/>
              <a:t>Adaptive</a:t>
            </a:r>
          </a:p>
          <a:p>
            <a:pPr marL="1200150" lvl="2" indent="-285750">
              <a:buFont typeface="Arial"/>
              <a:buChar char="•"/>
            </a:pPr>
            <a:r>
              <a:rPr lang="en-US" sz="1600" dirty="0" smtClean="0"/>
              <a:t>PHY (PSDU)</a:t>
            </a:r>
          </a:p>
          <a:p>
            <a:pPr marL="1200150" lvl="2" indent="-285750">
              <a:buFont typeface="Arial"/>
              <a:buChar char="•"/>
            </a:pPr>
            <a:r>
              <a:rPr lang="en-US" sz="1600" dirty="0" err="1" smtClean="0"/>
              <a:t>UpperLayer</a:t>
            </a:r>
            <a:endParaRPr lang="en-US" sz="1600" dirty="0" smtClean="0"/>
          </a:p>
          <a:p>
            <a:pPr marL="1657350" lvl="3" indent="-285750">
              <a:buFont typeface="Arial"/>
              <a:buChar char="•"/>
            </a:pPr>
            <a:r>
              <a:rPr lang="en-US" sz="1600" dirty="0" smtClean="0"/>
              <a:t>802.15.9</a:t>
            </a:r>
          </a:p>
          <a:p>
            <a:pPr marL="1657350" lvl="3" indent="-285750">
              <a:buFont typeface="Arial"/>
              <a:buChar char="•"/>
            </a:pPr>
            <a:r>
              <a:rPr lang="en-US" sz="1600" dirty="0" smtClean="0"/>
              <a:t>6LoWPAN</a:t>
            </a:r>
          </a:p>
          <a:p>
            <a:pPr marL="742950" lvl="1" indent="-285750">
              <a:buFont typeface="Arial"/>
              <a:buChar char="•"/>
            </a:pPr>
            <a:r>
              <a:rPr lang="en-US" sz="1600" dirty="0" smtClean="0"/>
              <a:t>Location awareness</a:t>
            </a:r>
          </a:p>
          <a:p>
            <a:pPr marL="1200150" lvl="2" indent="-285750">
              <a:buFont typeface="Arial"/>
              <a:buChar char="•"/>
            </a:pPr>
            <a:r>
              <a:rPr lang="en-US" sz="1600" dirty="0" smtClean="0"/>
              <a:t>Ranging</a:t>
            </a:r>
          </a:p>
          <a:p>
            <a:pPr marL="1200150" lvl="2" indent="-285750">
              <a:buFont typeface="Arial"/>
              <a:buChar char="•"/>
            </a:pPr>
            <a:r>
              <a:rPr lang="en-US" sz="1600" dirty="0" smtClean="0"/>
              <a:t>B Verso to provide</a:t>
            </a:r>
          </a:p>
        </p:txBody>
      </p:sp>
    </p:spTree>
    <p:extLst>
      <p:ext uri="{BB962C8B-B14F-4D97-AF65-F5344CB8AC3E}">
        <p14:creationId xmlns:p14="http://schemas.microsoft.com/office/powerpoint/2010/main" val="1737557194"/>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31</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770537"/>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Channel</a:t>
            </a:r>
          </a:p>
          <a:p>
            <a:pPr marL="2403475" lvl="5" indent="-285750">
              <a:buFont typeface="Arial"/>
              <a:buChar char="•"/>
            </a:pPr>
            <a:r>
              <a:rPr lang="en-US" sz="1600" dirty="0" smtClean="0"/>
              <a:t>Center frequency</a:t>
            </a:r>
          </a:p>
          <a:p>
            <a:pPr marL="2403475" lvl="5" indent="-285750">
              <a:buFont typeface="Arial"/>
              <a:buChar char="•"/>
            </a:pPr>
            <a:r>
              <a:rPr lang="en-US" sz="1600" dirty="0" smtClean="0"/>
              <a:t>Channel number</a:t>
            </a:r>
          </a:p>
          <a:p>
            <a:pPr marL="2403475" lvl="5" indent="-285750">
              <a:buFont typeface="Arial"/>
              <a:buChar char="•"/>
            </a:pPr>
            <a:r>
              <a:rPr lang="en-US" sz="1600" dirty="0" smtClean="0"/>
              <a:t>Regional band</a:t>
            </a:r>
          </a:p>
          <a:p>
            <a:pPr marL="1946275" lvl="4" indent="-285750">
              <a:buFont typeface="Arial"/>
              <a:buChar char="•"/>
            </a:pPr>
            <a:r>
              <a:rPr lang="en-US" sz="1600" dirty="0" smtClean="0"/>
              <a:t>Bandwidth</a:t>
            </a:r>
          </a:p>
          <a:p>
            <a:pPr marL="1946275" lvl="4" indent="-285750">
              <a:buFont typeface="Arial"/>
              <a:buChar char="•"/>
            </a:pPr>
            <a:r>
              <a:rPr lang="en-US" sz="1600" dirty="0" smtClean="0"/>
              <a:t>Modulation</a:t>
            </a:r>
          </a:p>
          <a:p>
            <a:pPr marL="2403475" lvl="5" indent="-285750">
              <a:buFont typeface="Arial"/>
              <a:buChar char="•"/>
            </a:pPr>
            <a:r>
              <a:rPr lang="en-US" sz="1600" dirty="0" smtClean="0"/>
              <a:t>Channel page</a:t>
            </a:r>
          </a:p>
          <a:p>
            <a:pPr marL="1946275" lvl="4" indent="-285750">
              <a:buFont typeface="Arial"/>
              <a:buChar char="•"/>
            </a:pPr>
            <a:r>
              <a:rPr lang="en-US" sz="1600" dirty="0" smtClean="0"/>
              <a:t>Preamble</a:t>
            </a:r>
          </a:p>
          <a:p>
            <a:pPr marL="2403475" lvl="5" indent="-285750">
              <a:buFont typeface="Arial"/>
              <a:buChar char="•"/>
            </a:pPr>
            <a:r>
              <a:rPr lang="en-US" sz="1600" dirty="0" smtClean="0"/>
              <a:t>Code</a:t>
            </a:r>
          </a:p>
          <a:p>
            <a:pPr marL="2403475" lvl="5" indent="-285750">
              <a:buFont typeface="Arial"/>
              <a:buChar char="•"/>
            </a:pPr>
            <a:r>
              <a:rPr lang="en-US" sz="1600" dirty="0" smtClean="0"/>
              <a:t>Repetition</a:t>
            </a:r>
          </a:p>
          <a:p>
            <a:pPr marL="1946275" lvl="4" indent="-285750">
              <a:buFont typeface="Arial"/>
              <a:buChar char="•"/>
            </a:pPr>
            <a:r>
              <a:rPr lang="en-US" sz="1600" dirty="0" smtClean="0"/>
              <a:t>FCS size</a:t>
            </a:r>
          </a:p>
          <a:p>
            <a:pPr marL="1946275" lvl="4" indent="-285750">
              <a:buFont typeface="Arial"/>
              <a:buChar char="•"/>
            </a:pPr>
            <a:r>
              <a:rPr lang="en-US" sz="1600" dirty="0" smtClean="0"/>
              <a:t>Packet Length</a:t>
            </a:r>
          </a:p>
          <a:p>
            <a:pPr marL="1946275" lvl="4" indent="-285750">
              <a:buFont typeface="Arial"/>
              <a:buChar char="•"/>
            </a:pPr>
            <a:r>
              <a:rPr lang="en-US" sz="1600" dirty="0" smtClean="0"/>
              <a:t>Data Rate</a:t>
            </a:r>
          </a:p>
          <a:p>
            <a:pPr marL="1946275" lvl="4" indent="-285750">
              <a:buFont typeface="Arial"/>
              <a:buChar char="•"/>
            </a:pPr>
            <a:r>
              <a:rPr lang="en-US" sz="1600" dirty="0" smtClean="0"/>
              <a:t>Transmit Power level</a:t>
            </a:r>
          </a:p>
          <a:p>
            <a:pPr marL="1946275" lvl="4" indent="-285750">
              <a:buFont typeface="Arial"/>
              <a:buChar char="•"/>
            </a:pPr>
            <a:r>
              <a:rPr lang="en-US" sz="1600" dirty="0" smtClean="0"/>
              <a:t>Data Whitening</a:t>
            </a:r>
          </a:p>
          <a:p>
            <a:pPr marL="1946275" lvl="4" indent="-285750">
              <a:buFont typeface="Arial"/>
              <a:buChar char="•"/>
            </a:pPr>
            <a:r>
              <a:rPr lang="en-US" sz="1600" dirty="0" smtClean="0"/>
              <a:t>Common Signalling Mode</a:t>
            </a:r>
          </a:p>
          <a:p>
            <a:pPr marL="1946275" lvl="4" indent="-285750">
              <a:buFont typeface="Arial"/>
              <a:buChar char="•"/>
            </a:pPr>
            <a:r>
              <a:rPr lang="en-US" sz="1600" dirty="0" smtClean="0"/>
              <a:t>ED Threshold</a:t>
            </a:r>
          </a:p>
          <a:p>
            <a:pPr marL="1946275" lvl="4" indent="-285750">
              <a:buFont typeface="Arial"/>
              <a:buChar char="•"/>
            </a:pPr>
            <a:r>
              <a:rPr lang="en-US" sz="1600" dirty="0" smtClean="0"/>
              <a:t>Spreading Factor</a:t>
            </a:r>
          </a:p>
          <a:p>
            <a:pPr marL="1946275" lvl="4" indent="-285750">
              <a:buFont typeface="Arial"/>
              <a:buChar char="•"/>
            </a:pPr>
            <a:r>
              <a:rPr lang="en-US" sz="1600" dirty="0" smtClean="0"/>
              <a:t>DSSS code</a:t>
            </a:r>
          </a:p>
          <a:p>
            <a:pPr marL="1946275" lvl="4" indent="-285750">
              <a:buFont typeface="Arial"/>
              <a:buChar char="•"/>
            </a:pPr>
            <a:r>
              <a:rPr lang="en-US" sz="1600" dirty="0" smtClean="0"/>
              <a:t>CCA</a:t>
            </a:r>
          </a:p>
          <a:p>
            <a:pPr marL="2403475" lvl="5" indent="-285750">
              <a:buFont typeface="Arial"/>
              <a:buChar char="•"/>
            </a:pPr>
            <a:r>
              <a:rPr lang="en-US" sz="1600" dirty="0" smtClean="0"/>
              <a:t>Mode</a:t>
            </a:r>
          </a:p>
          <a:p>
            <a:pPr marL="2403475" lvl="5" indent="-285750">
              <a:buFont typeface="Arial"/>
              <a:buChar char="•"/>
            </a:pPr>
            <a:r>
              <a:rPr lang="en-US" sz="1600" dirty="0" smtClean="0"/>
              <a:t>duration</a:t>
            </a:r>
          </a:p>
          <a:p>
            <a:pPr marL="1946275" lvl="4" indent="-285750">
              <a:buFont typeface="Arial"/>
              <a:buChar char="•"/>
            </a:pPr>
            <a:r>
              <a:rPr lang="en-US" sz="1600" dirty="0" smtClean="0"/>
              <a:t>FEC?</a:t>
            </a:r>
          </a:p>
          <a:p>
            <a:pPr marL="2403475" lvl="5" indent="-285750">
              <a:buFont typeface="Arial"/>
              <a:buChar char="•"/>
            </a:pPr>
            <a:r>
              <a:rPr lang="en-US" sz="1600" dirty="0" smtClean="0"/>
              <a:t>Rate</a:t>
            </a:r>
          </a:p>
          <a:p>
            <a:pPr marL="2403475" lvl="5" indent="-285750">
              <a:buFont typeface="Arial"/>
              <a:buChar char="•"/>
            </a:pPr>
            <a:r>
              <a:rPr lang="en-US" sz="1600" dirty="0" smtClean="0"/>
              <a:t>Coding</a:t>
            </a:r>
          </a:p>
          <a:p>
            <a:pPr marL="2403475" lvl="5" indent="-285750">
              <a:buFont typeface="Arial"/>
              <a:buChar char="•"/>
            </a:pPr>
            <a:r>
              <a:rPr lang="en-US" sz="1600" dirty="0" smtClean="0"/>
              <a:t>Interleaving</a:t>
            </a:r>
          </a:p>
          <a:p>
            <a:pPr marL="1946275" lvl="4" indent="-285750">
              <a:buFont typeface="Arial"/>
              <a:buChar char="•"/>
            </a:pPr>
            <a:r>
              <a:rPr lang="en-US" sz="1600" dirty="0" smtClean="0"/>
              <a:t>SFD</a:t>
            </a:r>
          </a:p>
          <a:p>
            <a:pPr marL="2403475" lvl="5" indent="-285750">
              <a:buFont typeface="Arial"/>
              <a:buChar char="•"/>
            </a:pPr>
            <a:r>
              <a:rPr lang="en-US" sz="1600" dirty="0" smtClean="0"/>
              <a:t>Size</a:t>
            </a:r>
          </a:p>
          <a:p>
            <a:pPr marL="2403475" lvl="5" indent="-285750">
              <a:buFont typeface="Arial"/>
              <a:buChar char="•"/>
            </a:pPr>
            <a:r>
              <a:rPr lang="en-US" sz="1600" dirty="0" smtClean="0"/>
              <a:t>value</a:t>
            </a:r>
          </a:p>
        </p:txBody>
      </p:sp>
    </p:spTree>
    <p:extLst>
      <p:ext uri="{BB962C8B-B14F-4D97-AF65-F5344CB8AC3E}">
        <p14:creationId xmlns:p14="http://schemas.microsoft.com/office/powerpoint/2010/main" val="3860785310"/>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32</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3631763"/>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MAC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FFD</a:t>
            </a:r>
            <a:r>
              <a:rPr lang="en-US" sz="1600" dirty="0"/>
              <a:t>?</a:t>
            </a:r>
          </a:p>
          <a:p>
            <a:pPr marL="1946275" lvl="4" indent="-285750">
              <a:buFont typeface="Arial"/>
              <a:buChar char="•"/>
            </a:pPr>
            <a:r>
              <a:rPr lang="en-US" sz="1600" dirty="0" smtClean="0"/>
              <a:t>Beacon-enabled?</a:t>
            </a:r>
          </a:p>
          <a:p>
            <a:pPr marL="2403475" lvl="5" indent="-285750">
              <a:buFont typeface="Arial"/>
              <a:buChar char="•"/>
            </a:pPr>
            <a:r>
              <a:rPr lang="en-US" sz="1600" dirty="0"/>
              <a:t>DSME</a:t>
            </a:r>
            <a:r>
              <a:rPr lang="en-US" sz="1600" dirty="0" smtClean="0"/>
              <a:t>?</a:t>
            </a:r>
          </a:p>
          <a:p>
            <a:pPr marL="2860675" lvl="6" indent="-285750">
              <a:buFont typeface="Arial"/>
              <a:buChar char="•"/>
            </a:pPr>
            <a:r>
              <a:rPr lang="en-US" sz="1600" dirty="0"/>
              <a:t>Seong-Soon </a:t>
            </a:r>
            <a:r>
              <a:rPr lang="en-US" sz="1600" dirty="0" smtClean="0"/>
              <a:t>Joo to provide</a:t>
            </a:r>
            <a:endParaRPr lang="en-US" sz="1600" dirty="0"/>
          </a:p>
          <a:p>
            <a:pPr marL="2403475" lvl="5" indent="-285750">
              <a:buFont typeface="Arial"/>
              <a:buChar char="•"/>
            </a:pPr>
            <a:r>
              <a:rPr lang="en-US" sz="1600" dirty="0" smtClean="0"/>
              <a:t>Superframe parameters</a:t>
            </a:r>
          </a:p>
          <a:p>
            <a:pPr marL="1946275" lvl="4" indent="-285750">
              <a:buFont typeface="Arial"/>
              <a:buChar char="•"/>
            </a:pPr>
            <a:r>
              <a:rPr lang="en-US" sz="1600" dirty="0" smtClean="0"/>
              <a:t>Low Energy?</a:t>
            </a:r>
          </a:p>
          <a:p>
            <a:pPr marL="2403475" lvl="5" indent="-285750">
              <a:buFont typeface="Arial"/>
              <a:buChar char="•"/>
            </a:pPr>
            <a:r>
              <a:rPr lang="en-US" sz="1600" dirty="0" smtClean="0"/>
              <a:t>Parameters</a:t>
            </a:r>
          </a:p>
          <a:p>
            <a:pPr marL="1946275" lvl="4" indent="-285750">
              <a:buFont typeface="Arial"/>
              <a:buChar char="•"/>
            </a:pPr>
            <a:r>
              <a:rPr lang="en-US" sz="1600" dirty="0" smtClean="0"/>
              <a:t>Channel Hopping?</a:t>
            </a:r>
          </a:p>
          <a:p>
            <a:pPr marL="2403475" lvl="5" indent="-285750">
              <a:buFont typeface="Arial"/>
              <a:buChar char="•"/>
            </a:pPr>
            <a:r>
              <a:rPr lang="en-US" sz="1600" dirty="0" smtClean="0"/>
              <a:t>parameters</a:t>
            </a:r>
          </a:p>
          <a:p>
            <a:pPr marL="1946275" lvl="4" indent="-285750">
              <a:buFont typeface="Arial"/>
              <a:buChar char="•"/>
            </a:pPr>
            <a:r>
              <a:rPr lang="en-US" sz="1600" dirty="0" smtClean="0"/>
              <a:t>Association?</a:t>
            </a:r>
          </a:p>
          <a:p>
            <a:pPr marL="2403475" lvl="5" indent="-285750">
              <a:buFont typeface="Arial"/>
              <a:buChar char="•"/>
            </a:pPr>
            <a:r>
              <a:rPr lang="en-US" sz="1600" dirty="0" smtClean="0"/>
              <a:t>Fast?</a:t>
            </a:r>
          </a:p>
          <a:p>
            <a:pPr marL="1946275" lvl="4" indent="-285750">
              <a:buFont typeface="Arial"/>
              <a:buChar char="•"/>
            </a:pPr>
            <a:r>
              <a:rPr lang="en-US" sz="1600" dirty="0" smtClean="0"/>
              <a:t>Synchronization</a:t>
            </a:r>
          </a:p>
          <a:p>
            <a:pPr marL="2403475" lvl="5" indent="-285750">
              <a:buFont typeface="Arial"/>
              <a:buChar char="•"/>
            </a:pPr>
            <a:r>
              <a:rPr lang="en-US" sz="1600" dirty="0" smtClean="0"/>
              <a:t>Superframe</a:t>
            </a:r>
          </a:p>
          <a:p>
            <a:pPr marL="2403475" lvl="5" indent="-285750">
              <a:buFont typeface="Arial"/>
              <a:buChar char="•"/>
            </a:pPr>
            <a:r>
              <a:rPr lang="en-US" sz="1600" dirty="0" smtClean="0"/>
              <a:t>TSCH</a:t>
            </a:r>
          </a:p>
          <a:p>
            <a:pPr marL="1946275" lvl="4" indent="-285750">
              <a:buFont typeface="Arial"/>
              <a:buChar char="•"/>
            </a:pPr>
            <a:r>
              <a:rPr lang="en-US" sz="1600" dirty="0" smtClean="0"/>
              <a:t>ACK required?</a:t>
            </a:r>
          </a:p>
          <a:p>
            <a:pPr marL="1946275" lvl="4" indent="-285750">
              <a:buFont typeface="Arial"/>
              <a:buChar char="•"/>
            </a:pPr>
            <a:r>
              <a:rPr lang="en-US" sz="1600" dirty="0" smtClean="0"/>
              <a:t>Promiscuous mode?</a:t>
            </a:r>
          </a:p>
          <a:p>
            <a:pPr marL="2403475" lvl="5" indent="-285750">
              <a:buFont typeface="Arial"/>
              <a:buChar char="•"/>
            </a:pPr>
            <a:r>
              <a:rPr lang="en-US" sz="1600" dirty="0" smtClean="0"/>
              <a:t>Ask Packet Sniffer vendors or chipset vendors</a:t>
            </a:r>
          </a:p>
          <a:p>
            <a:pPr marL="1946275" lvl="4" indent="-285750">
              <a:buFont typeface="Arial"/>
              <a:buChar char="•"/>
            </a:pPr>
            <a:r>
              <a:rPr lang="en-US" sz="1600" dirty="0" smtClean="0"/>
              <a:t>Device Announcement</a:t>
            </a:r>
          </a:p>
          <a:p>
            <a:pPr marL="1946275" lvl="4" indent="-285750">
              <a:buFont typeface="Arial"/>
              <a:buChar char="•"/>
            </a:pPr>
            <a:r>
              <a:rPr lang="en-US" sz="1600" dirty="0" smtClean="0"/>
              <a:t>UL IEs?</a:t>
            </a:r>
          </a:p>
          <a:p>
            <a:pPr marL="2403475" lvl="5" indent="-285750">
              <a:buFont typeface="Arial"/>
              <a:buChar char="•"/>
            </a:pPr>
            <a:r>
              <a:rPr lang="en-US" sz="1600" dirty="0" smtClean="0"/>
              <a:t>parameters</a:t>
            </a:r>
          </a:p>
        </p:txBody>
      </p:sp>
    </p:spTree>
    <p:extLst>
      <p:ext uri="{BB962C8B-B14F-4D97-AF65-F5344CB8AC3E}">
        <p14:creationId xmlns:p14="http://schemas.microsoft.com/office/powerpoint/2010/main" val="288558231"/>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33</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062651"/>
          </a:xfrm>
          <a:prstGeom prst="rect">
            <a:avLst/>
          </a:prstGeom>
          <a:noFill/>
        </p:spPr>
        <p:txBody>
          <a:bodyPr wrap="square" numCol="1"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a:t>PAN Coordinator?</a:t>
            </a:r>
          </a:p>
          <a:p>
            <a:pPr marL="2403475" lvl="5" indent="-285750">
              <a:buFont typeface="Arial"/>
              <a:buChar char="•"/>
            </a:pPr>
            <a:r>
              <a:rPr lang="en-US" sz="1600" dirty="0" smtClean="0"/>
              <a:t>Beacon-enabled?</a:t>
            </a:r>
          </a:p>
          <a:p>
            <a:pPr marL="2403475" lvl="5" indent="-285750">
              <a:buFont typeface="Arial"/>
              <a:buChar char="•"/>
            </a:pPr>
            <a:r>
              <a:rPr lang="en-US" sz="1600" dirty="0" smtClean="0"/>
              <a:t>Low Energy?</a:t>
            </a:r>
          </a:p>
          <a:p>
            <a:pPr marL="2403475" lvl="5" indent="-285750">
              <a:buFont typeface="Arial"/>
              <a:buChar char="•"/>
            </a:pPr>
            <a:r>
              <a:rPr lang="en-US" sz="1600" dirty="0"/>
              <a:t>Association?</a:t>
            </a:r>
          </a:p>
          <a:p>
            <a:pPr marL="2860675" lvl="6" indent="-285750">
              <a:buFont typeface="Arial"/>
              <a:buChar char="•"/>
            </a:pPr>
            <a:r>
              <a:rPr lang="en-US" sz="1600" dirty="0"/>
              <a:t>Fast</a:t>
            </a:r>
            <a:r>
              <a:rPr lang="en-US" sz="1600" dirty="0" smtClean="0"/>
              <a:t>?</a:t>
            </a:r>
          </a:p>
          <a:p>
            <a:pPr marL="2860675" lvl="6" indent="-285750">
              <a:buFont typeface="Arial"/>
              <a:buChar char="•"/>
            </a:pPr>
            <a:r>
              <a:rPr lang="en-US" sz="1600" dirty="0" smtClean="0"/>
              <a:t>Permit to Join?</a:t>
            </a:r>
          </a:p>
          <a:p>
            <a:pPr marL="3317875" lvl="7" indent="-285750">
              <a:buFont typeface="Arial"/>
              <a:buChar char="•"/>
            </a:pPr>
            <a:r>
              <a:rPr lang="en-US" sz="1600" dirty="0" smtClean="0"/>
              <a:t>Criteria to accept</a:t>
            </a:r>
            <a:endParaRPr lang="en-US" sz="1600" dirty="0"/>
          </a:p>
          <a:p>
            <a:pPr marL="2403475" lvl="5" indent="-285750">
              <a:buFont typeface="Arial"/>
              <a:buChar char="•"/>
            </a:pPr>
            <a:r>
              <a:rPr lang="en-US" sz="1600" dirty="0" smtClean="0"/>
              <a:t>Short Address?</a:t>
            </a:r>
          </a:p>
          <a:p>
            <a:pPr marL="2860675" lvl="6" indent="-285750">
              <a:buFont typeface="Arial"/>
              <a:buChar char="•"/>
            </a:pPr>
            <a:r>
              <a:rPr lang="en-US" sz="1600" dirty="0" smtClean="0"/>
              <a:t>Assignment</a:t>
            </a:r>
            <a:endParaRPr lang="en-US" sz="1600" dirty="0"/>
          </a:p>
          <a:p>
            <a:pPr marL="1946275" lvl="4" indent="-285750">
              <a:buFont typeface="Arial"/>
              <a:buChar char="•"/>
            </a:pPr>
            <a:r>
              <a:rPr lang="en-US" sz="1600" dirty="0" smtClean="0"/>
              <a:t>Channel Scan</a:t>
            </a:r>
          </a:p>
          <a:p>
            <a:pPr marL="1946275" lvl="4" indent="-285750">
              <a:buFont typeface="Arial"/>
              <a:buChar char="•"/>
            </a:pPr>
            <a:endParaRPr lang="en-US" sz="1600" dirty="0" smtClean="0"/>
          </a:p>
          <a:p>
            <a:pPr marL="1946275" lvl="4" indent="-285750">
              <a:buFont typeface="Arial"/>
              <a:buChar char="•"/>
            </a:pPr>
            <a:endParaRPr lang="en-US" sz="1600" dirty="0" smtClean="0"/>
          </a:p>
        </p:txBody>
      </p:sp>
    </p:spTree>
    <p:extLst>
      <p:ext uri="{BB962C8B-B14F-4D97-AF65-F5344CB8AC3E}">
        <p14:creationId xmlns:p14="http://schemas.microsoft.com/office/powerpoint/2010/main" val="4234990224"/>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34</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Future Efforts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381000" y="1447800"/>
            <a:ext cx="8763000" cy="4832093"/>
          </a:xfrm>
          <a:prstGeom prst="rect">
            <a:avLst/>
          </a:prstGeom>
          <a:noFill/>
        </p:spPr>
        <p:txBody>
          <a:bodyPr wrap="square" numCol="1" rtlCol="0">
            <a:spAutoFit/>
          </a:bodyPr>
          <a:lstStyle/>
          <a:p>
            <a:r>
              <a:rPr lang="en-US" sz="2000" b="1" dirty="0" smtClean="0"/>
              <a:t>Functional Blocks</a:t>
            </a:r>
          </a:p>
          <a:p>
            <a:pPr marL="285750" indent="-285750">
              <a:buFont typeface="Arial"/>
              <a:buChar char="•"/>
            </a:pPr>
            <a:r>
              <a:rPr lang="en-US" sz="1800" b="1" dirty="0" smtClean="0"/>
              <a:t>HLPDE		P Kinney</a:t>
            </a:r>
          </a:p>
          <a:p>
            <a:pPr marL="285750" indent="-285750">
              <a:buFont typeface="Arial"/>
              <a:buChar char="•"/>
            </a:pPr>
            <a:r>
              <a:rPr lang="en-US" sz="1800" b="1" dirty="0" smtClean="0"/>
              <a:t>MMI			</a:t>
            </a:r>
            <a:r>
              <a:rPr lang="en-US" sz="1800" b="1" dirty="0"/>
              <a:t>P </a:t>
            </a:r>
            <a:r>
              <a:rPr lang="en-US" sz="1800" b="1" dirty="0" smtClean="0"/>
              <a:t>Kinney	</a:t>
            </a:r>
          </a:p>
          <a:p>
            <a:pPr marL="285750" indent="-285750">
              <a:buFont typeface="Arial"/>
              <a:buChar char="•"/>
            </a:pPr>
            <a:r>
              <a:rPr lang="en-US" sz="1800" b="1" dirty="0" smtClean="0"/>
              <a:t>Management Protocol	H Yokota</a:t>
            </a:r>
          </a:p>
          <a:p>
            <a:pPr marL="285750" indent="-285750">
              <a:buFont typeface="Arial"/>
              <a:buChar char="•"/>
            </a:pPr>
            <a:r>
              <a:rPr lang="en-US" sz="1800" b="1" dirty="0" smtClean="0"/>
              <a:t>6LoWPAN		</a:t>
            </a:r>
          </a:p>
          <a:p>
            <a:pPr marL="285750" indent="-285750">
              <a:buFont typeface="Arial"/>
              <a:buChar char="•"/>
            </a:pPr>
            <a:r>
              <a:rPr lang="en-US" sz="1800" b="1" dirty="0" smtClean="0"/>
              <a:t>KMP			</a:t>
            </a:r>
          </a:p>
          <a:p>
            <a:pPr marL="285750" indent="-285750">
              <a:buFont typeface="Arial"/>
              <a:buChar char="•"/>
            </a:pPr>
            <a:r>
              <a:rPr lang="en-US" sz="1800" b="1" dirty="0" smtClean="0"/>
              <a:t>802.1X		</a:t>
            </a:r>
          </a:p>
          <a:p>
            <a:pPr marL="285750" indent="-285750">
              <a:buFont typeface="Arial"/>
              <a:buChar char="•"/>
            </a:pPr>
            <a:r>
              <a:rPr lang="en-US" sz="1800" b="1" dirty="0" smtClean="0"/>
              <a:t>L2R			C Perkins</a:t>
            </a:r>
          </a:p>
          <a:p>
            <a:pPr marL="285750" indent="-285750">
              <a:buFont typeface="Arial"/>
              <a:buChar char="•"/>
            </a:pPr>
            <a:r>
              <a:rPr lang="en-US" sz="1800" b="1" dirty="0" smtClean="0"/>
              <a:t>6tisch			</a:t>
            </a:r>
          </a:p>
          <a:p>
            <a:pPr marL="285750" indent="-285750">
              <a:buFont typeface="Arial"/>
              <a:buChar char="•"/>
            </a:pPr>
            <a:r>
              <a:rPr lang="en-US" sz="1800" b="1" dirty="0" smtClean="0"/>
              <a:t>Ranging		B Verso</a:t>
            </a:r>
          </a:p>
          <a:p>
            <a:pPr marL="285750" indent="-285750">
              <a:buFont typeface="Arial"/>
              <a:buChar char="•"/>
            </a:pPr>
            <a:endParaRPr lang="en-US" sz="1800" b="1" dirty="0"/>
          </a:p>
          <a:p>
            <a:r>
              <a:rPr lang="en-US" sz="1800" b="1" dirty="0"/>
              <a:t>Functional Block Overview</a:t>
            </a:r>
          </a:p>
          <a:p>
            <a:pPr marL="342900" indent="-342900">
              <a:buFont typeface="Arial"/>
              <a:buChar char="•"/>
            </a:pPr>
            <a:r>
              <a:rPr lang="en-US" sz="1800" b="1" dirty="0"/>
              <a:t>How do they work?</a:t>
            </a:r>
          </a:p>
          <a:p>
            <a:pPr marL="342900" indent="-342900">
              <a:buFont typeface="Arial"/>
              <a:buChar char="•"/>
            </a:pPr>
            <a:r>
              <a:rPr lang="en-US" sz="1800" b="1" dirty="0"/>
              <a:t>What functions do they include?</a:t>
            </a:r>
          </a:p>
          <a:p>
            <a:pPr marL="342900" indent="-342900">
              <a:buFont typeface="Arial"/>
              <a:buChar char="•"/>
            </a:pPr>
            <a:r>
              <a:rPr lang="en-US" sz="1800" b="1" dirty="0"/>
              <a:t>How do the SAPs work? </a:t>
            </a:r>
          </a:p>
          <a:p>
            <a:pPr marL="342900" indent="-342900">
              <a:buFont typeface="Arial"/>
              <a:buChar char="•"/>
            </a:pPr>
            <a:r>
              <a:rPr lang="en-US" sz="1800" b="1" dirty="0"/>
              <a:t>What primitives are required?</a:t>
            </a:r>
          </a:p>
          <a:p>
            <a:pPr marL="342900" indent="-342900">
              <a:buFont typeface="Arial"/>
              <a:buChar char="•"/>
            </a:pPr>
            <a:r>
              <a:rPr lang="en-US" sz="1800" b="1" dirty="0"/>
              <a:t>What parameters are required</a:t>
            </a:r>
            <a:r>
              <a:rPr lang="en-US" sz="1800" b="1" dirty="0" smtClean="0"/>
              <a:t>?</a:t>
            </a:r>
            <a:endParaRPr lang="en-US" sz="1800" b="1" dirty="0"/>
          </a:p>
        </p:txBody>
      </p:sp>
    </p:spTree>
    <p:extLst>
      <p:ext uri="{BB962C8B-B14F-4D97-AF65-F5344CB8AC3E}">
        <p14:creationId xmlns:p14="http://schemas.microsoft.com/office/powerpoint/2010/main" val="163200571"/>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35</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524000"/>
            <a:ext cx="8610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Discussion </a:t>
            </a:r>
            <a:r>
              <a:rPr lang="en-US" sz="2400" b="1" dirty="0"/>
              <a:t>on </a:t>
            </a:r>
            <a:r>
              <a:rPr lang="en-US" sz="2400" b="1" dirty="0" smtClean="0"/>
              <a:t>the concepts necessary for 802.15.12</a:t>
            </a:r>
          </a:p>
          <a:p>
            <a:pPr marL="800100" lvl="1" indent="-342900">
              <a:buClr>
                <a:srgbClr val="FF0000"/>
              </a:buClr>
              <a:buFont typeface="Wingdings" charset="2"/>
              <a:buChar char="q"/>
            </a:pPr>
            <a:r>
              <a:rPr lang="en-US" sz="2400" b="1" dirty="0" smtClean="0"/>
              <a:t>Use of an IE assigned to 15.12 for any ULI message</a:t>
            </a:r>
          </a:p>
          <a:p>
            <a:pPr marL="800100" lvl="1" indent="-342900">
              <a:buClr>
                <a:srgbClr val="FF0000"/>
              </a:buClr>
              <a:buFont typeface="Wingdings" charset="2"/>
              <a:buChar char="q"/>
            </a:pPr>
            <a:r>
              <a:rPr lang="en-US" sz="2400" b="1" dirty="0" smtClean="0"/>
              <a:t>Use of an IE assigned to 15.12 for ULI 6LoWPAN message</a:t>
            </a:r>
          </a:p>
          <a:p>
            <a:pPr marL="800100" lvl="1" indent="-342900">
              <a:buClr>
                <a:srgbClr val="FF0000"/>
              </a:buClr>
              <a:buFont typeface="Wingdings" charset="2"/>
              <a:buChar char="q"/>
            </a:pPr>
            <a:r>
              <a:rPr lang="en-US" sz="2400" b="1" dirty="0" smtClean="0"/>
              <a:t>Use of the frame payload for ULI message (note: requires the devices to have security and use a well-known key for discovery)</a:t>
            </a:r>
            <a:endParaRPr lang="en-US" sz="2400" dirty="0"/>
          </a:p>
          <a:p>
            <a:pPr marL="342900" indent="-342900">
              <a:buClr>
                <a:srgbClr val="FF0000"/>
              </a:buClr>
              <a:buFont typeface="Wingdings" charset="2"/>
              <a:buChar char="q"/>
            </a:pPr>
            <a:r>
              <a:rPr lang="en-US" sz="2400" b="1" dirty="0" smtClean="0"/>
              <a:t>Discussion on the architecture for 802.15.12</a:t>
            </a:r>
          </a:p>
          <a:p>
            <a:pPr marL="800100" lvl="1" indent="-342900">
              <a:buClr>
                <a:srgbClr val="FF0000"/>
              </a:buClr>
              <a:buFont typeface="Wingdings" charset="2"/>
              <a:buChar char="q"/>
            </a:pPr>
            <a:r>
              <a:rPr lang="en-US" sz="2400" b="1" dirty="0"/>
              <a:t>A</a:t>
            </a:r>
            <a:r>
              <a:rPr lang="en-US" sz="2400" b="1" dirty="0" smtClean="0"/>
              <a:t>greement on extensible and scalable architecture</a:t>
            </a:r>
          </a:p>
          <a:p>
            <a:pPr marL="800100" lvl="1" indent="-342900">
              <a:buClr>
                <a:srgbClr val="FF0000"/>
              </a:buClr>
              <a:buFont typeface="Wingdings" charset="2"/>
              <a:buChar char="q"/>
            </a:pPr>
            <a:r>
              <a:rPr lang="en-US" sz="2400" b="1" dirty="0" smtClean="0"/>
              <a:t>Mandatory elements are HLPDE, MMI, and Management Resources</a:t>
            </a:r>
            <a:endParaRPr lang="en-US" sz="2400" b="1" dirty="0"/>
          </a:p>
          <a:p>
            <a:pPr marL="342900" indent="-342900">
              <a:buClr>
                <a:srgbClr val="FF0000"/>
              </a:buClr>
              <a:buFont typeface="Wingdings" charset="2"/>
              <a:buChar char="q"/>
            </a:pPr>
            <a:r>
              <a:rPr lang="en-US" sz="2400" b="1" dirty="0" smtClean="0"/>
              <a:t>Discussion with TG4s on common efforts</a:t>
            </a:r>
          </a:p>
          <a:p>
            <a:pPr marL="800100" lvl="1" indent="-342900" defTabSz="912813">
              <a:buClr>
                <a:srgbClr val="FF0000"/>
              </a:buClr>
              <a:buFont typeface="Wingdings" charset="2"/>
              <a:buChar char="q"/>
            </a:pPr>
            <a:r>
              <a:rPr lang="en-US" sz="2400" b="1" dirty="0" smtClean="0"/>
              <a:t>Agreement on common efforts and methods to work together</a:t>
            </a:r>
            <a:endParaRPr lang="en-US" sz="2400" b="1" dirty="0"/>
          </a:p>
        </p:txBody>
      </p:sp>
    </p:spTree>
    <p:extLst>
      <p:ext uri="{BB962C8B-B14F-4D97-AF65-F5344CB8AC3E}">
        <p14:creationId xmlns:p14="http://schemas.microsoft.com/office/powerpoint/2010/main" val="1030703644"/>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36</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3639331640"/>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gridCol w="2463801"/>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May, 2016</a:t>
                      </a:r>
                    </a:p>
                  </a:txBody>
                  <a:tcPr/>
                </a:tc>
                <a:tc>
                  <a:txBody>
                    <a:bodyPr/>
                    <a:lstStyle/>
                    <a:p>
                      <a:r>
                        <a:rPr lang="en-US" b="1" dirty="0" smtClean="0"/>
                        <a:t>November,</a:t>
                      </a:r>
                      <a:r>
                        <a:rPr lang="en-US" b="1" baseline="0" dirty="0" smtClean="0"/>
                        <a:t> 2018</a:t>
                      </a:r>
                      <a:endParaRPr lang="en-US" b="1" dirty="0"/>
                    </a:p>
                  </a:txBody>
                  <a:tcPr/>
                </a:tc>
              </a:tr>
              <a:tr h="398549">
                <a:tc>
                  <a:txBody>
                    <a:bodyPr/>
                    <a:lstStyle/>
                    <a:p>
                      <a:r>
                        <a:rPr lang="en-US" dirty="0" smtClean="0"/>
                        <a:t>Concept and Architecture</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July, 2016</a:t>
                      </a:r>
                    </a:p>
                  </a:txBody>
                  <a:tcPr/>
                </a:tc>
              </a:tr>
              <a:tr h="398549">
                <a:tc>
                  <a:txBody>
                    <a:bodyPr/>
                    <a:lstStyle/>
                    <a:p>
                      <a:r>
                        <a:rPr lang="en-US" dirty="0" smtClean="0"/>
                        <a:t>Baseline definition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July, 2016</a:t>
                      </a:r>
                    </a:p>
                  </a:txBody>
                  <a:tcPr/>
                </a:tc>
                <a:tc>
                  <a:txBody>
                    <a:bodyPr/>
                    <a:lstStyle/>
                    <a:p>
                      <a:r>
                        <a:rPr lang="en-US" dirty="0" smtClean="0"/>
                        <a:t>Nov, 2016</a:t>
                      </a:r>
                      <a:endParaRPr lang="en-US" dirty="0"/>
                    </a:p>
                  </a:txBody>
                  <a:tcPr/>
                </a:tc>
              </a:tr>
              <a:tr h="398549">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March, 2017</a:t>
                      </a:r>
                    </a:p>
                  </a:txBody>
                  <a:tcPr/>
                </a:tc>
              </a:tr>
              <a:tr h="398549">
                <a:tc>
                  <a:txBody>
                    <a:bodyPr/>
                    <a:lstStyle/>
                    <a:p>
                      <a:r>
                        <a:rPr lang="en-US" dirty="0" smtClean="0"/>
                        <a:t>TG Comment Collection</a:t>
                      </a:r>
                      <a:endParaRPr lang="en-US" dirty="0"/>
                    </a:p>
                  </a:txBody>
                  <a:tcPr/>
                </a:tc>
                <a:tc>
                  <a:txBody>
                    <a:bodyPr/>
                    <a:lstStyle/>
                    <a:p>
                      <a:r>
                        <a:rPr lang="en-US" dirty="0" smtClean="0"/>
                        <a:t>April, 2017</a:t>
                      </a:r>
                      <a:endParaRPr lang="en-US" dirty="0"/>
                    </a:p>
                  </a:txBody>
                  <a:tcPr/>
                </a:tc>
                <a:tc>
                  <a:txBody>
                    <a:bodyPr/>
                    <a:lstStyle/>
                    <a:p>
                      <a:r>
                        <a:rPr lang="en-US" dirty="0" smtClean="0"/>
                        <a:t>May, 2017</a:t>
                      </a:r>
                      <a:endParaRPr lang="en-US" dirty="0"/>
                    </a:p>
                  </a:txBody>
                  <a:tcPr/>
                </a:tc>
              </a:tr>
              <a:tr h="398549">
                <a:tc>
                  <a:txBody>
                    <a:bodyPr/>
                    <a:lstStyle/>
                    <a:p>
                      <a:r>
                        <a:rPr lang="en-US" dirty="0" smtClean="0"/>
                        <a:t>WG Letter Ballot</a:t>
                      </a:r>
                      <a:endParaRPr lang="en-US" dirty="0"/>
                    </a:p>
                  </a:txBody>
                  <a:tcPr/>
                </a:tc>
                <a:tc>
                  <a:txBody>
                    <a:bodyPr/>
                    <a:lstStyle/>
                    <a:p>
                      <a:r>
                        <a:rPr lang="en-US" dirty="0" smtClean="0"/>
                        <a:t>June,</a:t>
                      </a:r>
                      <a:r>
                        <a:rPr lang="en-US" baseline="0" dirty="0" smtClean="0"/>
                        <a:t> 2017</a:t>
                      </a:r>
                      <a:endParaRPr lang="en-US" dirty="0"/>
                    </a:p>
                  </a:txBody>
                  <a:tcPr/>
                </a:tc>
                <a:tc>
                  <a:txBody>
                    <a:bodyPr/>
                    <a:lstStyle/>
                    <a:p>
                      <a:r>
                        <a:rPr lang="en-US" dirty="0" smtClean="0"/>
                        <a:t>January,</a:t>
                      </a:r>
                      <a:r>
                        <a:rPr lang="en-US" baseline="0" dirty="0" smtClean="0"/>
                        <a:t> 2018</a:t>
                      </a:r>
                      <a:endParaRPr lang="en-US" dirty="0"/>
                    </a:p>
                  </a:txBody>
                  <a:tcPr/>
                </a:tc>
              </a:tr>
              <a:tr h="398549">
                <a:tc>
                  <a:txBody>
                    <a:bodyPr/>
                    <a:lstStyle/>
                    <a:p>
                      <a:r>
                        <a:rPr lang="en-US" dirty="0" smtClean="0"/>
                        <a:t>Sponsor Ballot</a:t>
                      </a:r>
                      <a:endParaRPr lang="en-US" dirty="0"/>
                    </a:p>
                  </a:txBody>
                  <a:tcPr/>
                </a:tc>
                <a:tc>
                  <a:txBody>
                    <a:bodyPr/>
                    <a:lstStyle/>
                    <a:p>
                      <a:r>
                        <a:rPr lang="en-US" dirty="0" smtClean="0"/>
                        <a:t>January, 2018</a:t>
                      </a:r>
                      <a:endParaRPr lang="en-US" dirty="0"/>
                    </a:p>
                  </a:txBody>
                  <a:tcPr/>
                </a:tc>
                <a:tc>
                  <a:txBody>
                    <a:bodyPr/>
                    <a:lstStyle/>
                    <a:p>
                      <a:r>
                        <a:rPr lang="en-US" dirty="0" smtClean="0"/>
                        <a:t>July, 2018</a:t>
                      </a:r>
                      <a:endParaRPr lang="en-US" dirty="0"/>
                    </a:p>
                  </a:txBody>
                  <a:tcPr/>
                </a:tc>
              </a:tr>
              <a:tr h="398549">
                <a:tc>
                  <a:txBody>
                    <a:bodyPr/>
                    <a:lstStyle/>
                    <a:p>
                      <a:r>
                        <a:rPr lang="en-US" dirty="0" smtClean="0"/>
                        <a:t>NesCom</a:t>
                      </a:r>
                      <a:endParaRPr lang="en-US" dirty="0"/>
                    </a:p>
                  </a:txBody>
                  <a:tcPr/>
                </a:tc>
                <a:tc>
                  <a:txBody>
                    <a:bodyPr/>
                    <a:lstStyle/>
                    <a:p>
                      <a:r>
                        <a:rPr lang="en-US" dirty="0" smtClean="0"/>
                        <a:t>July, 2018</a:t>
                      </a:r>
                      <a:endParaRPr lang="en-US" dirty="0"/>
                    </a:p>
                  </a:txBody>
                  <a:tcPr/>
                </a:tc>
                <a:tc>
                  <a:txBody>
                    <a:bodyPr/>
                    <a:lstStyle/>
                    <a:p>
                      <a:r>
                        <a:rPr lang="en-US" dirty="0" smtClean="0"/>
                        <a:t>September, 2018</a:t>
                      </a:r>
                      <a:endParaRPr lang="en-US" dirty="0"/>
                    </a:p>
                  </a:txBody>
                  <a:tcPr/>
                </a:tc>
              </a:tr>
              <a:tr h="398549">
                <a:tc>
                  <a:txBody>
                    <a:bodyPr/>
                    <a:lstStyle/>
                    <a:p>
                      <a:r>
                        <a:rPr lang="en-US" dirty="0" smtClean="0"/>
                        <a:t>IEEE-SA Publication</a:t>
                      </a:r>
                      <a:endParaRPr lang="en-US" dirty="0"/>
                    </a:p>
                  </a:txBody>
                  <a:tcPr/>
                </a:tc>
                <a:tc>
                  <a:txBody>
                    <a:bodyPr/>
                    <a:lstStyle/>
                    <a:p>
                      <a:r>
                        <a:rPr lang="en-US" dirty="0" smtClean="0"/>
                        <a:t>September, 2018</a:t>
                      </a:r>
                      <a:endParaRPr lang="en-US" dirty="0"/>
                    </a:p>
                  </a:txBody>
                  <a:tcPr/>
                </a:tc>
                <a:tc>
                  <a:txBody>
                    <a:bodyPr/>
                    <a:lstStyle/>
                    <a:p>
                      <a:r>
                        <a:rPr lang="en-US" dirty="0" smtClean="0"/>
                        <a:t>November, 2018</a:t>
                      </a:r>
                      <a:endParaRPr lang="en-US" dirty="0"/>
                    </a:p>
                  </a:txBody>
                  <a:tcPr/>
                </a:tc>
              </a:tr>
            </a:tbl>
          </a:graphicData>
        </a:graphic>
      </p:graphicFrame>
    </p:spTree>
    <p:extLst>
      <p:ext uri="{BB962C8B-B14F-4D97-AF65-F5344CB8AC3E}">
        <p14:creationId xmlns:p14="http://schemas.microsoft.com/office/powerpoint/2010/main" val="194805698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&lt;Sept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09600" y="16764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&lt;Sept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Pat Kinney</a:t>
            </a:r>
          </a:p>
          <a:p>
            <a:r>
              <a:rPr lang="en-US" sz="2000" dirty="0" smtClean="0"/>
              <a:t>Vice Chair	Charlie Perkins</a:t>
            </a:r>
            <a:endParaRPr lang="en-US" sz="2000" dirty="0"/>
          </a:p>
        </p:txBody>
      </p:sp>
    </p:spTree>
    <p:extLst>
      <p:ext uri="{BB962C8B-B14F-4D97-AF65-F5344CB8AC3E}">
        <p14:creationId xmlns:p14="http://schemas.microsoft.com/office/powerpoint/2010/main" val="312708551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TG12 Meeting Goals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219200"/>
            <a:ext cx="8763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Monday </a:t>
            </a:r>
            <a:r>
              <a:rPr lang="en-US" sz="2400" b="1" dirty="0" smtClean="0"/>
              <a:t>12 Sept, AM2: </a:t>
            </a:r>
            <a:r>
              <a:rPr lang="en-US" sz="2400" b="1" dirty="0"/>
              <a:t>Opening report, Agenda, </a:t>
            </a:r>
            <a:r>
              <a:rPr lang="en-US" sz="2400" b="1" dirty="0" smtClean="0"/>
              <a:t>Functional decomposition review</a:t>
            </a:r>
            <a:endParaRPr lang="en-US" sz="2400" dirty="0" smtClean="0"/>
          </a:p>
          <a:p>
            <a:pPr marL="342900" indent="-342900">
              <a:buClr>
                <a:srgbClr val="FF0000"/>
              </a:buClr>
              <a:buFont typeface="Wingdings" charset="2"/>
              <a:buChar char="q"/>
            </a:pPr>
            <a:r>
              <a:rPr lang="en-US" sz="2400" b="1" dirty="0"/>
              <a:t>Tuesday </a:t>
            </a:r>
            <a:r>
              <a:rPr lang="en-US" sz="2400" b="1" dirty="0" smtClean="0"/>
              <a:t>13 Sept, AM1: Discussion </a:t>
            </a:r>
            <a:r>
              <a:rPr lang="en-US" sz="2400" b="1" dirty="0"/>
              <a:t>on </a:t>
            </a:r>
            <a:r>
              <a:rPr lang="en-US" sz="2400" b="1" dirty="0" smtClean="0"/>
              <a:t>PDE and MMI</a:t>
            </a:r>
            <a:endParaRPr lang="en-US" sz="2000" b="1" dirty="0"/>
          </a:p>
          <a:p>
            <a:pPr marL="342900" indent="-342900">
              <a:buClr>
                <a:srgbClr val="FF0000"/>
              </a:buClr>
              <a:buFont typeface="Wingdings" charset="2"/>
              <a:buChar char="q"/>
            </a:pPr>
            <a:r>
              <a:rPr lang="en-US" sz="2400" b="1" dirty="0" smtClean="0"/>
              <a:t>Wednesday </a:t>
            </a:r>
            <a:r>
              <a:rPr lang="en-US" sz="2400" b="1" dirty="0" smtClean="0"/>
              <a:t>14 Sept, PM1</a:t>
            </a:r>
            <a:r>
              <a:rPr lang="en-US" sz="2400" b="1" dirty="0"/>
              <a:t>: </a:t>
            </a:r>
            <a:r>
              <a:rPr lang="en-US" sz="2400" b="1" dirty="0" smtClean="0"/>
              <a:t>Overview discussion on how each functional block should operate, assignment of functional blocks not already assigned </a:t>
            </a:r>
          </a:p>
          <a:p>
            <a:pPr marL="342900" indent="-342900">
              <a:buClr>
                <a:srgbClr val="FF0000"/>
              </a:buClr>
              <a:buFont typeface="Wingdings" charset="2"/>
              <a:buChar char="q"/>
            </a:pPr>
            <a:r>
              <a:rPr lang="en-US" sz="2400" b="1" dirty="0" smtClean="0"/>
              <a:t>Wednesday </a:t>
            </a:r>
            <a:r>
              <a:rPr lang="en-US" sz="2400" b="1" dirty="0"/>
              <a:t>14 Sept, </a:t>
            </a:r>
            <a:r>
              <a:rPr lang="en-US" sz="2400" b="1" dirty="0" smtClean="0"/>
              <a:t>PM2: </a:t>
            </a:r>
            <a:r>
              <a:rPr lang="en-US" sz="2400" b="1" dirty="0"/>
              <a:t>Discussion on </a:t>
            </a:r>
            <a:r>
              <a:rPr lang="en-US" sz="2400" b="1" dirty="0" smtClean="0"/>
              <a:t>management protocols functional block with focus on MAC&amp;PHY configuration</a:t>
            </a:r>
            <a:endParaRPr lang="en-US" sz="2400" dirty="0" smtClean="0"/>
          </a:p>
          <a:p>
            <a:pPr marL="342900" indent="-342900">
              <a:buClr>
                <a:srgbClr val="FF0000"/>
              </a:buClr>
              <a:buFont typeface="Wingdings" charset="2"/>
              <a:buChar char="q"/>
            </a:pPr>
            <a:r>
              <a:rPr lang="en-US" sz="2400" b="1" dirty="0" smtClean="0"/>
              <a:t>Thursday 15 Sept, AM2: Discussion on discovery, compression of higher layer headers and </a:t>
            </a:r>
            <a:r>
              <a:rPr lang="en-US" sz="2400" b="1" dirty="0" smtClean="0"/>
              <a:t>E</a:t>
            </a:r>
            <a:r>
              <a:rPr lang="en-US" sz="2400" b="1" dirty="0" smtClean="0"/>
              <a:t>therType, </a:t>
            </a:r>
            <a:r>
              <a:rPr lang="en-US" sz="2400" b="1" dirty="0"/>
              <a:t>r</a:t>
            </a:r>
            <a:r>
              <a:rPr lang="en-US" sz="2400" b="1" dirty="0" smtClean="0"/>
              <a:t>ecap on week’s efforts, define the next steps, timetable for completion, phone calls</a:t>
            </a:r>
            <a:r>
              <a:rPr lang="en-US" sz="2400" dirty="0" smtClean="0"/>
              <a:t>  </a:t>
            </a:r>
            <a:endParaRPr lang="en-US" sz="24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TG12 Meeting</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763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Monday 12 Sept, </a:t>
            </a:r>
            <a:r>
              <a:rPr lang="en-US" sz="2400" b="1" dirty="0"/>
              <a:t>PM1: Opening report, Agenda, </a:t>
            </a:r>
            <a:r>
              <a:rPr lang="en-US" sz="2400" b="1" dirty="0" smtClean="0"/>
              <a:t>Functional decomposition review</a:t>
            </a:r>
          </a:p>
          <a:p>
            <a:pPr marL="800100" lvl="1" indent="-342900">
              <a:buClr>
                <a:srgbClr val="FF0000"/>
              </a:buClr>
              <a:buFont typeface="Wingdings" charset="2"/>
              <a:buChar char="q"/>
            </a:pPr>
            <a:r>
              <a:rPr lang="en-US" sz="2400" b="1" dirty="0" smtClean="0"/>
              <a:t>Approve Agenda 15-16-</a:t>
            </a:r>
            <a:r>
              <a:rPr lang="en-US" sz="2400" b="1" dirty="0" smtClean="0"/>
              <a:t>0602-00</a:t>
            </a:r>
            <a:endParaRPr lang="en-US" sz="2400" b="1" dirty="0" smtClean="0"/>
          </a:p>
          <a:p>
            <a:pPr marL="800100" lvl="1" indent="-342900">
              <a:buClr>
                <a:srgbClr val="FF0000"/>
              </a:buClr>
              <a:buFont typeface="Wingdings" charset="2"/>
              <a:buChar char="q"/>
            </a:pPr>
            <a:r>
              <a:rPr lang="en-US" sz="2400" b="1" dirty="0" smtClean="0"/>
              <a:t>Approve Minutes from previous session 15-16-</a:t>
            </a:r>
            <a:r>
              <a:rPr lang="en-US" sz="2400" b="1" dirty="0" smtClean="0"/>
              <a:t>0539-</a:t>
            </a:r>
            <a:r>
              <a:rPr lang="en-US" sz="2400" b="1" dirty="0" smtClean="0"/>
              <a:t>00</a:t>
            </a:r>
          </a:p>
          <a:p>
            <a:pPr marL="800100" lvl="1" indent="-342900">
              <a:buClr>
                <a:srgbClr val="FF0000"/>
              </a:buClr>
              <a:buFont typeface="Wingdings" charset="2"/>
              <a:buChar char="q"/>
            </a:pPr>
            <a:r>
              <a:rPr lang="en-US" sz="2400" b="1" dirty="0" smtClean="0"/>
              <a:t>Review strategy for moving forward</a:t>
            </a:r>
          </a:p>
          <a:p>
            <a:pPr marL="800100" lvl="1" indent="-342900">
              <a:buClr>
                <a:srgbClr val="FF0000"/>
              </a:buClr>
              <a:buFont typeface="Wingdings" charset="2"/>
              <a:buChar char="q"/>
            </a:pPr>
            <a:r>
              <a:rPr lang="en-US" sz="2400" b="1" dirty="0" smtClean="0"/>
              <a:t>Functional Decomposition Review</a:t>
            </a:r>
          </a:p>
        </p:txBody>
      </p:sp>
    </p:spTree>
    <p:extLst>
      <p:ext uri="{BB962C8B-B14F-4D97-AF65-F5344CB8AC3E}">
        <p14:creationId xmlns:p14="http://schemas.microsoft.com/office/powerpoint/2010/main" val="33666254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457200" y="304800"/>
            <a:ext cx="8001000" cy="990600"/>
          </a:xfrm>
        </p:spPr>
        <p:txBody>
          <a:bodyPr/>
          <a:lstStyle/>
          <a:p>
            <a:r>
              <a:rPr lang="en-US" b="1" dirty="0" smtClean="0">
                <a:solidFill>
                  <a:srgbClr val="000000"/>
                </a:solidFill>
                <a:ea typeface="Lucida Grande"/>
                <a:cs typeface="Lucida Grande"/>
              </a:rPr>
              <a:t>Strategy for moving forward </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304800" y="990600"/>
            <a:ext cx="8382000" cy="5324536"/>
          </a:xfrm>
          <a:prstGeom prst="rect">
            <a:avLst/>
          </a:prstGeom>
          <a:noFill/>
        </p:spPr>
        <p:txBody>
          <a:bodyPr wrap="square" rtlCol="0">
            <a:spAutoFit/>
          </a:bodyPr>
          <a:lstStyle/>
          <a:p>
            <a:r>
              <a:rPr lang="en-US" sz="2000" b="1" dirty="0" smtClean="0"/>
              <a:t>Next Steps </a:t>
            </a:r>
          </a:p>
          <a:p>
            <a:pPr marL="457200" indent="-227013">
              <a:buFont typeface="+mj-lt"/>
              <a:buAutoNum type="arabicPeriod"/>
            </a:pPr>
            <a:r>
              <a:rPr lang="en-US" sz="1800" dirty="0"/>
              <a:t>Define the </a:t>
            </a:r>
            <a:r>
              <a:rPr lang="en-US" sz="1800" dirty="0" smtClean="0"/>
              <a:t>Protocol </a:t>
            </a:r>
            <a:r>
              <a:rPr lang="en-US" sz="1800" dirty="0"/>
              <a:t>Discrimination Entity </a:t>
            </a:r>
            <a:r>
              <a:rPr lang="en-US" sz="1800" dirty="0" smtClean="0"/>
              <a:t>(PDE</a:t>
            </a:r>
            <a:r>
              <a:rPr lang="en-US" sz="1800" dirty="0" smtClean="0"/>
              <a:t>).</a:t>
            </a:r>
          </a:p>
          <a:p>
            <a:pPr marL="457200" indent="-227013">
              <a:buFont typeface="+mj-lt"/>
              <a:buAutoNum type="arabicPeriod"/>
            </a:pPr>
            <a:r>
              <a:rPr lang="en-US" sz="1800" dirty="0" smtClean="0"/>
              <a:t>Define </a:t>
            </a:r>
            <a:r>
              <a:rPr lang="en-US" sz="1800" dirty="0"/>
              <a:t>how the Multiplexed MAC interface </a:t>
            </a:r>
            <a:r>
              <a:rPr lang="en-US" sz="1800" dirty="0" smtClean="0"/>
              <a:t>(MMI) works using the </a:t>
            </a:r>
            <a:r>
              <a:rPr lang="en-US" sz="1800" dirty="0"/>
              <a:t>Multiplexed data service </a:t>
            </a:r>
            <a:r>
              <a:rPr lang="en-US" sz="1800" dirty="0" smtClean="0"/>
              <a:t>as a baseline. </a:t>
            </a:r>
          </a:p>
          <a:p>
            <a:pPr marL="457200" indent="-227013">
              <a:buFont typeface="+mj-lt"/>
              <a:buAutoNum type="arabicPeriod"/>
            </a:pPr>
            <a:r>
              <a:rPr lang="en-US" sz="1800" dirty="0" smtClean="0"/>
              <a:t>Define how the </a:t>
            </a:r>
            <a:r>
              <a:rPr lang="en-US" sz="1800" dirty="0"/>
              <a:t>management protocols </a:t>
            </a:r>
            <a:r>
              <a:rPr lang="en-US" sz="1800" dirty="0" smtClean="0"/>
              <a:t>work</a:t>
            </a:r>
          </a:p>
          <a:p>
            <a:pPr marL="973137" lvl="1" indent="-285750">
              <a:buFont typeface="Arial"/>
              <a:buChar char="•"/>
            </a:pPr>
            <a:r>
              <a:rPr lang="en-US" sz="1600" dirty="0" smtClean="0"/>
              <a:t>PHY configuration</a:t>
            </a:r>
          </a:p>
          <a:p>
            <a:pPr marL="973137" lvl="1" indent="-285750">
              <a:buFont typeface="Arial"/>
              <a:buChar char="•"/>
            </a:pPr>
            <a:r>
              <a:rPr lang="en-US" sz="1600" dirty="0" smtClean="0"/>
              <a:t>MAC configuration</a:t>
            </a:r>
          </a:p>
          <a:p>
            <a:pPr marL="457200" indent="-227013">
              <a:buFont typeface="+mj-lt"/>
              <a:buAutoNum type="arabicPeriod"/>
            </a:pPr>
            <a:r>
              <a:rPr lang="en-US" sz="1800" dirty="0" smtClean="0"/>
              <a:t>Define </a:t>
            </a:r>
            <a:r>
              <a:rPr lang="en-US" sz="1800" dirty="0" smtClean="0"/>
              <a:t>how KMP should work within 15.12.</a:t>
            </a:r>
          </a:p>
          <a:p>
            <a:pPr marL="976313" lvl="1" indent="-287338">
              <a:buFont typeface="Arial"/>
              <a:buChar char="•"/>
            </a:pPr>
            <a:r>
              <a:rPr lang="en-US" sz="1800" dirty="0" smtClean="0"/>
              <a:t>Define the KMP SAPs using 802.1X as an example</a:t>
            </a:r>
          </a:p>
          <a:p>
            <a:pPr marL="690563" indent="-457200">
              <a:buFont typeface="+mj-lt"/>
              <a:buAutoNum type="arabicPeriod"/>
              <a:tabLst>
                <a:tab pos="854075" algn="l"/>
              </a:tabLst>
            </a:pPr>
            <a:r>
              <a:rPr lang="en-US" sz="1800" dirty="0" smtClean="0"/>
              <a:t>Define how 6LoWPAN should work within 15.12.</a:t>
            </a:r>
          </a:p>
          <a:p>
            <a:pPr marL="976313" lvl="1" indent="-287338">
              <a:buFont typeface="Arial"/>
              <a:buChar char="•"/>
            </a:pPr>
            <a:r>
              <a:rPr lang="en-US" sz="1800" dirty="0" smtClean="0"/>
              <a:t>Define the 6LO SAPs using IPv6 as an example</a:t>
            </a:r>
          </a:p>
          <a:p>
            <a:pPr marL="457200" indent="-227013">
              <a:buFont typeface="+mj-lt"/>
              <a:buAutoNum type="arabicPeriod"/>
            </a:pPr>
            <a:r>
              <a:rPr lang="en-US" sz="1800" dirty="0" smtClean="0"/>
              <a:t>Define how L2R should work within 15.12.</a:t>
            </a:r>
          </a:p>
          <a:p>
            <a:pPr marL="1030287" lvl="1" indent="-342900">
              <a:buFont typeface="Arial"/>
              <a:buChar char="•"/>
            </a:pPr>
            <a:r>
              <a:rPr lang="en-US" sz="1800" dirty="0" smtClean="0"/>
              <a:t>Define the L2R SAPs using both an endpoint and router as examples</a:t>
            </a:r>
          </a:p>
          <a:p>
            <a:pPr marL="457200" indent="-227013">
              <a:buFont typeface="+mj-lt"/>
              <a:buAutoNum type="arabicPeriod"/>
            </a:pPr>
            <a:r>
              <a:rPr lang="en-US" sz="1800" dirty="0" smtClean="0"/>
              <a:t>Define how Ranging should work within 15.12</a:t>
            </a:r>
          </a:p>
          <a:p>
            <a:pPr marL="1030287" lvl="1" indent="-342900">
              <a:buFont typeface="Arial"/>
              <a:buChar char="•"/>
            </a:pPr>
            <a:r>
              <a:rPr lang="en-US" sz="1800" dirty="0" smtClean="0"/>
              <a:t>Define the RNG SAPs using RFID as example</a:t>
            </a:r>
          </a:p>
          <a:p>
            <a:pPr marL="457200" indent="-227013">
              <a:buFont typeface="+mj-lt"/>
              <a:buAutoNum type="arabicPeriod"/>
            </a:pPr>
            <a:r>
              <a:rPr lang="en-US" sz="1800" dirty="0" smtClean="0"/>
              <a:t>Define ULI frame mechanism (ULI IE/Payload).</a:t>
            </a:r>
          </a:p>
          <a:p>
            <a:pPr marL="1030287" lvl="1" indent="-342900">
              <a:buFont typeface="Arial"/>
              <a:buChar char="•"/>
            </a:pPr>
            <a:r>
              <a:rPr lang="en-US" sz="1800" dirty="0" smtClean="0"/>
              <a:t>Unique identification of ULI presence</a:t>
            </a:r>
          </a:p>
          <a:p>
            <a:pPr marL="1030287" lvl="1" indent="-342900">
              <a:buFont typeface="Arial"/>
              <a:buChar char="•"/>
            </a:pPr>
            <a:r>
              <a:rPr lang="en-US" sz="1800" dirty="0" smtClean="0"/>
              <a:t>Compression of higher layer stack and EtherType</a:t>
            </a:r>
          </a:p>
          <a:p>
            <a:pPr marL="1030287" lvl="1" indent="-342900">
              <a:buFont typeface="Arial"/>
              <a:buChar char="•"/>
            </a:pPr>
            <a:r>
              <a:rPr lang="en-US" sz="1800" dirty="0" smtClean="0"/>
              <a:t>Other components?</a:t>
            </a:r>
          </a:p>
        </p:txBody>
      </p:sp>
    </p:spTree>
    <p:extLst>
      <p:ext uri="{BB962C8B-B14F-4D97-AF65-F5344CB8AC3E}">
        <p14:creationId xmlns:p14="http://schemas.microsoft.com/office/powerpoint/2010/main" val="12303165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80963</TotalTime>
  <Words>3601</Words>
  <Application>Microsoft Macintosh PowerPoint</Application>
  <PresentationFormat>On-screen Show (4:3)</PresentationFormat>
  <Paragraphs>653</Paragraphs>
  <Slides>36</Slides>
  <Notes>27</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Default Design</vt:lpstr>
      <vt:lpstr>PowerPoint Presentation</vt:lpstr>
      <vt:lpstr>Instructions for the WG Chair</vt:lpstr>
      <vt:lpstr>Participants, Patents, and Duty to Inform</vt:lpstr>
      <vt:lpstr>Patent Related Links</vt:lpstr>
      <vt:lpstr>Call for Potentially Essential Patents</vt:lpstr>
      <vt:lpstr>TG12 Officers</vt:lpstr>
      <vt:lpstr>TG12 Meeting Goals </vt:lpstr>
      <vt:lpstr>TG12 Meeting</vt:lpstr>
      <vt:lpstr>Strategy for moving forward </vt:lpstr>
      <vt:lpstr>802.15.12 Functional Decomposition</vt:lpstr>
      <vt:lpstr>PHY and DLL Functional Decomposition</vt:lpstr>
      <vt:lpstr>Example of Options Used for Secured SUN FSK Device</vt:lpstr>
      <vt:lpstr>Example of Options Used for LECIM O-QPSK Device</vt:lpstr>
      <vt:lpstr>Example of Options Used for 6tisch O-QPSK Device</vt:lpstr>
      <vt:lpstr>802.15.12 Protocol Discrimination Entity (PDE)  </vt:lpstr>
      <vt:lpstr>802.15.12 Multiplexed MAC interface  (MMI)</vt:lpstr>
      <vt:lpstr>802.15.12 Optional Protocols</vt:lpstr>
      <vt:lpstr>802.15.12 Optional Protocols</vt:lpstr>
      <vt:lpstr>PowerPoint Presentation</vt:lpstr>
      <vt:lpstr>PowerPoint Presentation</vt:lpstr>
      <vt:lpstr>PowerPoint Presentation</vt:lpstr>
      <vt:lpstr>PowerPoint Presentation</vt:lpstr>
      <vt:lpstr>PowerPoint Presentation</vt:lpstr>
      <vt:lpstr>802.15.12 Discovery Techniques</vt:lpstr>
      <vt:lpstr>Frame Composition</vt:lpstr>
      <vt:lpstr>802-2014 Reference Model</vt:lpstr>
      <vt:lpstr>802-2014 Reference Model</vt:lpstr>
      <vt:lpstr>802.15.9 Functional Decomposition</vt:lpstr>
      <vt:lpstr>802.15.10 Functional Decomposition</vt:lpstr>
      <vt:lpstr>Deliverables</vt:lpstr>
      <vt:lpstr>Deliverables</vt:lpstr>
      <vt:lpstr>Deliverables</vt:lpstr>
      <vt:lpstr>Deliverables</vt:lpstr>
      <vt:lpstr>Future Efforts</vt:lpstr>
      <vt:lpstr>Meeting Accomplishments </vt:lpstr>
      <vt:lpstr>Schedule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Opening Report for Warsaw</dc:title>
  <dc:subject>IEEE 802.15 &lt;TG12&gt;</dc:subject>
  <dc:creator>Pat Kinney</dc:creator>
  <cp:keywords/>
  <dc:description>&lt;15-16-0601-00-0012&gt;</dc:description>
  <cp:lastModifiedBy>Pat Kinney</cp:lastModifiedBy>
  <cp:revision>883</cp:revision>
  <cp:lastPrinted>2015-07-14T16:02:16Z</cp:lastPrinted>
  <dcterms:created xsi:type="dcterms:W3CDTF">2009-07-12T16:25:16Z</dcterms:created>
  <dcterms:modified xsi:type="dcterms:W3CDTF">2016-09-11T22:53:59Z</dcterms:modified>
  <cp:category/>
</cp:coreProperties>
</file>