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6" r:id="rId2"/>
    <p:sldId id="267" r:id="rId3"/>
    <p:sldId id="268" r:id="rId4"/>
    <p:sldId id="272" r:id="rId5"/>
    <p:sldId id="278" r:id="rId6"/>
    <p:sldId id="269" r:id="rId7"/>
    <p:sldId id="270" r:id="rId8"/>
    <p:sldId id="273" r:id="rId9"/>
    <p:sldId id="274" r:id="rId10"/>
    <p:sldId id="275"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129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48510-4ED4-47EC-9808-6920D55AB0A2}" type="datetimeFigureOut">
              <a:rPr kumimoji="1" lang="ja-JP" altLang="en-US" smtClean="0"/>
              <a:pPr/>
              <a:t>2016/9/15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500C67-0206-4DC3-A792-B8CDE1D5A3A7}" type="slidenum">
              <a:rPr kumimoji="1" lang="ja-JP" altLang="en-US" smtClean="0"/>
              <a:pPr/>
              <a:t>‹#›</a:t>
            </a:fld>
            <a:endParaRPr kumimoji="1" lang="ja-JP" altLang="en-US"/>
          </a:p>
        </p:txBody>
      </p:sp>
    </p:spTree>
    <p:extLst>
      <p:ext uri="{BB962C8B-B14F-4D97-AF65-F5344CB8AC3E}">
        <p14:creationId xmlns:p14="http://schemas.microsoft.com/office/powerpoint/2010/main" val="12686237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F500C67-0206-4DC3-A792-B8CDE1D5A3A7}"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500C67-0206-4DC3-A792-B8CDE1D5A3A7}" type="slidenum">
              <a:rPr kumimoji="1" lang="ja-JP" altLang="en-US" smtClean="0"/>
              <a:pPr/>
              <a:t>2</a:t>
            </a:fld>
            <a:endParaRPr kumimoji="1" lang="ja-JP" altLang="en-US"/>
          </a:p>
        </p:txBody>
      </p:sp>
    </p:spTree>
    <p:extLst>
      <p:ext uri="{BB962C8B-B14F-4D97-AF65-F5344CB8AC3E}">
        <p14:creationId xmlns:p14="http://schemas.microsoft.com/office/powerpoint/2010/main" val="896559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solidFill>
                  <a:srgbClr val="000000"/>
                </a:solidFill>
              </a:rPr>
              <a:t>September 2016</a:t>
            </a:r>
            <a:endParaRPr lang="en-US" altLang="ja-JP" dirty="0">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r>
              <a:rPr lang="en-US" altLang="ja-JP">
                <a:solidFill>
                  <a:srgbClr val="000000"/>
                </a:solidFill>
              </a:rPr>
              <a:t>Slide </a:t>
            </a:r>
            <a:fld id="{0882A745-62E9-4D85-9C51-9FBB7A0FFE66}" type="slidenum">
              <a:rPr lang="en-US" altLang="ja-JP">
                <a:solidFill>
                  <a:srgbClr val="000000"/>
                </a:solidFill>
              </a:rPr>
              <a:pPr/>
              <a:t>‹#›</a:t>
            </a:fld>
            <a:endParaRPr lang="en-US" altLang="ja-JP">
              <a:solidFill>
                <a:srgbClr val="000000"/>
              </a:solidFill>
            </a:endParaRPr>
          </a:p>
        </p:txBody>
      </p:sp>
      <p:sp>
        <p:nvSpPr>
          <p:cNvPr id="7" name="フッター プレースホルダー 2"/>
          <p:cNvSpPr>
            <a:spLocks noGrp="1"/>
          </p:cNvSpPr>
          <p:nvPr>
            <p:ph type="ftr" sz="quarter" idx="11"/>
          </p:nvPr>
        </p:nvSpPr>
        <p:spPr>
          <a:xfrm>
            <a:off x="5486400" y="6475413"/>
            <a:ext cx="3124200" cy="184666"/>
          </a:xfrm>
          <a:prstGeom prst="rect">
            <a:avLst/>
          </a:prstGeom>
        </p:spPr>
        <p:txBody>
          <a:bodyPr/>
          <a:lstStyle>
            <a:lvl1pPr>
              <a:defRPr sz="1200"/>
            </a:lvl1p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99306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ー 2"/>
          <p:cNvSpPr>
            <a:spLocks noGrp="1"/>
          </p:cNvSpPr>
          <p:nvPr>
            <p:ph type="ftr" sz="quarter" idx="11"/>
          </p:nvPr>
        </p:nvSpPr>
        <p:spPr>
          <a:xfrm>
            <a:off x="5486400" y="6475413"/>
            <a:ext cx="3124200" cy="184666"/>
          </a:xfrm>
          <a:prstGeom prst="rect">
            <a:avLst/>
          </a:prstGeom>
        </p:spPr>
        <p:txBody>
          <a:bodyPr/>
          <a:lstStyle>
            <a:lvl1pPr>
              <a:defRPr sz="1200"/>
            </a:lvl1pPr>
          </a:lstStyle>
          <a:p>
            <a:r>
              <a:rPr lang="en-US" altLang="ja-JP" dirty="0" smtClean="0">
                <a:solidFill>
                  <a:srgbClr val="000000"/>
                </a:solidFill>
              </a:rPr>
              <a:t>Kiyoshi Toshimitsu (Toshiba)</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r>
              <a:rPr lang="en-US" altLang="ja-JP">
                <a:solidFill>
                  <a:srgbClr val="000000"/>
                </a:solidFill>
              </a:rPr>
              <a:t>Slide </a:t>
            </a:r>
            <a:fld id="{A72D88AF-3262-482F-943F-BBF72EA94FF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393218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eaLnBrk="0" fontAlgn="base" hangingPunct="0">
              <a:spcBef>
                <a:spcPct val="0"/>
              </a:spcBef>
              <a:spcAft>
                <a:spcPct val="0"/>
              </a:spcAft>
            </a:pPr>
            <a:r>
              <a:rPr kumimoji="0" lang="en-US" altLang="ja-JP" smtClean="0">
                <a:solidFill>
                  <a:srgbClr val="000000"/>
                </a:solidFill>
                <a:latin typeface="Times New Roman" pitchFamily="18" charset="0"/>
              </a:rPr>
              <a:t>September 2016</a:t>
            </a:r>
            <a:endParaRPr kumimoji="0" lang="en-US" altLang="ja-JP" dirty="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pPr eaLnBrk="0" fontAlgn="base" hangingPunct="0">
              <a:spcBef>
                <a:spcPct val="0"/>
              </a:spcBef>
              <a:spcAft>
                <a:spcPct val="0"/>
              </a:spcAft>
            </a:pPr>
            <a:r>
              <a:rPr kumimoji="0" lang="en-US" altLang="ja-JP" sz="1200">
                <a:solidFill>
                  <a:srgbClr val="000000"/>
                </a:solidFill>
                <a:latin typeface="Times New Roman" pitchFamily="18" charset="0"/>
              </a:rPr>
              <a:t>Slide </a:t>
            </a:r>
            <a:fld id="{4A236B10-B031-4D06-A9BE-FE89D7FC1D78}" type="slidenum">
              <a:rPr kumimoji="0" lang="en-US" altLang="ja-JP" sz="1200">
                <a:solidFill>
                  <a:srgbClr val="000000"/>
                </a:solidFill>
                <a:latin typeface="Times New Roman" pitchFamily="18" charset="0"/>
              </a:rPr>
              <a:pPr eaLnBrk="0" fontAlgn="base" hangingPunct="0">
                <a:spcBef>
                  <a:spcPct val="0"/>
                </a:spcBef>
                <a:spcAft>
                  <a:spcPct val="0"/>
                </a:spcAft>
              </a:pPr>
              <a:t>‹#›</a:t>
            </a:fld>
            <a:endParaRPr kumimoji="0" lang="en-US" altLang="ja-JP" sz="1200">
              <a:solidFill>
                <a:srgbClr val="000000"/>
              </a:solidFill>
              <a:latin typeface="Times New Roman" pitchFamily="18" charset="0"/>
            </a:endParaRPr>
          </a:p>
        </p:txBody>
      </p:sp>
      <p:sp>
        <p:nvSpPr>
          <p:cNvPr id="1031" name="Rectangle 7"/>
          <p:cNvSpPr>
            <a:spLocks noChangeArrowheads="1"/>
          </p:cNvSpPr>
          <p:nvPr/>
        </p:nvSpPr>
        <p:spPr bwMode="auto">
          <a:xfrm>
            <a:off x="3851920"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262063" lvl="4" algn="r" eaLnBrk="0" fontAlgn="base" hangingPunct="0">
              <a:spcBef>
                <a:spcPct val="0"/>
              </a:spcBef>
              <a:spcAft>
                <a:spcPct val="0"/>
              </a:spcAft>
            </a:pPr>
            <a:r>
              <a:rPr kumimoji="0" lang="en-US" altLang="ja-JP" sz="1400" b="1" dirty="0">
                <a:solidFill>
                  <a:srgbClr val="000000"/>
                </a:solidFill>
                <a:latin typeface="Times New Roman" pitchFamily="18" charset="0"/>
                <a:ea typeface="ＭＳ Ｐゴシック" charset="-128"/>
              </a:rPr>
              <a:t>doc.: IEEE </a:t>
            </a:r>
            <a:r>
              <a:rPr kumimoji="0" lang="en-US" altLang="ja-JP" sz="1400" b="1" dirty="0" smtClean="0">
                <a:solidFill>
                  <a:srgbClr val="000000"/>
                </a:solidFill>
                <a:latin typeface="Times New Roman" pitchFamily="18" charset="0"/>
                <a:ea typeface="ＭＳ Ｐゴシック" charset="-128"/>
              </a:rPr>
              <a:t>802.15-16-0600-01-</a:t>
            </a:r>
            <a:r>
              <a:rPr kumimoji="0" lang="en-US" altLang="ja-JP" sz="1400" b="1" dirty="0" err="1" smtClean="0">
                <a:solidFill>
                  <a:srgbClr val="000000"/>
                </a:solidFill>
                <a:latin typeface="Times New Roman" pitchFamily="18" charset="0"/>
                <a:ea typeface="ＭＳ Ｐゴシック" charset="-128"/>
              </a:rPr>
              <a:t>003e</a:t>
            </a:r>
            <a:endParaRPr kumimoji="0"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kumimoji="0" lang="en-US" altLang="ja-JP" sz="120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1" name="フッター プレースホルダー 2"/>
          <p:cNvSpPr>
            <a:spLocks noGrp="1"/>
          </p:cNvSpPr>
          <p:nvPr>
            <p:ph type="ftr" sz="quarter" idx="3"/>
          </p:nvPr>
        </p:nvSpPr>
        <p:spPr>
          <a:xfrm>
            <a:off x="5486400" y="6475413"/>
            <a:ext cx="3124200" cy="184666"/>
          </a:xfrm>
          <a:prstGeom prst="rect">
            <a:avLst/>
          </a:prstGeom>
        </p:spPr>
        <p:txBody>
          <a:bodyPr/>
          <a:lstStyle>
            <a:lvl1pPr algn="r">
              <a:defRPr sz="1200"/>
            </a:lvl1p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3224439757"/>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24408" y="756568"/>
            <a:ext cx="874008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fontAlgn="base" hangingPunct="0">
              <a:spcBef>
                <a:spcPct val="0"/>
              </a:spcBef>
              <a:spcAft>
                <a:spcPct val="0"/>
              </a:spcAft>
            </a:pPr>
            <a:r>
              <a:rPr kumimoji="0" lang="en-US" altLang="ja-JP" b="1" u="sng" dirty="0">
                <a:solidFill>
                  <a:srgbClr val="000000"/>
                </a:solidFill>
                <a:effectLst>
                  <a:outerShdw blurRad="38100" dist="38100" dir="2700000" algn="tl">
                    <a:srgbClr val="C0C0C0"/>
                  </a:outerShdw>
                </a:effectLst>
                <a:latin typeface="Times New Roman" pitchFamily="18" charset="0"/>
                <a:ea typeface="ＭＳ Ｐゴシック" charset="-128"/>
              </a:rPr>
              <a:t>Project: IEEE P802.15 Working Group for Wireless Personal Area Networks (WPANs)</a:t>
            </a:r>
            <a:endParaRPr kumimoji="0" lang="en-US" altLang="ja-JP" sz="1600" b="1" dirty="0">
              <a:solidFill>
                <a:srgbClr val="000000"/>
              </a:solidFill>
              <a:latin typeface="Times New Roman" pitchFamily="18" charset="0"/>
              <a:ea typeface="ＭＳ Ｐゴシック" charset="-128"/>
            </a:endParaRPr>
          </a:p>
          <a:p>
            <a:pPr eaLnBrk="0" fontAlgn="base" hangingPunct="0">
              <a:spcBef>
                <a:spcPct val="0"/>
              </a:spcBef>
              <a:spcAft>
                <a:spcPct val="0"/>
              </a:spcAft>
            </a:pP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Submission Title:</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pt-BR" altLang="ja-JP" sz="1600" dirty="0" smtClean="0">
                <a:solidFill>
                  <a:srgbClr val="000000"/>
                </a:solidFill>
                <a:latin typeface="Times New Roman" pitchFamily="18" charset="0"/>
                <a:cs typeface="Times New Roman" pitchFamily="18" charset="0"/>
              </a:rPr>
              <a:t>Comment resolution for i-024 and </a:t>
            </a:r>
            <a:r>
              <a:rPr kumimoji="0" lang="pt-BR" altLang="ja-JP" sz="1600" dirty="0" smtClean="0">
                <a:solidFill>
                  <a:srgbClr val="000000"/>
                </a:solidFill>
                <a:latin typeface="Times New Roman" pitchFamily="18" charset="0"/>
                <a:cs typeface="Times New Roman" pitchFamily="18" charset="0"/>
              </a:rPr>
              <a:t>i-151</a:t>
            </a:r>
            <a:r>
              <a:rPr kumimoji="0" lang="ja-JP" altLang="en-US" sz="1600" dirty="0">
                <a:solidFill>
                  <a:srgbClr val="000000"/>
                </a:solidFill>
                <a:latin typeface="Times New Roman" pitchFamily="18" charset="0"/>
                <a:cs typeface="Times New Roman" pitchFamily="18" charset="0"/>
              </a:rPr>
              <a:t> </a:t>
            </a:r>
            <a:r>
              <a:rPr kumimoji="0" lang="en-US" altLang="ja-JP" sz="1600" dirty="0" smtClean="0">
                <a:solidFill>
                  <a:srgbClr val="000000"/>
                </a:solidFill>
                <a:latin typeface="Times New Roman" pitchFamily="18" charset="0"/>
                <a:cs typeface="Times New Roman" pitchFamily="18" charset="0"/>
              </a:rPr>
              <a:t>– rev 01</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Date Submitted: </a:t>
            </a:r>
            <a:r>
              <a:rPr kumimoji="0" lang="en-US" altLang="ja-JP" sz="1600" dirty="0" smtClean="0">
                <a:solidFill>
                  <a:srgbClr val="000000"/>
                </a:solidFill>
                <a:latin typeface="Times New Roman" pitchFamily="18" charset="0"/>
                <a:ea typeface="ＭＳ Ｐゴシック" charset="-128"/>
              </a:rPr>
              <a:t>[12 September, 2016]</a:t>
            </a:r>
            <a:r>
              <a:rPr kumimoji="0" lang="en-US" altLang="ja-JP" sz="1600" dirty="0">
                <a:solidFill>
                  <a:srgbClr val="000000"/>
                </a:solidFill>
                <a:latin typeface="Times New Roman" pitchFamily="18" charset="0"/>
                <a:ea typeface="ＭＳ Ｐゴシック" charset="-128"/>
              </a:rPr>
              <a:t>	</a:t>
            </a: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Source:</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smtClean="0">
                <a:solidFill>
                  <a:srgbClr val="000000"/>
                </a:solidFill>
                <a:latin typeface="Times New Roman" pitchFamily="18" charset="0"/>
                <a:ea typeface="ＭＳ Ｐゴシック" charset="-128"/>
                <a:cs typeface="Times New Roman" pitchFamily="18" charset="0"/>
              </a:rPr>
              <a:t>Kiyoshi </a:t>
            </a:r>
            <a:r>
              <a:rPr kumimoji="0" lang="en-US" altLang="ja-JP" sz="1600" dirty="0">
                <a:solidFill>
                  <a:srgbClr val="000000"/>
                </a:solidFill>
                <a:latin typeface="Times New Roman" pitchFamily="18" charset="0"/>
                <a:ea typeface="ＭＳ Ｐゴシック" charset="-128"/>
                <a:cs typeface="Times New Roman" pitchFamily="18" charset="0"/>
              </a:rPr>
              <a:t>Toshimitsu</a:t>
            </a:r>
            <a:r>
              <a:rPr kumimoji="0" lang="en-US" altLang="ja-JP" sz="1600" baseline="30000" dirty="0">
                <a:solidFill>
                  <a:srgbClr val="000000"/>
                </a:solidFill>
                <a:latin typeface="Times New Roman" pitchFamily="18" charset="0"/>
                <a:ea typeface="ＭＳ Ｐゴシック" charset="-128"/>
                <a:cs typeface="Times New Roman" pitchFamily="18" charset="0"/>
              </a:rPr>
              <a:t>(</a:t>
            </a:r>
            <a:r>
              <a:rPr kumimoji="0" lang="en-US" altLang="ja-JP" sz="1600" baseline="30000" dirty="0">
                <a:solidFill>
                  <a:srgbClr val="000000"/>
                </a:solidFill>
                <a:latin typeface="Times New Roman"/>
              </a:rPr>
              <a:t>1</a:t>
            </a:r>
            <a:r>
              <a:rPr kumimoji="0" lang="en-US" altLang="ja-JP" sz="1600" baseline="30000" dirty="0" smtClean="0">
                <a:solidFill>
                  <a:srgbClr val="000000"/>
                </a:solidFill>
                <a:latin typeface="Times New Roman"/>
              </a:rPr>
              <a:t>)</a:t>
            </a:r>
            <a:r>
              <a:rPr kumimoji="0" lang="en-US" altLang="ja-JP" sz="1600" dirty="0" smtClean="0">
                <a:solidFill>
                  <a:srgbClr val="000000"/>
                </a:solidFill>
                <a:latin typeface="Times New Roman" pitchFamily="18" charset="0"/>
                <a:cs typeface="Times New Roman" panose="02020603050405020304" pitchFamily="18" charset="0"/>
              </a:rPr>
              <a:t>, Ko Togashi,  </a:t>
            </a:r>
            <a:r>
              <a:rPr kumimoji="0" lang="en-US" altLang="ja-JP" sz="1600" dirty="0" smtClean="0">
                <a:solidFill>
                  <a:srgbClr val="000000"/>
                </a:solidFill>
                <a:latin typeface="Times New Roman" pitchFamily="18" charset="0"/>
                <a:ea typeface="ＭＳ Ｐゴシック" charset="-128"/>
                <a:cs typeface="Times New Roman" pitchFamily="18" charset="0"/>
              </a:rPr>
              <a:t>Ken </a:t>
            </a:r>
            <a:r>
              <a:rPr kumimoji="0" lang="en-US" altLang="ja-JP" sz="1600" dirty="0">
                <a:solidFill>
                  <a:srgbClr val="000000"/>
                </a:solidFill>
                <a:latin typeface="Times New Roman" pitchFamily="18" charset="0"/>
                <a:ea typeface="ＭＳ Ｐゴシック" charset="-128"/>
                <a:cs typeface="Times New Roman" pitchFamily="18" charset="0"/>
              </a:rPr>
              <a:t>Hiraga, Jae </a:t>
            </a:r>
            <a:r>
              <a:rPr kumimoji="0" lang="en-US" altLang="ja-JP" sz="1600" dirty="0" err="1">
                <a:solidFill>
                  <a:srgbClr val="000000"/>
                </a:solidFill>
                <a:latin typeface="Times New Roman" pitchFamily="18" charset="0"/>
                <a:ea typeface="ＭＳ Ｐゴシック" charset="-128"/>
                <a:cs typeface="Times New Roman" pitchFamily="18" charset="0"/>
              </a:rPr>
              <a:t>Seung</a:t>
            </a:r>
            <a:r>
              <a:rPr kumimoji="0" lang="en-US" altLang="ja-JP" sz="1600" dirty="0">
                <a:solidFill>
                  <a:srgbClr val="000000"/>
                </a:solidFill>
                <a:latin typeface="Times New Roman" pitchFamily="18" charset="0"/>
                <a:ea typeface="ＭＳ Ｐゴシック" charset="-128"/>
                <a:cs typeface="Times New Roman" pitchFamily="18" charset="0"/>
              </a:rPr>
              <a:t> Lee, Itaru </a:t>
            </a:r>
            <a:r>
              <a:rPr kumimoji="0" lang="en-US" altLang="ja-JP" sz="1600" dirty="0" err="1">
                <a:solidFill>
                  <a:srgbClr val="000000"/>
                </a:solidFill>
                <a:latin typeface="Times New Roman" pitchFamily="18" charset="0"/>
                <a:ea typeface="ＭＳ Ｐゴシック" charset="-128"/>
                <a:cs typeface="Times New Roman" pitchFamily="18" charset="0"/>
              </a:rPr>
              <a:t>Maekawa</a:t>
            </a:r>
            <a:r>
              <a:rPr kumimoji="0" lang="en-US" altLang="ja-JP" sz="1600" dirty="0">
                <a:solidFill>
                  <a:srgbClr val="000000"/>
                </a:solidFill>
                <a:latin typeface="Times New Roman" pitchFamily="18" charset="0"/>
                <a:ea typeface="ＭＳ Ｐゴシック" charset="-128"/>
                <a:cs typeface="Times New Roman" pitchFamily="18" charset="0"/>
              </a:rPr>
              <a:t>, </a:t>
            </a:r>
            <a:r>
              <a:rPr kumimoji="0" lang="en-US" altLang="ja-JP" sz="1600" dirty="0" smtClean="0">
                <a:solidFill>
                  <a:srgbClr val="000000"/>
                </a:solidFill>
                <a:latin typeface="Times New Roman" pitchFamily="18" charset="0"/>
                <a:ea typeface="ＭＳ Ｐゴシック" charset="-128"/>
                <a:cs typeface="Times New Roman" pitchFamily="18" charset="0"/>
              </a:rPr>
              <a:t>Keitarou Kondou </a:t>
            </a:r>
            <a:r>
              <a:rPr kumimoji="0" lang="en-US" altLang="ja-JP" sz="1600" dirty="0" smtClean="0">
                <a:solidFill>
                  <a:srgbClr val="000000"/>
                </a:solidFill>
                <a:latin typeface="Times New Roman" pitchFamily="18" charset="0"/>
                <a:cs typeface="Times New Roman" panose="02020603050405020304" pitchFamily="18" charset="0"/>
              </a:rPr>
              <a:t>, </a:t>
            </a:r>
            <a:r>
              <a:rPr kumimoji="0" lang="en-US" altLang="ja-JP" sz="1600" dirty="0">
                <a:solidFill>
                  <a:srgbClr val="000000"/>
                </a:solidFill>
                <a:latin typeface="Times New Roman" pitchFamily="18" charset="0"/>
                <a:cs typeface="Times New Roman" panose="02020603050405020304" pitchFamily="18" charset="0"/>
              </a:rPr>
              <a:t>all contributors are listed in “Contributors” slide</a:t>
            </a:r>
            <a:r>
              <a:rPr kumimoji="0" lang="en-US" altLang="ja-JP" sz="1600" dirty="0" smtClean="0">
                <a:solidFill>
                  <a:srgbClr val="000000"/>
                </a:solidFill>
                <a:latin typeface="Times New Roman" pitchFamily="18" charset="0"/>
                <a:ea typeface="ＭＳ Ｐゴシック" charset="-128"/>
              </a:rPr>
              <a:t>] </a:t>
            </a:r>
          </a:p>
          <a:p>
            <a:pPr eaLnBrk="0" fontAlgn="base" hangingPunct="0">
              <a:spcBef>
                <a:spcPct val="0"/>
              </a:spcBef>
              <a:spcAft>
                <a:spcPct val="0"/>
              </a:spcAft>
            </a:pPr>
            <a:r>
              <a:rPr kumimoji="0" lang="en-US" altLang="ja-JP" sz="1600" dirty="0" smtClean="0">
                <a:solidFill>
                  <a:srgbClr val="000000"/>
                </a:solidFill>
                <a:latin typeface="Times New Roman" pitchFamily="18" charset="0"/>
                <a:ea typeface="ＭＳ Ｐゴシック" charset="-128"/>
              </a:rPr>
              <a:t>Company [</a:t>
            </a:r>
            <a:r>
              <a:rPr kumimoji="0" lang="en-US" altLang="ja-JP" sz="1600" dirty="0" smtClean="0">
                <a:solidFill>
                  <a:srgbClr val="000000"/>
                </a:solidFill>
                <a:latin typeface="Times New Roman" pitchFamily="18" charset="0"/>
                <a:ea typeface="ＭＳ Ｐゴシック" charset="-128"/>
                <a:cs typeface="Times New Roman" pitchFamily="18" charset="0"/>
              </a:rPr>
              <a:t>Toshiba</a:t>
            </a:r>
            <a:r>
              <a:rPr kumimoji="0" lang="en-US" altLang="ja-JP" sz="1600" baseline="30000" dirty="0" smtClean="0">
                <a:solidFill>
                  <a:srgbClr val="000000"/>
                </a:solidFill>
                <a:latin typeface="Times New Roman"/>
              </a:rPr>
              <a:t>1</a:t>
            </a:r>
            <a:r>
              <a:rPr kumimoji="0" lang="en-US" altLang="ja-JP" sz="1600" dirty="0" smtClean="0">
                <a:solidFill>
                  <a:srgbClr val="000000"/>
                </a:solidFill>
                <a:latin typeface="Times New Roman"/>
              </a:rPr>
              <a:t>, </a:t>
            </a:r>
            <a:r>
              <a:rPr kumimoji="0" lang="en-US" altLang="ja-JP" sz="1600" dirty="0" smtClean="0">
                <a:solidFill>
                  <a:srgbClr val="000000"/>
                </a:solidFill>
                <a:latin typeface="Times New Roman" pitchFamily="18" charset="0"/>
                <a:ea typeface="ＭＳ Ｐゴシック" charset="-128"/>
                <a:cs typeface="Times New Roman" pitchFamily="18" charset="0"/>
              </a:rPr>
              <a:t>ETRI</a:t>
            </a:r>
            <a:r>
              <a:rPr kumimoji="0" lang="en-US" altLang="ja-JP" sz="1600" dirty="0">
                <a:solidFill>
                  <a:srgbClr val="000000"/>
                </a:solidFill>
                <a:latin typeface="Times New Roman" pitchFamily="18" charset="0"/>
                <a:ea typeface="ＭＳ Ｐゴシック" charset="-128"/>
                <a:cs typeface="Times New Roman" pitchFamily="18" charset="0"/>
              </a:rPr>
              <a:t>, JRC, NTT, </a:t>
            </a:r>
            <a:r>
              <a:rPr kumimoji="0" lang="en-US" altLang="ja-JP" sz="1600" dirty="0" smtClean="0">
                <a:solidFill>
                  <a:srgbClr val="000000"/>
                </a:solidFill>
                <a:latin typeface="Times New Roman" pitchFamily="18" charset="0"/>
                <a:ea typeface="ＭＳ Ｐゴシック" charset="-128"/>
                <a:cs typeface="Times New Roman" pitchFamily="18" charset="0"/>
              </a:rPr>
              <a:t>Sony</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Address</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[1-1 Shibaura 1-chome, Minato-</a:t>
            </a:r>
            <a:r>
              <a:rPr kumimoji="0" lang="en-US" altLang="ja-JP" sz="1600" dirty="0" err="1" smtClean="0">
                <a:solidFill>
                  <a:srgbClr val="000000"/>
                </a:solidFill>
                <a:latin typeface="Times New Roman" pitchFamily="18" charset="0"/>
                <a:ea typeface="ＭＳ Ｐゴシック" charset="-128"/>
              </a:rPr>
              <a:t>ku</a:t>
            </a:r>
            <a:r>
              <a:rPr kumimoji="0" lang="en-US" altLang="ja-JP" sz="1600" dirty="0" smtClean="0">
                <a:solidFill>
                  <a:srgbClr val="000000"/>
                </a:solidFill>
                <a:latin typeface="Times New Roman" pitchFamily="18" charset="0"/>
                <a:ea typeface="ＭＳ Ｐゴシック" charset="-128"/>
              </a:rPr>
              <a:t>, Tokyo, Japan]</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smtClean="0">
                <a:solidFill>
                  <a:srgbClr val="000000"/>
                </a:solidFill>
                <a:latin typeface="Times New Roman" pitchFamily="18" charset="0"/>
                <a:ea typeface="ＭＳ Ｐゴシック" charset="-128"/>
              </a:rPr>
              <a:t>E-Mai</a:t>
            </a:r>
            <a:r>
              <a:rPr kumimoji="0" lang="en-US" altLang="ja-JP" sz="1600" dirty="0" smtClean="0">
                <a:solidFill>
                  <a:srgbClr val="000000"/>
                </a:solidFill>
                <a:latin typeface="Times New Roman" pitchFamily="18" charset="0"/>
                <a:ea typeface="ＭＳ Ｐゴシック" charset="-128"/>
              </a:rPr>
              <a:t>l:[kiyoshi.toshimitsu@toshiba.co.jp]</a:t>
            </a:r>
            <a:r>
              <a:rPr kumimoji="0" lang="en-US" altLang="ja-JP" sz="1600" dirty="0">
                <a:solidFill>
                  <a:srgbClr val="000000"/>
                </a:solidFill>
                <a:latin typeface="Times New Roman" pitchFamily="18" charset="0"/>
                <a:ea typeface="ＭＳ Ｐゴシック" charset="-128"/>
              </a:rPr>
              <a:t>	</a:t>
            </a:r>
            <a:endParaRPr kumimoji="0" lang="en-US" altLang="ja-JP" sz="1200" dirty="0">
              <a:solidFill>
                <a:srgbClr val="000000"/>
              </a:solidFill>
              <a:latin typeface="Times New Roman" pitchFamily="18" charset="0"/>
              <a:ea typeface="ＭＳ Ｐゴシック" charset="-128"/>
            </a:endParaRPr>
          </a:p>
          <a:p>
            <a:pPr eaLnBrk="0" fontAlgn="base" hangingPunct="0">
              <a:spcBef>
                <a:spcPts val="600"/>
              </a:spcBef>
              <a:spcAft>
                <a:spcPts val="600"/>
              </a:spcAft>
            </a:pPr>
            <a:r>
              <a:rPr kumimoji="0" lang="en-US" altLang="ja-JP" sz="1600" b="1" dirty="0">
                <a:solidFill>
                  <a:srgbClr val="000000"/>
                </a:solidFill>
                <a:latin typeface="Times New Roman" pitchFamily="18" charset="0"/>
                <a:ea typeface="ＭＳ Ｐゴシック" charset="-128"/>
              </a:rPr>
              <a:t>Abstract:</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rPr>
              <a:t>This document </a:t>
            </a:r>
            <a:r>
              <a:rPr kumimoji="0" lang="en-US" altLang="ja-JP" sz="1600" dirty="0" smtClean="0">
                <a:solidFill>
                  <a:srgbClr val="000000"/>
                </a:solidFill>
                <a:latin typeface="Times New Roman" pitchFamily="18" charset="0"/>
                <a:ea typeface="ＭＳ Ｐゴシック" charset="-128"/>
              </a:rPr>
              <a:t>describes about PPSP and PPPP.]</a:t>
            </a:r>
          </a:p>
          <a:p>
            <a:pPr eaLnBrk="0" fontAlgn="base" hangingPunct="0">
              <a:spcBef>
                <a:spcPts val="600"/>
              </a:spcBef>
              <a:spcAft>
                <a:spcPts val="600"/>
              </a:spcAft>
            </a:pPr>
            <a:r>
              <a:rPr kumimoji="0" lang="en-US" altLang="ja-JP" sz="1600" b="1" dirty="0" smtClean="0">
                <a:solidFill>
                  <a:srgbClr val="000000"/>
                </a:solidFill>
                <a:latin typeface="Times New Roman" pitchFamily="18" charset="0"/>
                <a:ea typeface="ＭＳ Ｐゴシック" charset="-128"/>
              </a:rPr>
              <a:t>Purpose</a:t>
            </a:r>
            <a:r>
              <a:rPr kumimoji="0" lang="en-US" altLang="ja-JP" sz="1600" b="1" dirty="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cs typeface="Times New Roman" pitchFamily="18" charset="0"/>
              </a:rPr>
              <a:t>To propose a full set of specifications for TG 3e</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Notice:</a:t>
            </a:r>
            <a:r>
              <a:rPr kumimoji="0" lang="en-US" altLang="ja-JP" sz="1600" dirty="0">
                <a:solidFill>
                  <a:srgbClr val="000000"/>
                </a:solidFill>
                <a:latin typeface="Times New Roman" pitchFamily="18" charset="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Release:</a:t>
            </a:r>
            <a:r>
              <a:rPr kumimoji="0" lang="en-US" altLang="ja-JP" sz="1600" dirty="0">
                <a:solidFill>
                  <a:srgbClr val="000000"/>
                </a:solidFill>
                <a:latin typeface="Times New Roman" pitchFamily="18" charset="0"/>
                <a:ea typeface="ＭＳ Ｐゴシック" charset="-128"/>
              </a:rPr>
              <a:t>	The contributor acknowledges and accepts that this contribution becomes the property of IEEE and may be made publicly available by P802.15.	</a:t>
            </a:r>
          </a:p>
        </p:txBody>
      </p:sp>
      <p:sp>
        <p:nvSpPr>
          <p:cNvPr id="5" name="日付プレースホルダー 4"/>
          <p:cNvSpPr>
            <a:spLocks noGrp="1"/>
          </p:cNvSpPr>
          <p:nvPr>
            <p:ph type="dt" sz="half" idx="10"/>
          </p:nvPr>
        </p:nvSpPr>
        <p:spPr/>
        <p:txBody>
          <a:bodyPr/>
          <a:lstStyle/>
          <a:p>
            <a:r>
              <a:rPr lang="en-US" altLang="ja-JP" dirty="0" smtClean="0">
                <a:solidFill>
                  <a:srgbClr val="000000"/>
                </a:solidFill>
              </a:rPr>
              <a:t>September </a:t>
            </a:r>
            <a:r>
              <a:rPr lang="ja-JP" altLang="en-US" dirty="0">
                <a:solidFill>
                  <a:srgbClr val="000000"/>
                </a:solidFill>
              </a:rPr>
              <a:t> </a:t>
            </a:r>
            <a:r>
              <a:rPr lang="en-US" altLang="ja-JP" dirty="0" smtClean="0">
                <a:solidFill>
                  <a:srgbClr val="000000"/>
                </a:solidFill>
              </a:rPr>
              <a:t>2016</a:t>
            </a:r>
            <a:endParaRPr lang="en-US" altLang="ja-JP" dirty="0">
              <a:solidFill>
                <a:srgbClr val="000000"/>
              </a:solidFill>
            </a:endParaRPr>
          </a:p>
        </p:txBody>
      </p:sp>
      <p:sp>
        <p:nvSpPr>
          <p:cNvPr id="9" name="フッター プレースホルダー 8"/>
          <p:cNvSpPr>
            <a:spLocks noGrp="1"/>
          </p:cNvSpPr>
          <p:nvPr>
            <p:ph type="ftr" sz="quarter" idx="11"/>
          </p:nvPr>
        </p:nvSpPr>
        <p:spPr/>
        <p:txBody>
          <a:bodyPr/>
          <a:lstStyle/>
          <a:p>
            <a:r>
              <a:rPr lang="en-US" altLang="ja-JP" dirty="0" smtClean="0">
                <a:solidFill>
                  <a:srgbClr val="000000"/>
                </a:solidFill>
                <a:latin typeface="+mj-ea"/>
                <a:ea typeface="+mj-ea"/>
              </a:rPr>
              <a:t>Kiyoshi Toshimitsu (Toshiba)</a:t>
            </a:r>
            <a:endParaRPr lang="en-US" altLang="ja-JP" dirty="0">
              <a:solidFill>
                <a:srgbClr val="000000"/>
              </a:solidFill>
              <a:latin typeface="+mj-ea"/>
              <a:ea typeface="+mj-ea"/>
            </a:endParaRPr>
          </a:p>
        </p:txBody>
      </p:sp>
    </p:spTree>
    <p:extLst>
      <p:ext uri="{BB962C8B-B14F-4D97-AF65-F5344CB8AC3E}">
        <p14:creationId xmlns:p14="http://schemas.microsoft.com/office/powerpoint/2010/main" val="14553713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772816"/>
            <a:ext cx="7772400" cy="4114800"/>
          </a:xfrm>
        </p:spPr>
        <p:txBody>
          <a:bodyPr/>
          <a:lstStyle/>
          <a:p>
            <a:pPr marL="0" indent="0">
              <a:buNone/>
            </a:pPr>
            <a:r>
              <a:rPr lang="en-US" altLang="ja-JP" sz="2000" b="1" dirty="0"/>
              <a:t>11a.2.3.1 </a:t>
            </a:r>
            <a:r>
              <a:rPr lang="en-US" altLang="ja-JP" sz="2000" b="1" dirty="0" err="1"/>
              <a:t>PHY</a:t>
            </a:r>
            <a:r>
              <a:rPr lang="en-US" altLang="ja-JP" sz="2000" b="1" dirty="0"/>
              <a:t> </a:t>
            </a:r>
            <a:r>
              <a:rPr lang="en-US" altLang="ja-JP" sz="2000" b="1" dirty="0" smtClean="0"/>
              <a:t>preamble</a:t>
            </a:r>
          </a:p>
          <a:p>
            <a:pPr marL="0" indent="0">
              <a:buNone/>
            </a:pPr>
            <a:endParaRPr lang="en-US" altLang="ja-JP" sz="2000" b="1" dirty="0" smtClean="0"/>
          </a:p>
          <a:p>
            <a:pPr marL="0" indent="0">
              <a:buNone/>
            </a:pPr>
            <a:r>
              <a:rPr kumimoji="1" lang="en-US" altLang="ja-JP" sz="2000" u="sng" dirty="0" smtClean="0"/>
              <a:t>Change</a:t>
            </a:r>
          </a:p>
          <a:p>
            <a:pPr marL="0" indent="0">
              <a:buNone/>
            </a:pPr>
            <a:r>
              <a:rPr lang="en-US" altLang="ja-JP" sz="2000" dirty="0"/>
              <a:t>A PHY-long preamble shall be used during </a:t>
            </a:r>
            <a:r>
              <a:rPr lang="en-US" altLang="ja-JP" sz="2000" dirty="0" smtClean="0">
                <a:solidFill>
                  <a:srgbClr val="FF0000"/>
                </a:solidFill>
              </a:rPr>
              <a:t>PPSP</a:t>
            </a:r>
            <a:r>
              <a:rPr lang="en-US" altLang="ja-JP" sz="2000" dirty="0" smtClean="0"/>
              <a:t> </a:t>
            </a:r>
            <a:r>
              <a:rPr lang="en-US" altLang="ja-JP" sz="2000" strike="sngStrike" dirty="0" smtClean="0"/>
              <a:t>Unassociated </a:t>
            </a:r>
            <a:r>
              <a:rPr lang="en-US" altLang="ja-JP" sz="2000" strike="sngStrike" dirty="0"/>
              <a:t>Phase </a:t>
            </a:r>
            <a:r>
              <a:rPr lang="en-US" altLang="ja-JP" sz="2000" dirty="0"/>
              <a:t>and a PHY-short preamble shall be </a:t>
            </a:r>
            <a:r>
              <a:rPr lang="en-US" altLang="ja-JP" sz="2000" dirty="0" smtClean="0"/>
              <a:t>used during </a:t>
            </a:r>
            <a:r>
              <a:rPr lang="en-US" altLang="ja-JP" sz="2000" dirty="0" err="1" smtClean="0">
                <a:solidFill>
                  <a:srgbClr val="FF0000"/>
                </a:solidFill>
              </a:rPr>
              <a:t>PPPP</a:t>
            </a:r>
            <a:r>
              <a:rPr lang="en-US" altLang="ja-JP" sz="2000" strike="sngStrike" dirty="0" err="1" smtClean="0"/>
              <a:t>Associated</a:t>
            </a:r>
            <a:r>
              <a:rPr lang="en-US" altLang="ja-JP" sz="2000" strike="sngStrike" dirty="0" smtClean="0"/>
              <a:t> </a:t>
            </a:r>
            <a:r>
              <a:rPr lang="en-US" altLang="ja-JP" sz="2000" strike="sngStrike" dirty="0"/>
              <a:t>Phase</a:t>
            </a:r>
            <a:r>
              <a:rPr lang="en-US" altLang="ja-JP" sz="2000" dirty="0"/>
              <a:t>.</a:t>
            </a:r>
            <a:endParaRPr kumimoji="1" lang="ja-JP" altLang="en-US" sz="2000" dirty="0"/>
          </a:p>
        </p:txBody>
      </p:sp>
      <p:sp>
        <p:nvSpPr>
          <p:cNvPr id="4" name="タイトル 1"/>
          <p:cNvSpPr txBox="1">
            <a:spLocks/>
          </p:cNvSpPr>
          <p:nvPr/>
        </p:nvSpPr>
        <p:spPr bwMode="auto">
          <a:xfrm>
            <a:off x="685800" y="476672"/>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t>Association details (4)</a:t>
            </a:r>
            <a:endParaRPr lang="ja-JP" altLang="en-US" kern="0"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500163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650631" y="692696"/>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0" cap="none" spc="0" normalizeH="0" baseline="0" noProof="0" dirty="0" smtClean="0">
                <a:ln>
                  <a:noFill/>
                </a:ln>
                <a:solidFill>
                  <a:srgbClr val="000000"/>
                </a:solidFill>
                <a:effectLst/>
                <a:uLnTx/>
                <a:uFillTx/>
                <a:latin typeface="Arial"/>
                <a:ea typeface="ＭＳ Ｐゴシック"/>
                <a:cs typeface="+mj-cs"/>
              </a:rPr>
              <a:t>Contributors</a:t>
            </a:r>
            <a:endParaRPr kumimoji="1" lang="ja-JP" altLang="en-US" sz="2400" b="1" i="0" u="none" strike="noStrike" kern="0" cap="none" spc="0" normalizeH="0" baseline="0" noProof="0" dirty="0">
              <a:ln>
                <a:noFill/>
              </a:ln>
              <a:solidFill>
                <a:srgbClr val="000000"/>
              </a:solidFill>
              <a:effectLst/>
              <a:uLnTx/>
              <a:uFillTx/>
              <a:latin typeface="Arial"/>
              <a:ea typeface="ＭＳ Ｐゴシック"/>
              <a:cs typeface="+mj-cs"/>
            </a:endParaRPr>
          </a:p>
        </p:txBody>
      </p:sp>
      <p:graphicFrame>
        <p:nvGraphicFramePr>
          <p:cNvPr id="9" name="コンテンツ プレースホルダー 4"/>
          <p:cNvGraphicFramePr>
            <a:graphicFrameLocks/>
          </p:cNvGraphicFramePr>
          <p:nvPr>
            <p:extLst>
              <p:ext uri="{D42A27DB-BD31-4B8C-83A1-F6EECF244321}">
                <p14:modId xmlns:p14="http://schemas.microsoft.com/office/powerpoint/2010/main" val="1535606046"/>
              </p:ext>
            </p:extLst>
          </p:nvPr>
        </p:nvGraphicFramePr>
        <p:xfrm>
          <a:off x="784700" y="1700808"/>
          <a:ext cx="7963764" cy="3024334"/>
        </p:xfrm>
        <a:graphic>
          <a:graphicData uri="http://schemas.openxmlformats.org/drawingml/2006/table">
            <a:tbl>
              <a:tblPr firstRow="1" bandRow="1"/>
              <a:tblGrid>
                <a:gridCol w="2050433"/>
                <a:gridCol w="2384939"/>
                <a:gridCol w="3528392"/>
              </a:tblGrid>
              <a:tr h="36311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600" dirty="0" smtClean="0">
                          <a:latin typeface="+mn-lt"/>
                        </a:rPr>
                        <a:t>Name</a:t>
                      </a:r>
                      <a:endParaRPr kumimoji="1" lang="ja-JP" altLang="en-US" sz="16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600" dirty="0" smtClean="0">
                          <a:latin typeface="+mn-lt"/>
                        </a:rPr>
                        <a:t>Affiliation</a:t>
                      </a:r>
                      <a:endParaRPr kumimoji="1" lang="ja-JP" altLang="en-US" sz="16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600" dirty="0" smtClean="0">
                          <a:latin typeface="+mn-lt"/>
                        </a:rPr>
                        <a:t>Email</a:t>
                      </a:r>
                      <a:endParaRPr kumimoji="1" lang="ja-JP" altLang="en-US" sz="16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6311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Jae </a:t>
                      </a:r>
                      <a:r>
                        <a:rPr kumimoji="1" lang="en-US" altLang="ja-JP" sz="1600" dirty="0" err="1" smtClean="0">
                          <a:latin typeface="+mn-lt"/>
                        </a:rPr>
                        <a:t>Seung</a:t>
                      </a:r>
                      <a:r>
                        <a:rPr kumimoji="1" lang="en-US" altLang="ja-JP" sz="1600" dirty="0" smtClean="0">
                          <a:latin typeface="+mn-lt"/>
                        </a:rPr>
                        <a:t> Lee</a:t>
                      </a:r>
                      <a:endParaRPr kumimoji="1" lang="ja-JP" altLang="en-US" sz="16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err="1" smtClean="0">
                          <a:latin typeface="+mn-lt"/>
                        </a:rPr>
                        <a:t>ETRI</a:t>
                      </a:r>
                      <a:endParaRPr kumimoji="1" lang="ja-JP" altLang="en-US" sz="16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err="1" smtClean="0">
                          <a:latin typeface="+mn-lt"/>
                        </a:rPr>
                        <a:t>jasonlee</a:t>
                      </a:r>
                      <a:r>
                        <a:rPr kumimoji="1" lang="en-US" altLang="ja-JP" sz="1600" dirty="0" smtClean="0">
                          <a:latin typeface="+mn-lt"/>
                        </a:rPr>
                        <a:t> at etri.re.kr</a:t>
                      </a:r>
                      <a:endParaRPr kumimoji="1" lang="ja-JP" altLang="en-US" sz="16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6311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err="1" smtClean="0">
                          <a:latin typeface="+mn-lt"/>
                        </a:rPr>
                        <a:t>Itaru</a:t>
                      </a:r>
                      <a:r>
                        <a:rPr kumimoji="1" lang="en-US" altLang="ja-JP" sz="1600" dirty="0" smtClean="0">
                          <a:latin typeface="+mn-lt"/>
                        </a:rPr>
                        <a:t> </a:t>
                      </a:r>
                      <a:r>
                        <a:rPr kumimoji="1" lang="en-US" altLang="ja-JP" sz="1600" dirty="0" err="1" smtClean="0">
                          <a:latin typeface="+mn-lt"/>
                        </a:rPr>
                        <a:t>Maekawa</a:t>
                      </a:r>
                      <a:endParaRPr kumimoji="1" lang="ja-JP" altLang="en-US" sz="1600" dirty="0">
                        <a:latin typeface="+mn-lt"/>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Japan Radio Co.,</a:t>
                      </a:r>
                      <a:r>
                        <a:rPr kumimoji="1" lang="en-US" altLang="ja-JP" sz="1600" baseline="0" dirty="0" smtClean="0">
                          <a:latin typeface="+mn-lt"/>
                        </a:rPr>
                        <a:t> Ltd.</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err="1" smtClean="0">
                          <a:latin typeface="+mn-lt"/>
                        </a:rPr>
                        <a:t>maekawa.itaru</a:t>
                      </a:r>
                      <a:r>
                        <a:rPr kumimoji="1" lang="en-US" altLang="ja-JP" sz="1600" dirty="0" smtClean="0">
                          <a:latin typeface="+mn-lt"/>
                        </a:rPr>
                        <a:t> at jrc.co.jp</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6311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Ken Hiraga</a:t>
                      </a:r>
                      <a:endParaRPr kumimoji="1" lang="ja-JP" altLang="en-US" sz="1600" dirty="0">
                        <a:latin typeface="+mn-lt"/>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NTT Corporation</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hiraga.ken at lab.ntt.co.jp</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604387">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Keitarou Kondou</a:t>
                      </a:r>
                      <a:endParaRPr kumimoji="1" lang="ja-JP" altLang="en-US" sz="1600" dirty="0">
                        <a:latin typeface="+mn-lt"/>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Sony Corporation</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err="1" smtClean="0">
                          <a:latin typeface="+mn-lt"/>
                        </a:rPr>
                        <a:t>Keitarou.Kondou</a:t>
                      </a:r>
                      <a:r>
                        <a:rPr kumimoji="1" lang="en-US" altLang="ja-JP" sz="1600" dirty="0" smtClean="0">
                          <a:latin typeface="+mn-lt"/>
                        </a:rPr>
                        <a:t> at jp.sony.com</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6311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Ko Togashi</a:t>
                      </a:r>
                      <a:endParaRPr kumimoji="1" lang="ja-JP" altLang="en-US" sz="1600" dirty="0">
                        <a:latin typeface="+mn-lt"/>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Toshiba Corporation</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err="1" smtClean="0">
                          <a:latin typeface="+mn-lt"/>
                        </a:rPr>
                        <a:t>ko.togashi</a:t>
                      </a:r>
                      <a:r>
                        <a:rPr kumimoji="1" lang="en-US" altLang="ja-JP" sz="1600" dirty="0" smtClean="0">
                          <a:latin typeface="+mn-lt"/>
                        </a:rPr>
                        <a:t> at toshiba.co.jp</a:t>
                      </a:r>
                      <a:endParaRPr kumimoji="1" lang="ja-JP" altLang="en-US" sz="1600" dirty="0">
                        <a:latin typeface="+mn-lt"/>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604387">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Kiyoshi Toshimitsu</a:t>
                      </a:r>
                      <a:endParaRPr kumimoji="1" lang="ja-JP" altLang="en-US" sz="16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600" dirty="0" smtClean="0">
                          <a:latin typeface="+mn-lt"/>
                        </a:rPr>
                        <a:t>Toshiba Corporation</a:t>
                      </a:r>
                      <a:endParaRPr kumimoji="1" lang="ja-JP" altLang="en-US" sz="16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err="1" smtClean="0">
                          <a:latin typeface="+mn-lt"/>
                        </a:rPr>
                        <a:t>kiyoshi.toshimitsu</a:t>
                      </a:r>
                      <a:r>
                        <a:rPr kumimoji="1" lang="en-US" altLang="ja-JP" sz="1600" dirty="0" smtClean="0">
                          <a:latin typeface="+mn-lt"/>
                        </a:rPr>
                        <a:t> at toshiba.co.jp</a:t>
                      </a:r>
                      <a:endParaRPr kumimoji="1" lang="ja-JP" altLang="en-US" sz="16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val="1428443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ー 2"/>
          <p:cNvSpPr>
            <a:spLocks noGrp="1"/>
          </p:cNvSpPr>
          <p:nvPr>
            <p:ph type="ftr" sz="quarter" idx="11"/>
          </p:nvPr>
        </p:nvSpPr>
        <p:spPr/>
        <p:txBody>
          <a:bodyPr/>
          <a:lstStyle/>
          <a:p>
            <a:r>
              <a:rPr lang="en-US" altLang="ja-JP" dirty="0" smtClean="0">
                <a:solidFill>
                  <a:srgbClr val="000000"/>
                </a:solidFill>
              </a:rPr>
              <a:t>Kiyoshi </a:t>
            </a:r>
            <a:r>
              <a:rPr lang="en-US" altLang="ja-JP" dirty="0" smtClean="0">
                <a:solidFill>
                  <a:srgbClr val="000000"/>
                </a:solidFill>
              </a:rPr>
              <a:t>Toshimitsu (</a:t>
            </a:r>
            <a:r>
              <a:rPr lang="en-US" altLang="ja-JP" dirty="0" smtClean="0">
                <a:solidFill>
                  <a:srgbClr val="000000"/>
                </a:solidFill>
              </a:rPr>
              <a:t>Toshiba)</a:t>
            </a:r>
            <a:endParaRPr lang="en-US" altLang="ja-JP" dirty="0">
              <a:solidFill>
                <a:srgbClr val="000000"/>
              </a:solidFill>
            </a:endParaRPr>
          </a:p>
        </p:txBody>
      </p:sp>
      <p:sp>
        <p:nvSpPr>
          <p:cNvPr id="4" name="正方形/長方形 3"/>
          <p:cNvSpPr/>
          <p:nvPr/>
        </p:nvSpPr>
        <p:spPr>
          <a:xfrm>
            <a:off x="539552" y="764704"/>
            <a:ext cx="8280920" cy="2246769"/>
          </a:xfrm>
          <a:prstGeom prst="rect">
            <a:avLst/>
          </a:prstGeom>
        </p:spPr>
        <p:txBody>
          <a:bodyPr wrap="square">
            <a:spAutoFit/>
          </a:bodyPr>
          <a:lstStyle/>
          <a:p>
            <a:r>
              <a:rPr lang="en-US" altLang="ja-JP" sz="2000" b="1" dirty="0" smtClean="0"/>
              <a:t>Comment i-24</a:t>
            </a:r>
          </a:p>
          <a:p>
            <a:r>
              <a:rPr lang="en-US" altLang="ja-JP" sz="2000" dirty="0" smtClean="0"/>
              <a:t>   The title </a:t>
            </a:r>
            <a:r>
              <a:rPr lang="en-US" altLang="ja-JP" sz="2000" dirty="0"/>
              <a:t>of Figure 4-2a is </a:t>
            </a:r>
            <a:r>
              <a:rPr lang="en-US" altLang="ja-JP" sz="2000" dirty="0" smtClean="0"/>
              <a:t>inappropriate. In </a:t>
            </a:r>
            <a:r>
              <a:rPr lang="en-US" altLang="ja-JP" sz="2000" dirty="0"/>
              <a:t>Section 7.4.4, PPAP is defined as occurring after </a:t>
            </a:r>
            <a:r>
              <a:rPr lang="en-US" altLang="ja-JP" sz="2000" dirty="0" smtClean="0"/>
              <a:t>Association, </a:t>
            </a:r>
            <a:r>
              <a:rPr lang="en-US" altLang="ja-JP" sz="2000" dirty="0"/>
              <a:t>which is not </a:t>
            </a:r>
            <a:r>
              <a:rPr lang="en-US" altLang="ja-JP" sz="2000" dirty="0" smtClean="0"/>
              <a:t>correct.</a:t>
            </a:r>
          </a:p>
          <a:p>
            <a:r>
              <a:rPr lang="en-US" altLang="ja-JP" sz="2000" b="1" dirty="0" smtClean="0"/>
              <a:t>Comment i-151</a:t>
            </a:r>
            <a:endParaRPr lang="en-US" altLang="ja-JP" sz="2000" b="1" dirty="0"/>
          </a:p>
          <a:p>
            <a:r>
              <a:rPr lang="en-US" altLang="ja-JP" sz="2000" dirty="0" smtClean="0"/>
              <a:t>   In </a:t>
            </a:r>
            <a:r>
              <a:rPr lang="en-US" altLang="ja-JP" sz="2000" dirty="0"/>
              <a:t>F</a:t>
            </a:r>
            <a:r>
              <a:rPr lang="en-US" altLang="ja-JP" sz="2000" dirty="0" smtClean="0"/>
              <a:t>igure </a:t>
            </a:r>
            <a:r>
              <a:rPr lang="en-US" altLang="ja-JP" sz="2000" dirty="0"/>
              <a:t>4-2a, having </a:t>
            </a:r>
            <a:r>
              <a:rPr lang="en-US" altLang="ja-JP" sz="2000" dirty="0" smtClean="0"/>
              <a:t>"- Stop </a:t>
            </a:r>
            <a:r>
              <a:rPr lang="en-US" altLang="ja-JP" sz="2000" dirty="0"/>
              <a:t>Beacon" and "- Send Association Response instead" in the "Associated Phase" part of the figure is very confusing since they are actually a part of the unassociated </a:t>
            </a:r>
            <a:r>
              <a:rPr lang="en-US" altLang="ja-JP" sz="2000" dirty="0" smtClean="0"/>
              <a:t>phase.</a:t>
            </a:r>
            <a:endParaRPr lang="ja-JP" altLang="en-US" sz="2000" dirty="0"/>
          </a:p>
        </p:txBody>
      </p:sp>
      <p:sp>
        <p:nvSpPr>
          <p:cNvPr id="5" name="正方形/長方形 4"/>
          <p:cNvSpPr/>
          <p:nvPr/>
        </p:nvSpPr>
        <p:spPr>
          <a:xfrm>
            <a:off x="605190" y="3789040"/>
            <a:ext cx="8215282" cy="1323439"/>
          </a:xfrm>
          <a:prstGeom prst="rect">
            <a:avLst/>
          </a:prstGeom>
        </p:spPr>
        <p:txBody>
          <a:bodyPr wrap="square">
            <a:spAutoFit/>
          </a:bodyPr>
          <a:lstStyle/>
          <a:p>
            <a:r>
              <a:rPr lang="en-US" altLang="ja-JP" sz="2000" b="1" dirty="0" smtClean="0"/>
              <a:t>Resolution summary for </a:t>
            </a:r>
            <a:r>
              <a:rPr lang="en-US" altLang="ja-JP" sz="2000" b="1" dirty="0" err="1" smtClean="0"/>
              <a:t>i</a:t>
            </a:r>
            <a:r>
              <a:rPr lang="en-US" altLang="ja-JP" sz="2000" b="1" dirty="0" smtClean="0"/>
              <a:t>-024</a:t>
            </a:r>
          </a:p>
          <a:p>
            <a:r>
              <a:rPr lang="en-US" altLang="ja-JP" sz="2000" dirty="0" smtClean="0"/>
              <a:t>   1. Define PPSP and PPPP.</a:t>
            </a:r>
            <a:endParaRPr lang="en-US" altLang="ja-JP" sz="2000" dirty="0"/>
          </a:p>
          <a:p>
            <a:r>
              <a:rPr lang="en-US" altLang="ja-JP" sz="2000" dirty="0" smtClean="0"/>
              <a:t>   2. Delete three terms: </a:t>
            </a:r>
            <a:r>
              <a:rPr lang="en-US" altLang="ja-JP" sz="2000" dirty="0" err="1" smtClean="0"/>
              <a:t>PPAP</a:t>
            </a:r>
            <a:r>
              <a:rPr lang="en-US" altLang="ja-JP" sz="2000" dirty="0" smtClean="0"/>
              <a:t>, Associated </a:t>
            </a:r>
            <a:r>
              <a:rPr lang="en-US" altLang="ja-JP" sz="2000" dirty="0" smtClean="0"/>
              <a:t>Phase</a:t>
            </a:r>
            <a:r>
              <a:rPr lang="en-US" altLang="ja-JP" sz="2000" dirty="0" smtClean="0"/>
              <a:t>, Unassociated </a:t>
            </a:r>
            <a:r>
              <a:rPr lang="en-US" altLang="ja-JP" sz="2000" dirty="0" smtClean="0"/>
              <a:t>Phase</a:t>
            </a:r>
            <a:endParaRPr lang="en-US" altLang="ja-JP" sz="2000" dirty="0" smtClean="0"/>
          </a:p>
          <a:p>
            <a:r>
              <a:rPr lang="en-US" altLang="ja-JP" sz="2000" dirty="0"/>
              <a:t> </a:t>
            </a:r>
            <a:r>
              <a:rPr lang="en-US" altLang="ja-JP" sz="2000" dirty="0" smtClean="0"/>
              <a:t>  3. Update </a:t>
            </a:r>
            <a:r>
              <a:rPr lang="en-US" altLang="ja-JP" sz="2000" dirty="0"/>
              <a:t>Figure </a:t>
            </a:r>
            <a:r>
              <a:rPr lang="en-US" altLang="ja-JP" sz="2000" dirty="0" smtClean="0"/>
              <a:t>4-</a:t>
            </a:r>
            <a:r>
              <a:rPr lang="en-US" altLang="ja-JP" sz="2000" dirty="0" err="1" smtClean="0"/>
              <a:t>2a</a:t>
            </a:r>
            <a:r>
              <a:rPr lang="en-US" altLang="ja-JP" sz="2000" dirty="0" smtClean="0"/>
              <a:t> to reflect the changes. </a:t>
            </a:r>
            <a:endParaRPr lang="en-US" altLang="ja-JP" sz="2000" dirty="0" smtClean="0"/>
          </a:p>
        </p:txBody>
      </p:sp>
      <p:sp>
        <p:nvSpPr>
          <p:cNvPr id="6" name="正方形/長方形 5"/>
          <p:cNvSpPr/>
          <p:nvPr/>
        </p:nvSpPr>
        <p:spPr>
          <a:xfrm>
            <a:off x="585434" y="3100898"/>
            <a:ext cx="8136904" cy="400110"/>
          </a:xfrm>
          <a:prstGeom prst="rect">
            <a:avLst/>
          </a:prstGeom>
        </p:spPr>
        <p:txBody>
          <a:bodyPr wrap="square">
            <a:spAutoFit/>
          </a:bodyPr>
          <a:lstStyle/>
          <a:p>
            <a:r>
              <a:rPr lang="en-US" altLang="ja-JP" sz="2000" b="1" dirty="0" smtClean="0"/>
              <a:t>Resolution : </a:t>
            </a:r>
            <a:r>
              <a:rPr lang="en-US" altLang="ja-JP" sz="2000" dirty="0" smtClean="0"/>
              <a:t>Accept</a:t>
            </a:r>
            <a:endParaRPr lang="ja-JP" altLang="en-US" sz="2000" dirty="0"/>
          </a:p>
        </p:txBody>
      </p:sp>
    </p:spTree>
    <p:extLst>
      <p:ext uri="{BB962C8B-B14F-4D97-AF65-F5344CB8AC3E}">
        <p14:creationId xmlns:p14="http://schemas.microsoft.com/office/powerpoint/2010/main" val="24312081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latin typeface="+mn-lt"/>
              </a:rPr>
              <a:t>Definition of PPSP and PPPP</a:t>
            </a:r>
            <a:endParaRPr kumimoji="1" lang="ja-JP" altLang="en-US" dirty="0">
              <a:latin typeface="+mn-lt"/>
            </a:endParaRPr>
          </a:p>
        </p:txBody>
      </p:sp>
      <p:sp>
        <p:nvSpPr>
          <p:cNvPr id="5" name="コンテンツ プレースホルダー 4"/>
          <p:cNvSpPr>
            <a:spLocks noGrp="1"/>
          </p:cNvSpPr>
          <p:nvPr>
            <p:ph idx="1"/>
          </p:nvPr>
        </p:nvSpPr>
        <p:spPr/>
        <p:txBody>
          <a:bodyPr>
            <a:normAutofit fontScale="70000" lnSpcReduction="20000"/>
          </a:bodyPr>
          <a:lstStyle/>
          <a:p>
            <a:pPr marL="0" indent="0">
              <a:buNone/>
            </a:pPr>
            <a:r>
              <a:rPr kumimoji="1" lang="en-US" altLang="ja-JP" dirty="0" smtClean="0"/>
              <a:t>3.1 definition </a:t>
            </a:r>
          </a:p>
          <a:p>
            <a:pPr marL="0" indent="0">
              <a:buNone/>
            </a:pPr>
            <a:r>
              <a:rPr kumimoji="1" lang="en-US" altLang="ja-JP" u="sng" dirty="0" smtClean="0"/>
              <a:t>Change</a:t>
            </a:r>
            <a:r>
              <a:rPr lang="ja-JP" altLang="en-US" u="sng" dirty="0"/>
              <a:t> </a:t>
            </a:r>
            <a:r>
              <a:rPr lang="en-US" altLang="ja-JP" u="sng" dirty="0" smtClean="0"/>
              <a:t>to:</a:t>
            </a:r>
            <a:r>
              <a:rPr kumimoji="1" lang="en-US" altLang="ja-JP" dirty="0" smtClean="0"/>
              <a:t> </a:t>
            </a:r>
          </a:p>
          <a:p>
            <a:pPr marL="0" indent="0">
              <a:buNone/>
            </a:pPr>
            <a:r>
              <a:rPr kumimoji="1" lang="en-US" altLang="ja-JP" dirty="0" smtClean="0"/>
              <a:t>point-to-point setup period: </a:t>
            </a:r>
            <a:r>
              <a:rPr lang="en-US" altLang="ja-JP" dirty="0" smtClean="0"/>
              <a:t>S</a:t>
            </a:r>
            <a:r>
              <a:rPr kumimoji="1" lang="en-US" altLang="ja-JP" dirty="0" smtClean="0"/>
              <a:t>etup period </a:t>
            </a:r>
            <a:r>
              <a:rPr lang="en-US" altLang="ja-JP" dirty="0" smtClean="0"/>
              <a:t>for HRCP</a:t>
            </a:r>
            <a:r>
              <a:rPr kumimoji="1" lang="en-US" altLang="ja-JP" dirty="0" smtClean="0"/>
              <a:t> association.</a:t>
            </a:r>
          </a:p>
          <a:p>
            <a:pPr marL="0" indent="0">
              <a:buNone/>
            </a:pPr>
            <a:r>
              <a:rPr lang="en-US" altLang="ja-JP" sz="2000" dirty="0" smtClean="0"/>
              <a:t> </a:t>
            </a:r>
          </a:p>
          <a:p>
            <a:pPr marL="0" indent="0">
              <a:buNone/>
            </a:pPr>
            <a:r>
              <a:rPr kumimoji="1" lang="en-US" altLang="ja-JP" dirty="0" smtClean="0"/>
              <a:t>Point-to-point paired period: Paired period after HRCP association is established.</a:t>
            </a:r>
          </a:p>
          <a:p>
            <a:pPr marL="0" indent="0">
              <a:buNone/>
            </a:pPr>
            <a:endParaRPr lang="en-US" altLang="ja-JP" dirty="0"/>
          </a:p>
          <a:p>
            <a:pPr marL="0" indent="0">
              <a:buNone/>
            </a:pPr>
            <a:r>
              <a:rPr kumimoji="1" lang="en-US" altLang="ja-JP" dirty="0" smtClean="0"/>
              <a:t>3.2 Acronyms and abbreviations</a:t>
            </a:r>
          </a:p>
          <a:p>
            <a:pPr marL="0" indent="0">
              <a:buNone/>
            </a:pPr>
            <a:r>
              <a:rPr lang="en-US" altLang="ja-JP" u="sng" dirty="0" smtClean="0"/>
              <a:t>Change to:</a:t>
            </a:r>
            <a:r>
              <a:rPr kumimoji="1" lang="en-US" altLang="ja-JP" u="sng" dirty="0" smtClean="0"/>
              <a:t>  </a:t>
            </a:r>
          </a:p>
          <a:p>
            <a:pPr marL="0" indent="0">
              <a:buNone/>
            </a:pPr>
            <a:r>
              <a:rPr lang="en-US" altLang="ja-JP" dirty="0" smtClean="0"/>
              <a:t>PPSP: </a:t>
            </a:r>
            <a:r>
              <a:rPr lang="en-US" altLang="ja-JP" dirty="0"/>
              <a:t>point-to-point setup </a:t>
            </a:r>
            <a:r>
              <a:rPr lang="en-US" altLang="ja-JP" dirty="0" smtClean="0"/>
              <a:t>period</a:t>
            </a:r>
          </a:p>
          <a:p>
            <a:pPr marL="0" indent="0">
              <a:buNone/>
            </a:pPr>
            <a:r>
              <a:rPr kumimoji="1" lang="en-US" altLang="ja-JP" dirty="0" smtClean="0"/>
              <a:t>PPPP:</a:t>
            </a:r>
            <a:r>
              <a:rPr lang="ja-JP" altLang="en-US" dirty="0"/>
              <a:t> </a:t>
            </a:r>
            <a:r>
              <a:rPr lang="en-US" altLang="ja-JP" dirty="0" smtClean="0"/>
              <a:t>point-to-point paired period</a:t>
            </a:r>
            <a:endParaRPr kumimoji="1" lang="en-US" altLang="ja-JP" dirty="0" smtClean="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smtClean="0">
                <a:solidFill>
                  <a:srgbClr val="000000"/>
                </a:solidFill>
              </a:rPr>
              <a:t>Kiyoshi </a:t>
            </a:r>
            <a:r>
              <a:rPr lang="en-US" altLang="ja-JP" dirty="0" smtClean="0">
                <a:solidFill>
                  <a:srgbClr val="000000"/>
                </a:solidFill>
              </a:rPr>
              <a:t>Toshimitsu (</a:t>
            </a:r>
            <a:r>
              <a:rPr lang="en-US" altLang="ja-JP" dirty="0" smtClean="0">
                <a:solidFill>
                  <a:srgbClr val="000000"/>
                </a:solidFill>
              </a:rPr>
              <a:t>Toshiba)</a:t>
            </a:r>
            <a:endParaRPr lang="en-US" altLang="ja-JP" dirty="0">
              <a:solidFill>
                <a:srgbClr val="000000"/>
              </a:solidFill>
            </a:endParaRPr>
          </a:p>
        </p:txBody>
      </p:sp>
    </p:spTree>
    <p:extLst>
      <p:ext uri="{BB962C8B-B14F-4D97-AF65-F5344CB8AC3E}">
        <p14:creationId xmlns:p14="http://schemas.microsoft.com/office/powerpoint/2010/main" val="4157245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 2"/>
          <p:cNvSpPr>
            <a:spLocks noGrp="1"/>
          </p:cNvSpPr>
          <p:nvPr>
            <p:ph type="ftr" sz="quarter" idx="11"/>
          </p:nvPr>
        </p:nvSpPr>
        <p:spPr/>
        <p:txBody>
          <a:bodyPr/>
          <a:lstStyle/>
          <a:p>
            <a:r>
              <a:rPr lang="en-US" altLang="ja-JP" dirty="0" smtClean="0">
                <a:solidFill>
                  <a:srgbClr val="000000"/>
                </a:solidFill>
              </a:rPr>
              <a:t>Kiyoshi Toshimitsu (Toshiba)</a:t>
            </a:r>
            <a:endParaRPr lang="en-US" altLang="ja-JP" dirty="0">
              <a:solidFill>
                <a:srgbClr val="000000"/>
              </a:solidFill>
            </a:endParaRPr>
          </a:p>
        </p:txBody>
      </p:sp>
      <p:pic>
        <p:nvPicPr>
          <p:cNvPr id="1026" name="Picture 2"/>
          <p:cNvPicPr>
            <a:picLocks noChangeAspect="1" noChangeArrowheads="1"/>
          </p:cNvPicPr>
          <p:nvPr/>
        </p:nvPicPr>
        <p:blipFill>
          <a:blip r:embed="rId2" cstate="print"/>
          <a:srcRect/>
          <a:stretch>
            <a:fillRect/>
          </a:stretch>
        </p:blipFill>
        <p:spPr bwMode="auto">
          <a:xfrm>
            <a:off x="179512" y="1340768"/>
            <a:ext cx="8575361" cy="4527971"/>
          </a:xfrm>
          <a:prstGeom prst="rect">
            <a:avLst/>
          </a:prstGeom>
          <a:noFill/>
          <a:ln w="9525">
            <a:noFill/>
            <a:miter lim="800000"/>
            <a:headEnd/>
            <a:tailEnd/>
          </a:ln>
        </p:spPr>
      </p:pic>
      <p:sp>
        <p:nvSpPr>
          <p:cNvPr id="5" name="正方形/長方形 4"/>
          <p:cNvSpPr/>
          <p:nvPr/>
        </p:nvSpPr>
        <p:spPr>
          <a:xfrm>
            <a:off x="2843808" y="5949280"/>
            <a:ext cx="3694153" cy="369332"/>
          </a:xfrm>
          <a:prstGeom prst="rect">
            <a:avLst/>
          </a:prstGeom>
        </p:spPr>
        <p:txBody>
          <a:bodyPr wrap="none">
            <a:spAutoFit/>
          </a:bodyPr>
          <a:lstStyle/>
          <a:p>
            <a:r>
              <a:rPr lang="en-US" altLang="ja-JP" b="1" dirty="0"/>
              <a:t>Figure 4-2a—One </a:t>
            </a:r>
            <a:r>
              <a:rPr lang="en-US" altLang="ja-JP" b="1" dirty="0" smtClean="0"/>
              <a:t>cycle </a:t>
            </a:r>
            <a:r>
              <a:rPr lang="en-US" altLang="ja-JP" b="1" dirty="0"/>
              <a:t>of </a:t>
            </a:r>
            <a:r>
              <a:rPr lang="en-US" altLang="ja-JP" b="1" dirty="0" smtClean="0"/>
              <a:t>PPAP</a:t>
            </a:r>
            <a:endParaRPr lang="ja-JP" altLang="en-US" dirty="0"/>
          </a:p>
        </p:txBody>
      </p:sp>
      <p:sp>
        <p:nvSpPr>
          <p:cNvPr id="6" name="正方形/長方形 5"/>
          <p:cNvSpPr/>
          <p:nvPr/>
        </p:nvSpPr>
        <p:spPr>
          <a:xfrm>
            <a:off x="2771800" y="692696"/>
            <a:ext cx="3757760" cy="400110"/>
          </a:xfrm>
          <a:prstGeom prst="rect">
            <a:avLst/>
          </a:prstGeom>
        </p:spPr>
        <p:txBody>
          <a:bodyPr wrap="none">
            <a:spAutoFit/>
          </a:bodyPr>
          <a:lstStyle/>
          <a:p>
            <a:r>
              <a:rPr lang="en-US" altLang="ja-JP" sz="2000" b="1" dirty="0"/>
              <a:t>Figure </a:t>
            </a:r>
            <a:r>
              <a:rPr lang="en-US" altLang="ja-JP" sz="2000" b="1" dirty="0" smtClean="0"/>
              <a:t>4-</a:t>
            </a:r>
            <a:r>
              <a:rPr lang="en-US" altLang="ja-JP" sz="2000" b="1" dirty="0" err="1" smtClean="0"/>
              <a:t>2a</a:t>
            </a:r>
            <a:r>
              <a:rPr lang="en-US" altLang="ja-JP" sz="2000" b="1" dirty="0" smtClean="0"/>
              <a:t>—Original version</a:t>
            </a:r>
            <a:endParaRPr lang="ja-JP" alt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94044" y="1196752"/>
            <a:ext cx="9069192" cy="5118018"/>
            <a:chOff x="94044" y="1196752"/>
            <a:chExt cx="9069192" cy="5118018"/>
          </a:xfrm>
        </p:grpSpPr>
        <p:cxnSp>
          <p:nvCxnSpPr>
            <p:cNvPr id="4" name="直線コネクタ 3"/>
            <p:cNvCxnSpPr/>
            <p:nvPr/>
          </p:nvCxnSpPr>
          <p:spPr>
            <a:xfrm flipV="1">
              <a:off x="136126" y="3470875"/>
              <a:ext cx="8255241" cy="56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730088" y="2180625"/>
              <a:ext cx="696024" cy="261610"/>
            </a:xfrm>
            <a:prstGeom prst="rect">
              <a:avLst/>
            </a:prstGeom>
            <a:noFill/>
          </p:spPr>
          <p:txBody>
            <a:bodyPr wrap="none" rtlCol="0">
              <a:spAutoFit/>
            </a:bodyPr>
            <a:lstStyle/>
            <a:p>
              <a:r>
                <a:rPr kumimoji="1" lang="en-US" altLang="ja-JP" sz="1100" b="1" dirty="0" smtClean="0">
                  <a:latin typeface="Arial" panose="020B0604020202020204" pitchFamily="34" charset="0"/>
                  <a:cs typeface="Arial" panose="020B0604020202020204" pitchFamily="34" charset="0"/>
                </a:rPr>
                <a:t>Beacon</a:t>
              </a:r>
              <a:endParaRPr kumimoji="1" lang="ja-JP" altLang="en-US" sz="1100" b="1" dirty="0">
                <a:latin typeface="Arial" panose="020B0604020202020204" pitchFamily="34" charset="0"/>
                <a:cs typeface="Arial" panose="020B0604020202020204" pitchFamily="34" charset="0"/>
              </a:endParaRPr>
            </a:p>
          </p:txBody>
        </p:sp>
        <p:cxnSp>
          <p:nvCxnSpPr>
            <p:cNvPr id="6" name="直線矢印コネクタ 5"/>
            <p:cNvCxnSpPr>
              <a:stCxn id="5" idx="2"/>
              <a:endCxn id="12" idx="0"/>
            </p:cNvCxnSpPr>
            <p:nvPr/>
          </p:nvCxnSpPr>
          <p:spPr>
            <a:xfrm flipH="1">
              <a:off x="769501" y="2442235"/>
              <a:ext cx="308599"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a:stCxn id="5" idx="2"/>
              <a:endCxn id="14" idx="0"/>
            </p:cNvCxnSpPr>
            <p:nvPr/>
          </p:nvCxnSpPr>
          <p:spPr>
            <a:xfrm>
              <a:off x="1078100" y="2442235"/>
              <a:ext cx="533847"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V="1">
              <a:off x="94044" y="5314865"/>
              <a:ext cx="88569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flipH="1">
              <a:off x="1432590" y="3478403"/>
              <a:ext cx="114410"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1861181" y="3194040"/>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1" name="正方形/長方形 10"/>
            <p:cNvSpPr/>
            <p:nvPr/>
          </p:nvSpPr>
          <p:spPr>
            <a:xfrm>
              <a:off x="823507" y="3182013"/>
              <a:ext cx="734435"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2" name="正方形/長方形 11"/>
            <p:cNvSpPr/>
            <p:nvPr/>
          </p:nvSpPr>
          <p:spPr>
            <a:xfrm>
              <a:off x="715495" y="2893981"/>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3" name="正方形/長方形 12"/>
            <p:cNvSpPr/>
            <p:nvPr/>
          </p:nvSpPr>
          <p:spPr>
            <a:xfrm>
              <a:off x="1665954" y="3182013"/>
              <a:ext cx="73569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4" name="正方形/長方形 13"/>
            <p:cNvSpPr/>
            <p:nvPr/>
          </p:nvSpPr>
          <p:spPr>
            <a:xfrm>
              <a:off x="1557941" y="2893981"/>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5" name="正方形/長方形 14"/>
            <p:cNvSpPr/>
            <p:nvPr/>
          </p:nvSpPr>
          <p:spPr>
            <a:xfrm>
              <a:off x="2401652" y="2893981"/>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6" name="直線コネクタ 15"/>
            <p:cNvCxnSpPr/>
            <p:nvPr/>
          </p:nvCxnSpPr>
          <p:spPr>
            <a:xfrm>
              <a:off x="1462196" y="4723656"/>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412952" y="4742143"/>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20" name="正方形/長方形 19"/>
            <p:cNvSpPr/>
            <p:nvPr/>
          </p:nvSpPr>
          <p:spPr>
            <a:xfrm>
              <a:off x="412952" y="5294158"/>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a:t>
              </a:r>
              <a:endParaRPr kumimoji="1" lang="ja-JP" altLang="en-US" sz="1400" dirty="0"/>
            </a:p>
          </p:txBody>
        </p:sp>
        <p:sp>
          <p:nvSpPr>
            <p:cNvPr id="21" name="正方形/長方形 20"/>
            <p:cNvSpPr/>
            <p:nvPr/>
          </p:nvSpPr>
          <p:spPr>
            <a:xfrm>
              <a:off x="471522" y="4819450"/>
              <a:ext cx="572062" cy="369332"/>
            </a:xfrm>
            <a:prstGeom prst="rect">
              <a:avLst/>
            </a:prstGeom>
            <a:noFill/>
          </p:spPr>
          <p:txBody>
            <a:bodyPr wrap="square" lIns="0" tIns="0" rIns="0" bIns="0">
              <a:spAutoFit/>
            </a:bodyPr>
            <a:lstStyle/>
            <a:p>
              <a:pPr algn="ctr"/>
              <a:r>
                <a:rPr lang="en-US" altLang="ja-JP" sz="1200" dirty="0" smtClean="0">
                  <a:latin typeface="Arial" panose="020B0604020202020204" pitchFamily="34" charset="0"/>
                  <a:cs typeface="Arial" panose="020B0604020202020204" pitchFamily="34" charset="0"/>
                </a:rPr>
                <a:t>HRCP</a:t>
              </a:r>
            </a:p>
            <a:p>
              <a:pPr algn="ctr"/>
              <a:r>
                <a:rPr lang="en-US" altLang="ja-JP" sz="1200" dirty="0" smtClean="0">
                  <a:latin typeface="Arial" panose="020B0604020202020204" pitchFamily="34" charset="0"/>
                  <a:cs typeface="Arial" panose="020B0604020202020204" pitchFamily="34" charset="0"/>
                </a:rPr>
                <a:t>PNC</a:t>
              </a:r>
            </a:p>
          </p:txBody>
        </p:sp>
        <p:sp>
          <p:nvSpPr>
            <p:cNvPr id="22" name="正方形/長方形 21"/>
            <p:cNvSpPr/>
            <p:nvPr/>
          </p:nvSpPr>
          <p:spPr>
            <a:xfrm>
              <a:off x="1432590" y="4651617"/>
              <a:ext cx="276222"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23" name="正方形/長方形 22"/>
            <p:cNvSpPr/>
            <p:nvPr/>
          </p:nvSpPr>
          <p:spPr>
            <a:xfrm rot="5400000">
              <a:off x="1315000" y="4898317"/>
              <a:ext cx="519373" cy="184666"/>
            </a:xfrm>
            <a:prstGeom prst="rect">
              <a:avLst/>
            </a:prstGeom>
            <a:noFill/>
          </p:spPr>
          <p:txBody>
            <a:bodyPr wrap="none" lIns="0" tIns="0" rIns="0" bIns="0">
              <a:spAutoFit/>
            </a:bodyPr>
            <a:lstStyle/>
            <a:p>
              <a:pPr algn="ctr"/>
              <a:r>
                <a:rPr lang="en-US" altLang="ja-JP" sz="1200" dirty="0">
                  <a:latin typeface="Arial" panose="020B0604020202020204" pitchFamily="34" charset="0"/>
                  <a:cs typeface="Arial" panose="020B0604020202020204" pitchFamily="34" charset="0"/>
                </a:rPr>
                <a:t>Beacon</a:t>
              </a:r>
              <a:endParaRPr lang="ja-JP" altLang="en-US" sz="1200" dirty="0">
                <a:latin typeface="Arial" panose="020B0604020202020204" pitchFamily="34" charset="0"/>
                <a:cs typeface="Arial" panose="020B0604020202020204" pitchFamily="34" charset="0"/>
              </a:endParaRPr>
            </a:p>
          </p:txBody>
        </p:sp>
        <p:cxnSp>
          <p:nvCxnSpPr>
            <p:cNvPr id="24" name="直線コネクタ 23"/>
            <p:cNvCxnSpPr/>
            <p:nvPr/>
          </p:nvCxnSpPr>
          <p:spPr>
            <a:xfrm>
              <a:off x="1665955" y="3478403"/>
              <a:ext cx="42857"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1547000" y="1906916"/>
              <a:ext cx="1" cy="94829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1547000" y="2105763"/>
              <a:ext cx="3039014"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2158290" y="1768417"/>
              <a:ext cx="1428147" cy="276999"/>
            </a:xfrm>
            <a:prstGeom prst="rect">
              <a:avLst/>
            </a:prstGeom>
          </p:spPr>
          <p:txBody>
            <a:bodyPr wrap="none">
              <a:spAutoFit/>
            </a:bodyPr>
            <a:lstStyle/>
            <a:p>
              <a:pPr algn="ctr"/>
              <a:r>
                <a:rPr lang="en-US" altLang="ja-JP" dirty="0" smtClean="0">
                  <a:latin typeface="Arial" panose="020B0604020202020204" pitchFamily="34" charset="0"/>
                  <a:cs typeface="Arial" panose="020B0604020202020204" pitchFamily="34" charset="0"/>
                </a:rPr>
                <a:t>Setup Time &lt; 2ms</a:t>
              </a:r>
              <a:endParaRPr lang="ja-JP" altLang="en-US" dirty="0">
                <a:latin typeface="Arial" panose="020B0604020202020204" pitchFamily="34" charset="0"/>
                <a:cs typeface="Arial" panose="020B0604020202020204" pitchFamily="34" charset="0"/>
              </a:endParaRPr>
            </a:p>
          </p:txBody>
        </p:sp>
        <p:cxnSp>
          <p:nvCxnSpPr>
            <p:cNvPr id="30" name="直線コネクタ 29"/>
            <p:cNvCxnSpPr/>
            <p:nvPr/>
          </p:nvCxnSpPr>
          <p:spPr>
            <a:xfrm>
              <a:off x="2401652" y="3478403"/>
              <a:ext cx="1525849"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rot="5400000">
              <a:off x="2414790" y="5487581"/>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2" name="正方形/長方形 31"/>
            <p:cNvSpPr/>
            <p:nvPr/>
          </p:nvSpPr>
          <p:spPr>
            <a:xfrm>
              <a:off x="3261493" y="2893981"/>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4" name="正方形/長方形 33"/>
            <p:cNvSpPr/>
            <p:nvPr/>
          </p:nvSpPr>
          <p:spPr>
            <a:xfrm rot="5400000">
              <a:off x="5524179" y="4866188"/>
              <a:ext cx="655200" cy="242153"/>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5" name="正方形/長方形 34"/>
            <p:cNvSpPr/>
            <p:nvPr/>
          </p:nvSpPr>
          <p:spPr>
            <a:xfrm>
              <a:off x="5745092" y="4073318"/>
              <a:ext cx="1381790" cy="338554"/>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Association</a:t>
              </a:r>
            </a:p>
            <a:p>
              <a:pPr algn="ctr"/>
              <a:r>
                <a:rPr lang="en-US" altLang="ja-JP" sz="1100" b="1" dirty="0" smtClean="0">
                  <a:latin typeface="Arial" panose="020B0604020202020204" pitchFamily="34" charset="0"/>
                  <a:cs typeface="Arial" panose="020B0604020202020204" pitchFamily="34" charset="0"/>
                </a:rPr>
                <a:t>Response command</a:t>
              </a:r>
              <a:endParaRPr lang="ja-JP" altLang="en-US" sz="1100" b="1" dirty="0">
                <a:latin typeface="Arial" panose="020B0604020202020204" pitchFamily="34" charset="0"/>
                <a:cs typeface="Arial" panose="020B0604020202020204" pitchFamily="34" charset="0"/>
              </a:endParaRPr>
            </a:p>
          </p:txBody>
        </p:sp>
        <p:cxnSp>
          <p:nvCxnSpPr>
            <p:cNvPr id="38" name="直線コネクタ 37"/>
            <p:cNvCxnSpPr/>
            <p:nvPr/>
          </p:nvCxnSpPr>
          <p:spPr>
            <a:xfrm>
              <a:off x="4122817" y="3478403"/>
              <a:ext cx="1607885"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2096028" y="2185621"/>
              <a:ext cx="1989647" cy="600164"/>
            </a:xfrm>
            <a:prstGeom prst="rect">
              <a:avLst/>
            </a:prstGeom>
            <a:noFill/>
          </p:spPr>
          <p:txBody>
            <a:bodyPr wrap="none" rtlCol="0">
              <a:spAutoFit/>
            </a:bodyPr>
            <a:lstStyle/>
            <a:p>
              <a:r>
                <a:rPr lang="en-US" altLang="ja-JP" sz="1100" dirty="0">
                  <a:latin typeface="Arial" panose="020B0604020202020204" pitchFamily="34" charset="0"/>
                  <a:cs typeface="Arial" panose="020B0604020202020204" pitchFamily="34" charset="0"/>
                </a:rPr>
                <a:t>S</a:t>
              </a:r>
              <a:r>
                <a:rPr kumimoji="1" lang="en-US" altLang="ja-JP" sz="1100" dirty="0" smtClean="0">
                  <a:latin typeface="Arial" panose="020B0604020202020204" pitchFamily="34" charset="0"/>
                  <a:cs typeface="Arial" panose="020B0604020202020204" pitchFamily="34" charset="0"/>
                </a:rPr>
                <a:t>top beacon </a:t>
              </a:r>
            </a:p>
            <a:p>
              <a:r>
                <a:rPr kumimoji="1" lang="en-US" altLang="ja-JP" sz="1100" dirty="0" smtClean="0">
                  <a:latin typeface="Arial" panose="020B0604020202020204" pitchFamily="34" charset="0"/>
                  <a:cs typeface="Arial" panose="020B0604020202020204" pitchFamily="34" charset="0"/>
                </a:rPr>
                <a:t>Send </a:t>
              </a:r>
              <a:r>
                <a:rPr kumimoji="1" lang="en-US" altLang="ja-JP" sz="1100" dirty="0" smtClean="0">
                  <a:latin typeface="Arial" panose="020B0604020202020204" pitchFamily="34" charset="0"/>
                  <a:cs typeface="Arial" panose="020B0604020202020204" pitchFamily="34" charset="0"/>
                </a:rPr>
                <a:t>Association </a:t>
              </a:r>
              <a:r>
                <a:rPr lang="en-US" altLang="ja-JP" sz="1100" dirty="0">
                  <a:latin typeface="Arial" panose="020B0604020202020204" pitchFamily="34" charset="0"/>
                  <a:cs typeface="Arial" panose="020B0604020202020204" pitchFamily="34" charset="0"/>
                </a:rPr>
                <a:t>R</a:t>
              </a:r>
              <a:r>
                <a:rPr kumimoji="1" lang="en-US" altLang="ja-JP" sz="1100" dirty="0" smtClean="0">
                  <a:latin typeface="Arial" panose="020B0604020202020204" pitchFamily="34" charset="0"/>
                  <a:cs typeface="Arial" panose="020B0604020202020204" pitchFamily="34" charset="0"/>
                </a:rPr>
                <a:t>esponse </a:t>
              </a:r>
            </a:p>
            <a:p>
              <a:r>
                <a:rPr lang="en-US" altLang="ja-JP" sz="1100" dirty="0" smtClean="0">
                  <a:latin typeface="Arial" panose="020B0604020202020204" pitchFamily="34" charset="0"/>
                  <a:cs typeface="Arial" panose="020B0604020202020204" pitchFamily="34" charset="0"/>
                </a:rPr>
                <a:t>command</a:t>
              </a:r>
              <a:r>
                <a:rPr kumimoji="1" lang="en-US" altLang="ja-JP" sz="1100" dirty="0" smtClean="0">
                  <a:latin typeface="Arial" panose="020B0604020202020204" pitchFamily="34" charset="0"/>
                  <a:cs typeface="Arial" panose="020B0604020202020204" pitchFamily="34" charset="0"/>
                </a:rPr>
                <a:t> instead</a:t>
              </a:r>
              <a:endParaRPr kumimoji="1" lang="ja-JP" altLang="en-US" sz="1100" dirty="0">
                <a:latin typeface="Arial" panose="020B0604020202020204" pitchFamily="34" charset="0"/>
                <a:cs typeface="Arial" panose="020B0604020202020204" pitchFamily="34" charset="0"/>
              </a:endParaRPr>
            </a:p>
          </p:txBody>
        </p:sp>
        <p:cxnSp>
          <p:nvCxnSpPr>
            <p:cNvPr id="40" name="直線コネクタ 39"/>
            <p:cNvCxnSpPr/>
            <p:nvPr/>
          </p:nvCxnSpPr>
          <p:spPr>
            <a:xfrm>
              <a:off x="4519155" y="5138125"/>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4628294" y="5138125"/>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4270508" y="3478403"/>
              <a:ext cx="1702348" cy="118126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2509665" y="3182013"/>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44" name="直線コネクタ 43"/>
            <p:cNvCxnSpPr/>
            <p:nvPr/>
          </p:nvCxnSpPr>
          <p:spPr>
            <a:xfrm>
              <a:off x="2694810" y="2967623"/>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2856735" y="2965588"/>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平行四辺形 45"/>
            <p:cNvSpPr/>
            <p:nvPr/>
          </p:nvSpPr>
          <p:spPr>
            <a:xfrm flipH="1">
              <a:off x="2723385" y="2994610"/>
              <a:ext cx="402262" cy="576064"/>
            </a:xfrm>
            <a:prstGeom prst="parallelogram">
              <a:avLst>
                <a:gd name="adj" fmla="val 67622"/>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8" name="正方形/長方形 47"/>
            <p:cNvSpPr/>
            <p:nvPr/>
          </p:nvSpPr>
          <p:spPr>
            <a:xfrm>
              <a:off x="3369112" y="3181921"/>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49" name="直線コネクタ 48"/>
            <p:cNvCxnSpPr/>
            <p:nvPr/>
          </p:nvCxnSpPr>
          <p:spPr>
            <a:xfrm>
              <a:off x="4023892" y="4723656"/>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927501" y="4651617"/>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1" name="正方形/長方形 50"/>
            <p:cNvSpPr/>
            <p:nvPr/>
          </p:nvSpPr>
          <p:spPr>
            <a:xfrm rot="5400000">
              <a:off x="3804489" y="4884669"/>
              <a:ext cx="519373" cy="184666"/>
            </a:xfrm>
            <a:prstGeom prst="rect">
              <a:avLst/>
            </a:prstGeom>
            <a:noFill/>
          </p:spPr>
          <p:txBody>
            <a:bodyPr wrap="none" lIns="0" tIns="0" rIns="0" bIns="0">
              <a:spAutoFit/>
            </a:bodyPr>
            <a:lstStyle/>
            <a:p>
              <a:pPr algn="ctr"/>
              <a:r>
                <a:rPr lang="en-US" altLang="ja-JP" sz="1200" dirty="0">
                  <a:latin typeface="Arial" panose="020B0604020202020204" pitchFamily="34" charset="0"/>
                  <a:cs typeface="Arial" panose="020B0604020202020204" pitchFamily="34" charset="0"/>
                </a:rPr>
                <a:t>Beacon</a:t>
              </a:r>
              <a:endParaRPr lang="ja-JP" altLang="en-US" sz="1200" dirty="0">
                <a:latin typeface="Arial" panose="020B0604020202020204" pitchFamily="34" charset="0"/>
                <a:cs typeface="Arial" panose="020B0604020202020204" pitchFamily="34" charset="0"/>
              </a:endParaRPr>
            </a:p>
          </p:txBody>
        </p:sp>
        <p:sp>
          <p:nvSpPr>
            <p:cNvPr id="52" name="テキスト ボックス 51"/>
            <p:cNvSpPr txBox="1"/>
            <p:nvPr/>
          </p:nvSpPr>
          <p:spPr>
            <a:xfrm>
              <a:off x="2830342" y="5790806"/>
              <a:ext cx="1486304"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Association</a:t>
              </a:r>
            </a:p>
            <a:p>
              <a:pPr algn="ctr"/>
              <a:r>
                <a:rPr kumimoji="1" lang="en-US" altLang="ja-JP" sz="1100" b="1" dirty="0" smtClean="0">
                  <a:latin typeface="Arial" panose="020B0604020202020204" pitchFamily="34" charset="0"/>
                  <a:cs typeface="Arial" panose="020B0604020202020204" pitchFamily="34" charset="0"/>
                </a:rPr>
                <a:t>Request  command</a:t>
              </a:r>
              <a:endParaRPr kumimoji="1" lang="ja-JP" altLang="en-US" sz="1100" b="1" dirty="0">
                <a:latin typeface="Arial" panose="020B0604020202020204" pitchFamily="34" charset="0"/>
                <a:cs typeface="Arial" panose="020B0604020202020204" pitchFamily="34" charset="0"/>
              </a:endParaRPr>
            </a:p>
          </p:txBody>
        </p:sp>
        <p:cxnSp>
          <p:nvCxnSpPr>
            <p:cNvPr id="53" name="直線コネクタ 52"/>
            <p:cNvCxnSpPr/>
            <p:nvPr/>
          </p:nvCxnSpPr>
          <p:spPr>
            <a:xfrm>
              <a:off x="2509665" y="3478403"/>
              <a:ext cx="1689136"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rot="5400000">
              <a:off x="6086015" y="5488639"/>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5" name="正方形/長方形 54"/>
            <p:cNvSpPr/>
            <p:nvPr/>
          </p:nvSpPr>
          <p:spPr>
            <a:xfrm>
              <a:off x="6561723" y="5667696"/>
              <a:ext cx="573876" cy="169277"/>
            </a:xfrm>
            <a:prstGeom prst="rect">
              <a:avLst/>
            </a:prstGeom>
            <a:solidFill>
              <a:schemeClr val="bg1"/>
            </a:solidFill>
          </p:spPr>
          <p:txBody>
            <a:bodyPr wrap="none" lIns="0" tIns="0" rIns="0" bIns="0">
              <a:spAutoFit/>
            </a:bodyPr>
            <a:lstStyle/>
            <a:p>
              <a:pPr algn="ctr"/>
              <a:r>
                <a:rPr lang="en-US" altLang="ja-JP" sz="1100" b="1" dirty="0" err="1" smtClean="0">
                  <a:latin typeface="Arial" panose="020B0604020202020204" pitchFamily="34" charset="0"/>
                  <a:cs typeface="Arial" panose="020B0604020202020204" pitchFamily="34" charset="0"/>
                </a:rPr>
                <a:t>Stk-ACK</a:t>
              </a:r>
              <a:endParaRPr lang="en-US" altLang="ja-JP" sz="1100" b="1" dirty="0" smtClean="0">
                <a:latin typeface="Arial" panose="020B0604020202020204" pitchFamily="34" charset="0"/>
                <a:cs typeface="Arial" panose="020B0604020202020204" pitchFamily="34" charset="0"/>
              </a:endParaRPr>
            </a:p>
          </p:txBody>
        </p:sp>
        <p:sp>
          <p:nvSpPr>
            <p:cNvPr id="56" name="正方形/長方形 55"/>
            <p:cNvSpPr/>
            <p:nvPr/>
          </p:nvSpPr>
          <p:spPr>
            <a:xfrm>
              <a:off x="4424302" y="3184068"/>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58" name="直線コネクタ 57"/>
            <p:cNvCxnSpPr/>
            <p:nvPr/>
          </p:nvCxnSpPr>
          <p:spPr bwMode="auto">
            <a:xfrm>
              <a:off x="1981239" y="5147650"/>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コネクタ 59"/>
            <p:cNvCxnSpPr/>
            <p:nvPr/>
          </p:nvCxnSpPr>
          <p:spPr bwMode="auto">
            <a:xfrm>
              <a:off x="2552739" y="515944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コネクタ 61"/>
            <p:cNvCxnSpPr/>
            <p:nvPr/>
          </p:nvCxnSpPr>
          <p:spPr bwMode="auto">
            <a:xfrm>
              <a:off x="3133764" y="516897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コネクタ 63"/>
            <p:cNvCxnSpPr/>
            <p:nvPr/>
          </p:nvCxnSpPr>
          <p:spPr bwMode="auto">
            <a:xfrm>
              <a:off x="3695739" y="515944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p:nvPr/>
          </p:nvCxnSpPr>
          <p:spPr>
            <a:xfrm>
              <a:off x="1981239" y="5125540"/>
              <a:ext cx="5715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1829926" y="4829409"/>
              <a:ext cx="79989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Access</a:t>
              </a:r>
              <a:r>
                <a:rPr lang="ja-JP" altLang="en-US" sz="1100" b="1" dirty="0">
                  <a:latin typeface="Arial" panose="020B0604020202020204" pitchFamily="34" charset="0"/>
                  <a:cs typeface="Arial" panose="020B0604020202020204" pitchFamily="34" charset="0"/>
                </a:rPr>
                <a:t> </a:t>
              </a:r>
              <a:r>
                <a:rPr lang="en-US" altLang="ja-JP" sz="1100" b="1" dirty="0" smtClean="0">
                  <a:latin typeface="Arial" panose="020B0604020202020204" pitchFamily="34" charset="0"/>
                  <a:cs typeface="Arial" panose="020B0604020202020204" pitchFamily="34" charset="0"/>
                </a:rPr>
                <a:t>Slot</a:t>
              </a:r>
            </a:p>
          </p:txBody>
        </p:sp>
        <p:sp>
          <p:nvSpPr>
            <p:cNvPr id="70" name="正方形/長方形 69"/>
            <p:cNvSpPr/>
            <p:nvPr/>
          </p:nvSpPr>
          <p:spPr>
            <a:xfrm>
              <a:off x="5894558" y="5523680"/>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71" name="直線矢印コネクタ 70"/>
            <p:cNvCxnSpPr/>
            <p:nvPr/>
          </p:nvCxnSpPr>
          <p:spPr>
            <a:xfrm>
              <a:off x="5972856" y="5446706"/>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bwMode="auto">
            <a:xfrm flipH="1">
              <a:off x="5973176" y="5315105"/>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正方形/長方形 74"/>
            <p:cNvSpPr/>
            <p:nvPr/>
          </p:nvSpPr>
          <p:spPr>
            <a:xfrm rot="5400000">
              <a:off x="7484484" y="5468523"/>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76" name="テキスト ボックス 75"/>
            <p:cNvSpPr txBox="1"/>
            <p:nvPr/>
          </p:nvSpPr>
          <p:spPr>
            <a:xfrm>
              <a:off x="7676932" y="5883883"/>
              <a:ext cx="1486304"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  command</a:t>
              </a:r>
              <a:endParaRPr kumimoji="1" lang="ja-JP" altLang="en-US" sz="1100" b="1" dirty="0">
                <a:latin typeface="Arial" panose="020B0604020202020204" pitchFamily="34" charset="0"/>
                <a:cs typeface="Arial" panose="020B0604020202020204" pitchFamily="34" charset="0"/>
              </a:endParaRPr>
            </a:p>
          </p:txBody>
        </p:sp>
        <p:sp>
          <p:nvSpPr>
            <p:cNvPr id="77" name="正方形/長方形 76"/>
            <p:cNvSpPr/>
            <p:nvPr/>
          </p:nvSpPr>
          <p:spPr>
            <a:xfrm>
              <a:off x="7236296" y="3185702"/>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78" name="直線コネクタ 77"/>
            <p:cNvCxnSpPr/>
            <p:nvPr/>
          </p:nvCxnSpPr>
          <p:spPr>
            <a:xfrm>
              <a:off x="7402856" y="1210409"/>
              <a:ext cx="9497" cy="2273201"/>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7451940" y="3492068"/>
              <a:ext cx="450198" cy="1796538"/>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80" name="直線矢印コネクタ 79"/>
            <p:cNvCxnSpPr/>
            <p:nvPr/>
          </p:nvCxnSpPr>
          <p:spPr>
            <a:xfrm flipV="1">
              <a:off x="7150828" y="5451672"/>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1" name="正方形/長方形 80"/>
            <p:cNvSpPr/>
            <p:nvPr/>
          </p:nvSpPr>
          <p:spPr>
            <a:xfrm>
              <a:off x="7290838" y="5498419"/>
              <a:ext cx="322204" cy="507831"/>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a:p>
              <a:pPr algn="ctr"/>
              <a:r>
                <a:rPr lang="en-US" altLang="ja-JP" sz="1100" b="1" dirty="0">
                  <a:latin typeface="Arial" panose="020B0604020202020204" pitchFamily="34" charset="0"/>
                  <a:cs typeface="Arial" panose="020B0604020202020204" pitchFamily="34" charset="0"/>
                </a:rPr>
                <a:t>o</a:t>
              </a:r>
              <a:r>
                <a:rPr lang="en-US" altLang="ja-JP" sz="1100" b="1" dirty="0" smtClean="0">
                  <a:latin typeface="Arial" panose="020B0604020202020204" pitchFamily="34" charset="0"/>
                  <a:cs typeface="Arial" panose="020B0604020202020204" pitchFamily="34" charset="0"/>
                </a:rPr>
                <a:t>r</a:t>
              </a:r>
            </a:p>
            <a:p>
              <a:pPr algn="ctr"/>
              <a:r>
                <a:rPr lang="en-US" altLang="ja-JP" sz="1100" b="1" dirty="0" smtClean="0">
                  <a:latin typeface="Arial" panose="020B0604020202020204" pitchFamily="34" charset="0"/>
                  <a:cs typeface="Arial" panose="020B0604020202020204" pitchFamily="34" charset="0"/>
                </a:rPr>
                <a:t>RIFS</a:t>
              </a:r>
            </a:p>
          </p:txBody>
        </p:sp>
        <p:cxnSp>
          <p:nvCxnSpPr>
            <p:cNvPr id="82" name="直線矢印コネクタ 81"/>
            <p:cNvCxnSpPr>
              <a:stCxn id="35" idx="2"/>
            </p:cNvCxnSpPr>
            <p:nvPr/>
          </p:nvCxnSpPr>
          <p:spPr>
            <a:xfrm flipH="1">
              <a:off x="5973176" y="4411872"/>
              <a:ext cx="462811" cy="4175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p:nvPr/>
          </p:nvCxnSpPr>
          <p:spPr>
            <a:xfrm>
              <a:off x="3705837" y="2641982"/>
              <a:ext cx="451357" cy="24736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7537113" y="2434545"/>
              <a:ext cx="1580882" cy="600164"/>
            </a:xfrm>
            <a:prstGeom prst="rect">
              <a:avLst/>
            </a:prstGeom>
            <a:noFill/>
          </p:spPr>
          <p:txBody>
            <a:bodyPr wrap="none" rtlCol="0">
              <a:spAutoFit/>
            </a:bodyPr>
            <a:lstStyle/>
            <a:p>
              <a:r>
                <a:rPr lang="en-US" altLang="ja-JP" sz="1100" dirty="0" smtClean="0">
                  <a:latin typeface="Arial" panose="020B0604020202020204" pitchFamily="34" charset="0"/>
                  <a:cs typeface="Arial" panose="020B0604020202020204" pitchFamily="34" charset="0"/>
                </a:rPr>
                <a:t>HRCP PNC can send</a:t>
              </a:r>
            </a:p>
            <a:p>
              <a:r>
                <a:rPr lang="en-US" altLang="ja-JP" sz="1100" dirty="0">
                  <a:latin typeface="Arial" panose="020B0604020202020204" pitchFamily="34" charset="0"/>
                  <a:cs typeface="Arial" panose="020B0604020202020204" pitchFamily="34" charset="0"/>
                </a:rPr>
                <a:t>b</a:t>
              </a:r>
              <a:r>
                <a:rPr lang="en-US" altLang="ja-JP" sz="1100" dirty="0" smtClean="0">
                  <a:latin typeface="Arial" panose="020B0604020202020204" pitchFamily="34" charset="0"/>
                  <a:cs typeface="Arial" panose="020B0604020202020204" pitchFamily="34" charset="0"/>
                </a:rPr>
                <a:t>eacon </a:t>
              </a:r>
              <a:r>
                <a:rPr kumimoji="1" lang="en-US" altLang="ja-JP" sz="1100" dirty="0" smtClean="0">
                  <a:latin typeface="Arial" panose="020B0604020202020204" pitchFamily="34" charset="0"/>
                  <a:cs typeface="Arial" panose="020B0604020202020204" pitchFamily="34" charset="0"/>
                </a:rPr>
                <a:t>with new Next</a:t>
              </a:r>
            </a:p>
            <a:p>
              <a:r>
                <a:rPr kumimoji="1" lang="en-US" altLang="ja-JP" sz="1100" dirty="0" smtClean="0">
                  <a:latin typeface="Arial" panose="020B0604020202020204" pitchFamily="34" charset="0"/>
                  <a:cs typeface="Arial" panose="020B0604020202020204" pitchFamily="34" charset="0"/>
                </a:rPr>
                <a:t>DEVID</a:t>
              </a:r>
            </a:p>
          </p:txBody>
        </p:sp>
        <p:cxnSp>
          <p:nvCxnSpPr>
            <p:cNvPr id="88" name="直線コネクタ 87"/>
            <p:cNvCxnSpPr/>
            <p:nvPr/>
          </p:nvCxnSpPr>
          <p:spPr>
            <a:xfrm>
              <a:off x="4596291" y="2015732"/>
              <a:ext cx="0" cy="117670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0" name="正方形/長方形 89"/>
            <p:cNvSpPr/>
            <p:nvPr/>
          </p:nvSpPr>
          <p:spPr>
            <a:xfrm rot="5400000">
              <a:off x="3919095" y="3125395"/>
              <a:ext cx="554577" cy="134725"/>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cxnSp>
          <p:nvCxnSpPr>
            <p:cNvPr id="93" name="直線矢印コネクタ 92"/>
            <p:cNvCxnSpPr/>
            <p:nvPr/>
          </p:nvCxnSpPr>
          <p:spPr>
            <a:xfrm>
              <a:off x="2572768" y="5125540"/>
              <a:ext cx="5715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p:nvPr/>
          </p:nvCxnSpPr>
          <p:spPr>
            <a:xfrm>
              <a:off x="3144268" y="5125540"/>
              <a:ext cx="5715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6" name="正方形/長方形 95"/>
            <p:cNvSpPr/>
            <p:nvPr/>
          </p:nvSpPr>
          <p:spPr>
            <a:xfrm>
              <a:off x="1691796" y="5497622"/>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97" name="直線矢印コネクタ 96"/>
            <p:cNvCxnSpPr/>
            <p:nvPr/>
          </p:nvCxnSpPr>
          <p:spPr>
            <a:xfrm>
              <a:off x="1734115" y="5412910"/>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8" name="正方形/長方形 97"/>
            <p:cNvSpPr/>
            <p:nvPr/>
          </p:nvSpPr>
          <p:spPr>
            <a:xfrm>
              <a:off x="2915816" y="5511748"/>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99" name="直線矢印コネクタ 98"/>
            <p:cNvCxnSpPr/>
            <p:nvPr/>
          </p:nvCxnSpPr>
          <p:spPr>
            <a:xfrm>
              <a:off x="2853776" y="5427036"/>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bwMode="auto">
            <a:xfrm flipH="1">
              <a:off x="3133739" y="5317181"/>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直線矢印コネクタ 104"/>
            <p:cNvCxnSpPr/>
            <p:nvPr/>
          </p:nvCxnSpPr>
          <p:spPr>
            <a:xfrm flipH="1" flipV="1">
              <a:off x="2832444" y="5790806"/>
              <a:ext cx="240467" cy="2154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a:off x="4625861" y="3489442"/>
              <a:ext cx="1877808" cy="1796538"/>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118" name="直線矢印コネクタ 117"/>
            <p:cNvCxnSpPr/>
            <p:nvPr/>
          </p:nvCxnSpPr>
          <p:spPr>
            <a:xfrm flipH="1" flipV="1">
              <a:off x="7916057" y="5683084"/>
              <a:ext cx="240467" cy="2154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9" name="正方形/長方形 118"/>
            <p:cNvSpPr/>
            <p:nvPr/>
          </p:nvSpPr>
          <p:spPr>
            <a:xfrm>
              <a:off x="7654883" y="3904961"/>
              <a:ext cx="1447512" cy="807913"/>
            </a:xfrm>
            <a:prstGeom prst="rect">
              <a:avLst/>
            </a:prstGeom>
            <a:noFill/>
          </p:spPr>
          <p:txBody>
            <a:bodyPr wrap="none" lIns="0" tIns="0" rIns="0" bIns="0">
              <a:spAutoFit/>
            </a:bodyPr>
            <a:lstStyle/>
            <a:p>
              <a:pPr algn="ctr"/>
              <a:r>
                <a:rPr lang="en-US" altLang="ja-JP" sz="1050" dirty="0" smtClean="0">
                  <a:latin typeface="Arial" panose="020B0604020202020204" pitchFamily="34" charset="0"/>
                  <a:cs typeface="Arial" panose="020B0604020202020204" pitchFamily="34" charset="0"/>
                </a:rPr>
                <a:t>Multiple transmission of </a:t>
              </a:r>
            </a:p>
            <a:p>
              <a:pPr algn="ctr"/>
              <a:r>
                <a:rPr lang="en-US" altLang="ja-JP" sz="1050" dirty="0" smtClean="0">
                  <a:latin typeface="Arial" panose="020B0604020202020204" pitchFamily="34" charset="0"/>
                  <a:cs typeface="Arial" panose="020B0604020202020204" pitchFamily="34" charset="0"/>
                </a:rPr>
                <a:t>Disassociation Request</a:t>
              </a:r>
            </a:p>
            <a:p>
              <a:pPr algn="ctr"/>
              <a:r>
                <a:rPr lang="en-US" altLang="ja-JP" sz="1050" dirty="0" smtClean="0">
                  <a:latin typeface="Arial" panose="020B0604020202020204" pitchFamily="34" charset="0"/>
                  <a:cs typeface="Arial" panose="020B0604020202020204" pitchFamily="34" charset="0"/>
                </a:rPr>
                <a:t>command under </a:t>
              </a:r>
            </a:p>
            <a:p>
              <a:pPr algn="ctr"/>
              <a:r>
                <a:rPr lang="en-US" altLang="ja-JP" sz="1050" dirty="0" smtClean="0">
                  <a:latin typeface="Arial" panose="020B0604020202020204" pitchFamily="34" charset="0"/>
                  <a:cs typeface="Arial" panose="020B0604020202020204" pitchFamily="34" charset="0"/>
                </a:rPr>
                <a:t>No-</a:t>
              </a:r>
              <a:r>
                <a:rPr lang="en-US" altLang="ja-JP" sz="1050" dirty="0" err="1" smtClean="0">
                  <a:latin typeface="Arial" panose="020B0604020202020204" pitchFamily="34" charset="0"/>
                  <a:cs typeface="Arial" panose="020B0604020202020204" pitchFamily="34" charset="0"/>
                </a:rPr>
                <a:t>ACK</a:t>
              </a:r>
              <a:r>
                <a:rPr lang="en-US" altLang="ja-JP" sz="1050" dirty="0" smtClean="0">
                  <a:latin typeface="Arial" panose="020B0604020202020204" pitchFamily="34" charset="0"/>
                  <a:cs typeface="Arial" panose="020B0604020202020204" pitchFamily="34" charset="0"/>
                </a:rPr>
                <a:t> policy</a:t>
              </a:r>
            </a:p>
            <a:p>
              <a:pPr algn="ctr"/>
              <a:r>
                <a:rPr lang="en-US" altLang="ja-JP" sz="1050" dirty="0" smtClean="0">
                  <a:latin typeface="Arial" panose="020B0604020202020204" pitchFamily="34" charset="0"/>
                  <a:cs typeface="Arial" panose="020B0604020202020204" pitchFamily="34" charset="0"/>
                </a:rPr>
                <a:t>are allowed</a:t>
              </a:r>
              <a:endParaRPr lang="en-US" altLang="ja-JP" sz="1050" dirty="0" smtClean="0">
                <a:latin typeface="Arial" panose="020B0604020202020204" pitchFamily="34" charset="0"/>
                <a:cs typeface="Arial" panose="020B0604020202020204" pitchFamily="34" charset="0"/>
              </a:endParaRPr>
            </a:p>
          </p:txBody>
        </p:sp>
        <p:cxnSp>
          <p:nvCxnSpPr>
            <p:cNvPr id="120" name="直線コネクタ 119"/>
            <p:cNvCxnSpPr/>
            <p:nvPr/>
          </p:nvCxnSpPr>
          <p:spPr>
            <a:xfrm>
              <a:off x="4596276" y="1196752"/>
              <a:ext cx="9497" cy="2273201"/>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a:off x="705998" y="1210409"/>
              <a:ext cx="9497" cy="2273201"/>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p:nvPr/>
          </p:nvCxnSpPr>
          <p:spPr>
            <a:xfrm>
              <a:off x="715495" y="1570449"/>
              <a:ext cx="3880781"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6" name="テキスト ボックス 125"/>
            <p:cNvSpPr txBox="1"/>
            <p:nvPr/>
          </p:nvSpPr>
          <p:spPr>
            <a:xfrm>
              <a:off x="2168567" y="1196753"/>
              <a:ext cx="729687" cy="338554"/>
            </a:xfrm>
            <a:prstGeom prst="rect">
              <a:avLst/>
            </a:prstGeom>
            <a:noFill/>
          </p:spPr>
          <p:txBody>
            <a:bodyPr wrap="none" rtlCol="0">
              <a:spAutoFit/>
            </a:bodyPr>
            <a:lstStyle/>
            <a:p>
              <a:r>
                <a:rPr lang="en-US" altLang="ja-JP" sz="1600" b="1" dirty="0" smtClean="0">
                  <a:latin typeface="Arial" panose="020B0604020202020204" pitchFamily="34" charset="0"/>
                  <a:cs typeface="Arial" panose="020B0604020202020204" pitchFamily="34" charset="0"/>
                </a:rPr>
                <a:t>PPSP</a:t>
              </a:r>
              <a:endParaRPr kumimoji="1" lang="ja-JP" altLang="en-US" sz="1600" b="1" dirty="0">
                <a:latin typeface="Arial" panose="020B0604020202020204" pitchFamily="34" charset="0"/>
                <a:cs typeface="Arial" panose="020B0604020202020204" pitchFamily="34" charset="0"/>
              </a:endParaRPr>
            </a:p>
          </p:txBody>
        </p:sp>
        <p:cxnSp>
          <p:nvCxnSpPr>
            <p:cNvPr id="127" name="直線矢印コネクタ 126"/>
            <p:cNvCxnSpPr/>
            <p:nvPr/>
          </p:nvCxnSpPr>
          <p:spPr>
            <a:xfrm>
              <a:off x="4596276" y="1570449"/>
              <a:ext cx="280658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29" name="テキスト ボックス 128"/>
            <p:cNvSpPr txBox="1"/>
            <p:nvPr/>
          </p:nvSpPr>
          <p:spPr>
            <a:xfrm>
              <a:off x="5702048" y="1196752"/>
              <a:ext cx="729687" cy="338554"/>
            </a:xfrm>
            <a:prstGeom prst="rect">
              <a:avLst/>
            </a:prstGeom>
            <a:noFill/>
          </p:spPr>
          <p:txBody>
            <a:bodyPr wrap="none" rtlCol="0">
              <a:spAutoFit/>
            </a:bodyPr>
            <a:lstStyle/>
            <a:p>
              <a:r>
                <a:rPr lang="en-US" altLang="ja-JP" sz="1600" b="1" dirty="0" smtClean="0">
                  <a:latin typeface="Arial" panose="020B0604020202020204" pitchFamily="34" charset="0"/>
                  <a:cs typeface="Arial" panose="020B0604020202020204" pitchFamily="34" charset="0"/>
                </a:rPr>
                <a:t>PPPP</a:t>
              </a:r>
              <a:endParaRPr kumimoji="1" lang="ja-JP" altLang="en-US" sz="1600" b="1" dirty="0">
                <a:latin typeface="Arial" panose="020B0604020202020204" pitchFamily="34" charset="0"/>
                <a:cs typeface="Arial" panose="020B0604020202020204" pitchFamily="34" charset="0"/>
              </a:endParaRPr>
            </a:p>
          </p:txBody>
        </p:sp>
      </p:grpSp>
      <p:sp>
        <p:nvSpPr>
          <p:cNvPr id="130" name="正方形/長方形 129"/>
          <p:cNvSpPr/>
          <p:nvPr/>
        </p:nvSpPr>
        <p:spPr>
          <a:xfrm>
            <a:off x="3261493" y="6195567"/>
            <a:ext cx="3158237" cy="307777"/>
          </a:xfrm>
          <a:prstGeom prst="rect">
            <a:avLst/>
          </a:prstGeom>
        </p:spPr>
        <p:txBody>
          <a:bodyPr wrap="none">
            <a:spAutoFit/>
          </a:bodyPr>
          <a:lstStyle/>
          <a:p>
            <a:r>
              <a:rPr lang="en-US" altLang="ja-JP" sz="1400" b="1" dirty="0"/>
              <a:t>Figure 4-2a—One </a:t>
            </a:r>
            <a:r>
              <a:rPr lang="en-US" altLang="ja-JP" sz="1400" b="1" dirty="0" smtClean="0"/>
              <a:t>session </a:t>
            </a:r>
            <a:r>
              <a:rPr lang="en-US" altLang="ja-JP" sz="1400" b="1" dirty="0"/>
              <a:t>of </a:t>
            </a:r>
            <a:r>
              <a:rPr lang="en-US" altLang="ja-JP" sz="1400" b="1" dirty="0" smtClean="0"/>
              <a:t>HRCP</a:t>
            </a:r>
            <a:endParaRPr lang="ja-JP" altLang="en-US" sz="1400" dirty="0"/>
          </a:p>
        </p:txBody>
      </p:sp>
      <p:sp>
        <p:nvSpPr>
          <p:cNvPr id="86" name="正方形/長方形 85"/>
          <p:cNvSpPr/>
          <p:nvPr/>
        </p:nvSpPr>
        <p:spPr>
          <a:xfrm>
            <a:off x="1767624" y="692696"/>
            <a:ext cx="5756704" cy="400110"/>
          </a:xfrm>
          <a:prstGeom prst="rect">
            <a:avLst/>
          </a:prstGeom>
        </p:spPr>
        <p:txBody>
          <a:bodyPr wrap="none">
            <a:spAutoFit/>
          </a:bodyPr>
          <a:lstStyle/>
          <a:p>
            <a:r>
              <a:rPr lang="en-US" altLang="ja-JP" sz="2000" b="1" dirty="0"/>
              <a:t>Figure </a:t>
            </a:r>
            <a:r>
              <a:rPr lang="en-US" altLang="ja-JP" sz="2000" b="1" dirty="0" smtClean="0"/>
              <a:t>4-</a:t>
            </a:r>
            <a:r>
              <a:rPr lang="en-US" altLang="ja-JP" sz="2000" b="1" dirty="0" err="1" smtClean="0"/>
              <a:t>2a</a:t>
            </a:r>
            <a:r>
              <a:rPr lang="en-US" altLang="ja-JP" sz="2000" b="1" dirty="0" smtClean="0"/>
              <a:t>—Proposed Change (New version)</a:t>
            </a:r>
            <a:endParaRPr lang="ja-JP" altLang="en-US" sz="2000" dirty="0"/>
          </a:p>
        </p:txBody>
      </p:sp>
      <p:sp>
        <p:nvSpPr>
          <p:cNvPr id="89" name="フッター プレースホルダ 2"/>
          <p:cNvSpPr>
            <a:spLocks noGrp="1"/>
          </p:cNvSpPr>
          <p:nvPr>
            <p:ph type="ftr" sz="quarter" idx="11"/>
          </p:nvPr>
        </p:nvSpPr>
        <p:spPr>
          <a:xfrm>
            <a:off x="5486400" y="6475413"/>
            <a:ext cx="3124200" cy="184666"/>
          </a:xfrm>
        </p:spPr>
        <p:txBody>
          <a:body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3132241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76672"/>
            <a:ext cx="7772400" cy="1066800"/>
          </a:xfrm>
        </p:spPr>
        <p:txBody>
          <a:bodyPr/>
          <a:lstStyle/>
          <a:p>
            <a:r>
              <a:rPr kumimoji="1" lang="en-US" altLang="ja-JP" dirty="0" smtClean="0"/>
              <a:t>Association details (1)</a:t>
            </a:r>
            <a:endParaRPr kumimoji="1" lang="ja-JP" altLang="en-US" dirty="0"/>
          </a:p>
        </p:txBody>
      </p:sp>
      <p:sp>
        <p:nvSpPr>
          <p:cNvPr id="3" name="コンテンツ プレースホルダー 2"/>
          <p:cNvSpPr>
            <a:spLocks noGrp="1"/>
          </p:cNvSpPr>
          <p:nvPr>
            <p:ph idx="1"/>
          </p:nvPr>
        </p:nvSpPr>
        <p:spPr>
          <a:xfrm>
            <a:off x="685800" y="1626096"/>
            <a:ext cx="8062664" cy="4611216"/>
          </a:xfrm>
        </p:spPr>
        <p:txBody>
          <a:bodyPr>
            <a:noAutofit/>
          </a:bodyPr>
          <a:lstStyle/>
          <a:p>
            <a:pPr marL="0" indent="0">
              <a:buNone/>
            </a:pPr>
            <a:r>
              <a:rPr kumimoji="1" lang="en-US" altLang="ja-JP" sz="1800" dirty="0" smtClean="0"/>
              <a:t>4.3.6 The IEEE802.15.3 </a:t>
            </a:r>
            <a:r>
              <a:rPr kumimoji="1" lang="en-US" altLang="ja-JP" sz="1800" dirty="0" err="1" smtClean="0"/>
              <a:t>superframe</a:t>
            </a:r>
            <a:endParaRPr kumimoji="1" lang="en-US" altLang="ja-JP" sz="1800" dirty="0" smtClean="0"/>
          </a:p>
          <a:p>
            <a:pPr marL="0" indent="0">
              <a:buNone/>
            </a:pPr>
            <a:r>
              <a:rPr lang="en-US" altLang="ja-JP" sz="1600" u="sng" dirty="0" smtClean="0"/>
              <a:t>Change </a:t>
            </a:r>
          </a:p>
          <a:p>
            <a:pPr marL="0" indent="0">
              <a:buNone/>
            </a:pPr>
            <a:r>
              <a:rPr lang="en-US" altLang="ja-JP" sz="1600" dirty="0"/>
              <a:t>The </a:t>
            </a:r>
            <a:r>
              <a:rPr lang="en-US" altLang="ja-JP" sz="1600" dirty="0" err="1"/>
              <a:t>Superframe</a:t>
            </a:r>
            <a:r>
              <a:rPr lang="en-US" altLang="ja-JP" sz="1600" dirty="0"/>
              <a:t> structure for HRCP is shown in Figure 4-2a</a:t>
            </a:r>
            <a:r>
              <a:rPr lang="en-US" altLang="ja-JP" sz="1600" dirty="0" smtClean="0"/>
              <a:t>.</a:t>
            </a:r>
            <a:r>
              <a:rPr lang="en-US" altLang="ja-JP" sz="1600" dirty="0"/>
              <a:t> </a:t>
            </a:r>
            <a:r>
              <a:rPr lang="en-US" altLang="ja-JP" sz="1600" dirty="0">
                <a:solidFill>
                  <a:srgbClr val="FF0000"/>
                </a:solidFill>
              </a:rPr>
              <a:t>Carrier sensing </a:t>
            </a:r>
            <a:r>
              <a:rPr lang="en-US" altLang="ja-JP" sz="1600" dirty="0" smtClean="0">
                <a:solidFill>
                  <a:srgbClr val="FF0000"/>
                </a:solidFill>
              </a:rPr>
              <a:t>is not </a:t>
            </a:r>
            <a:r>
              <a:rPr lang="en-US" altLang="ja-JP" sz="1600" dirty="0">
                <a:solidFill>
                  <a:srgbClr val="FF0000"/>
                </a:solidFill>
              </a:rPr>
              <a:t>required </a:t>
            </a:r>
            <a:r>
              <a:rPr lang="en-US" altLang="ja-JP" sz="1600" dirty="0" smtClean="0">
                <a:solidFill>
                  <a:srgbClr val="FF0000"/>
                </a:solidFill>
              </a:rPr>
              <a:t>during point-to-point setup period(PPSP) and  point-to point paired period (PPPP).</a:t>
            </a:r>
            <a:r>
              <a:rPr lang="en-US" altLang="ja-JP" sz="1600" dirty="0"/>
              <a:t> Access method </a:t>
            </a:r>
            <a:r>
              <a:rPr lang="en-US" altLang="ja-JP" sz="1600" strike="sngStrike" dirty="0" smtClean="0"/>
              <a:t>of </a:t>
            </a:r>
            <a:r>
              <a:rPr lang="en-US" altLang="ja-JP" sz="1600" strike="sngStrike" dirty="0"/>
              <a:t>point-to-point access </a:t>
            </a:r>
            <a:r>
              <a:rPr lang="en-US" altLang="ja-JP" sz="1600" strike="sngStrike" dirty="0" smtClean="0"/>
              <a:t>period (PPAP</a:t>
            </a:r>
            <a:r>
              <a:rPr lang="en-US" altLang="ja-JP" sz="1600" strike="sngStrike" dirty="0"/>
              <a:t>)</a:t>
            </a:r>
            <a:r>
              <a:rPr lang="en-US" altLang="ja-JP" sz="1600" dirty="0"/>
              <a:t> during </a:t>
            </a:r>
            <a:r>
              <a:rPr lang="en-US" altLang="ja-JP" sz="1600" dirty="0" smtClean="0"/>
              <a:t>PPSP </a:t>
            </a:r>
            <a:r>
              <a:rPr lang="en-US" altLang="ja-JP" sz="1600" strike="sngStrike" dirty="0" smtClean="0"/>
              <a:t>the </a:t>
            </a:r>
            <a:r>
              <a:rPr lang="en-US" altLang="ja-JP" sz="1600" strike="sngStrike" dirty="0"/>
              <a:t>Associated Phase</a:t>
            </a:r>
            <a:r>
              <a:rPr lang="en-US" altLang="ja-JP" sz="1600" dirty="0"/>
              <a:t> is different from that during </a:t>
            </a:r>
            <a:r>
              <a:rPr lang="en-US" altLang="ja-JP" sz="1600" dirty="0" err="1" smtClean="0">
                <a:solidFill>
                  <a:srgbClr val="FF0000"/>
                </a:solidFill>
              </a:rPr>
              <a:t>PPPP</a:t>
            </a:r>
            <a:r>
              <a:rPr lang="en-US" altLang="ja-JP" sz="1600" strike="sngStrike" dirty="0" err="1" smtClean="0"/>
              <a:t>the</a:t>
            </a:r>
            <a:r>
              <a:rPr lang="en-US" altLang="ja-JP" sz="1600" strike="sngStrike" dirty="0" smtClean="0"/>
              <a:t> </a:t>
            </a:r>
            <a:r>
              <a:rPr lang="en-US" altLang="ja-JP" sz="1600" strike="sngStrike" dirty="0"/>
              <a:t>Unassociated Phase</a:t>
            </a:r>
            <a:r>
              <a:rPr lang="en-US" altLang="ja-JP" sz="1600" dirty="0"/>
              <a:t>.</a:t>
            </a:r>
            <a:endParaRPr lang="en-US" altLang="ja-JP" sz="1600" u="sng" dirty="0" smtClean="0">
              <a:solidFill>
                <a:srgbClr val="FF0000"/>
              </a:solidFill>
            </a:endParaRPr>
          </a:p>
          <a:p>
            <a:pPr marL="0" indent="0">
              <a:buNone/>
            </a:pPr>
            <a:endParaRPr lang="en-US" altLang="ja-JP" sz="1600" dirty="0" smtClean="0"/>
          </a:p>
          <a:p>
            <a:pPr marL="0" indent="0">
              <a:buNone/>
            </a:pPr>
            <a:r>
              <a:rPr lang="en-US" altLang="ja-JP" sz="1600" dirty="0" smtClean="0"/>
              <a:t>a) </a:t>
            </a:r>
            <a:r>
              <a:rPr lang="en-US" altLang="ja-JP" sz="1600" dirty="0" smtClean="0">
                <a:solidFill>
                  <a:srgbClr val="FF0000"/>
                </a:solidFill>
              </a:rPr>
              <a:t>Point-to-point setup period (PPSP) </a:t>
            </a:r>
            <a:endParaRPr lang="en-US" altLang="ja-JP" sz="1600" dirty="0" smtClean="0"/>
          </a:p>
          <a:p>
            <a:pPr marL="0" indent="0">
              <a:buNone/>
            </a:pPr>
            <a:r>
              <a:rPr lang="en-US" altLang="ja-JP" sz="1600" dirty="0"/>
              <a:t>All frames shall be transmitted using an MCS from the mandatory MCS set during </a:t>
            </a:r>
            <a:r>
              <a:rPr lang="en-US" altLang="ja-JP" sz="1600" dirty="0" smtClean="0">
                <a:solidFill>
                  <a:srgbClr val="FF0000"/>
                </a:solidFill>
              </a:rPr>
              <a:t>PPSP</a:t>
            </a:r>
            <a:r>
              <a:rPr lang="en-US" altLang="ja-JP" sz="1600" dirty="0" smtClean="0"/>
              <a:t> </a:t>
            </a:r>
            <a:r>
              <a:rPr lang="en-US" altLang="ja-JP" sz="1600" strike="sngStrike" dirty="0" smtClean="0"/>
              <a:t>the Unassociated Phase</a:t>
            </a:r>
            <a:r>
              <a:rPr lang="en-US" altLang="ja-JP" sz="1600" dirty="0"/>
              <a:t>. The </a:t>
            </a:r>
            <a:r>
              <a:rPr lang="en-US" altLang="ja-JP" sz="1600" dirty="0" err="1"/>
              <a:t>superframe</a:t>
            </a:r>
            <a:r>
              <a:rPr lang="en-US" altLang="ja-JP" sz="1600" dirty="0"/>
              <a:t> duration </a:t>
            </a:r>
            <a:r>
              <a:rPr lang="en-US" altLang="ja-JP" sz="1600" dirty="0" smtClean="0">
                <a:solidFill>
                  <a:srgbClr val="FF0000"/>
                </a:solidFill>
              </a:rPr>
              <a:t>during</a:t>
            </a:r>
            <a:r>
              <a:rPr lang="en-US" altLang="ja-JP" sz="1600" dirty="0" smtClean="0"/>
              <a:t> </a:t>
            </a:r>
            <a:r>
              <a:rPr lang="en-US" altLang="ja-JP" sz="1600" dirty="0" smtClean="0">
                <a:solidFill>
                  <a:srgbClr val="FF0000"/>
                </a:solidFill>
              </a:rPr>
              <a:t>PPSP</a:t>
            </a:r>
            <a:r>
              <a:rPr lang="en-US" altLang="ja-JP" sz="1600" dirty="0" smtClean="0"/>
              <a:t> </a:t>
            </a:r>
            <a:r>
              <a:rPr lang="en-US" altLang="ja-JP" sz="1600" strike="sngStrike" dirty="0" smtClean="0"/>
              <a:t>in unassociated </a:t>
            </a:r>
            <a:r>
              <a:rPr lang="en-US" altLang="ja-JP" sz="1600" strike="sngStrike" dirty="0"/>
              <a:t>phase</a:t>
            </a:r>
            <a:r>
              <a:rPr lang="en-US" altLang="ja-JP" sz="1600" dirty="0"/>
              <a:t> </a:t>
            </a:r>
            <a:r>
              <a:rPr lang="en-US" altLang="ja-JP" sz="1600" dirty="0" smtClean="0"/>
              <a:t> equals </a:t>
            </a:r>
            <a:r>
              <a:rPr lang="en-US" altLang="ja-JP" sz="1600" dirty="0"/>
              <a:t>the interval between transmission </a:t>
            </a:r>
            <a:r>
              <a:rPr lang="en-US" altLang="ja-JP" sz="1600" dirty="0" smtClean="0"/>
              <a:t>start times </a:t>
            </a:r>
            <a:r>
              <a:rPr lang="en-US" altLang="ja-JP" sz="1600" dirty="0"/>
              <a:t>of beacons with the same PHY mode and is indicated by the </a:t>
            </a:r>
            <a:r>
              <a:rPr lang="en-US" altLang="ja-JP" sz="1600" dirty="0" err="1"/>
              <a:t>pairnet</a:t>
            </a:r>
            <a:r>
              <a:rPr lang="en-US" altLang="ja-JP" sz="1600" dirty="0"/>
              <a:t> </a:t>
            </a:r>
            <a:r>
              <a:rPr lang="en-US" altLang="ja-JP" sz="1600" dirty="0" smtClean="0"/>
              <a:t>Synchronization Parameters </a:t>
            </a:r>
            <a:r>
              <a:rPr lang="en-US" altLang="ja-JP" sz="1600" dirty="0"/>
              <a:t>field in the beacon frame.</a:t>
            </a:r>
          </a:p>
          <a:p>
            <a:pPr marL="0" indent="0">
              <a:buNone/>
            </a:pPr>
            <a:endParaRPr lang="en-US" altLang="ja-JP" sz="1600" dirty="0" smtClean="0"/>
          </a:p>
          <a:p>
            <a:pPr marL="0" indent="0">
              <a:buNone/>
            </a:pPr>
            <a:r>
              <a:rPr lang="en-US" altLang="ja-JP" sz="1600" dirty="0" smtClean="0"/>
              <a:t>b) </a:t>
            </a:r>
            <a:r>
              <a:rPr lang="en-US" altLang="ja-JP" sz="1600" dirty="0" smtClean="0">
                <a:solidFill>
                  <a:srgbClr val="FF0000"/>
                </a:solidFill>
              </a:rPr>
              <a:t>Point-to-point paired period (</a:t>
            </a:r>
            <a:r>
              <a:rPr lang="en-US" altLang="ja-JP" sz="1600" dirty="0" err="1" smtClean="0">
                <a:solidFill>
                  <a:srgbClr val="FF0000"/>
                </a:solidFill>
              </a:rPr>
              <a:t>PPPP</a:t>
            </a:r>
            <a:r>
              <a:rPr lang="en-US" altLang="ja-JP" sz="1600" dirty="0" smtClean="0">
                <a:solidFill>
                  <a:srgbClr val="FF0000"/>
                </a:solidFill>
              </a:rPr>
              <a:t>) </a:t>
            </a:r>
            <a:endParaRPr lang="en-US" altLang="ja-JP" sz="1600" dirty="0" smtClean="0"/>
          </a:p>
          <a:p>
            <a:pPr marL="0" indent="0">
              <a:buNone/>
            </a:pPr>
            <a:r>
              <a:rPr lang="en-US" altLang="ja-JP" sz="1600" dirty="0"/>
              <a:t>The </a:t>
            </a:r>
            <a:r>
              <a:rPr lang="en-US" altLang="ja-JP" sz="1600" dirty="0" err="1"/>
              <a:t>superframe</a:t>
            </a:r>
            <a:r>
              <a:rPr lang="en-US" altLang="ja-JP" sz="1600" dirty="0"/>
              <a:t> </a:t>
            </a:r>
            <a:r>
              <a:rPr lang="en-US" altLang="ja-JP" sz="1600" dirty="0" smtClean="0"/>
              <a:t>in </a:t>
            </a:r>
            <a:r>
              <a:rPr lang="en-US" altLang="ja-JP" sz="1600" dirty="0" err="1" smtClean="0">
                <a:solidFill>
                  <a:srgbClr val="FF0000"/>
                </a:solidFill>
              </a:rPr>
              <a:t>PPPP</a:t>
            </a:r>
            <a:r>
              <a:rPr lang="en-US" altLang="ja-JP" sz="1600" strike="sngStrike" dirty="0" err="1" smtClean="0"/>
              <a:t>associated</a:t>
            </a:r>
            <a:r>
              <a:rPr lang="en-US" altLang="ja-JP" sz="1600" strike="sngStrike" dirty="0" smtClean="0"/>
              <a:t> </a:t>
            </a:r>
            <a:r>
              <a:rPr lang="en-US" altLang="ja-JP" sz="1600" strike="sngStrike" dirty="0"/>
              <a:t>phase </a:t>
            </a:r>
            <a:r>
              <a:rPr lang="en-US" altLang="ja-JP" sz="1600" dirty="0"/>
              <a:t>starts </a:t>
            </a:r>
            <a:r>
              <a:rPr lang="en-US" altLang="ja-JP" sz="1600" dirty="0" smtClean="0"/>
              <a:t>from the </a:t>
            </a:r>
            <a:r>
              <a:rPr lang="en-US" altLang="ja-JP" sz="1600" dirty="0"/>
              <a:t>transmission start time of the Association Response command that replaces the beacon.</a:t>
            </a:r>
          </a:p>
          <a:p>
            <a:pPr marL="0" indent="0">
              <a:buNone/>
            </a:pPr>
            <a:endParaRPr lang="en-US" altLang="ja-JP" sz="1600" dirty="0" smtClean="0"/>
          </a:p>
        </p:txBody>
      </p:sp>
      <p:sp>
        <p:nvSpPr>
          <p:cNvPr id="4" name="フッター プレースホルダ 2"/>
          <p:cNvSpPr>
            <a:spLocks noGrp="1"/>
          </p:cNvSpPr>
          <p:nvPr>
            <p:ph type="ftr" sz="quarter" idx="11"/>
          </p:nvPr>
        </p:nvSpPr>
        <p:spPr>
          <a:xfrm>
            <a:off x="5486400" y="6475413"/>
            <a:ext cx="3124200" cy="184666"/>
          </a:xfrm>
        </p:spPr>
        <p:txBody>
          <a:body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2193788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1560" y="1559820"/>
            <a:ext cx="8280920" cy="4749499"/>
          </a:xfrm>
        </p:spPr>
        <p:txBody>
          <a:bodyPr>
            <a:noAutofit/>
          </a:bodyPr>
          <a:lstStyle/>
          <a:p>
            <a:pPr marL="0" indent="0">
              <a:buNone/>
            </a:pPr>
            <a:r>
              <a:rPr lang="en-US" altLang="ja-JP" sz="2000" dirty="0"/>
              <a:t>4.3.7.2 Channel time management for </a:t>
            </a:r>
            <a:r>
              <a:rPr lang="en-US" altLang="ja-JP" sz="2000" dirty="0" err="1" smtClean="0"/>
              <a:t>pairnets</a:t>
            </a:r>
            <a:endParaRPr lang="en-US" altLang="ja-JP" sz="2400" dirty="0"/>
          </a:p>
          <a:p>
            <a:pPr marL="0" indent="0">
              <a:buNone/>
            </a:pPr>
            <a:r>
              <a:rPr lang="en-US" altLang="ja-JP" sz="1800" u="sng" dirty="0"/>
              <a:t>Change</a:t>
            </a:r>
          </a:p>
          <a:p>
            <a:pPr marL="0" indent="0">
              <a:buNone/>
            </a:pPr>
            <a:r>
              <a:rPr lang="en-US" altLang="ja-JP" sz="1800" dirty="0" smtClean="0"/>
              <a:t>There is one method for communicating data between DEVs that form a </a:t>
            </a:r>
            <a:r>
              <a:rPr lang="en-US" altLang="ja-JP" sz="1800" dirty="0" err="1" smtClean="0"/>
              <a:t>pairnet</a:t>
            </a:r>
            <a:r>
              <a:rPr lang="en-US" altLang="ja-JP" sz="1800" dirty="0" smtClean="0"/>
              <a:t>. Data exchanges are achieved during a PP</a:t>
            </a:r>
            <a:r>
              <a:rPr lang="en-US" altLang="ja-JP" sz="1800" dirty="0" smtClean="0">
                <a:solidFill>
                  <a:srgbClr val="FF0000"/>
                </a:solidFill>
              </a:rPr>
              <a:t>P</a:t>
            </a:r>
            <a:r>
              <a:rPr lang="en-US" altLang="ja-JP" sz="1800" dirty="0" smtClean="0"/>
              <a:t>P, which is described in 7.4.4.</a:t>
            </a:r>
          </a:p>
          <a:p>
            <a:pPr marL="0" indent="0">
              <a:buNone/>
            </a:pPr>
            <a:endParaRPr lang="en-US" altLang="ja-JP" sz="1800" u="sng" dirty="0"/>
          </a:p>
          <a:p>
            <a:pPr marL="0" indent="0">
              <a:buNone/>
            </a:pPr>
            <a:r>
              <a:rPr lang="en-US" altLang="ja-JP" sz="2000" dirty="0"/>
              <a:t>6.2.1.2 Frame type field</a:t>
            </a:r>
          </a:p>
          <a:p>
            <a:pPr marL="0" indent="0">
              <a:buNone/>
            </a:pPr>
            <a:r>
              <a:rPr lang="en-US" altLang="ja-JP" sz="1800" u="sng" dirty="0" smtClean="0"/>
              <a:t>Change</a:t>
            </a:r>
          </a:p>
          <a:p>
            <a:pPr marL="0" indent="0">
              <a:buNone/>
            </a:pPr>
            <a:r>
              <a:rPr lang="en-US" altLang="ja-JP" sz="1800" dirty="0" err="1" smtClean="0"/>
              <a:t>Stk</a:t>
            </a:r>
            <a:r>
              <a:rPr lang="en-US" altLang="ja-JP" sz="1800" dirty="0" smtClean="0"/>
              <a:t>-ACK frames with no data which are sent in response to data frames in PP</a:t>
            </a:r>
            <a:r>
              <a:rPr lang="en-US" altLang="ja-JP" sz="1800" dirty="0" smtClean="0">
                <a:solidFill>
                  <a:srgbClr val="FF0000"/>
                </a:solidFill>
              </a:rPr>
              <a:t>P</a:t>
            </a:r>
            <a:r>
              <a:rPr lang="en-US" altLang="ja-JP" sz="1800" dirty="0" smtClean="0"/>
              <a:t>P are treated as data frames.</a:t>
            </a:r>
            <a:endParaRPr lang="en-US" altLang="ja-JP" sz="1800" u="sng" dirty="0"/>
          </a:p>
          <a:p>
            <a:pPr marL="0" indent="0">
              <a:buNone/>
            </a:pPr>
            <a:endParaRPr lang="en-US" altLang="ja-JP" sz="1800" b="1" dirty="0" smtClean="0"/>
          </a:p>
          <a:p>
            <a:pPr marL="0" indent="0">
              <a:buNone/>
            </a:pPr>
            <a:r>
              <a:rPr lang="en-US" altLang="ja-JP" sz="2000" dirty="0" smtClean="0"/>
              <a:t>6.3.1.1a </a:t>
            </a:r>
            <a:r>
              <a:rPr lang="en-US" altLang="ja-JP" sz="2000" dirty="0"/>
              <a:t>Non-secure Beacon frame for </a:t>
            </a:r>
            <a:r>
              <a:rPr lang="en-US" altLang="ja-JP" sz="2000" dirty="0" err="1" smtClean="0"/>
              <a:t>pairnets</a:t>
            </a:r>
            <a:endParaRPr lang="en-US" altLang="ja-JP" sz="2000" dirty="0" smtClean="0"/>
          </a:p>
          <a:p>
            <a:pPr marL="0" indent="0">
              <a:buNone/>
            </a:pPr>
            <a:r>
              <a:rPr kumimoji="1" lang="en-US" altLang="ja-JP" sz="1800" u="sng" dirty="0" smtClean="0"/>
              <a:t>Change</a:t>
            </a:r>
          </a:p>
          <a:p>
            <a:pPr marL="0" indent="0">
              <a:buNone/>
            </a:pPr>
            <a:r>
              <a:rPr lang="en-US" altLang="ja-JP" sz="1800" dirty="0"/>
              <a:t>The </a:t>
            </a:r>
            <a:r>
              <a:rPr lang="en-US" altLang="ja-JP" sz="1800" dirty="0" err="1"/>
              <a:t>Superframe</a:t>
            </a:r>
            <a:r>
              <a:rPr lang="en-US" altLang="ja-JP" sz="1800" dirty="0"/>
              <a:t> Duration field contains the duration of the current </a:t>
            </a:r>
            <a:r>
              <a:rPr lang="en-US" altLang="ja-JP" sz="1800" dirty="0" err="1"/>
              <a:t>superframe</a:t>
            </a:r>
            <a:r>
              <a:rPr lang="en-US" altLang="ja-JP" sz="1800" dirty="0"/>
              <a:t> </a:t>
            </a:r>
            <a:r>
              <a:rPr lang="en-US" altLang="ja-JP" sz="1800" dirty="0" smtClean="0"/>
              <a:t>in </a:t>
            </a:r>
            <a:r>
              <a:rPr lang="en-US" altLang="ja-JP" sz="1800" dirty="0" smtClean="0">
                <a:solidFill>
                  <a:srgbClr val="FF0000"/>
                </a:solidFill>
              </a:rPr>
              <a:t>PPSP</a:t>
            </a:r>
            <a:r>
              <a:rPr lang="en-US" altLang="ja-JP" sz="1800" dirty="0" smtClean="0"/>
              <a:t> </a:t>
            </a:r>
            <a:r>
              <a:rPr lang="en-US" altLang="ja-JP" sz="1800" strike="sngStrike" dirty="0"/>
              <a:t>unassociated phase</a:t>
            </a:r>
            <a:r>
              <a:rPr lang="en-US" altLang="ja-JP" sz="1800" dirty="0" smtClean="0"/>
              <a:t>.</a:t>
            </a:r>
          </a:p>
          <a:p>
            <a:pPr marL="0" indent="0">
              <a:buNone/>
            </a:pPr>
            <a:endParaRPr kumimoji="1" lang="ja-JP" altLang="en-US" sz="1800" dirty="0"/>
          </a:p>
        </p:txBody>
      </p:sp>
      <p:sp>
        <p:nvSpPr>
          <p:cNvPr id="4" name="タイトル 1"/>
          <p:cNvSpPr txBox="1">
            <a:spLocks/>
          </p:cNvSpPr>
          <p:nvPr/>
        </p:nvSpPr>
        <p:spPr bwMode="auto">
          <a:xfrm>
            <a:off x="685800" y="476672"/>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t>Association details (2)</a:t>
            </a:r>
            <a:endParaRPr lang="ja-JP" altLang="en-US" kern="0"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9629784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55576" y="1412776"/>
            <a:ext cx="8134672" cy="5328592"/>
          </a:xfrm>
        </p:spPr>
        <p:txBody>
          <a:bodyPr>
            <a:noAutofit/>
          </a:bodyPr>
          <a:lstStyle/>
          <a:p>
            <a:pPr marL="0" indent="0">
              <a:buNone/>
            </a:pPr>
            <a:r>
              <a:rPr kumimoji="1" lang="en-US" altLang="ja-JP" sz="2000" dirty="0" smtClean="0"/>
              <a:t>7.3a.1 Association</a:t>
            </a:r>
          </a:p>
          <a:p>
            <a:pPr marL="0" indent="0">
              <a:buNone/>
            </a:pPr>
            <a:r>
              <a:rPr kumimoji="1" lang="en-US" altLang="ja-JP" sz="2000" u="sng" dirty="0" smtClean="0"/>
              <a:t>Change</a:t>
            </a:r>
          </a:p>
          <a:p>
            <a:pPr marL="0" indent="0">
              <a:buNone/>
            </a:pPr>
            <a:r>
              <a:rPr lang="en-US" altLang="ja-JP" sz="2000" dirty="0"/>
              <a:t>Before an HRCP DEV has completed the association process, all frames sent to the HRCP PNC </a:t>
            </a:r>
            <a:r>
              <a:rPr lang="en-US" altLang="ja-JP" sz="2000" strike="sngStrike" dirty="0" err="1" smtClean="0"/>
              <a:t>by</a:t>
            </a:r>
            <a:r>
              <a:rPr lang="en-US" altLang="ja-JP" sz="2000" dirty="0" err="1" smtClean="0">
                <a:solidFill>
                  <a:srgbClr val="FF0000"/>
                </a:solidFill>
              </a:rPr>
              <a:t>from</a:t>
            </a:r>
            <a:r>
              <a:rPr lang="en-US" altLang="ja-JP" sz="2000" dirty="0" smtClean="0"/>
              <a:t> the </a:t>
            </a:r>
            <a:r>
              <a:rPr lang="en-US" altLang="ja-JP" sz="2000" dirty="0"/>
              <a:t>HRCP DEV shall be exchanged in the </a:t>
            </a:r>
            <a:r>
              <a:rPr lang="en-US" altLang="ja-JP" sz="2000" dirty="0" smtClean="0">
                <a:solidFill>
                  <a:srgbClr val="FF0000"/>
                </a:solidFill>
              </a:rPr>
              <a:t>Access </a:t>
            </a:r>
            <a:r>
              <a:rPr lang="en-US" altLang="ja-JP" sz="2000" dirty="0" smtClean="0">
                <a:solidFill>
                  <a:srgbClr val="FF0000"/>
                </a:solidFill>
              </a:rPr>
              <a:t>Slots in </a:t>
            </a:r>
            <a:r>
              <a:rPr lang="en-US" altLang="ja-JP" sz="2000" dirty="0" smtClean="0"/>
              <a:t>PP</a:t>
            </a:r>
            <a:r>
              <a:rPr lang="en-US" altLang="ja-JP" sz="2000" dirty="0" smtClean="0">
                <a:solidFill>
                  <a:srgbClr val="FF0000"/>
                </a:solidFill>
              </a:rPr>
              <a:t>S</a:t>
            </a:r>
            <a:r>
              <a:rPr lang="en-US" altLang="ja-JP" sz="2000" dirty="0" smtClean="0"/>
              <a:t>P</a:t>
            </a:r>
            <a:r>
              <a:rPr lang="en-US" altLang="ja-JP" sz="2000" strike="sngStrike" dirty="0" smtClean="0"/>
              <a:t> of the </a:t>
            </a:r>
            <a:r>
              <a:rPr lang="en-US" altLang="ja-JP" sz="2000" strike="sngStrike" dirty="0" err="1" smtClean="0"/>
              <a:t>superframe</a:t>
            </a:r>
            <a:r>
              <a:rPr lang="en-US" altLang="ja-JP" sz="2000" dirty="0" smtClean="0"/>
              <a:t>.</a:t>
            </a:r>
          </a:p>
          <a:p>
            <a:pPr marL="0" indent="0">
              <a:buNone/>
            </a:pPr>
            <a:r>
              <a:rPr kumimoji="1" lang="en-US" altLang="ja-JP" sz="1100" u="sng" dirty="0" smtClean="0"/>
              <a:t>  </a:t>
            </a:r>
          </a:p>
          <a:p>
            <a:pPr marL="0" indent="0">
              <a:buNone/>
            </a:pPr>
            <a:r>
              <a:rPr lang="en-US" altLang="ja-JP" sz="2000" u="sng" dirty="0" smtClean="0"/>
              <a:t>Change</a:t>
            </a:r>
            <a:endParaRPr kumimoji="1" lang="en-US" altLang="ja-JP" sz="2000" u="sng" dirty="0"/>
          </a:p>
          <a:p>
            <a:pPr marL="0" indent="0">
              <a:buNone/>
            </a:pPr>
            <a:r>
              <a:rPr kumimoji="1" lang="en-US" altLang="ja-JP" sz="2000" dirty="0" smtClean="0"/>
              <a:t>7.4.4 PP</a:t>
            </a:r>
            <a:r>
              <a:rPr kumimoji="1" lang="en-US" altLang="ja-JP" sz="2000" dirty="0" smtClean="0">
                <a:solidFill>
                  <a:srgbClr val="FF0000"/>
                </a:solidFill>
              </a:rPr>
              <a:t>P</a:t>
            </a:r>
            <a:r>
              <a:rPr kumimoji="1" lang="en-US" altLang="ja-JP" sz="2000" dirty="0" smtClean="0"/>
              <a:t>P after association</a:t>
            </a:r>
          </a:p>
          <a:p>
            <a:pPr marL="0" indent="0">
              <a:buNone/>
            </a:pPr>
            <a:r>
              <a:rPr lang="en-US" altLang="ja-JP" sz="2000" dirty="0" smtClean="0"/>
              <a:t>Stk-ACK </a:t>
            </a:r>
            <a:r>
              <a:rPr lang="en-US" altLang="ja-JP" sz="2000" dirty="0"/>
              <a:t>is used for data frame acknowledgement in </a:t>
            </a:r>
            <a:r>
              <a:rPr lang="en-US" altLang="ja-JP" sz="2000" dirty="0" smtClean="0"/>
              <a:t>PP</a:t>
            </a:r>
            <a:r>
              <a:rPr lang="en-US" altLang="ja-JP" sz="2000" dirty="0" smtClean="0">
                <a:solidFill>
                  <a:srgbClr val="FF0000"/>
                </a:solidFill>
              </a:rPr>
              <a:t>P</a:t>
            </a:r>
            <a:r>
              <a:rPr lang="en-US" altLang="ja-JP" sz="2000" dirty="0" smtClean="0"/>
              <a:t>P </a:t>
            </a:r>
            <a:r>
              <a:rPr lang="en-US" altLang="ja-JP" sz="2000" dirty="0"/>
              <a:t>and is indicated in the MAC header and may </a:t>
            </a:r>
            <a:r>
              <a:rPr lang="en-US" altLang="ja-JP" sz="2000" dirty="0" smtClean="0"/>
              <a:t>be piggybacked </a:t>
            </a:r>
            <a:r>
              <a:rPr lang="en-US" altLang="ja-JP" sz="2000" dirty="0"/>
              <a:t>with the data payload. The </a:t>
            </a:r>
            <a:r>
              <a:rPr lang="en-US" altLang="ja-JP" sz="2000" dirty="0" smtClean="0"/>
              <a:t>PP</a:t>
            </a:r>
            <a:r>
              <a:rPr lang="en-US" altLang="ja-JP" sz="2000" dirty="0" smtClean="0">
                <a:solidFill>
                  <a:srgbClr val="FF0000"/>
                </a:solidFill>
              </a:rPr>
              <a:t>P</a:t>
            </a:r>
            <a:r>
              <a:rPr lang="en-US" altLang="ja-JP" sz="2000" dirty="0" smtClean="0"/>
              <a:t>P </a:t>
            </a:r>
            <a:r>
              <a:rPr lang="en-US" altLang="ja-JP" sz="2000" dirty="0"/>
              <a:t>has two phases, synchronous phase and asynchronous phase</a:t>
            </a:r>
            <a:r>
              <a:rPr lang="en-US" altLang="ja-JP" sz="2000" dirty="0" smtClean="0"/>
              <a:t>.</a:t>
            </a:r>
          </a:p>
          <a:p>
            <a:pPr marL="0" indent="0">
              <a:buNone/>
            </a:pPr>
            <a:r>
              <a:rPr lang="en-US" altLang="ja-JP" sz="1100" u="sng" dirty="0" smtClean="0"/>
              <a:t> </a:t>
            </a:r>
          </a:p>
          <a:p>
            <a:pPr marL="0" indent="0">
              <a:buNone/>
            </a:pPr>
            <a:r>
              <a:rPr lang="en-US" altLang="ja-JP" sz="2000" dirty="0" smtClean="0"/>
              <a:t>7.9.2a Stk-ACK</a:t>
            </a:r>
          </a:p>
          <a:p>
            <a:pPr marL="0" indent="0">
              <a:buNone/>
            </a:pPr>
            <a:r>
              <a:rPr lang="en-US" altLang="ja-JP" sz="2000" dirty="0" err="1"/>
              <a:t>Stk</a:t>
            </a:r>
            <a:r>
              <a:rPr lang="en-US" altLang="ja-JP" sz="2000" dirty="0"/>
              <a:t>-ACK is commonly used for acknowledgement in </a:t>
            </a:r>
            <a:r>
              <a:rPr lang="en-US" altLang="ja-JP" sz="2000" dirty="0" smtClean="0"/>
              <a:t>PP</a:t>
            </a:r>
            <a:r>
              <a:rPr lang="en-US" altLang="ja-JP" sz="2000" dirty="0" smtClean="0">
                <a:solidFill>
                  <a:srgbClr val="FF0000"/>
                </a:solidFill>
              </a:rPr>
              <a:t>P</a:t>
            </a:r>
            <a:r>
              <a:rPr lang="en-US" altLang="ja-JP" sz="2000" dirty="0" smtClean="0"/>
              <a:t>P.</a:t>
            </a:r>
            <a:endParaRPr lang="en-US" altLang="ja-JP" sz="2000" u="sng" dirty="0" smtClean="0"/>
          </a:p>
        </p:txBody>
      </p:sp>
      <p:sp>
        <p:nvSpPr>
          <p:cNvPr id="4" name="タイトル 1"/>
          <p:cNvSpPr txBox="1">
            <a:spLocks/>
          </p:cNvSpPr>
          <p:nvPr/>
        </p:nvSpPr>
        <p:spPr bwMode="auto">
          <a:xfrm>
            <a:off x="685800" y="476672"/>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t>Association details (3)</a:t>
            </a:r>
            <a:endParaRPr lang="ja-JP" altLang="en-US" kern="0"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ja-JP" dirty="0" smtClean="0">
                <a:solidFill>
                  <a:srgbClr val="000000"/>
                </a:solidFill>
              </a:rPr>
              <a:t>Kiyoshi Toshimitsu (Toshiba)</a:t>
            </a:r>
            <a:endParaRPr lang="en-US" altLang="ja-JP" dirty="0">
              <a:solidFill>
                <a:srgbClr val="000000"/>
              </a:solidFill>
            </a:endParaRPr>
          </a:p>
        </p:txBody>
      </p:sp>
    </p:spTree>
    <p:extLst>
      <p:ext uri="{BB962C8B-B14F-4D97-AF65-F5344CB8AC3E}">
        <p14:creationId xmlns:p14="http://schemas.microsoft.com/office/powerpoint/2010/main" val="200898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748</Words>
  <Application>Microsoft Office PowerPoint</Application>
  <PresentationFormat>画面に合わせる (4:3)</PresentationFormat>
  <Paragraphs>144</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PowerPoint プレゼンテーション</vt:lpstr>
      <vt:lpstr>PowerPoint プレゼンテーション</vt:lpstr>
      <vt:lpstr>Definition of PPSP and PPPP</vt:lpstr>
      <vt:lpstr>PowerPoint プレゼンテーション</vt:lpstr>
      <vt:lpstr>PowerPoint プレゼンテーション</vt:lpstr>
      <vt:lpstr>Association details (1)</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T</cp:lastModifiedBy>
  <cp:revision>33</cp:revision>
  <dcterms:created xsi:type="dcterms:W3CDTF">2016-09-08T19:44:58Z</dcterms:created>
  <dcterms:modified xsi:type="dcterms:W3CDTF">2016-09-14T15:35:58Z</dcterms:modified>
</cp:coreProperties>
</file>