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64" r:id="rId3"/>
    <p:sldId id="265" r:id="rId4"/>
    <p:sldId id="256" r:id="rId5"/>
    <p:sldId id="262" r:id="rId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702" y="-4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solidFill>
                  <a:srgbClr val="000000"/>
                </a:solidFill>
              </a:rPr>
              <a:t>September 2016</a:t>
            </a:r>
            <a:endParaRPr lang="en-US" altLang="ja-JP" dirty="0">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r>
              <a:rPr lang="en-US" altLang="ja-JP">
                <a:solidFill>
                  <a:srgbClr val="000000"/>
                </a:solidFill>
              </a:rPr>
              <a:t>Slide </a:t>
            </a:r>
            <a:fld id="{0882A745-62E9-4D85-9C51-9FBB7A0FFE66}" type="slidenum">
              <a:rPr lang="en-US" altLang="ja-JP">
                <a:solidFill>
                  <a:srgbClr val="000000"/>
                </a:solidFill>
              </a:rPr>
              <a:pPr/>
              <a:t>‹#›</a:t>
            </a:fld>
            <a:endParaRPr lang="en-US" altLang="ja-JP">
              <a:solidFill>
                <a:srgbClr val="000000"/>
              </a:solidFill>
            </a:endParaRPr>
          </a:p>
        </p:txBody>
      </p:sp>
      <p:sp>
        <p:nvSpPr>
          <p:cNvPr id="7" name="フッター プレースホルダー 2"/>
          <p:cNvSpPr>
            <a:spLocks noGrp="1"/>
          </p:cNvSpPr>
          <p:nvPr>
            <p:ph type="ftr" sz="quarter" idx="11"/>
          </p:nvPr>
        </p:nvSpPr>
        <p:spPr>
          <a:xfrm>
            <a:off x="5486400" y="6475413"/>
            <a:ext cx="3124200" cy="184666"/>
          </a:xfrm>
          <a:prstGeom prst="rect">
            <a:avLst/>
          </a:prstGeom>
        </p:spPr>
        <p:txBody>
          <a:bodyPr/>
          <a:lstStyle>
            <a:lvl1pPr>
              <a:defRPr sz="1200"/>
            </a:lvl1pPr>
          </a:lstStyle>
          <a:p>
            <a:r>
              <a:rPr lang="en-US" altLang="ja-JP" dirty="0" smtClean="0">
                <a:solidFill>
                  <a:srgbClr val="000000"/>
                </a:solidFill>
              </a:rPr>
              <a:t>Kiyoshi Toshimitsu (Toshiba)</a:t>
            </a:r>
            <a:endParaRPr lang="en-US" altLang="ja-JP" dirty="0">
              <a:solidFill>
                <a:srgbClr val="000000"/>
              </a:solidFill>
            </a:endParaRPr>
          </a:p>
        </p:txBody>
      </p:sp>
    </p:spTree>
    <p:extLst>
      <p:ext uri="{BB962C8B-B14F-4D97-AF65-F5344CB8AC3E}">
        <p14:creationId xmlns:p14="http://schemas.microsoft.com/office/powerpoint/2010/main" val="993065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solidFill>
                  <a:srgbClr val="000000"/>
                </a:solidFill>
              </a:rPr>
              <a:t>September 2016</a:t>
            </a:r>
            <a:endParaRPr lang="en-US" altLang="ja-JP" dirty="0">
              <a:solidFill>
                <a:srgbClr val="000000"/>
              </a:solidFill>
            </a:endParaRPr>
          </a:p>
        </p:txBody>
      </p:sp>
      <p:sp>
        <p:nvSpPr>
          <p:cNvPr id="3" name="フッター プレースホルダー 2"/>
          <p:cNvSpPr>
            <a:spLocks noGrp="1"/>
          </p:cNvSpPr>
          <p:nvPr>
            <p:ph type="ftr" sz="quarter" idx="11"/>
          </p:nvPr>
        </p:nvSpPr>
        <p:spPr>
          <a:xfrm>
            <a:off x="5486400" y="6475413"/>
            <a:ext cx="3124200" cy="184666"/>
          </a:xfrm>
          <a:prstGeom prst="rect">
            <a:avLst/>
          </a:prstGeom>
        </p:spPr>
        <p:txBody>
          <a:bodyPr/>
          <a:lstStyle>
            <a:lvl1pPr>
              <a:defRPr sz="1200"/>
            </a:lvl1pPr>
          </a:lstStyle>
          <a:p>
            <a:r>
              <a:rPr lang="en-US" altLang="ja-JP" dirty="0" smtClean="0">
                <a:solidFill>
                  <a:srgbClr val="000000"/>
                </a:solidFill>
              </a:rPr>
              <a:t>Kiyoshi Toshimitsu (Toshiba)</a:t>
            </a:r>
            <a:endParaRPr lang="en-US" altLang="ja-JP" dirty="0">
              <a:solidFill>
                <a:srgbClr val="000000"/>
              </a:solidFill>
            </a:endParaRPr>
          </a:p>
        </p:txBody>
      </p:sp>
      <p:sp>
        <p:nvSpPr>
          <p:cNvPr id="4" name="スライド番号プレースホルダー 3"/>
          <p:cNvSpPr>
            <a:spLocks noGrp="1"/>
          </p:cNvSpPr>
          <p:nvPr>
            <p:ph type="sldNum" sz="quarter" idx="12"/>
          </p:nvPr>
        </p:nvSpPr>
        <p:spPr/>
        <p:txBody>
          <a:bodyPr/>
          <a:lstStyle>
            <a:lvl1pPr>
              <a:defRPr/>
            </a:lvl1pPr>
          </a:lstStyle>
          <a:p>
            <a:r>
              <a:rPr lang="en-US" altLang="ja-JP">
                <a:solidFill>
                  <a:srgbClr val="000000"/>
                </a:solidFill>
              </a:rPr>
              <a:t>Slide </a:t>
            </a:r>
            <a:fld id="{A72D88AF-3262-482F-943F-BBF72EA94FF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393218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eaLnBrk="0" fontAlgn="base" hangingPunct="0">
              <a:spcBef>
                <a:spcPct val="0"/>
              </a:spcBef>
              <a:spcAft>
                <a:spcPct val="0"/>
              </a:spcAft>
            </a:pPr>
            <a:r>
              <a:rPr kumimoji="0" lang="en-US" altLang="ja-JP" smtClean="0">
                <a:solidFill>
                  <a:srgbClr val="000000"/>
                </a:solidFill>
                <a:latin typeface="Times New Roman" pitchFamily="18" charset="0"/>
              </a:rPr>
              <a:t>September 2016</a:t>
            </a:r>
            <a:endParaRPr kumimoji="0" lang="en-US" altLang="ja-JP" dirty="0">
              <a:solidFill>
                <a:srgbClr val="000000"/>
              </a:solidFill>
              <a:latin typeface="Times New Roman" pitchFamily="18" charset="0"/>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pPr eaLnBrk="0" fontAlgn="base" hangingPunct="0">
              <a:spcBef>
                <a:spcPct val="0"/>
              </a:spcBef>
              <a:spcAft>
                <a:spcPct val="0"/>
              </a:spcAft>
            </a:pPr>
            <a:r>
              <a:rPr kumimoji="0" lang="en-US" altLang="ja-JP" sz="1200">
                <a:solidFill>
                  <a:srgbClr val="000000"/>
                </a:solidFill>
                <a:latin typeface="Times New Roman" pitchFamily="18" charset="0"/>
              </a:rPr>
              <a:t>Slide </a:t>
            </a:r>
            <a:fld id="{4A236B10-B031-4D06-A9BE-FE89D7FC1D78}" type="slidenum">
              <a:rPr kumimoji="0" lang="en-US" altLang="ja-JP" sz="1200">
                <a:solidFill>
                  <a:srgbClr val="000000"/>
                </a:solidFill>
                <a:latin typeface="Times New Roman" pitchFamily="18" charset="0"/>
              </a:rPr>
              <a:pPr eaLnBrk="0" fontAlgn="base" hangingPunct="0">
                <a:spcBef>
                  <a:spcPct val="0"/>
                </a:spcBef>
                <a:spcAft>
                  <a:spcPct val="0"/>
                </a:spcAft>
              </a:pPr>
              <a:t>‹#›</a:t>
            </a:fld>
            <a:endParaRPr kumimoji="0" lang="en-US" altLang="ja-JP" sz="1200">
              <a:solidFill>
                <a:srgbClr val="000000"/>
              </a:solidFill>
              <a:latin typeface="Times New Roman" pitchFamily="18" charset="0"/>
            </a:endParaRPr>
          </a:p>
        </p:txBody>
      </p:sp>
      <p:sp>
        <p:nvSpPr>
          <p:cNvPr id="1031" name="Rectangle 7"/>
          <p:cNvSpPr>
            <a:spLocks noChangeArrowheads="1"/>
          </p:cNvSpPr>
          <p:nvPr/>
        </p:nvSpPr>
        <p:spPr bwMode="auto">
          <a:xfrm>
            <a:off x="3851920" y="394156"/>
            <a:ext cx="453427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262063" lvl="4" algn="r" eaLnBrk="0" fontAlgn="base" hangingPunct="0">
              <a:spcBef>
                <a:spcPct val="0"/>
              </a:spcBef>
              <a:spcAft>
                <a:spcPct val="0"/>
              </a:spcAft>
            </a:pPr>
            <a:r>
              <a:rPr kumimoji="0" lang="en-US" altLang="ja-JP" sz="1400" b="1" dirty="0">
                <a:solidFill>
                  <a:srgbClr val="000000"/>
                </a:solidFill>
                <a:latin typeface="Times New Roman" pitchFamily="18" charset="0"/>
                <a:ea typeface="ＭＳ Ｐゴシック" charset="-128"/>
              </a:rPr>
              <a:t>doc.: IEEE </a:t>
            </a:r>
            <a:r>
              <a:rPr kumimoji="0" lang="en-US" altLang="ja-JP" sz="1400" b="1" dirty="0" smtClean="0">
                <a:solidFill>
                  <a:srgbClr val="000000"/>
                </a:solidFill>
                <a:latin typeface="Times New Roman" pitchFamily="18" charset="0"/>
                <a:ea typeface="ＭＳ Ｐゴシック" charset="-128"/>
              </a:rPr>
              <a:t>802.15-16-0600-00-</a:t>
            </a:r>
            <a:r>
              <a:rPr kumimoji="0" lang="en-US" altLang="ja-JP" sz="1400" b="1" dirty="0" err="1" smtClean="0">
                <a:solidFill>
                  <a:srgbClr val="000000"/>
                </a:solidFill>
                <a:latin typeface="Times New Roman" pitchFamily="18" charset="0"/>
                <a:ea typeface="ＭＳ Ｐゴシック" charset="-128"/>
              </a:rPr>
              <a:t>003e</a:t>
            </a:r>
            <a:endParaRPr kumimoji="0" lang="en-US" altLang="ja-JP" sz="1400" b="1" dirty="0">
              <a:solidFill>
                <a:srgbClr val="000000"/>
              </a:solidFill>
              <a:latin typeface="Times New Roman" pitchFamily="18" charset="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0" lang="ja-JP" alt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fontAlgn="base" hangingPunct="0">
              <a:spcBef>
                <a:spcPct val="0"/>
              </a:spcBef>
              <a:spcAft>
                <a:spcPct val="0"/>
              </a:spcAft>
            </a:pPr>
            <a:r>
              <a:rPr kumimoji="0" lang="en-US" altLang="ja-JP" sz="1200">
                <a:solidFill>
                  <a:srgbClr val="000000"/>
                </a:solidFill>
                <a:latin typeface="Times New Roman" pitchFamily="18" charset="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0" lang="ja-JP" altLang="en-US" sz="1200">
              <a:solidFill>
                <a:srgbClr val="000000"/>
              </a:solidFill>
              <a:latin typeface="Times New Roman" pitchFamily="18" charset="0"/>
            </a:endParaRPr>
          </a:p>
        </p:txBody>
      </p:sp>
      <p:sp>
        <p:nvSpPr>
          <p:cNvPr id="11" name="フッター プレースホルダー 2"/>
          <p:cNvSpPr>
            <a:spLocks noGrp="1"/>
          </p:cNvSpPr>
          <p:nvPr>
            <p:ph type="ftr" sz="quarter" idx="3"/>
          </p:nvPr>
        </p:nvSpPr>
        <p:spPr>
          <a:xfrm>
            <a:off x="5486400" y="6475413"/>
            <a:ext cx="3124200" cy="184666"/>
          </a:xfrm>
          <a:prstGeom prst="rect">
            <a:avLst/>
          </a:prstGeom>
        </p:spPr>
        <p:txBody>
          <a:bodyPr/>
          <a:lstStyle>
            <a:lvl1pPr algn="r">
              <a:defRPr sz="1200"/>
            </a:lvl1pPr>
          </a:lstStyle>
          <a:p>
            <a:r>
              <a:rPr lang="en-US" altLang="ja-JP" dirty="0" smtClean="0">
                <a:solidFill>
                  <a:srgbClr val="000000"/>
                </a:solidFill>
              </a:rPr>
              <a:t>Kiyoshi Toshimitsu (Toshiba)</a:t>
            </a:r>
            <a:endParaRPr lang="en-US" altLang="ja-JP" dirty="0">
              <a:solidFill>
                <a:srgbClr val="000000"/>
              </a:solidFill>
            </a:endParaRPr>
          </a:p>
        </p:txBody>
      </p:sp>
    </p:spTree>
    <p:extLst>
      <p:ext uri="{BB962C8B-B14F-4D97-AF65-F5344CB8AC3E}">
        <p14:creationId xmlns:p14="http://schemas.microsoft.com/office/powerpoint/2010/main" val="3224439757"/>
      </p:ext>
    </p:extLst>
  </p:cSld>
  <p:clrMap bg1="lt1" tx1="dk1" bg2="lt2" tx2="dk2" accent1="accent1" accent2="accent2" accent3="accent3" accent4="accent4" accent5="accent5" accent6="accent6" hlink="hlink" folHlink="folHlink"/>
  <p:sldLayoutIdLst>
    <p:sldLayoutId id="2147483661" r:id="rId1"/>
    <p:sldLayoutId id="2147483662" r:id="rId2"/>
  </p:sldLayoutIdLst>
  <p:hf sldNum="0"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24408" y="756568"/>
            <a:ext cx="8740080" cy="4616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fontAlgn="base" hangingPunct="0">
              <a:spcBef>
                <a:spcPct val="0"/>
              </a:spcBef>
              <a:spcAft>
                <a:spcPct val="0"/>
              </a:spcAft>
            </a:pPr>
            <a:r>
              <a:rPr kumimoji="0" lang="en-US" altLang="ja-JP" b="1" u="sng" dirty="0">
                <a:solidFill>
                  <a:srgbClr val="000000"/>
                </a:solidFill>
                <a:effectLst>
                  <a:outerShdw blurRad="38100" dist="38100" dir="2700000" algn="tl">
                    <a:srgbClr val="C0C0C0"/>
                  </a:outerShdw>
                </a:effectLst>
                <a:latin typeface="Times New Roman" pitchFamily="18" charset="0"/>
                <a:ea typeface="ＭＳ Ｐゴシック" charset="-128"/>
              </a:rPr>
              <a:t>Project: IEEE P802.15 Working Group for Wireless Personal Area Networks (WPANs)</a:t>
            </a:r>
            <a:endParaRPr kumimoji="0" lang="en-US" altLang="ja-JP" sz="1600" b="1" dirty="0">
              <a:solidFill>
                <a:srgbClr val="000000"/>
              </a:solidFill>
              <a:latin typeface="Times New Roman" pitchFamily="18" charset="0"/>
              <a:ea typeface="ＭＳ Ｐゴシック" charset="-128"/>
            </a:endParaRPr>
          </a:p>
          <a:p>
            <a:pPr eaLnBrk="0" fontAlgn="base" hangingPunct="0">
              <a:spcBef>
                <a:spcPct val="0"/>
              </a:spcBef>
              <a:spcAft>
                <a:spcPct val="0"/>
              </a:spcAft>
            </a:pPr>
            <a:endParaRPr kumimoji="0" lang="en-US" altLang="ja-JP" sz="1600" dirty="0">
              <a:solidFill>
                <a:srgbClr val="000000"/>
              </a:solidFill>
              <a:latin typeface="Times New Roman" pitchFamily="18" charset="0"/>
              <a:ea typeface="ＭＳ Ｐゴシック" charset="-128"/>
            </a:endParaRP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Submission Title:</a:t>
            </a:r>
            <a:r>
              <a:rPr kumimoji="0" lang="en-US" altLang="ja-JP" sz="1600" dirty="0">
                <a:solidFill>
                  <a:srgbClr val="000000"/>
                </a:solidFill>
                <a:latin typeface="Times New Roman" pitchFamily="18" charset="0"/>
                <a:ea typeface="ＭＳ Ｐゴシック" charset="-128"/>
              </a:rPr>
              <a:t> </a:t>
            </a:r>
            <a:r>
              <a:rPr kumimoji="0" lang="en-US" altLang="ja-JP" sz="1600" dirty="0" smtClean="0">
                <a:solidFill>
                  <a:srgbClr val="000000"/>
                </a:solidFill>
                <a:latin typeface="Times New Roman" pitchFamily="18" charset="0"/>
                <a:ea typeface="ＭＳ Ｐゴシック" charset="-128"/>
              </a:rPr>
              <a:t>[</a:t>
            </a:r>
            <a:r>
              <a:rPr kumimoji="0" lang="pt-BR" altLang="ja-JP" sz="1600" dirty="0" smtClean="0">
                <a:solidFill>
                  <a:srgbClr val="000000"/>
                </a:solidFill>
                <a:latin typeface="Times New Roman" pitchFamily="18" charset="0"/>
                <a:cs typeface="Times New Roman" pitchFamily="18" charset="0"/>
              </a:rPr>
              <a:t>Comment resolution for i-024 and i-151</a:t>
            </a:r>
            <a:r>
              <a:rPr kumimoji="0" lang="en-US" altLang="ja-JP" sz="1600" dirty="0" smtClean="0">
                <a:solidFill>
                  <a:srgbClr val="000000"/>
                </a:solidFill>
                <a:latin typeface="Times New Roman" pitchFamily="18" charset="0"/>
                <a:ea typeface="ＭＳ Ｐゴシック" charset="-128"/>
              </a:rPr>
              <a:t>]</a:t>
            </a:r>
            <a:endParaRPr kumimoji="0" lang="en-US" altLang="ja-JP" sz="1600" dirty="0">
              <a:solidFill>
                <a:srgbClr val="000000"/>
              </a:solidFill>
              <a:latin typeface="Times New Roman" pitchFamily="18" charset="0"/>
              <a:ea typeface="ＭＳ Ｐゴシック" charset="-128"/>
            </a:endParaRP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Date Submitted: </a:t>
            </a:r>
            <a:r>
              <a:rPr kumimoji="0" lang="en-US" altLang="ja-JP" sz="1600" dirty="0" smtClean="0">
                <a:solidFill>
                  <a:srgbClr val="000000"/>
                </a:solidFill>
                <a:latin typeface="Times New Roman" pitchFamily="18" charset="0"/>
                <a:ea typeface="ＭＳ Ｐゴシック" charset="-128"/>
              </a:rPr>
              <a:t>[12 September, 2016]</a:t>
            </a:r>
            <a:r>
              <a:rPr kumimoji="0" lang="en-US" altLang="ja-JP" sz="1600" dirty="0">
                <a:solidFill>
                  <a:srgbClr val="000000"/>
                </a:solidFill>
                <a:latin typeface="Times New Roman" pitchFamily="18" charset="0"/>
                <a:ea typeface="ＭＳ Ｐゴシック" charset="-128"/>
              </a:rPr>
              <a:t>	</a:t>
            </a: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Source:</a:t>
            </a:r>
            <a:r>
              <a:rPr kumimoji="0" lang="en-US" altLang="ja-JP" sz="1600" dirty="0">
                <a:solidFill>
                  <a:srgbClr val="000000"/>
                </a:solidFill>
                <a:latin typeface="Times New Roman" pitchFamily="18" charset="0"/>
                <a:ea typeface="ＭＳ Ｐゴシック" charset="-128"/>
              </a:rPr>
              <a:t> </a:t>
            </a:r>
            <a:r>
              <a:rPr kumimoji="0" lang="en-US" altLang="ja-JP" sz="1600" dirty="0" smtClean="0">
                <a:solidFill>
                  <a:srgbClr val="000000"/>
                </a:solidFill>
                <a:latin typeface="Times New Roman" pitchFamily="18" charset="0"/>
                <a:ea typeface="ＭＳ Ｐゴシック" charset="-128"/>
              </a:rPr>
              <a:t>[</a:t>
            </a:r>
            <a:r>
              <a:rPr kumimoji="0" lang="en-US" altLang="ja-JP" sz="1600" dirty="0" smtClean="0">
                <a:solidFill>
                  <a:srgbClr val="000000"/>
                </a:solidFill>
                <a:latin typeface="Times New Roman" pitchFamily="18" charset="0"/>
                <a:ea typeface="ＭＳ Ｐゴシック" charset="-128"/>
                <a:cs typeface="Times New Roman" pitchFamily="18" charset="0"/>
              </a:rPr>
              <a:t>Kiyoshi </a:t>
            </a:r>
            <a:r>
              <a:rPr kumimoji="0" lang="en-US" altLang="ja-JP" sz="1600" dirty="0">
                <a:solidFill>
                  <a:srgbClr val="000000"/>
                </a:solidFill>
                <a:latin typeface="Times New Roman" pitchFamily="18" charset="0"/>
                <a:ea typeface="ＭＳ Ｐゴシック" charset="-128"/>
                <a:cs typeface="Times New Roman" pitchFamily="18" charset="0"/>
              </a:rPr>
              <a:t>Toshimitsu</a:t>
            </a:r>
            <a:r>
              <a:rPr kumimoji="0" lang="en-US" altLang="ja-JP" sz="1600" baseline="30000" dirty="0">
                <a:solidFill>
                  <a:srgbClr val="000000"/>
                </a:solidFill>
                <a:latin typeface="Times New Roman" pitchFamily="18" charset="0"/>
                <a:ea typeface="ＭＳ Ｐゴシック" charset="-128"/>
                <a:cs typeface="Times New Roman" pitchFamily="18" charset="0"/>
              </a:rPr>
              <a:t>(</a:t>
            </a:r>
            <a:r>
              <a:rPr kumimoji="0" lang="en-US" altLang="ja-JP" sz="1600" baseline="30000" dirty="0">
                <a:solidFill>
                  <a:srgbClr val="000000"/>
                </a:solidFill>
                <a:latin typeface="Times New Roman"/>
              </a:rPr>
              <a:t>1</a:t>
            </a:r>
            <a:r>
              <a:rPr kumimoji="0" lang="en-US" altLang="ja-JP" sz="1600" baseline="30000" dirty="0" smtClean="0">
                <a:solidFill>
                  <a:srgbClr val="000000"/>
                </a:solidFill>
                <a:latin typeface="Times New Roman"/>
              </a:rPr>
              <a:t>)</a:t>
            </a:r>
            <a:r>
              <a:rPr kumimoji="0" lang="en-US" altLang="ja-JP" sz="1600" dirty="0" smtClean="0">
                <a:solidFill>
                  <a:srgbClr val="000000"/>
                </a:solidFill>
                <a:latin typeface="Times New Roman" pitchFamily="18" charset="0"/>
                <a:cs typeface="Times New Roman" panose="02020603050405020304" pitchFamily="18" charset="0"/>
              </a:rPr>
              <a:t>,Ko Togashi,  </a:t>
            </a:r>
            <a:r>
              <a:rPr kumimoji="0" lang="en-US" altLang="ja-JP" sz="1600" dirty="0" smtClean="0">
                <a:solidFill>
                  <a:srgbClr val="000000"/>
                </a:solidFill>
                <a:latin typeface="Times New Roman" pitchFamily="18" charset="0"/>
                <a:ea typeface="ＭＳ Ｐゴシック" charset="-128"/>
                <a:cs typeface="Times New Roman" pitchFamily="18" charset="0"/>
              </a:rPr>
              <a:t>Ken </a:t>
            </a:r>
            <a:r>
              <a:rPr kumimoji="0" lang="en-US" altLang="ja-JP" sz="1600" dirty="0">
                <a:solidFill>
                  <a:srgbClr val="000000"/>
                </a:solidFill>
                <a:latin typeface="Times New Roman" pitchFamily="18" charset="0"/>
                <a:ea typeface="ＭＳ Ｐゴシック" charset="-128"/>
                <a:cs typeface="Times New Roman" pitchFamily="18" charset="0"/>
              </a:rPr>
              <a:t>Hiraga, Jae </a:t>
            </a:r>
            <a:r>
              <a:rPr kumimoji="0" lang="en-US" altLang="ja-JP" sz="1600" dirty="0" err="1">
                <a:solidFill>
                  <a:srgbClr val="000000"/>
                </a:solidFill>
                <a:latin typeface="Times New Roman" pitchFamily="18" charset="0"/>
                <a:ea typeface="ＭＳ Ｐゴシック" charset="-128"/>
                <a:cs typeface="Times New Roman" pitchFamily="18" charset="0"/>
              </a:rPr>
              <a:t>Seung</a:t>
            </a:r>
            <a:r>
              <a:rPr kumimoji="0" lang="en-US" altLang="ja-JP" sz="1600" dirty="0">
                <a:solidFill>
                  <a:srgbClr val="000000"/>
                </a:solidFill>
                <a:latin typeface="Times New Roman" pitchFamily="18" charset="0"/>
                <a:ea typeface="ＭＳ Ｐゴシック" charset="-128"/>
                <a:cs typeface="Times New Roman" pitchFamily="18" charset="0"/>
              </a:rPr>
              <a:t> Lee, Itaru </a:t>
            </a:r>
            <a:r>
              <a:rPr kumimoji="0" lang="en-US" altLang="ja-JP" sz="1600" dirty="0" err="1">
                <a:solidFill>
                  <a:srgbClr val="000000"/>
                </a:solidFill>
                <a:latin typeface="Times New Roman" pitchFamily="18" charset="0"/>
                <a:ea typeface="ＭＳ Ｐゴシック" charset="-128"/>
                <a:cs typeface="Times New Roman" pitchFamily="18" charset="0"/>
              </a:rPr>
              <a:t>Maekawa</a:t>
            </a:r>
            <a:r>
              <a:rPr kumimoji="0" lang="en-US" altLang="ja-JP" sz="1600" dirty="0">
                <a:solidFill>
                  <a:srgbClr val="000000"/>
                </a:solidFill>
                <a:latin typeface="Times New Roman" pitchFamily="18" charset="0"/>
                <a:ea typeface="ＭＳ Ｐゴシック" charset="-128"/>
                <a:cs typeface="Times New Roman" pitchFamily="18" charset="0"/>
              </a:rPr>
              <a:t>, Makoto </a:t>
            </a:r>
            <a:r>
              <a:rPr kumimoji="0" lang="en-US" altLang="ja-JP" sz="1600" dirty="0" smtClean="0">
                <a:solidFill>
                  <a:srgbClr val="000000"/>
                </a:solidFill>
                <a:latin typeface="Times New Roman" pitchFamily="18" charset="0"/>
                <a:ea typeface="ＭＳ Ｐゴシック" charset="-128"/>
                <a:cs typeface="Times New Roman" pitchFamily="18" charset="0"/>
              </a:rPr>
              <a:t>Noda(</a:t>
            </a:r>
            <a:r>
              <a:rPr kumimoji="0" lang="en-US" altLang="ja-JP" sz="1600" dirty="0" smtClean="0">
                <a:solidFill>
                  <a:srgbClr val="000000"/>
                </a:solidFill>
                <a:latin typeface="Times New Roman" pitchFamily="18" charset="0"/>
                <a:cs typeface="Times New Roman" panose="02020603050405020304" pitchFamily="18" charset="0"/>
              </a:rPr>
              <a:t>representative contributors), </a:t>
            </a:r>
            <a:r>
              <a:rPr kumimoji="0" lang="en-US" altLang="ja-JP" sz="1600" dirty="0">
                <a:solidFill>
                  <a:srgbClr val="000000"/>
                </a:solidFill>
                <a:latin typeface="Times New Roman" pitchFamily="18" charset="0"/>
                <a:cs typeface="Times New Roman" panose="02020603050405020304" pitchFamily="18" charset="0"/>
              </a:rPr>
              <a:t>all contributors are listed in “Contributors” slide</a:t>
            </a:r>
            <a:r>
              <a:rPr kumimoji="0" lang="en-US" altLang="ja-JP" sz="1600" dirty="0" smtClean="0">
                <a:solidFill>
                  <a:srgbClr val="000000"/>
                </a:solidFill>
                <a:latin typeface="Times New Roman" pitchFamily="18" charset="0"/>
                <a:ea typeface="ＭＳ Ｐゴシック" charset="-128"/>
              </a:rPr>
              <a:t>] </a:t>
            </a:r>
          </a:p>
          <a:p>
            <a:pPr eaLnBrk="0" fontAlgn="base" hangingPunct="0">
              <a:spcBef>
                <a:spcPct val="0"/>
              </a:spcBef>
              <a:spcAft>
                <a:spcPct val="0"/>
              </a:spcAft>
            </a:pPr>
            <a:r>
              <a:rPr kumimoji="0" lang="en-US" altLang="ja-JP" sz="1600" dirty="0" smtClean="0">
                <a:solidFill>
                  <a:srgbClr val="000000"/>
                </a:solidFill>
                <a:latin typeface="Times New Roman" pitchFamily="18" charset="0"/>
                <a:ea typeface="ＭＳ Ｐゴシック" charset="-128"/>
              </a:rPr>
              <a:t>Company [</a:t>
            </a:r>
            <a:r>
              <a:rPr kumimoji="0" lang="en-US" altLang="ja-JP" sz="1600" dirty="0" smtClean="0">
                <a:solidFill>
                  <a:srgbClr val="000000"/>
                </a:solidFill>
                <a:latin typeface="Times New Roman" pitchFamily="18" charset="0"/>
                <a:ea typeface="ＭＳ Ｐゴシック" charset="-128"/>
                <a:cs typeface="Times New Roman" pitchFamily="18" charset="0"/>
              </a:rPr>
              <a:t>Toshiba</a:t>
            </a:r>
            <a:r>
              <a:rPr kumimoji="0" lang="en-US" altLang="ja-JP" sz="1600" baseline="30000" dirty="0" smtClean="0">
                <a:solidFill>
                  <a:srgbClr val="000000"/>
                </a:solidFill>
                <a:latin typeface="Times New Roman"/>
              </a:rPr>
              <a:t>1</a:t>
            </a:r>
            <a:r>
              <a:rPr kumimoji="0" lang="en-US" altLang="ja-JP" sz="1600" dirty="0" smtClean="0">
                <a:solidFill>
                  <a:srgbClr val="000000"/>
                </a:solidFill>
                <a:latin typeface="Times New Roman"/>
              </a:rPr>
              <a:t>, </a:t>
            </a:r>
            <a:r>
              <a:rPr kumimoji="0" lang="en-US" altLang="ja-JP" sz="1600" dirty="0" smtClean="0">
                <a:solidFill>
                  <a:srgbClr val="000000"/>
                </a:solidFill>
                <a:latin typeface="Times New Roman" pitchFamily="18" charset="0"/>
                <a:ea typeface="ＭＳ Ｐゴシック" charset="-128"/>
                <a:cs typeface="Times New Roman" pitchFamily="18" charset="0"/>
              </a:rPr>
              <a:t>ETRI</a:t>
            </a:r>
            <a:r>
              <a:rPr kumimoji="0" lang="en-US" altLang="ja-JP" sz="1600" dirty="0">
                <a:solidFill>
                  <a:srgbClr val="000000"/>
                </a:solidFill>
                <a:latin typeface="Times New Roman" pitchFamily="18" charset="0"/>
                <a:ea typeface="ＭＳ Ｐゴシック" charset="-128"/>
                <a:cs typeface="Times New Roman" pitchFamily="18" charset="0"/>
              </a:rPr>
              <a:t>, JRC, NTT, </a:t>
            </a:r>
            <a:r>
              <a:rPr kumimoji="0" lang="en-US" altLang="ja-JP" sz="1600" dirty="0" smtClean="0">
                <a:solidFill>
                  <a:srgbClr val="000000"/>
                </a:solidFill>
                <a:latin typeface="Times New Roman" pitchFamily="18" charset="0"/>
                <a:ea typeface="ＭＳ Ｐゴシック" charset="-128"/>
                <a:cs typeface="Times New Roman" pitchFamily="18" charset="0"/>
              </a:rPr>
              <a:t>Sony</a:t>
            </a:r>
            <a:r>
              <a:rPr kumimoji="0" lang="en-US" altLang="ja-JP" sz="1600" dirty="0" smtClean="0">
                <a:solidFill>
                  <a:srgbClr val="000000"/>
                </a:solidFill>
                <a:latin typeface="Times New Roman" pitchFamily="18" charset="0"/>
                <a:ea typeface="ＭＳ Ｐゴシック" charset="-128"/>
              </a:rPr>
              <a:t>]</a:t>
            </a:r>
            <a:endParaRPr kumimoji="0" lang="en-US" altLang="ja-JP" sz="1600" dirty="0">
              <a:solidFill>
                <a:srgbClr val="000000"/>
              </a:solidFill>
              <a:latin typeface="Times New Roman" pitchFamily="18" charset="0"/>
              <a:ea typeface="ＭＳ Ｐゴシック" charset="-128"/>
            </a:endParaRP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Address</a:t>
            </a:r>
            <a:r>
              <a:rPr kumimoji="0" lang="en-US" altLang="ja-JP" sz="1600" dirty="0">
                <a:solidFill>
                  <a:srgbClr val="000000"/>
                </a:solidFill>
                <a:latin typeface="Times New Roman" pitchFamily="18" charset="0"/>
                <a:ea typeface="ＭＳ Ｐゴシック" charset="-128"/>
              </a:rPr>
              <a:t> </a:t>
            </a:r>
            <a:r>
              <a:rPr kumimoji="0" lang="en-US" altLang="ja-JP" sz="1600" dirty="0" smtClean="0">
                <a:solidFill>
                  <a:srgbClr val="000000"/>
                </a:solidFill>
                <a:latin typeface="Times New Roman" pitchFamily="18" charset="0"/>
                <a:ea typeface="ＭＳ Ｐゴシック" charset="-128"/>
              </a:rPr>
              <a:t>[1-1 Shibaura 1-chome, Minato-</a:t>
            </a:r>
            <a:r>
              <a:rPr kumimoji="0" lang="en-US" altLang="ja-JP" sz="1600" dirty="0" err="1" smtClean="0">
                <a:solidFill>
                  <a:srgbClr val="000000"/>
                </a:solidFill>
                <a:latin typeface="Times New Roman" pitchFamily="18" charset="0"/>
                <a:ea typeface="ＭＳ Ｐゴシック" charset="-128"/>
              </a:rPr>
              <a:t>ku</a:t>
            </a:r>
            <a:r>
              <a:rPr kumimoji="0" lang="en-US" altLang="ja-JP" sz="1600" dirty="0" smtClean="0">
                <a:solidFill>
                  <a:srgbClr val="000000"/>
                </a:solidFill>
                <a:latin typeface="Times New Roman" pitchFamily="18" charset="0"/>
                <a:ea typeface="ＭＳ Ｐゴシック" charset="-128"/>
              </a:rPr>
              <a:t>, Tokyo, Japan]</a:t>
            </a:r>
            <a:endParaRPr kumimoji="0" lang="en-US" altLang="ja-JP" sz="1600" dirty="0">
              <a:solidFill>
                <a:srgbClr val="000000"/>
              </a:solidFill>
              <a:latin typeface="Times New Roman" pitchFamily="18" charset="0"/>
              <a:ea typeface="ＭＳ Ｐゴシック" charset="-128"/>
            </a:endParaRPr>
          </a:p>
          <a:p>
            <a:pPr eaLnBrk="0" fontAlgn="base" hangingPunct="0">
              <a:spcBef>
                <a:spcPct val="0"/>
              </a:spcBef>
              <a:spcAft>
                <a:spcPct val="0"/>
              </a:spcAft>
            </a:pPr>
            <a:r>
              <a:rPr kumimoji="0" lang="en-US" altLang="ja-JP" sz="1600" b="1" dirty="0" smtClean="0">
                <a:solidFill>
                  <a:srgbClr val="000000"/>
                </a:solidFill>
                <a:latin typeface="Times New Roman" pitchFamily="18" charset="0"/>
                <a:ea typeface="ＭＳ Ｐゴシック" charset="-128"/>
              </a:rPr>
              <a:t>E-Mai</a:t>
            </a:r>
            <a:r>
              <a:rPr kumimoji="0" lang="en-US" altLang="ja-JP" sz="1600" dirty="0" smtClean="0">
                <a:solidFill>
                  <a:srgbClr val="000000"/>
                </a:solidFill>
                <a:latin typeface="Times New Roman" pitchFamily="18" charset="0"/>
                <a:ea typeface="ＭＳ Ｐゴシック" charset="-128"/>
              </a:rPr>
              <a:t>l:[kiyoshi.toshimitsu@toshiba.co.jp]</a:t>
            </a:r>
            <a:r>
              <a:rPr kumimoji="0" lang="en-US" altLang="ja-JP" sz="1600" dirty="0">
                <a:solidFill>
                  <a:srgbClr val="000000"/>
                </a:solidFill>
                <a:latin typeface="Times New Roman" pitchFamily="18" charset="0"/>
                <a:ea typeface="ＭＳ Ｐゴシック" charset="-128"/>
              </a:rPr>
              <a:t>	</a:t>
            </a:r>
            <a:endParaRPr kumimoji="0" lang="en-US" altLang="ja-JP" sz="1200" dirty="0">
              <a:solidFill>
                <a:srgbClr val="000000"/>
              </a:solidFill>
              <a:latin typeface="Times New Roman" pitchFamily="18" charset="0"/>
              <a:ea typeface="ＭＳ Ｐゴシック" charset="-128"/>
            </a:endParaRPr>
          </a:p>
          <a:p>
            <a:pPr eaLnBrk="0" fontAlgn="base" hangingPunct="0">
              <a:spcBef>
                <a:spcPts val="600"/>
              </a:spcBef>
              <a:spcAft>
                <a:spcPts val="600"/>
              </a:spcAft>
            </a:pPr>
            <a:r>
              <a:rPr kumimoji="0" lang="en-US" altLang="ja-JP" sz="1600" b="1" dirty="0">
                <a:solidFill>
                  <a:srgbClr val="000000"/>
                </a:solidFill>
                <a:latin typeface="Times New Roman" pitchFamily="18" charset="0"/>
                <a:ea typeface="ＭＳ Ｐゴシック" charset="-128"/>
              </a:rPr>
              <a:t>Abstract:</a:t>
            </a:r>
            <a:r>
              <a:rPr kumimoji="0" lang="en-US" altLang="ja-JP" sz="1600" dirty="0">
                <a:solidFill>
                  <a:srgbClr val="000000"/>
                </a:solidFill>
                <a:latin typeface="Times New Roman" pitchFamily="18" charset="0"/>
                <a:ea typeface="ＭＳ Ｐゴシック" charset="-128"/>
              </a:rPr>
              <a:t>	</a:t>
            </a:r>
            <a:r>
              <a:rPr kumimoji="0" lang="en-US" altLang="ja-JP" sz="1600" dirty="0" smtClean="0">
                <a:solidFill>
                  <a:srgbClr val="000000"/>
                </a:solidFill>
                <a:latin typeface="Times New Roman" pitchFamily="18" charset="0"/>
                <a:ea typeface="ＭＳ Ｐゴシック" charset="-128"/>
              </a:rPr>
              <a:t>[</a:t>
            </a:r>
            <a:r>
              <a:rPr kumimoji="0" lang="en-US" altLang="ja-JP" sz="1600" dirty="0">
                <a:solidFill>
                  <a:srgbClr val="000000"/>
                </a:solidFill>
                <a:latin typeface="Times New Roman" pitchFamily="18" charset="0"/>
                <a:ea typeface="ＭＳ Ｐゴシック" charset="-128"/>
              </a:rPr>
              <a:t>This document </a:t>
            </a:r>
            <a:r>
              <a:rPr kumimoji="0" lang="en-US" altLang="ja-JP" sz="1600" dirty="0" smtClean="0">
                <a:solidFill>
                  <a:srgbClr val="000000"/>
                </a:solidFill>
                <a:latin typeface="Times New Roman" pitchFamily="18" charset="0"/>
                <a:ea typeface="ＭＳ Ｐゴシック" charset="-128"/>
              </a:rPr>
              <a:t>describes about PPSP and PPPP.]</a:t>
            </a:r>
          </a:p>
          <a:p>
            <a:pPr eaLnBrk="0" fontAlgn="base" hangingPunct="0">
              <a:spcBef>
                <a:spcPts val="600"/>
              </a:spcBef>
              <a:spcAft>
                <a:spcPts val="600"/>
              </a:spcAft>
            </a:pPr>
            <a:r>
              <a:rPr kumimoji="0" lang="en-US" altLang="ja-JP" sz="1600" b="1" dirty="0" smtClean="0">
                <a:solidFill>
                  <a:srgbClr val="000000"/>
                </a:solidFill>
                <a:latin typeface="Times New Roman" pitchFamily="18" charset="0"/>
                <a:ea typeface="ＭＳ Ｐゴシック" charset="-128"/>
              </a:rPr>
              <a:t>Purpose</a:t>
            </a:r>
            <a:r>
              <a:rPr kumimoji="0" lang="en-US" altLang="ja-JP" sz="1600" b="1" dirty="0">
                <a:solidFill>
                  <a:srgbClr val="000000"/>
                </a:solidFill>
                <a:latin typeface="Times New Roman" pitchFamily="18" charset="0"/>
                <a:ea typeface="ＭＳ Ｐゴシック" charset="-128"/>
              </a:rPr>
              <a:t>:</a:t>
            </a:r>
            <a:r>
              <a:rPr kumimoji="0" lang="en-US" altLang="ja-JP" sz="1600" dirty="0">
                <a:solidFill>
                  <a:srgbClr val="000000"/>
                </a:solidFill>
                <a:latin typeface="Times New Roman" pitchFamily="18" charset="0"/>
                <a:ea typeface="ＭＳ Ｐゴシック" charset="-128"/>
              </a:rPr>
              <a:t>	</a:t>
            </a:r>
            <a:r>
              <a:rPr kumimoji="0" lang="en-US" altLang="ja-JP" sz="1600" dirty="0" smtClean="0">
                <a:solidFill>
                  <a:srgbClr val="000000"/>
                </a:solidFill>
                <a:latin typeface="Times New Roman" pitchFamily="18" charset="0"/>
                <a:ea typeface="ＭＳ Ｐゴシック" charset="-128"/>
              </a:rPr>
              <a:t>[</a:t>
            </a:r>
            <a:r>
              <a:rPr kumimoji="0" lang="en-US" altLang="ja-JP" sz="1600" dirty="0">
                <a:solidFill>
                  <a:srgbClr val="000000"/>
                </a:solidFill>
                <a:latin typeface="Times New Roman" pitchFamily="18" charset="0"/>
                <a:ea typeface="ＭＳ Ｐゴシック" charset="-128"/>
                <a:cs typeface="Times New Roman" pitchFamily="18" charset="0"/>
              </a:rPr>
              <a:t>To propose a full set of specifications for TG 3e</a:t>
            </a:r>
            <a:r>
              <a:rPr kumimoji="0" lang="en-US" altLang="ja-JP" sz="1600" dirty="0" smtClean="0">
                <a:solidFill>
                  <a:srgbClr val="000000"/>
                </a:solidFill>
                <a:latin typeface="Times New Roman" pitchFamily="18" charset="0"/>
                <a:ea typeface="ＭＳ Ｐゴシック" charset="-128"/>
              </a:rPr>
              <a:t>]</a:t>
            </a:r>
            <a:endParaRPr kumimoji="0" lang="en-US" altLang="ja-JP" sz="1600" dirty="0">
              <a:solidFill>
                <a:srgbClr val="000000"/>
              </a:solidFill>
              <a:latin typeface="Times New Roman" pitchFamily="18" charset="0"/>
              <a:ea typeface="ＭＳ Ｐゴシック" charset="-128"/>
            </a:endParaRP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Notice:</a:t>
            </a:r>
            <a:r>
              <a:rPr kumimoji="0" lang="en-US" altLang="ja-JP" sz="1600" dirty="0">
                <a:solidFill>
                  <a:srgbClr val="000000"/>
                </a:solidFill>
                <a:latin typeface="Times New Roman" pitchFamily="18" charset="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Release:</a:t>
            </a:r>
            <a:r>
              <a:rPr kumimoji="0" lang="en-US" altLang="ja-JP" sz="1600" dirty="0">
                <a:solidFill>
                  <a:srgbClr val="000000"/>
                </a:solidFill>
                <a:latin typeface="Times New Roman" pitchFamily="18" charset="0"/>
                <a:ea typeface="ＭＳ Ｐゴシック" charset="-128"/>
              </a:rPr>
              <a:t>	The contributor acknowledges and accepts that this contribution becomes the property of IEEE and may be made publicly available by P802.15.	</a:t>
            </a:r>
          </a:p>
        </p:txBody>
      </p:sp>
      <p:sp>
        <p:nvSpPr>
          <p:cNvPr id="5" name="日付プレースホルダー 4"/>
          <p:cNvSpPr>
            <a:spLocks noGrp="1"/>
          </p:cNvSpPr>
          <p:nvPr>
            <p:ph type="dt" sz="half" idx="10"/>
          </p:nvPr>
        </p:nvSpPr>
        <p:spPr/>
        <p:txBody>
          <a:bodyPr/>
          <a:lstStyle/>
          <a:p>
            <a:r>
              <a:rPr lang="en-US" altLang="ja-JP" dirty="0" smtClean="0">
                <a:solidFill>
                  <a:srgbClr val="000000"/>
                </a:solidFill>
              </a:rPr>
              <a:t>September </a:t>
            </a:r>
            <a:r>
              <a:rPr lang="ja-JP" altLang="en-US" dirty="0">
                <a:solidFill>
                  <a:srgbClr val="000000"/>
                </a:solidFill>
              </a:rPr>
              <a:t> </a:t>
            </a:r>
            <a:r>
              <a:rPr lang="en-US" altLang="ja-JP" dirty="0" smtClean="0">
                <a:solidFill>
                  <a:srgbClr val="000000"/>
                </a:solidFill>
              </a:rPr>
              <a:t>2016</a:t>
            </a:r>
            <a:endParaRPr lang="en-US" altLang="ja-JP" dirty="0">
              <a:solidFill>
                <a:srgbClr val="000000"/>
              </a:solidFill>
            </a:endParaRPr>
          </a:p>
        </p:txBody>
      </p:sp>
      <p:sp>
        <p:nvSpPr>
          <p:cNvPr id="9" name="フッター プレースホルダー 8"/>
          <p:cNvSpPr>
            <a:spLocks noGrp="1"/>
          </p:cNvSpPr>
          <p:nvPr>
            <p:ph type="ftr" sz="quarter" idx="11"/>
          </p:nvPr>
        </p:nvSpPr>
        <p:spPr/>
        <p:txBody>
          <a:bodyPr/>
          <a:lstStyle/>
          <a:p>
            <a:r>
              <a:rPr lang="en-US" altLang="ja-JP" dirty="0" smtClean="0">
                <a:solidFill>
                  <a:srgbClr val="000000"/>
                </a:solidFill>
                <a:latin typeface="+mj-ea"/>
                <a:ea typeface="+mj-ea"/>
              </a:rPr>
              <a:t>Kiyoshi Toshimitsu (Toshiba)</a:t>
            </a:r>
            <a:endParaRPr lang="en-US" altLang="ja-JP" dirty="0">
              <a:solidFill>
                <a:srgbClr val="000000"/>
              </a:solidFill>
              <a:latin typeface="+mj-ea"/>
              <a:ea typeface="+mj-ea"/>
            </a:endParaRPr>
          </a:p>
        </p:txBody>
      </p:sp>
    </p:spTree>
    <p:extLst>
      <p:ext uri="{BB962C8B-B14F-4D97-AF65-F5344CB8AC3E}">
        <p14:creationId xmlns:p14="http://schemas.microsoft.com/office/powerpoint/2010/main" val="14553713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83977"/>
          </a:xfrm>
        </p:spPr>
        <p:txBody>
          <a:bodyPr/>
          <a:lstStyle/>
          <a:p>
            <a:r>
              <a:rPr kumimoji="1" lang="en-US" altLang="ja-JP" sz="2400" b="1" dirty="0" smtClean="0">
                <a:solidFill>
                  <a:schemeClr val="tx1"/>
                </a:solidFill>
              </a:rPr>
              <a:t>Contributors</a:t>
            </a:r>
            <a:endParaRPr kumimoji="1" lang="ja-JP" altLang="en-US" sz="2400" b="1" dirty="0">
              <a:solidFill>
                <a:schemeClr val="tx1"/>
              </a:solidFill>
            </a:endParaRPr>
          </a:p>
        </p:txBody>
      </p:sp>
      <p:sp>
        <p:nvSpPr>
          <p:cNvPr id="9" name="コンテンツ プレースホルダー 8"/>
          <p:cNvSpPr>
            <a:spLocks noGrp="1"/>
          </p:cNvSpPr>
          <p:nvPr>
            <p:ph idx="1"/>
          </p:nvPr>
        </p:nvSpPr>
        <p:spPr/>
        <p:txBody>
          <a:bodyPr/>
          <a:lstStyle/>
          <a:p>
            <a:endParaRPr kumimoji="1" lang="ja-JP" altLang="en-US"/>
          </a:p>
        </p:txBody>
      </p:sp>
      <p:sp>
        <p:nvSpPr>
          <p:cNvPr id="3" name="日付プレースホルダー 2"/>
          <p:cNvSpPr>
            <a:spLocks noGrp="1"/>
          </p:cNvSpPr>
          <p:nvPr>
            <p:ph type="dt" sz="half" idx="10"/>
          </p:nvPr>
        </p:nvSpPr>
        <p:spPr/>
        <p:txBody>
          <a:bodyPr/>
          <a:lstStyle/>
          <a:p>
            <a:r>
              <a:rPr lang="en-US" altLang="ja-JP" smtClean="0">
                <a:solidFill>
                  <a:srgbClr val="000000"/>
                </a:solidFill>
              </a:rPr>
              <a:t>September 2016</a:t>
            </a:r>
            <a:endParaRPr lang="en-US" altLang="ja-JP" dirty="0">
              <a:solidFill>
                <a:srgbClr val="000000"/>
              </a:solidFill>
            </a:endParaRP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313" y="1269777"/>
            <a:ext cx="7699375" cy="453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フッター プレースホルダー 9"/>
          <p:cNvSpPr>
            <a:spLocks noGrp="1"/>
          </p:cNvSpPr>
          <p:nvPr>
            <p:ph type="ftr" sz="quarter" idx="11"/>
          </p:nvPr>
        </p:nvSpPr>
        <p:spPr/>
        <p:txBody>
          <a:bodyPr/>
          <a:lstStyle/>
          <a:p>
            <a:r>
              <a:rPr lang="en-US" altLang="ja-JP" smtClean="0">
                <a:solidFill>
                  <a:srgbClr val="000000"/>
                </a:solidFill>
              </a:rPr>
              <a:t>Kiyoshi Toshimitsu(Toshiba)</a:t>
            </a:r>
            <a:endParaRPr lang="en-US" altLang="ja-JP" dirty="0">
              <a:solidFill>
                <a:srgbClr val="000000"/>
              </a:solidFill>
            </a:endParaRPr>
          </a:p>
        </p:txBody>
      </p:sp>
    </p:spTree>
    <p:extLst>
      <p:ext uri="{BB962C8B-B14F-4D97-AF65-F5344CB8AC3E}">
        <p14:creationId xmlns:p14="http://schemas.microsoft.com/office/powerpoint/2010/main" val="7625328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solidFill>
                  <a:srgbClr val="000000"/>
                </a:solidFill>
              </a:rPr>
              <a:t>September 2016</a:t>
            </a:r>
            <a:endParaRPr lang="en-US" altLang="ja-JP" dirty="0">
              <a:solidFill>
                <a:srgbClr val="000000"/>
              </a:solidFill>
            </a:endParaRPr>
          </a:p>
        </p:txBody>
      </p:sp>
      <p:sp>
        <p:nvSpPr>
          <p:cNvPr id="3" name="フッター プレースホルダー 2"/>
          <p:cNvSpPr>
            <a:spLocks noGrp="1"/>
          </p:cNvSpPr>
          <p:nvPr>
            <p:ph type="ftr" sz="quarter" idx="11"/>
          </p:nvPr>
        </p:nvSpPr>
        <p:spPr/>
        <p:txBody>
          <a:bodyPr/>
          <a:lstStyle/>
          <a:p>
            <a:r>
              <a:rPr lang="en-US" altLang="ja-JP" smtClean="0">
                <a:solidFill>
                  <a:srgbClr val="000000"/>
                </a:solidFill>
              </a:rPr>
              <a:t>Kiyoshi Toshimitsu(Toshiba)</a:t>
            </a:r>
            <a:endParaRPr lang="en-US" altLang="ja-JP" dirty="0">
              <a:solidFill>
                <a:srgbClr val="000000"/>
              </a:solidFill>
            </a:endParaRPr>
          </a:p>
        </p:txBody>
      </p:sp>
      <p:sp>
        <p:nvSpPr>
          <p:cNvPr id="4" name="正方形/長方形 3"/>
          <p:cNvSpPr/>
          <p:nvPr/>
        </p:nvSpPr>
        <p:spPr>
          <a:xfrm>
            <a:off x="539552" y="764704"/>
            <a:ext cx="8280920" cy="2246769"/>
          </a:xfrm>
          <a:prstGeom prst="rect">
            <a:avLst/>
          </a:prstGeom>
        </p:spPr>
        <p:txBody>
          <a:bodyPr wrap="square">
            <a:spAutoFit/>
          </a:bodyPr>
          <a:lstStyle/>
          <a:p>
            <a:r>
              <a:rPr lang="en-US" altLang="ja-JP" sz="2000" b="1" dirty="0" smtClean="0"/>
              <a:t>Comment i-24</a:t>
            </a:r>
          </a:p>
          <a:p>
            <a:r>
              <a:rPr lang="en-US" altLang="ja-JP" sz="2000" dirty="0" smtClean="0"/>
              <a:t>   The title </a:t>
            </a:r>
            <a:r>
              <a:rPr lang="en-US" altLang="ja-JP" sz="2000" dirty="0"/>
              <a:t>of Figure 4-2a is </a:t>
            </a:r>
            <a:r>
              <a:rPr lang="en-US" altLang="ja-JP" sz="2000" dirty="0" smtClean="0"/>
              <a:t>inappropriate. In </a:t>
            </a:r>
            <a:r>
              <a:rPr lang="en-US" altLang="ja-JP" sz="2000" dirty="0"/>
              <a:t>Section 7.4.4, PPAP is defined as occurring after </a:t>
            </a:r>
            <a:r>
              <a:rPr lang="en-US" altLang="ja-JP" sz="2000" dirty="0" smtClean="0"/>
              <a:t>Association, </a:t>
            </a:r>
            <a:r>
              <a:rPr lang="en-US" altLang="ja-JP" sz="2000" dirty="0"/>
              <a:t>which is not </a:t>
            </a:r>
            <a:r>
              <a:rPr lang="en-US" altLang="ja-JP" sz="2000" dirty="0" smtClean="0"/>
              <a:t>correct.</a:t>
            </a:r>
          </a:p>
          <a:p>
            <a:r>
              <a:rPr lang="en-US" altLang="ja-JP" sz="2000" b="1" dirty="0" smtClean="0"/>
              <a:t>Comment i-151</a:t>
            </a:r>
            <a:endParaRPr lang="en-US" altLang="ja-JP" sz="2000" b="1" dirty="0"/>
          </a:p>
          <a:p>
            <a:r>
              <a:rPr lang="en-US" altLang="ja-JP" sz="2000" dirty="0" smtClean="0"/>
              <a:t>   In </a:t>
            </a:r>
            <a:r>
              <a:rPr lang="en-US" altLang="ja-JP" sz="2000" dirty="0"/>
              <a:t>F</a:t>
            </a:r>
            <a:r>
              <a:rPr lang="en-US" altLang="ja-JP" sz="2000" dirty="0" smtClean="0"/>
              <a:t>igure </a:t>
            </a:r>
            <a:r>
              <a:rPr lang="en-US" altLang="ja-JP" sz="2000" dirty="0"/>
              <a:t>4-2a, having </a:t>
            </a:r>
            <a:r>
              <a:rPr lang="en-US" altLang="ja-JP" sz="2000" dirty="0" smtClean="0"/>
              <a:t>"- Stop </a:t>
            </a:r>
            <a:r>
              <a:rPr lang="en-US" altLang="ja-JP" sz="2000" dirty="0"/>
              <a:t>Beacon" and "- Send Association Response instead" in the "Associated Phase" part of the figure is very confusing since they are actually a part of the unassociated </a:t>
            </a:r>
            <a:r>
              <a:rPr lang="en-US" altLang="ja-JP" sz="2000" dirty="0" smtClean="0"/>
              <a:t>phase.</a:t>
            </a:r>
            <a:endParaRPr lang="ja-JP" altLang="en-US" sz="2000" dirty="0"/>
          </a:p>
        </p:txBody>
      </p:sp>
      <p:sp>
        <p:nvSpPr>
          <p:cNvPr id="5" name="正方形/長方形 4"/>
          <p:cNvSpPr/>
          <p:nvPr/>
        </p:nvSpPr>
        <p:spPr>
          <a:xfrm>
            <a:off x="530242" y="3270463"/>
            <a:ext cx="8290230" cy="2554545"/>
          </a:xfrm>
          <a:prstGeom prst="rect">
            <a:avLst/>
          </a:prstGeom>
        </p:spPr>
        <p:txBody>
          <a:bodyPr wrap="square">
            <a:spAutoFit/>
          </a:bodyPr>
          <a:lstStyle/>
          <a:p>
            <a:r>
              <a:rPr lang="en-US" altLang="ja-JP" sz="2000" b="1" dirty="0" smtClean="0"/>
              <a:t>Proposed change for </a:t>
            </a:r>
            <a:r>
              <a:rPr lang="en-US" altLang="ja-JP" sz="2000" b="1" dirty="0" err="1" smtClean="0"/>
              <a:t>i</a:t>
            </a:r>
            <a:r>
              <a:rPr lang="en-US" altLang="ja-JP" sz="2000" b="1" dirty="0" smtClean="0"/>
              <a:t>-024</a:t>
            </a:r>
          </a:p>
          <a:p>
            <a:r>
              <a:rPr lang="en-US" altLang="ja-JP" sz="2000" dirty="0" smtClean="0"/>
              <a:t>   Change </a:t>
            </a:r>
            <a:r>
              <a:rPr lang="en-US" altLang="ja-JP" sz="2000" dirty="0"/>
              <a:t>title of Figure 4-2a to "One session of HRCP".</a:t>
            </a:r>
          </a:p>
          <a:p>
            <a:r>
              <a:rPr lang="en-US" altLang="ja-JP" sz="2000" dirty="0"/>
              <a:t>Divide PPAP into </a:t>
            </a:r>
            <a:r>
              <a:rPr lang="en-US" altLang="ja-JP" sz="2000" dirty="0" err="1"/>
              <a:t>PPSP</a:t>
            </a:r>
            <a:r>
              <a:rPr lang="en-US" altLang="ja-JP" sz="2000" dirty="0"/>
              <a:t> </a:t>
            </a:r>
            <a:r>
              <a:rPr lang="en-US" altLang="ja-JP" sz="2000" dirty="0" smtClean="0"/>
              <a:t>(P2P </a:t>
            </a:r>
            <a:r>
              <a:rPr lang="en-US" altLang="ja-JP" sz="2000" dirty="0"/>
              <a:t>setup) and PPPP (P2P paired) periods.</a:t>
            </a:r>
          </a:p>
          <a:p>
            <a:r>
              <a:rPr lang="en-US" altLang="ja-JP" sz="2000" dirty="0"/>
              <a:t>In 7.6 Synchronization, rewrite PPAP as "PPSP and PPPP are ...".</a:t>
            </a:r>
          </a:p>
          <a:p>
            <a:r>
              <a:rPr lang="en-US" altLang="ja-JP" sz="2000" dirty="0"/>
              <a:t>In 7.9.2a, change "PPAP" to "PPPP</a:t>
            </a:r>
            <a:r>
              <a:rPr lang="en-US" altLang="ja-JP" sz="2000" dirty="0" smtClean="0"/>
              <a:t>". Replace </a:t>
            </a:r>
            <a:r>
              <a:rPr lang="en-US" altLang="ja-JP" sz="2000" dirty="0"/>
              <a:t>all </a:t>
            </a:r>
            <a:r>
              <a:rPr lang="en-US" altLang="ja-JP" sz="2000" dirty="0" smtClean="0"/>
              <a:t>occurrences throughout the document.</a:t>
            </a:r>
          </a:p>
          <a:p>
            <a:r>
              <a:rPr lang="en-US" altLang="ja-JP" sz="2000" b="1" dirty="0" smtClean="0"/>
              <a:t>Proposed change  for </a:t>
            </a:r>
            <a:r>
              <a:rPr lang="en-US" altLang="ja-JP" sz="2000" b="1" dirty="0" err="1" smtClean="0"/>
              <a:t>i</a:t>
            </a:r>
            <a:r>
              <a:rPr lang="en-US" altLang="ja-JP" sz="2000" b="1" dirty="0" smtClean="0"/>
              <a:t>-151</a:t>
            </a:r>
          </a:p>
          <a:p>
            <a:r>
              <a:rPr lang="en-US" altLang="ja-JP" sz="2000" dirty="0" smtClean="0"/>
              <a:t>   Move </a:t>
            </a:r>
            <a:r>
              <a:rPr lang="en-US" altLang="ja-JP" sz="2000" dirty="0"/>
              <a:t>them to the "Unassociated Phase" part of the figure</a:t>
            </a:r>
            <a:endParaRPr lang="ja-JP" altLang="en-US" sz="2000" dirty="0"/>
          </a:p>
        </p:txBody>
      </p:sp>
      <p:sp>
        <p:nvSpPr>
          <p:cNvPr id="6" name="正方形/長方形 5"/>
          <p:cNvSpPr/>
          <p:nvPr/>
        </p:nvSpPr>
        <p:spPr>
          <a:xfrm>
            <a:off x="539552" y="5962387"/>
            <a:ext cx="8136904" cy="400110"/>
          </a:xfrm>
          <a:prstGeom prst="rect">
            <a:avLst/>
          </a:prstGeom>
        </p:spPr>
        <p:txBody>
          <a:bodyPr wrap="square">
            <a:spAutoFit/>
          </a:bodyPr>
          <a:lstStyle/>
          <a:p>
            <a:r>
              <a:rPr lang="en-US" altLang="ja-JP" sz="2000" b="1" dirty="0" smtClean="0"/>
              <a:t>Resolution : </a:t>
            </a:r>
            <a:r>
              <a:rPr lang="en-US" altLang="ja-JP" sz="2000" dirty="0" smtClean="0"/>
              <a:t>Accept</a:t>
            </a:r>
            <a:endParaRPr lang="ja-JP" altLang="en-US" sz="2000" dirty="0"/>
          </a:p>
        </p:txBody>
      </p:sp>
    </p:spTree>
    <p:extLst>
      <p:ext uri="{BB962C8B-B14F-4D97-AF65-F5344CB8AC3E}">
        <p14:creationId xmlns:p14="http://schemas.microsoft.com/office/powerpoint/2010/main" val="2431208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p:cNvSpPr>
            <a:spLocks noGrp="1"/>
          </p:cNvSpPr>
          <p:nvPr>
            <p:ph idx="4294967295"/>
          </p:nvPr>
        </p:nvSpPr>
        <p:spPr>
          <a:xfrm>
            <a:off x="539552" y="1268760"/>
            <a:ext cx="8229600" cy="4525963"/>
          </a:xfrm>
        </p:spPr>
        <p:txBody>
          <a:bodyPr>
            <a:normAutofit/>
          </a:bodyPr>
          <a:lstStyle/>
          <a:p>
            <a:pPr marL="0" indent="0">
              <a:buNone/>
            </a:pPr>
            <a:r>
              <a:rPr kumimoji="1" lang="en-US" altLang="ja-JP" sz="2000" dirty="0" smtClean="0"/>
              <a:t>3.1 Definition </a:t>
            </a:r>
          </a:p>
          <a:p>
            <a:r>
              <a:rPr lang="en-US" altLang="ja-JP" sz="2000" dirty="0"/>
              <a:t>P</a:t>
            </a:r>
            <a:r>
              <a:rPr kumimoji="1" lang="en-US" altLang="ja-JP" sz="2000" dirty="0" smtClean="0"/>
              <a:t>oint-to-point setup period: </a:t>
            </a:r>
            <a:r>
              <a:rPr lang="en-US" altLang="ja-JP" sz="2000" dirty="0" smtClean="0"/>
              <a:t>S</a:t>
            </a:r>
            <a:r>
              <a:rPr kumimoji="1" lang="en-US" altLang="ja-JP" sz="2000" dirty="0" smtClean="0"/>
              <a:t>etup period </a:t>
            </a:r>
            <a:r>
              <a:rPr lang="en-US" altLang="ja-JP" sz="2000" dirty="0" smtClean="0"/>
              <a:t>for HRCP</a:t>
            </a:r>
            <a:r>
              <a:rPr kumimoji="1" lang="en-US" altLang="ja-JP" sz="2000" dirty="0" smtClean="0"/>
              <a:t> association.</a:t>
            </a:r>
          </a:p>
          <a:p>
            <a:r>
              <a:rPr kumimoji="1" lang="en-US" altLang="ja-JP" sz="2000" dirty="0" smtClean="0"/>
              <a:t>Point-to-point paired period: Paired period after HRCP association is established.</a:t>
            </a:r>
          </a:p>
          <a:p>
            <a:pPr marL="0" indent="0">
              <a:buNone/>
            </a:pPr>
            <a:endParaRPr lang="en-US" altLang="ja-JP" sz="2000" dirty="0"/>
          </a:p>
          <a:p>
            <a:pPr marL="0" indent="0">
              <a:buNone/>
            </a:pPr>
            <a:r>
              <a:rPr kumimoji="1" lang="en-US" altLang="ja-JP" sz="2000" dirty="0" smtClean="0"/>
              <a:t>3.2 Acronyms and abbreviations</a:t>
            </a:r>
          </a:p>
          <a:p>
            <a:r>
              <a:rPr lang="en-US" altLang="ja-JP" sz="2000" dirty="0" smtClean="0"/>
              <a:t>PPSP: </a:t>
            </a:r>
            <a:r>
              <a:rPr lang="en-US" altLang="ja-JP" sz="2000" dirty="0"/>
              <a:t>point-to-point setup </a:t>
            </a:r>
            <a:r>
              <a:rPr lang="en-US" altLang="ja-JP" sz="2000" dirty="0" smtClean="0"/>
              <a:t>period</a:t>
            </a:r>
          </a:p>
          <a:p>
            <a:r>
              <a:rPr kumimoji="1" lang="en-US" altLang="ja-JP" sz="2000" dirty="0" smtClean="0"/>
              <a:t>PPPP:</a:t>
            </a:r>
            <a:r>
              <a:rPr lang="ja-JP" altLang="en-US" sz="2000" dirty="0"/>
              <a:t> </a:t>
            </a:r>
            <a:r>
              <a:rPr lang="en-US" altLang="ja-JP" sz="2000" dirty="0" smtClean="0"/>
              <a:t>point-to-point paired period</a:t>
            </a:r>
            <a:endParaRPr kumimoji="1" lang="en-US" altLang="ja-JP" sz="2000" dirty="0" smtClean="0"/>
          </a:p>
        </p:txBody>
      </p:sp>
    </p:spTree>
    <p:extLst>
      <p:ext uri="{BB962C8B-B14F-4D97-AF65-F5344CB8AC3E}">
        <p14:creationId xmlns:p14="http://schemas.microsoft.com/office/powerpoint/2010/main" val="4157245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flipV="1">
            <a:off x="136126" y="3326859"/>
            <a:ext cx="8255241" cy="569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730088" y="2036609"/>
            <a:ext cx="696024" cy="261610"/>
          </a:xfrm>
          <a:prstGeom prst="rect">
            <a:avLst/>
          </a:prstGeom>
          <a:noFill/>
        </p:spPr>
        <p:txBody>
          <a:bodyPr wrap="none" rtlCol="0">
            <a:spAutoFit/>
          </a:bodyPr>
          <a:lstStyle/>
          <a:p>
            <a:r>
              <a:rPr kumimoji="1" lang="en-US" altLang="ja-JP" sz="1100" b="1" dirty="0" smtClean="0">
                <a:latin typeface="Arial" panose="020B0604020202020204" pitchFamily="34" charset="0"/>
                <a:cs typeface="Arial" panose="020B0604020202020204" pitchFamily="34" charset="0"/>
              </a:rPr>
              <a:t>Beacon</a:t>
            </a:r>
            <a:endParaRPr kumimoji="1" lang="ja-JP" altLang="en-US" sz="1100" b="1" dirty="0">
              <a:latin typeface="Arial" panose="020B0604020202020204" pitchFamily="34" charset="0"/>
              <a:cs typeface="Arial" panose="020B0604020202020204" pitchFamily="34" charset="0"/>
            </a:endParaRPr>
          </a:p>
        </p:txBody>
      </p:sp>
      <p:cxnSp>
        <p:nvCxnSpPr>
          <p:cNvPr id="6" name="直線矢印コネクタ 5"/>
          <p:cNvCxnSpPr>
            <a:stCxn id="5" idx="2"/>
            <a:endCxn id="12" idx="0"/>
          </p:cNvCxnSpPr>
          <p:nvPr/>
        </p:nvCxnSpPr>
        <p:spPr>
          <a:xfrm flipH="1">
            <a:off x="769501" y="2298219"/>
            <a:ext cx="308599" cy="45174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a:stCxn id="5" idx="2"/>
            <a:endCxn id="14" idx="0"/>
          </p:cNvCxnSpPr>
          <p:nvPr/>
        </p:nvCxnSpPr>
        <p:spPr>
          <a:xfrm>
            <a:off x="1078100" y="2298219"/>
            <a:ext cx="533847" cy="45174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flipV="1">
            <a:off x="94044" y="5170849"/>
            <a:ext cx="885698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flipH="1">
            <a:off x="1432590" y="3334387"/>
            <a:ext cx="114410"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0" name="正方形/長方形 9"/>
          <p:cNvSpPr/>
          <p:nvPr/>
        </p:nvSpPr>
        <p:spPr>
          <a:xfrm>
            <a:off x="1861181" y="3050024"/>
            <a:ext cx="171989" cy="2760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1" name="正方形/長方形 10"/>
          <p:cNvSpPr/>
          <p:nvPr/>
        </p:nvSpPr>
        <p:spPr>
          <a:xfrm>
            <a:off x="823507" y="3037997"/>
            <a:ext cx="734435"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sp>
        <p:nvSpPr>
          <p:cNvPr id="12" name="正方形/長方形 11"/>
          <p:cNvSpPr/>
          <p:nvPr/>
        </p:nvSpPr>
        <p:spPr>
          <a:xfrm>
            <a:off x="715495" y="2749965"/>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3" name="正方形/長方形 12"/>
          <p:cNvSpPr/>
          <p:nvPr/>
        </p:nvSpPr>
        <p:spPr>
          <a:xfrm>
            <a:off x="1665954" y="3037997"/>
            <a:ext cx="73569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sp>
        <p:nvSpPr>
          <p:cNvPr id="14" name="正方形/長方形 13"/>
          <p:cNvSpPr/>
          <p:nvPr/>
        </p:nvSpPr>
        <p:spPr>
          <a:xfrm>
            <a:off x="1557941" y="2749965"/>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5" name="正方形/長方形 14"/>
          <p:cNvSpPr/>
          <p:nvPr/>
        </p:nvSpPr>
        <p:spPr>
          <a:xfrm>
            <a:off x="2401652" y="2749965"/>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16" name="直線コネクタ 15"/>
          <p:cNvCxnSpPr/>
          <p:nvPr/>
        </p:nvCxnSpPr>
        <p:spPr>
          <a:xfrm>
            <a:off x="1462196" y="4579640"/>
            <a:ext cx="1984" cy="5792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412952" y="4598127"/>
            <a:ext cx="689203" cy="560731"/>
          </a:xfrm>
          <a:prstGeom prst="rect">
            <a:avLst/>
          </a:prstGeom>
          <a:pattFill prst="pct5">
            <a:fgClr>
              <a:schemeClr val="tx1"/>
            </a:fgClr>
            <a:bgClr>
              <a:schemeClr val="bg1"/>
            </a:bgClr>
          </a:patt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20" name="正方形/長方形 19"/>
          <p:cNvSpPr/>
          <p:nvPr/>
        </p:nvSpPr>
        <p:spPr>
          <a:xfrm>
            <a:off x="412952" y="5150142"/>
            <a:ext cx="689203" cy="5607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400" dirty="0" smtClean="0"/>
              <a:t>DEV</a:t>
            </a:r>
            <a:endParaRPr kumimoji="1" lang="ja-JP" altLang="en-US" sz="1400" dirty="0"/>
          </a:p>
        </p:txBody>
      </p:sp>
      <p:sp>
        <p:nvSpPr>
          <p:cNvPr id="21" name="正方形/長方形 20"/>
          <p:cNvSpPr/>
          <p:nvPr/>
        </p:nvSpPr>
        <p:spPr>
          <a:xfrm>
            <a:off x="471522" y="4675434"/>
            <a:ext cx="572062" cy="369332"/>
          </a:xfrm>
          <a:prstGeom prst="rect">
            <a:avLst/>
          </a:prstGeom>
          <a:solidFill>
            <a:schemeClr val="bg1"/>
          </a:solidFill>
        </p:spPr>
        <p:txBody>
          <a:bodyPr wrap="square" lIns="0" tIns="0" rIns="0" bIns="0">
            <a:spAutoFit/>
          </a:bodyPr>
          <a:lstStyle/>
          <a:p>
            <a:pPr algn="ctr"/>
            <a:r>
              <a:rPr lang="en-US" altLang="ja-JP" sz="1200" b="1" dirty="0" smtClean="0">
                <a:latin typeface="Arial" panose="020B0604020202020204" pitchFamily="34" charset="0"/>
                <a:cs typeface="Arial" panose="020B0604020202020204" pitchFamily="34" charset="0"/>
              </a:rPr>
              <a:t>HRCP</a:t>
            </a:r>
          </a:p>
          <a:p>
            <a:pPr algn="ctr"/>
            <a:r>
              <a:rPr lang="en-US" altLang="ja-JP" sz="1200" b="1" dirty="0" smtClean="0">
                <a:latin typeface="Arial" panose="020B0604020202020204" pitchFamily="34" charset="0"/>
                <a:cs typeface="Arial" panose="020B0604020202020204" pitchFamily="34" charset="0"/>
              </a:rPr>
              <a:t>PNC</a:t>
            </a:r>
          </a:p>
        </p:txBody>
      </p:sp>
      <p:sp>
        <p:nvSpPr>
          <p:cNvPr id="22" name="正方形/長方形 21"/>
          <p:cNvSpPr/>
          <p:nvPr/>
        </p:nvSpPr>
        <p:spPr>
          <a:xfrm>
            <a:off x="1432590" y="4507601"/>
            <a:ext cx="276222" cy="656039"/>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23" name="正方形/長方形 22"/>
          <p:cNvSpPr/>
          <p:nvPr/>
        </p:nvSpPr>
        <p:spPr>
          <a:xfrm rot="5400000">
            <a:off x="1297367" y="4754301"/>
            <a:ext cx="554640" cy="184666"/>
          </a:xfrm>
          <a:prstGeom prst="rect">
            <a:avLst/>
          </a:prstGeom>
          <a:noFill/>
        </p:spPr>
        <p:txBody>
          <a:bodyPr wrap="none" lIns="0" tIns="0" rIns="0" bIns="0">
            <a:spAutoFit/>
          </a:bodyPr>
          <a:lstStyle/>
          <a:p>
            <a:pPr algn="ctr"/>
            <a:r>
              <a:rPr lang="en-US" altLang="ja-JP" sz="1200" b="1" dirty="0">
                <a:latin typeface="Arial" panose="020B0604020202020204" pitchFamily="34" charset="0"/>
                <a:cs typeface="Arial" panose="020B0604020202020204" pitchFamily="34" charset="0"/>
              </a:rPr>
              <a:t>Beacon</a:t>
            </a:r>
            <a:endParaRPr lang="ja-JP" altLang="en-US" sz="1200" b="1" dirty="0">
              <a:latin typeface="Arial" panose="020B0604020202020204" pitchFamily="34" charset="0"/>
              <a:cs typeface="Arial" panose="020B0604020202020204" pitchFamily="34" charset="0"/>
            </a:endParaRPr>
          </a:p>
        </p:txBody>
      </p:sp>
      <p:cxnSp>
        <p:nvCxnSpPr>
          <p:cNvPr id="24" name="直線コネクタ 23"/>
          <p:cNvCxnSpPr/>
          <p:nvPr/>
        </p:nvCxnSpPr>
        <p:spPr>
          <a:xfrm>
            <a:off x="1665955" y="3334387"/>
            <a:ext cx="42857"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1547000" y="1762900"/>
            <a:ext cx="1" cy="94829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a:off x="1547000" y="1961747"/>
            <a:ext cx="3039014"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9" name="正方形/長方形 28"/>
          <p:cNvSpPr/>
          <p:nvPr/>
        </p:nvSpPr>
        <p:spPr>
          <a:xfrm>
            <a:off x="2158290" y="1624401"/>
            <a:ext cx="1428147" cy="276999"/>
          </a:xfrm>
          <a:prstGeom prst="rect">
            <a:avLst/>
          </a:prstGeom>
        </p:spPr>
        <p:txBody>
          <a:bodyPr wrap="none">
            <a:spAutoFit/>
          </a:bodyPr>
          <a:lstStyle/>
          <a:p>
            <a:pPr algn="ctr"/>
            <a:r>
              <a:rPr lang="en-US" altLang="ja-JP" dirty="0" smtClean="0">
                <a:latin typeface="Arial" panose="020B0604020202020204" pitchFamily="34" charset="0"/>
                <a:cs typeface="Arial" panose="020B0604020202020204" pitchFamily="34" charset="0"/>
              </a:rPr>
              <a:t>Setup Time &lt; 2ms</a:t>
            </a:r>
            <a:endParaRPr lang="ja-JP" altLang="en-US" dirty="0">
              <a:latin typeface="Arial" panose="020B0604020202020204" pitchFamily="34" charset="0"/>
              <a:cs typeface="Arial" panose="020B0604020202020204" pitchFamily="34" charset="0"/>
            </a:endParaRPr>
          </a:p>
        </p:txBody>
      </p:sp>
      <p:cxnSp>
        <p:nvCxnSpPr>
          <p:cNvPr id="30" name="直線コネクタ 29"/>
          <p:cNvCxnSpPr/>
          <p:nvPr/>
        </p:nvCxnSpPr>
        <p:spPr>
          <a:xfrm>
            <a:off x="2401652" y="3334387"/>
            <a:ext cx="1525849"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rot="5400000">
            <a:off x="2414790" y="5343565"/>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32" name="正方形/長方形 31"/>
          <p:cNvSpPr/>
          <p:nvPr/>
        </p:nvSpPr>
        <p:spPr>
          <a:xfrm>
            <a:off x="3261493" y="2749965"/>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p>
        </p:txBody>
      </p:sp>
      <p:sp>
        <p:nvSpPr>
          <p:cNvPr id="34" name="正方形/長方形 33"/>
          <p:cNvSpPr/>
          <p:nvPr/>
        </p:nvSpPr>
        <p:spPr>
          <a:xfrm rot="5400000">
            <a:off x="5524179" y="4722172"/>
            <a:ext cx="655200" cy="242153"/>
          </a:xfrm>
          <a:prstGeom prst="rect">
            <a:avLst/>
          </a:prstGeom>
          <a:pattFill prst="pct10">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35" name="正方形/長方形 34"/>
          <p:cNvSpPr/>
          <p:nvPr/>
        </p:nvSpPr>
        <p:spPr>
          <a:xfrm>
            <a:off x="5745092" y="3929302"/>
            <a:ext cx="1381790" cy="338554"/>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Association</a:t>
            </a:r>
          </a:p>
          <a:p>
            <a:pPr algn="ctr"/>
            <a:r>
              <a:rPr lang="en-US" altLang="ja-JP" sz="1100" b="1" dirty="0" smtClean="0">
                <a:latin typeface="Arial" panose="020B0604020202020204" pitchFamily="34" charset="0"/>
                <a:cs typeface="Arial" panose="020B0604020202020204" pitchFamily="34" charset="0"/>
              </a:rPr>
              <a:t>Response command</a:t>
            </a:r>
            <a:endParaRPr lang="ja-JP" altLang="en-US" sz="1100" b="1" dirty="0">
              <a:latin typeface="Arial" panose="020B0604020202020204" pitchFamily="34" charset="0"/>
              <a:cs typeface="Arial" panose="020B0604020202020204" pitchFamily="34" charset="0"/>
            </a:endParaRPr>
          </a:p>
        </p:txBody>
      </p:sp>
      <p:cxnSp>
        <p:nvCxnSpPr>
          <p:cNvPr id="38" name="直線コネクタ 37"/>
          <p:cNvCxnSpPr/>
          <p:nvPr/>
        </p:nvCxnSpPr>
        <p:spPr>
          <a:xfrm>
            <a:off x="4122817" y="3334387"/>
            <a:ext cx="1607885"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1835696" y="2013030"/>
            <a:ext cx="2735044" cy="461665"/>
          </a:xfrm>
          <a:prstGeom prst="rect">
            <a:avLst/>
          </a:prstGeom>
          <a:noFill/>
        </p:spPr>
        <p:txBody>
          <a:bodyPr wrap="none" rtlCol="0">
            <a:spAutoFit/>
          </a:bodyPr>
          <a:lstStyle/>
          <a:p>
            <a:pPr marL="171450" indent="-171450">
              <a:buFont typeface="Arial" panose="020B0604020202020204" pitchFamily="34" charset="0"/>
              <a:buChar char="•"/>
            </a:pPr>
            <a:r>
              <a:rPr lang="en-US" altLang="ja-JP" sz="1200" dirty="0">
                <a:latin typeface="Arial" panose="020B0604020202020204" pitchFamily="34" charset="0"/>
                <a:cs typeface="Arial" panose="020B0604020202020204" pitchFamily="34" charset="0"/>
              </a:rPr>
              <a:t>S</a:t>
            </a:r>
            <a:r>
              <a:rPr kumimoji="1" lang="en-US" altLang="ja-JP" sz="1200" dirty="0" smtClean="0">
                <a:latin typeface="Arial" panose="020B0604020202020204" pitchFamily="34" charset="0"/>
                <a:cs typeface="Arial" panose="020B0604020202020204" pitchFamily="34" charset="0"/>
              </a:rPr>
              <a:t>top beacon </a:t>
            </a:r>
          </a:p>
          <a:p>
            <a:pPr marL="171450" indent="-171450">
              <a:buFont typeface="Arial" panose="020B0604020202020204" pitchFamily="34" charset="0"/>
              <a:buChar char="•"/>
            </a:pPr>
            <a:r>
              <a:rPr kumimoji="1" lang="en-US" altLang="ja-JP" sz="1200" dirty="0" smtClean="0">
                <a:latin typeface="Arial" panose="020B0604020202020204" pitchFamily="34" charset="0"/>
                <a:cs typeface="Arial" panose="020B0604020202020204" pitchFamily="34" charset="0"/>
              </a:rPr>
              <a:t>Send association response instead</a:t>
            </a:r>
            <a:endParaRPr kumimoji="1" lang="ja-JP" altLang="en-US" sz="1200" dirty="0">
              <a:latin typeface="Arial" panose="020B0604020202020204" pitchFamily="34" charset="0"/>
              <a:cs typeface="Arial" panose="020B0604020202020204" pitchFamily="34" charset="0"/>
            </a:endParaRPr>
          </a:p>
        </p:txBody>
      </p:sp>
      <p:cxnSp>
        <p:nvCxnSpPr>
          <p:cNvPr id="40" name="直線コネクタ 39"/>
          <p:cNvCxnSpPr/>
          <p:nvPr/>
        </p:nvCxnSpPr>
        <p:spPr>
          <a:xfrm>
            <a:off x="4519155" y="4994109"/>
            <a:ext cx="218278" cy="3820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4628294" y="4994109"/>
            <a:ext cx="218278" cy="3820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4270508" y="3334387"/>
            <a:ext cx="1702348" cy="118126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2509665" y="3037997"/>
            <a:ext cx="75182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cxnSp>
        <p:nvCxnSpPr>
          <p:cNvPr id="44" name="直線コネクタ 43"/>
          <p:cNvCxnSpPr/>
          <p:nvPr/>
        </p:nvCxnSpPr>
        <p:spPr>
          <a:xfrm>
            <a:off x="2694810" y="2823607"/>
            <a:ext cx="327417" cy="691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2856735" y="2821572"/>
            <a:ext cx="327417" cy="691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平行四辺形 45"/>
          <p:cNvSpPr/>
          <p:nvPr/>
        </p:nvSpPr>
        <p:spPr>
          <a:xfrm flipH="1">
            <a:off x="2723385" y="2850594"/>
            <a:ext cx="402262" cy="576064"/>
          </a:xfrm>
          <a:prstGeom prst="parallelogram">
            <a:avLst>
              <a:gd name="adj" fmla="val 67622"/>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8" name="正方形/長方形 47"/>
          <p:cNvSpPr/>
          <p:nvPr/>
        </p:nvSpPr>
        <p:spPr>
          <a:xfrm>
            <a:off x="3369112" y="3037905"/>
            <a:ext cx="75182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cxnSp>
        <p:nvCxnSpPr>
          <p:cNvPr id="49" name="直線コネクタ 48"/>
          <p:cNvCxnSpPr/>
          <p:nvPr/>
        </p:nvCxnSpPr>
        <p:spPr>
          <a:xfrm>
            <a:off x="4023892" y="4579640"/>
            <a:ext cx="1984" cy="5792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3927501" y="4507601"/>
            <a:ext cx="271300" cy="656039"/>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51" name="正方形/長方形 50"/>
          <p:cNvSpPr/>
          <p:nvPr/>
        </p:nvSpPr>
        <p:spPr>
          <a:xfrm rot="5400000">
            <a:off x="3786856" y="4740653"/>
            <a:ext cx="554640" cy="184666"/>
          </a:xfrm>
          <a:prstGeom prst="rect">
            <a:avLst/>
          </a:prstGeom>
          <a:noFill/>
        </p:spPr>
        <p:txBody>
          <a:bodyPr wrap="none" lIns="0" tIns="0" rIns="0" bIns="0">
            <a:spAutoFit/>
          </a:bodyPr>
          <a:lstStyle/>
          <a:p>
            <a:pPr algn="ctr"/>
            <a:r>
              <a:rPr lang="en-US" altLang="ja-JP" sz="1200" b="1" dirty="0">
                <a:latin typeface="Arial" panose="020B0604020202020204" pitchFamily="34" charset="0"/>
                <a:cs typeface="Arial" panose="020B0604020202020204" pitchFamily="34" charset="0"/>
              </a:rPr>
              <a:t>Beacon</a:t>
            </a:r>
            <a:endParaRPr lang="ja-JP" altLang="en-US" sz="1200" b="1" dirty="0">
              <a:latin typeface="Arial" panose="020B0604020202020204" pitchFamily="34" charset="0"/>
              <a:cs typeface="Arial" panose="020B0604020202020204" pitchFamily="34" charset="0"/>
            </a:endParaRPr>
          </a:p>
        </p:txBody>
      </p:sp>
      <p:sp>
        <p:nvSpPr>
          <p:cNvPr id="52" name="テキスト ボックス 51"/>
          <p:cNvSpPr txBox="1"/>
          <p:nvPr/>
        </p:nvSpPr>
        <p:spPr>
          <a:xfrm>
            <a:off x="2849577" y="5646790"/>
            <a:ext cx="1447833" cy="430887"/>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Association</a:t>
            </a:r>
          </a:p>
          <a:p>
            <a:pPr algn="ctr"/>
            <a:r>
              <a:rPr kumimoji="1" lang="en-US" altLang="ja-JP" sz="1100" b="1" dirty="0" smtClean="0">
                <a:latin typeface="Arial" panose="020B0604020202020204" pitchFamily="34" charset="0"/>
                <a:cs typeface="Arial" panose="020B0604020202020204" pitchFamily="34" charset="0"/>
              </a:rPr>
              <a:t>Request command</a:t>
            </a:r>
            <a:endParaRPr kumimoji="1" lang="ja-JP" altLang="en-US" sz="1100" b="1" dirty="0">
              <a:latin typeface="Arial" panose="020B0604020202020204" pitchFamily="34" charset="0"/>
              <a:cs typeface="Arial" panose="020B0604020202020204" pitchFamily="34" charset="0"/>
            </a:endParaRPr>
          </a:p>
        </p:txBody>
      </p:sp>
      <p:cxnSp>
        <p:nvCxnSpPr>
          <p:cNvPr id="53" name="直線コネクタ 52"/>
          <p:cNvCxnSpPr/>
          <p:nvPr/>
        </p:nvCxnSpPr>
        <p:spPr>
          <a:xfrm>
            <a:off x="2509665" y="3334387"/>
            <a:ext cx="1689136" cy="115199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4" name="正方形/長方形 53"/>
          <p:cNvSpPr/>
          <p:nvPr/>
        </p:nvSpPr>
        <p:spPr>
          <a:xfrm rot="5400000">
            <a:off x="6086015" y="5344623"/>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55" name="正方形/長方形 54"/>
          <p:cNvSpPr/>
          <p:nvPr/>
        </p:nvSpPr>
        <p:spPr>
          <a:xfrm>
            <a:off x="6585769" y="5523680"/>
            <a:ext cx="525785" cy="169277"/>
          </a:xfrm>
          <a:prstGeom prst="rect">
            <a:avLst/>
          </a:prstGeom>
          <a:solidFill>
            <a:schemeClr val="bg1"/>
          </a:solidFill>
        </p:spPr>
        <p:txBody>
          <a:bodyPr wrap="none" lIns="0" tIns="0" rIns="0" bIns="0">
            <a:spAutoFit/>
          </a:bodyPr>
          <a:lstStyle/>
          <a:p>
            <a:pPr algn="ctr"/>
            <a:r>
              <a:rPr lang="en-US" altLang="ja-JP" sz="1100" b="1" dirty="0" err="1" smtClean="0">
                <a:latin typeface="Arial" panose="020B0604020202020204" pitchFamily="34" charset="0"/>
                <a:cs typeface="Arial" panose="020B0604020202020204" pitchFamily="34" charset="0"/>
              </a:rPr>
              <a:t>Stk-Ack</a:t>
            </a:r>
            <a:endParaRPr lang="en-US" altLang="ja-JP" sz="1100" b="1" dirty="0" smtClean="0">
              <a:latin typeface="Arial" panose="020B0604020202020204" pitchFamily="34" charset="0"/>
              <a:cs typeface="Arial" panose="020B0604020202020204" pitchFamily="34" charset="0"/>
            </a:endParaRPr>
          </a:p>
        </p:txBody>
      </p:sp>
      <p:sp>
        <p:nvSpPr>
          <p:cNvPr id="56" name="正方形/長方形 55"/>
          <p:cNvSpPr/>
          <p:nvPr/>
        </p:nvSpPr>
        <p:spPr>
          <a:xfrm>
            <a:off x="4424302" y="3040052"/>
            <a:ext cx="171989" cy="2760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58" name="直線コネクタ 57"/>
          <p:cNvCxnSpPr/>
          <p:nvPr/>
        </p:nvCxnSpPr>
        <p:spPr bwMode="auto">
          <a:xfrm>
            <a:off x="1981239" y="5003634"/>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直線コネクタ 59"/>
          <p:cNvCxnSpPr/>
          <p:nvPr/>
        </p:nvCxnSpPr>
        <p:spPr bwMode="auto">
          <a:xfrm>
            <a:off x="2552739" y="5015432"/>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直線コネクタ 61"/>
          <p:cNvCxnSpPr/>
          <p:nvPr/>
        </p:nvCxnSpPr>
        <p:spPr bwMode="auto">
          <a:xfrm>
            <a:off x="3133764" y="5024957"/>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コネクタ 63"/>
          <p:cNvCxnSpPr/>
          <p:nvPr/>
        </p:nvCxnSpPr>
        <p:spPr bwMode="auto">
          <a:xfrm>
            <a:off x="3695739" y="5015432"/>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線矢印コネクタ 64"/>
          <p:cNvCxnSpPr/>
          <p:nvPr/>
        </p:nvCxnSpPr>
        <p:spPr>
          <a:xfrm>
            <a:off x="1981239" y="4981524"/>
            <a:ext cx="571500"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6" name="正方形/長方形 65"/>
          <p:cNvSpPr/>
          <p:nvPr/>
        </p:nvSpPr>
        <p:spPr>
          <a:xfrm>
            <a:off x="1829926" y="4685393"/>
            <a:ext cx="799899"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Access</a:t>
            </a:r>
            <a:r>
              <a:rPr lang="ja-JP" altLang="en-US" sz="1100" b="1" dirty="0">
                <a:latin typeface="Arial" panose="020B0604020202020204" pitchFamily="34" charset="0"/>
                <a:cs typeface="Arial" panose="020B0604020202020204" pitchFamily="34" charset="0"/>
              </a:rPr>
              <a:t> </a:t>
            </a:r>
            <a:r>
              <a:rPr lang="en-US" altLang="ja-JP" sz="1100" b="1" dirty="0" smtClean="0">
                <a:latin typeface="Arial" panose="020B0604020202020204" pitchFamily="34" charset="0"/>
                <a:cs typeface="Arial" panose="020B0604020202020204" pitchFamily="34" charset="0"/>
              </a:rPr>
              <a:t>Slot</a:t>
            </a:r>
          </a:p>
        </p:txBody>
      </p:sp>
      <p:sp>
        <p:nvSpPr>
          <p:cNvPr id="70" name="正方形/長方形 69"/>
          <p:cNvSpPr/>
          <p:nvPr/>
        </p:nvSpPr>
        <p:spPr>
          <a:xfrm>
            <a:off x="5894558" y="5379664"/>
            <a:ext cx="314190"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p:txBody>
      </p:sp>
      <p:cxnSp>
        <p:nvCxnSpPr>
          <p:cNvPr id="71" name="直線矢印コネクタ 70"/>
          <p:cNvCxnSpPr/>
          <p:nvPr/>
        </p:nvCxnSpPr>
        <p:spPr>
          <a:xfrm>
            <a:off x="5972856" y="5302690"/>
            <a:ext cx="271871" cy="4966"/>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bwMode="auto">
          <a:xfrm flipH="1">
            <a:off x="5973176" y="5171089"/>
            <a:ext cx="0" cy="1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 name="正方形/長方形 74"/>
          <p:cNvSpPr/>
          <p:nvPr/>
        </p:nvSpPr>
        <p:spPr>
          <a:xfrm rot="5400000">
            <a:off x="7484484" y="5324507"/>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76" name="テキスト ボックス 75"/>
          <p:cNvSpPr txBox="1"/>
          <p:nvPr/>
        </p:nvSpPr>
        <p:spPr>
          <a:xfrm>
            <a:off x="7696167" y="5739867"/>
            <a:ext cx="1447833" cy="430887"/>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Disassociation</a:t>
            </a:r>
          </a:p>
          <a:p>
            <a:pPr algn="ctr"/>
            <a:r>
              <a:rPr kumimoji="1" lang="en-US" altLang="ja-JP" sz="1100" b="1" dirty="0" smtClean="0">
                <a:latin typeface="Arial" panose="020B0604020202020204" pitchFamily="34" charset="0"/>
                <a:cs typeface="Arial" panose="020B0604020202020204" pitchFamily="34" charset="0"/>
              </a:rPr>
              <a:t>Request command</a:t>
            </a:r>
            <a:endParaRPr kumimoji="1" lang="ja-JP" altLang="en-US" sz="1100" b="1" dirty="0">
              <a:latin typeface="Arial" panose="020B0604020202020204" pitchFamily="34" charset="0"/>
              <a:cs typeface="Arial" panose="020B0604020202020204" pitchFamily="34" charset="0"/>
            </a:endParaRPr>
          </a:p>
        </p:txBody>
      </p:sp>
      <p:sp>
        <p:nvSpPr>
          <p:cNvPr id="77" name="正方形/長方形 76"/>
          <p:cNvSpPr/>
          <p:nvPr/>
        </p:nvSpPr>
        <p:spPr>
          <a:xfrm>
            <a:off x="7236296" y="3041686"/>
            <a:ext cx="171989" cy="2760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78" name="直線コネクタ 77"/>
          <p:cNvCxnSpPr/>
          <p:nvPr/>
        </p:nvCxnSpPr>
        <p:spPr>
          <a:xfrm>
            <a:off x="7402856" y="1066393"/>
            <a:ext cx="9497" cy="2273201"/>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a:off x="7451940" y="3348052"/>
            <a:ext cx="450198" cy="1796538"/>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80" name="直線矢印コネクタ 79"/>
          <p:cNvCxnSpPr/>
          <p:nvPr/>
        </p:nvCxnSpPr>
        <p:spPr>
          <a:xfrm flipV="1">
            <a:off x="7150828" y="5307656"/>
            <a:ext cx="504056" cy="1161"/>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81" name="正方形/長方形 80"/>
          <p:cNvSpPr/>
          <p:nvPr/>
        </p:nvSpPr>
        <p:spPr>
          <a:xfrm>
            <a:off x="7290838" y="5354403"/>
            <a:ext cx="322204" cy="507831"/>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a:p>
            <a:pPr algn="ctr"/>
            <a:r>
              <a:rPr lang="en-US" altLang="ja-JP" sz="1100" b="1" dirty="0">
                <a:latin typeface="Arial" panose="020B0604020202020204" pitchFamily="34" charset="0"/>
                <a:cs typeface="Arial" panose="020B0604020202020204" pitchFamily="34" charset="0"/>
              </a:rPr>
              <a:t>o</a:t>
            </a:r>
            <a:r>
              <a:rPr lang="en-US" altLang="ja-JP" sz="1100" b="1" dirty="0" smtClean="0">
                <a:latin typeface="Arial" panose="020B0604020202020204" pitchFamily="34" charset="0"/>
                <a:cs typeface="Arial" panose="020B0604020202020204" pitchFamily="34" charset="0"/>
              </a:rPr>
              <a:t>r</a:t>
            </a:r>
          </a:p>
          <a:p>
            <a:pPr algn="ctr"/>
            <a:r>
              <a:rPr lang="en-US" altLang="ja-JP" sz="1100" b="1" dirty="0" smtClean="0">
                <a:latin typeface="Arial" panose="020B0604020202020204" pitchFamily="34" charset="0"/>
                <a:cs typeface="Arial" panose="020B0604020202020204" pitchFamily="34" charset="0"/>
              </a:rPr>
              <a:t>RIFS</a:t>
            </a:r>
          </a:p>
        </p:txBody>
      </p:sp>
      <p:cxnSp>
        <p:nvCxnSpPr>
          <p:cNvPr id="82" name="直線矢印コネクタ 81"/>
          <p:cNvCxnSpPr>
            <a:stCxn id="35" idx="2"/>
          </p:cNvCxnSpPr>
          <p:nvPr/>
        </p:nvCxnSpPr>
        <p:spPr>
          <a:xfrm flipH="1">
            <a:off x="5973176" y="4267856"/>
            <a:ext cx="462811" cy="41753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直線矢印コネクタ 82"/>
          <p:cNvCxnSpPr>
            <a:endCxn id="90" idx="1"/>
          </p:cNvCxnSpPr>
          <p:nvPr/>
        </p:nvCxnSpPr>
        <p:spPr>
          <a:xfrm>
            <a:off x="4023892" y="2439592"/>
            <a:ext cx="172491" cy="33186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テキスト ボックス 83"/>
          <p:cNvSpPr txBox="1"/>
          <p:nvPr/>
        </p:nvSpPr>
        <p:spPr>
          <a:xfrm>
            <a:off x="7537113" y="2290529"/>
            <a:ext cx="1580882" cy="600164"/>
          </a:xfrm>
          <a:prstGeom prst="rect">
            <a:avLst/>
          </a:prstGeom>
          <a:noFill/>
        </p:spPr>
        <p:txBody>
          <a:bodyPr wrap="none" rtlCol="0">
            <a:spAutoFit/>
          </a:bodyPr>
          <a:lstStyle/>
          <a:p>
            <a:r>
              <a:rPr lang="en-US" altLang="ja-JP" sz="1100" dirty="0" smtClean="0">
                <a:latin typeface="Arial" panose="020B0604020202020204" pitchFamily="34" charset="0"/>
                <a:cs typeface="Arial" panose="020B0604020202020204" pitchFamily="34" charset="0"/>
              </a:rPr>
              <a:t>HRCP PNC can send</a:t>
            </a:r>
          </a:p>
          <a:p>
            <a:r>
              <a:rPr lang="en-US" altLang="ja-JP" sz="1100" dirty="0">
                <a:latin typeface="Arial" panose="020B0604020202020204" pitchFamily="34" charset="0"/>
                <a:cs typeface="Arial" panose="020B0604020202020204" pitchFamily="34" charset="0"/>
              </a:rPr>
              <a:t>b</a:t>
            </a:r>
            <a:r>
              <a:rPr lang="en-US" altLang="ja-JP" sz="1100" dirty="0" smtClean="0">
                <a:latin typeface="Arial" panose="020B0604020202020204" pitchFamily="34" charset="0"/>
                <a:cs typeface="Arial" panose="020B0604020202020204" pitchFamily="34" charset="0"/>
              </a:rPr>
              <a:t>eacon </a:t>
            </a:r>
            <a:r>
              <a:rPr kumimoji="1" lang="en-US" altLang="ja-JP" sz="1100" dirty="0" smtClean="0">
                <a:latin typeface="Arial" panose="020B0604020202020204" pitchFamily="34" charset="0"/>
                <a:cs typeface="Arial" panose="020B0604020202020204" pitchFamily="34" charset="0"/>
              </a:rPr>
              <a:t>with new Next</a:t>
            </a:r>
          </a:p>
          <a:p>
            <a:r>
              <a:rPr kumimoji="1" lang="en-US" altLang="ja-JP" sz="1100" dirty="0" smtClean="0">
                <a:latin typeface="Arial" panose="020B0604020202020204" pitchFamily="34" charset="0"/>
                <a:cs typeface="Arial" panose="020B0604020202020204" pitchFamily="34" charset="0"/>
              </a:rPr>
              <a:t>DEVID</a:t>
            </a:r>
          </a:p>
        </p:txBody>
      </p:sp>
      <p:cxnSp>
        <p:nvCxnSpPr>
          <p:cNvPr id="88" name="直線コネクタ 87"/>
          <p:cNvCxnSpPr/>
          <p:nvPr/>
        </p:nvCxnSpPr>
        <p:spPr>
          <a:xfrm>
            <a:off x="4596291" y="1871716"/>
            <a:ext cx="0" cy="117670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0" name="正方形/長方形 89"/>
          <p:cNvSpPr/>
          <p:nvPr/>
        </p:nvSpPr>
        <p:spPr>
          <a:xfrm rot="5400000">
            <a:off x="3919095" y="2981379"/>
            <a:ext cx="554577" cy="134725"/>
          </a:xfrm>
          <a:prstGeom prst="rect">
            <a:avLst/>
          </a:prstGeom>
          <a:pattFill prst="pct10">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cxnSp>
        <p:nvCxnSpPr>
          <p:cNvPr id="93" name="直線矢印コネクタ 92"/>
          <p:cNvCxnSpPr/>
          <p:nvPr/>
        </p:nvCxnSpPr>
        <p:spPr>
          <a:xfrm>
            <a:off x="2572768" y="4981524"/>
            <a:ext cx="571500"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4" name="直線矢印コネクタ 93"/>
          <p:cNvCxnSpPr/>
          <p:nvPr/>
        </p:nvCxnSpPr>
        <p:spPr>
          <a:xfrm>
            <a:off x="3144268" y="4981524"/>
            <a:ext cx="571500"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96" name="正方形/長方形 95"/>
          <p:cNvSpPr/>
          <p:nvPr/>
        </p:nvSpPr>
        <p:spPr>
          <a:xfrm>
            <a:off x="1691796" y="5353606"/>
            <a:ext cx="314190"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p:txBody>
      </p:sp>
      <p:cxnSp>
        <p:nvCxnSpPr>
          <p:cNvPr id="97" name="直線矢印コネクタ 96"/>
          <p:cNvCxnSpPr/>
          <p:nvPr/>
        </p:nvCxnSpPr>
        <p:spPr>
          <a:xfrm>
            <a:off x="1734115" y="5268894"/>
            <a:ext cx="271871" cy="4966"/>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98" name="正方形/長方形 97"/>
          <p:cNvSpPr/>
          <p:nvPr/>
        </p:nvSpPr>
        <p:spPr>
          <a:xfrm>
            <a:off x="2915816" y="5367732"/>
            <a:ext cx="314190"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p:txBody>
      </p:sp>
      <p:cxnSp>
        <p:nvCxnSpPr>
          <p:cNvPr id="99" name="直線矢印コネクタ 98"/>
          <p:cNvCxnSpPr/>
          <p:nvPr/>
        </p:nvCxnSpPr>
        <p:spPr>
          <a:xfrm>
            <a:off x="2853776" y="5283020"/>
            <a:ext cx="271871" cy="4966"/>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bwMode="auto">
          <a:xfrm flipH="1">
            <a:off x="3133739" y="5173165"/>
            <a:ext cx="0" cy="1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直線矢印コネクタ 104"/>
          <p:cNvCxnSpPr/>
          <p:nvPr/>
        </p:nvCxnSpPr>
        <p:spPr>
          <a:xfrm flipH="1" flipV="1">
            <a:off x="2832444" y="5646790"/>
            <a:ext cx="240467" cy="21544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6" name="直線コネクタ 115"/>
          <p:cNvCxnSpPr/>
          <p:nvPr/>
        </p:nvCxnSpPr>
        <p:spPr>
          <a:xfrm>
            <a:off x="4625861" y="3345426"/>
            <a:ext cx="1877808" cy="1796538"/>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118" name="直線矢印コネクタ 117"/>
          <p:cNvCxnSpPr/>
          <p:nvPr/>
        </p:nvCxnSpPr>
        <p:spPr>
          <a:xfrm flipH="1" flipV="1">
            <a:off x="7916057" y="5539068"/>
            <a:ext cx="240467" cy="21544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9" name="正方形/長方形 118"/>
          <p:cNvSpPr/>
          <p:nvPr/>
        </p:nvSpPr>
        <p:spPr>
          <a:xfrm>
            <a:off x="7654883" y="3760945"/>
            <a:ext cx="1447512" cy="646331"/>
          </a:xfrm>
          <a:prstGeom prst="rect">
            <a:avLst/>
          </a:prstGeom>
          <a:noFill/>
        </p:spPr>
        <p:txBody>
          <a:bodyPr wrap="none" lIns="0" tIns="0" rIns="0" bIns="0">
            <a:spAutoFit/>
          </a:bodyPr>
          <a:lstStyle/>
          <a:p>
            <a:pPr algn="ctr"/>
            <a:r>
              <a:rPr lang="en-US" altLang="ja-JP" sz="1050" dirty="0" smtClean="0">
                <a:latin typeface="Arial" panose="020B0604020202020204" pitchFamily="34" charset="0"/>
                <a:cs typeface="Arial" panose="020B0604020202020204" pitchFamily="34" charset="0"/>
              </a:rPr>
              <a:t>Multiple transmission of </a:t>
            </a:r>
          </a:p>
          <a:p>
            <a:pPr algn="ctr"/>
            <a:r>
              <a:rPr lang="en-US" altLang="ja-JP" sz="1050" dirty="0" smtClean="0">
                <a:latin typeface="Arial" panose="020B0604020202020204" pitchFamily="34" charset="0"/>
                <a:cs typeface="Arial" panose="020B0604020202020204" pitchFamily="34" charset="0"/>
              </a:rPr>
              <a:t>Disassociation Request</a:t>
            </a:r>
          </a:p>
          <a:p>
            <a:pPr algn="ctr"/>
            <a:r>
              <a:rPr lang="en-US" altLang="ja-JP" sz="1050" dirty="0" smtClean="0">
                <a:latin typeface="Arial" panose="020B0604020202020204" pitchFamily="34" charset="0"/>
                <a:cs typeface="Arial" panose="020B0604020202020204" pitchFamily="34" charset="0"/>
              </a:rPr>
              <a:t>under No-</a:t>
            </a:r>
            <a:r>
              <a:rPr lang="en-US" altLang="ja-JP" sz="1050" dirty="0" err="1" smtClean="0">
                <a:latin typeface="Arial" panose="020B0604020202020204" pitchFamily="34" charset="0"/>
                <a:cs typeface="Arial" panose="020B0604020202020204" pitchFamily="34" charset="0"/>
              </a:rPr>
              <a:t>Ack</a:t>
            </a:r>
            <a:r>
              <a:rPr lang="en-US" altLang="ja-JP" sz="1050" dirty="0" smtClean="0">
                <a:latin typeface="Arial" panose="020B0604020202020204" pitchFamily="34" charset="0"/>
                <a:cs typeface="Arial" panose="020B0604020202020204" pitchFamily="34" charset="0"/>
              </a:rPr>
              <a:t> policy</a:t>
            </a:r>
          </a:p>
          <a:p>
            <a:pPr algn="ctr"/>
            <a:r>
              <a:rPr lang="en-US" altLang="ja-JP" sz="1050" dirty="0" smtClean="0">
                <a:latin typeface="Arial" panose="020B0604020202020204" pitchFamily="34" charset="0"/>
                <a:cs typeface="Arial" panose="020B0604020202020204" pitchFamily="34" charset="0"/>
              </a:rPr>
              <a:t>are allowed</a:t>
            </a:r>
          </a:p>
        </p:txBody>
      </p:sp>
      <p:cxnSp>
        <p:nvCxnSpPr>
          <p:cNvPr id="120" name="直線コネクタ 119"/>
          <p:cNvCxnSpPr/>
          <p:nvPr/>
        </p:nvCxnSpPr>
        <p:spPr>
          <a:xfrm>
            <a:off x="4596276" y="1052736"/>
            <a:ext cx="9497" cy="2273201"/>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121" name="直線コネクタ 120"/>
          <p:cNvCxnSpPr/>
          <p:nvPr/>
        </p:nvCxnSpPr>
        <p:spPr>
          <a:xfrm>
            <a:off x="705998" y="1066393"/>
            <a:ext cx="9497" cy="2273201"/>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124" name="直線矢印コネクタ 123"/>
          <p:cNvCxnSpPr/>
          <p:nvPr/>
        </p:nvCxnSpPr>
        <p:spPr>
          <a:xfrm>
            <a:off x="715495" y="1426433"/>
            <a:ext cx="3880781"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26" name="テキスト ボックス 125"/>
          <p:cNvSpPr txBox="1"/>
          <p:nvPr/>
        </p:nvSpPr>
        <p:spPr>
          <a:xfrm>
            <a:off x="2168567" y="1052737"/>
            <a:ext cx="729687" cy="338554"/>
          </a:xfrm>
          <a:prstGeom prst="rect">
            <a:avLst/>
          </a:prstGeom>
          <a:noFill/>
        </p:spPr>
        <p:txBody>
          <a:bodyPr wrap="none" rtlCol="0">
            <a:spAutoFit/>
          </a:bodyPr>
          <a:lstStyle/>
          <a:p>
            <a:r>
              <a:rPr lang="en-US" altLang="ja-JP" sz="1600" b="1" dirty="0" smtClean="0">
                <a:latin typeface="Arial" panose="020B0604020202020204" pitchFamily="34" charset="0"/>
                <a:cs typeface="Arial" panose="020B0604020202020204" pitchFamily="34" charset="0"/>
              </a:rPr>
              <a:t>PPSP</a:t>
            </a:r>
            <a:endParaRPr kumimoji="1" lang="ja-JP" altLang="en-US" sz="1600" b="1" dirty="0">
              <a:latin typeface="Arial" panose="020B0604020202020204" pitchFamily="34" charset="0"/>
              <a:cs typeface="Arial" panose="020B0604020202020204" pitchFamily="34" charset="0"/>
            </a:endParaRPr>
          </a:p>
        </p:txBody>
      </p:sp>
      <p:cxnSp>
        <p:nvCxnSpPr>
          <p:cNvPr id="127" name="直線矢印コネクタ 126"/>
          <p:cNvCxnSpPr/>
          <p:nvPr/>
        </p:nvCxnSpPr>
        <p:spPr>
          <a:xfrm>
            <a:off x="4596276" y="1426433"/>
            <a:ext cx="2806580"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29" name="テキスト ボックス 128"/>
          <p:cNvSpPr txBox="1"/>
          <p:nvPr/>
        </p:nvSpPr>
        <p:spPr>
          <a:xfrm>
            <a:off x="5702048" y="1052736"/>
            <a:ext cx="729687" cy="338554"/>
          </a:xfrm>
          <a:prstGeom prst="rect">
            <a:avLst/>
          </a:prstGeom>
          <a:noFill/>
        </p:spPr>
        <p:txBody>
          <a:bodyPr wrap="none" rtlCol="0">
            <a:spAutoFit/>
          </a:bodyPr>
          <a:lstStyle/>
          <a:p>
            <a:r>
              <a:rPr lang="en-US" altLang="ja-JP" sz="1600" b="1" dirty="0" smtClean="0">
                <a:latin typeface="Arial" panose="020B0604020202020204" pitchFamily="34" charset="0"/>
                <a:cs typeface="Arial" panose="020B0604020202020204" pitchFamily="34" charset="0"/>
              </a:rPr>
              <a:t>PPPP</a:t>
            </a:r>
            <a:endParaRPr kumimoji="1" lang="ja-JP" altLang="en-US" sz="1600" b="1" dirty="0">
              <a:latin typeface="Arial" panose="020B0604020202020204" pitchFamily="34" charset="0"/>
              <a:cs typeface="Arial" panose="020B0604020202020204" pitchFamily="34" charset="0"/>
            </a:endParaRPr>
          </a:p>
        </p:txBody>
      </p:sp>
      <p:sp>
        <p:nvSpPr>
          <p:cNvPr id="130" name="正方形/長方形 129"/>
          <p:cNvSpPr/>
          <p:nvPr/>
        </p:nvSpPr>
        <p:spPr>
          <a:xfrm>
            <a:off x="2552739" y="6072933"/>
            <a:ext cx="4295922" cy="369332"/>
          </a:xfrm>
          <a:prstGeom prst="rect">
            <a:avLst/>
          </a:prstGeom>
        </p:spPr>
        <p:txBody>
          <a:bodyPr wrap="square">
            <a:spAutoFit/>
          </a:bodyPr>
          <a:lstStyle/>
          <a:p>
            <a:r>
              <a:rPr lang="en-US" altLang="ja-JP" b="1" dirty="0"/>
              <a:t>Figure 4-2a—One </a:t>
            </a:r>
            <a:r>
              <a:rPr lang="en-US" altLang="ja-JP" b="1" dirty="0" smtClean="0"/>
              <a:t>session </a:t>
            </a:r>
            <a:r>
              <a:rPr lang="en-US" altLang="ja-JP" b="1" dirty="0"/>
              <a:t>of </a:t>
            </a:r>
            <a:r>
              <a:rPr lang="en-US" altLang="ja-JP" b="1" dirty="0" smtClean="0"/>
              <a:t>HRCP</a:t>
            </a:r>
            <a:endParaRPr lang="ja-JP" altLang="en-US" dirty="0"/>
          </a:p>
        </p:txBody>
      </p:sp>
    </p:spTree>
    <p:extLst>
      <p:ext uri="{BB962C8B-B14F-4D97-AF65-F5344CB8AC3E}">
        <p14:creationId xmlns:p14="http://schemas.microsoft.com/office/powerpoint/2010/main" val="3132241285"/>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126</TotalTime>
  <Words>305</Words>
  <Application>Microsoft Office PowerPoint</Application>
  <PresentationFormat>画面に合わせる (4:3)</PresentationFormat>
  <Paragraphs>71</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IEEE-P802_15</vt:lpstr>
      <vt:lpstr>PowerPoint プレゼンテーション</vt:lpstr>
      <vt:lpstr>Contributors</vt:lpstr>
      <vt:lpstr>PowerPoint プレゼンテーション</vt:lpstr>
      <vt:lpstr>PowerPoint プレゼンテーション</vt:lpstr>
      <vt:lpstr>PowerPoint プレゼンテーション</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semiconadmin</dc:creator>
  <cp:lastModifiedBy>T</cp:lastModifiedBy>
  <cp:revision>19</cp:revision>
  <dcterms:created xsi:type="dcterms:W3CDTF">2016-09-08T19:44:58Z</dcterms:created>
  <dcterms:modified xsi:type="dcterms:W3CDTF">2016-09-10T09:35:05Z</dcterms:modified>
</cp:coreProperties>
</file>