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8" r:id="rId3"/>
    <p:sldId id="259" r:id="rId4"/>
    <p:sldId id="260" r:id="rId5"/>
    <p:sldId id="257" r:id="rId6"/>
  </p:sldIdLst>
  <p:sldSz cx="9144000" cy="6858000" type="screen4x3"/>
  <p:notesSz cx="6799263"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5" d="100"/>
          <a:sy n="115" d="100"/>
        </p:scale>
        <p:origin x="-28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F513E89-08C7-4A78-846D-8F625E127251}" type="datetimeFigureOut">
              <a:rPr kumimoji="1" lang="ja-JP" altLang="en-US" smtClean="0"/>
              <a:t>2016/9/10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668DFD-4AFF-416C-976E-07083277165E}" type="slidenum">
              <a:rPr kumimoji="1" lang="ja-JP" altLang="en-US" smtClean="0"/>
              <a:t>‹#›</a:t>
            </a:fld>
            <a:endParaRPr kumimoji="1" lang="ja-JP" altLang="en-US"/>
          </a:p>
        </p:txBody>
      </p:sp>
    </p:spTree>
    <p:extLst>
      <p:ext uri="{BB962C8B-B14F-4D97-AF65-F5344CB8AC3E}">
        <p14:creationId xmlns:p14="http://schemas.microsoft.com/office/powerpoint/2010/main" val="3253710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F513E89-08C7-4A78-846D-8F625E127251}" type="datetimeFigureOut">
              <a:rPr kumimoji="1" lang="ja-JP" altLang="en-US" smtClean="0"/>
              <a:t>2016/9/10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668DFD-4AFF-416C-976E-07083277165E}" type="slidenum">
              <a:rPr kumimoji="1" lang="ja-JP" altLang="en-US" smtClean="0"/>
              <a:t>‹#›</a:t>
            </a:fld>
            <a:endParaRPr kumimoji="1" lang="ja-JP" altLang="en-US"/>
          </a:p>
        </p:txBody>
      </p:sp>
    </p:spTree>
    <p:extLst>
      <p:ext uri="{BB962C8B-B14F-4D97-AF65-F5344CB8AC3E}">
        <p14:creationId xmlns:p14="http://schemas.microsoft.com/office/powerpoint/2010/main" val="335006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F513E89-08C7-4A78-846D-8F625E127251}" type="datetimeFigureOut">
              <a:rPr kumimoji="1" lang="ja-JP" altLang="en-US" smtClean="0"/>
              <a:t>2016/9/10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668DFD-4AFF-416C-976E-07083277165E}" type="slidenum">
              <a:rPr kumimoji="1" lang="ja-JP" altLang="en-US" smtClean="0"/>
              <a:t>‹#›</a:t>
            </a:fld>
            <a:endParaRPr kumimoji="1" lang="ja-JP" altLang="en-US"/>
          </a:p>
        </p:txBody>
      </p:sp>
    </p:spTree>
    <p:extLst>
      <p:ext uri="{BB962C8B-B14F-4D97-AF65-F5344CB8AC3E}">
        <p14:creationId xmlns:p14="http://schemas.microsoft.com/office/powerpoint/2010/main" val="791731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solidFill>
                  <a:srgbClr val="000000"/>
                </a:solidFill>
              </a:rPr>
              <a:t>September 2016</a:t>
            </a:r>
            <a:endParaRPr lang="en-US" altLang="ja-JP" dirty="0">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r>
              <a:rPr lang="en-US" altLang="ja-JP">
                <a:solidFill>
                  <a:srgbClr val="000000"/>
                </a:solidFill>
              </a:rPr>
              <a:t>Slide </a:t>
            </a:r>
            <a:fld id="{0882A745-62E9-4D85-9C51-9FBB7A0FFE66}" type="slidenum">
              <a:rPr lang="en-US" altLang="ja-JP">
                <a:solidFill>
                  <a:srgbClr val="000000"/>
                </a:solidFill>
              </a:rPr>
              <a:pPr/>
              <a:t>‹#›</a:t>
            </a:fld>
            <a:endParaRPr lang="en-US" altLang="ja-JP">
              <a:solidFill>
                <a:srgbClr val="000000"/>
              </a:solidFill>
            </a:endParaRPr>
          </a:p>
        </p:txBody>
      </p:sp>
      <p:sp>
        <p:nvSpPr>
          <p:cNvPr id="7" name="フッター プレースホルダー 2"/>
          <p:cNvSpPr>
            <a:spLocks noGrp="1"/>
          </p:cNvSpPr>
          <p:nvPr>
            <p:ph type="ftr" sz="quarter" idx="11"/>
          </p:nvPr>
        </p:nvSpPr>
        <p:spPr>
          <a:xfrm>
            <a:off x="5486400" y="6475413"/>
            <a:ext cx="3124200" cy="184666"/>
          </a:xfrm>
          <a:prstGeom prst="rect">
            <a:avLst/>
          </a:prstGeom>
        </p:spPr>
        <p:txBody>
          <a:bodyPr/>
          <a:lstStyle>
            <a:lvl1pPr>
              <a:defRPr sz="1200"/>
            </a:lvl1pPr>
          </a:lstStyle>
          <a:p>
            <a:r>
              <a:rPr lang="en-US" altLang="ja-JP" dirty="0" smtClean="0">
                <a:solidFill>
                  <a:srgbClr val="000000"/>
                </a:solidFill>
              </a:rPr>
              <a:t>Kiyoshi Toshimitsu (Toshiba)</a:t>
            </a:r>
            <a:endParaRPr lang="en-US" altLang="ja-JP" dirty="0">
              <a:solidFill>
                <a:srgbClr val="000000"/>
              </a:solidFill>
            </a:endParaRPr>
          </a:p>
        </p:txBody>
      </p:sp>
    </p:spTree>
    <p:extLst>
      <p:ext uri="{BB962C8B-B14F-4D97-AF65-F5344CB8AC3E}">
        <p14:creationId xmlns:p14="http://schemas.microsoft.com/office/powerpoint/2010/main" val="598200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solidFill>
                  <a:srgbClr val="000000"/>
                </a:solidFill>
              </a:rPr>
              <a:t>September 2016</a:t>
            </a:r>
            <a:endParaRPr lang="en-US" altLang="ja-JP" dirty="0">
              <a:solidFill>
                <a:srgbClr val="000000"/>
              </a:solidFill>
            </a:endParaRPr>
          </a:p>
        </p:txBody>
      </p:sp>
      <p:sp>
        <p:nvSpPr>
          <p:cNvPr id="3" name="フッター プレースホルダー 2"/>
          <p:cNvSpPr>
            <a:spLocks noGrp="1"/>
          </p:cNvSpPr>
          <p:nvPr>
            <p:ph type="ftr" sz="quarter" idx="11"/>
          </p:nvPr>
        </p:nvSpPr>
        <p:spPr>
          <a:xfrm>
            <a:off x="5486400" y="6475413"/>
            <a:ext cx="3124200" cy="184666"/>
          </a:xfrm>
          <a:prstGeom prst="rect">
            <a:avLst/>
          </a:prstGeom>
        </p:spPr>
        <p:txBody>
          <a:bodyPr/>
          <a:lstStyle>
            <a:lvl1pPr>
              <a:defRPr sz="1200"/>
            </a:lvl1pPr>
          </a:lstStyle>
          <a:p>
            <a:r>
              <a:rPr lang="en-US" altLang="ja-JP" dirty="0" smtClean="0">
                <a:solidFill>
                  <a:srgbClr val="000000"/>
                </a:solidFill>
              </a:rPr>
              <a:t>Kiyoshi Toshimitsu (Toshiba)</a:t>
            </a:r>
            <a:endParaRPr lang="en-US" altLang="ja-JP" dirty="0">
              <a:solidFill>
                <a:srgbClr val="000000"/>
              </a:solidFill>
            </a:endParaRPr>
          </a:p>
        </p:txBody>
      </p:sp>
      <p:sp>
        <p:nvSpPr>
          <p:cNvPr id="4" name="スライド番号プレースホルダー 3"/>
          <p:cNvSpPr>
            <a:spLocks noGrp="1"/>
          </p:cNvSpPr>
          <p:nvPr>
            <p:ph type="sldNum" sz="quarter" idx="12"/>
          </p:nvPr>
        </p:nvSpPr>
        <p:spPr/>
        <p:txBody>
          <a:bodyPr/>
          <a:lstStyle>
            <a:lvl1pPr>
              <a:defRPr/>
            </a:lvl1pPr>
          </a:lstStyle>
          <a:p>
            <a:r>
              <a:rPr lang="en-US" altLang="ja-JP">
                <a:solidFill>
                  <a:srgbClr val="000000"/>
                </a:solidFill>
              </a:rPr>
              <a:t>Slide </a:t>
            </a:r>
            <a:fld id="{A72D88AF-3262-482F-943F-BBF72EA94FF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495928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F513E89-08C7-4A78-846D-8F625E127251}" type="datetimeFigureOut">
              <a:rPr kumimoji="1" lang="ja-JP" altLang="en-US" smtClean="0"/>
              <a:t>2016/9/10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668DFD-4AFF-416C-976E-07083277165E}" type="slidenum">
              <a:rPr kumimoji="1" lang="ja-JP" altLang="en-US" smtClean="0"/>
              <a:t>‹#›</a:t>
            </a:fld>
            <a:endParaRPr kumimoji="1" lang="ja-JP" altLang="en-US"/>
          </a:p>
        </p:txBody>
      </p:sp>
    </p:spTree>
    <p:extLst>
      <p:ext uri="{BB962C8B-B14F-4D97-AF65-F5344CB8AC3E}">
        <p14:creationId xmlns:p14="http://schemas.microsoft.com/office/powerpoint/2010/main" val="4264517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F513E89-08C7-4A78-846D-8F625E127251}" type="datetimeFigureOut">
              <a:rPr kumimoji="1" lang="ja-JP" altLang="en-US" smtClean="0"/>
              <a:t>2016/9/10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668DFD-4AFF-416C-976E-07083277165E}" type="slidenum">
              <a:rPr kumimoji="1" lang="ja-JP" altLang="en-US" smtClean="0"/>
              <a:t>‹#›</a:t>
            </a:fld>
            <a:endParaRPr kumimoji="1" lang="ja-JP" altLang="en-US"/>
          </a:p>
        </p:txBody>
      </p:sp>
    </p:spTree>
    <p:extLst>
      <p:ext uri="{BB962C8B-B14F-4D97-AF65-F5344CB8AC3E}">
        <p14:creationId xmlns:p14="http://schemas.microsoft.com/office/powerpoint/2010/main" val="3060074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F513E89-08C7-4A78-846D-8F625E127251}" type="datetimeFigureOut">
              <a:rPr kumimoji="1" lang="ja-JP" altLang="en-US" smtClean="0"/>
              <a:t>2016/9/10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668DFD-4AFF-416C-976E-07083277165E}" type="slidenum">
              <a:rPr kumimoji="1" lang="ja-JP" altLang="en-US" smtClean="0"/>
              <a:t>‹#›</a:t>
            </a:fld>
            <a:endParaRPr kumimoji="1" lang="ja-JP" altLang="en-US"/>
          </a:p>
        </p:txBody>
      </p:sp>
    </p:spTree>
    <p:extLst>
      <p:ext uri="{BB962C8B-B14F-4D97-AF65-F5344CB8AC3E}">
        <p14:creationId xmlns:p14="http://schemas.microsoft.com/office/powerpoint/2010/main" val="4168613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F513E89-08C7-4A78-846D-8F625E127251}" type="datetimeFigureOut">
              <a:rPr kumimoji="1" lang="ja-JP" altLang="en-US" smtClean="0"/>
              <a:t>2016/9/10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6668DFD-4AFF-416C-976E-07083277165E}" type="slidenum">
              <a:rPr kumimoji="1" lang="ja-JP" altLang="en-US" smtClean="0"/>
              <a:t>‹#›</a:t>
            </a:fld>
            <a:endParaRPr kumimoji="1" lang="ja-JP" altLang="en-US"/>
          </a:p>
        </p:txBody>
      </p:sp>
    </p:spTree>
    <p:extLst>
      <p:ext uri="{BB962C8B-B14F-4D97-AF65-F5344CB8AC3E}">
        <p14:creationId xmlns:p14="http://schemas.microsoft.com/office/powerpoint/2010/main" val="1337612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F513E89-08C7-4A78-846D-8F625E127251}" type="datetimeFigureOut">
              <a:rPr kumimoji="1" lang="ja-JP" altLang="en-US" smtClean="0"/>
              <a:t>2016/9/10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6668DFD-4AFF-416C-976E-07083277165E}" type="slidenum">
              <a:rPr kumimoji="1" lang="ja-JP" altLang="en-US" smtClean="0"/>
              <a:t>‹#›</a:t>
            </a:fld>
            <a:endParaRPr kumimoji="1" lang="ja-JP" altLang="en-US"/>
          </a:p>
        </p:txBody>
      </p:sp>
    </p:spTree>
    <p:extLst>
      <p:ext uri="{BB962C8B-B14F-4D97-AF65-F5344CB8AC3E}">
        <p14:creationId xmlns:p14="http://schemas.microsoft.com/office/powerpoint/2010/main" val="4077220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F513E89-08C7-4A78-846D-8F625E127251}" type="datetimeFigureOut">
              <a:rPr kumimoji="1" lang="ja-JP" altLang="en-US" smtClean="0"/>
              <a:t>2016/9/10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6668DFD-4AFF-416C-976E-07083277165E}" type="slidenum">
              <a:rPr kumimoji="1" lang="ja-JP" altLang="en-US" smtClean="0"/>
              <a:t>‹#›</a:t>
            </a:fld>
            <a:endParaRPr kumimoji="1" lang="ja-JP" altLang="en-US"/>
          </a:p>
        </p:txBody>
      </p:sp>
    </p:spTree>
    <p:extLst>
      <p:ext uri="{BB962C8B-B14F-4D97-AF65-F5344CB8AC3E}">
        <p14:creationId xmlns:p14="http://schemas.microsoft.com/office/powerpoint/2010/main" val="3991834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F513E89-08C7-4A78-846D-8F625E127251}" type="datetimeFigureOut">
              <a:rPr kumimoji="1" lang="ja-JP" altLang="en-US" smtClean="0"/>
              <a:t>2016/9/10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668DFD-4AFF-416C-976E-07083277165E}" type="slidenum">
              <a:rPr kumimoji="1" lang="ja-JP" altLang="en-US" smtClean="0"/>
              <a:t>‹#›</a:t>
            </a:fld>
            <a:endParaRPr kumimoji="1" lang="ja-JP" altLang="en-US"/>
          </a:p>
        </p:txBody>
      </p:sp>
    </p:spTree>
    <p:extLst>
      <p:ext uri="{BB962C8B-B14F-4D97-AF65-F5344CB8AC3E}">
        <p14:creationId xmlns:p14="http://schemas.microsoft.com/office/powerpoint/2010/main" val="910677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F513E89-08C7-4A78-846D-8F625E127251}" type="datetimeFigureOut">
              <a:rPr kumimoji="1" lang="ja-JP" altLang="en-US" smtClean="0"/>
              <a:t>2016/9/10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668DFD-4AFF-416C-976E-07083277165E}" type="slidenum">
              <a:rPr kumimoji="1" lang="ja-JP" altLang="en-US" smtClean="0"/>
              <a:t>‹#›</a:t>
            </a:fld>
            <a:endParaRPr kumimoji="1" lang="ja-JP" altLang="en-US"/>
          </a:p>
        </p:txBody>
      </p:sp>
    </p:spTree>
    <p:extLst>
      <p:ext uri="{BB962C8B-B14F-4D97-AF65-F5344CB8AC3E}">
        <p14:creationId xmlns:p14="http://schemas.microsoft.com/office/powerpoint/2010/main" val="236790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513E89-08C7-4A78-846D-8F625E127251}" type="datetimeFigureOut">
              <a:rPr kumimoji="1" lang="ja-JP" altLang="en-US" smtClean="0"/>
              <a:t>2016/9/10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668DFD-4AFF-416C-976E-07083277165E}" type="slidenum">
              <a:rPr kumimoji="1" lang="ja-JP" altLang="en-US" smtClean="0"/>
              <a:t>‹#›</a:t>
            </a:fld>
            <a:endParaRPr kumimoji="1" lang="ja-JP" altLang="en-US"/>
          </a:p>
        </p:txBody>
      </p:sp>
    </p:spTree>
    <p:extLst>
      <p:ext uri="{BB962C8B-B14F-4D97-AF65-F5344CB8AC3E}">
        <p14:creationId xmlns:p14="http://schemas.microsoft.com/office/powerpoint/2010/main" val="1174730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eaLnBrk="0" fontAlgn="base" hangingPunct="0">
              <a:spcBef>
                <a:spcPct val="0"/>
              </a:spcBef>
              <a:spcAft>
                <a:spcPct val="0"/>
              </a:spcAft>
            </a:pPr>
            <a:r>
              <a:rPr kumimoji="0" lang="en-US" altLang="ja-JP" smtClean="0">
                <a:solidFill>
                  <a:srgbClr val="000000"/>
                </a:solidFill>
                <a:latin typeface="Times New Roman" pitchFamily="18" charset="0"/>
              </a:rPr>
              <a:t>September 2016</a:t>
            </a:r>
            <a:endParaRPr kumimoji="0" lang="en-US" altLang="ja-JP" dirty="0">
              <a:solidFill>
                <a:srgbClr val="000000"/>
              </a:solidFill>
              <a:latin typeface="Times New Roman" pitchFamily="18" charset="0"/>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pPr eaLnBrk="0" fontAlgn="base" hangingPunct="0">
              <a:spcBef>
                <a:spcPct val="0"/>
              </a:spcBef>
              <a:spcAft>
                <a:spcPct val="0"/>
              </a:spcAft>
            </a:pPr>
            <a:r>
              <a:rPr kumimoji="0" lang="en-US" altLang="ja-JP" sz="1200">
                <a:solidFill>
                  <a:srgbClr val="000000"/>
                </a:solidFill>
                <a:latin typeface="Times New Roman" pitchFamily="18" charset="0"/>
              </a:rPr>
              <a:t>Slide </a:t>
            </a:r>
            <a:fld id="{4A236B10-B031-4D06-A9BE-FE89D7FC1D78}" type="slidenum">
              <a:rPr kumimoji="0" lang="en-US" altLang="ja-JP" sz="1200">
                <a:solidFill>
                  <a:srgbClr val="000000"/>
                </a:solidFill>
                <a:latin typeface="Times New Roman" pitchFamily="18" charset="0"/>
              </a:rPr>
              <a:pPr eaLnBrk="0" fontAlgn="base" hangingPunct="0">
                <a:spcBef>
                  <a:spcPct val="0"/>
                </a:spcBef>
                <a:spcAft>
                  <a:spcPct val="0"/>
                </a:spcAft>
              </a:pPr>
              <a:t>‹#›</a:t>
            </a:fld>
            <a:endParaRPr kumimoji="0" lang="en-US" altLang="ja-JP" sz="1200">
              <a:solidFill>
                <a:srgbClr val="000000"/>
              </a:solidFill>
              <a:latin typeface="Times New Roman" pitchFamily="18" charset="0"/>
            </a:endParaRPr>
          </a:p>
        </p:txBody>
      </p:sp>
      <p:sp>
        <p:nvSpPr>
          <p:cNvPr id="1031" name="Rectangle 7"/>
          <p:cNvSpPr>
            <a:spLocks noChangeArrowheads="1"/>
          </p:cNvSpPr>
          <p:nvPr/>
        </p:nvSpPr>
        <p:spPr bwMode="auto">
          <a:xfrm>
            <a:off x="3851920" y="394156"/>
            <a:ext cx="453427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262063" lvl="4" algn="r" eaLnBrk="0" fontAlgn="base" hangingPunct="0">
              <a:spcBef>
                <a:spcPct val="0"/>
              </a:spcBef>
              <a:spcAft>
                <a:spcPct val="0"/>
              </a:spcAft>
            </a:pPr>
            <a:r>
              <a:rPr kumimoji="0" lang="en-US" altLang="ja-JP" sz="1400" b="1" dirty="0">
                <a:solidFill>
                  <a:srgbClr val="000000"/>
                </a:solidFill>
                <a:latin typeface="Times New Roman" pitchFamily="18" charset="0"/>
                <a:ea typeface="ＭＳ Ｐゴシック" charset="-128"/>
              </a:rPr>
              <a:t>doc.: IEEE </a:t>
            </a:r>
            <a:r>
              <a:rPr kumimoji="0" lang="en-US" altLang="ja-JP" sz="1400" b="1" dirty="0" smtClean="0">
                <a:solidFill>
                  <a:srgbClr val="000000"/>
                </a:solidFill>
                <a:latin typeface="Times New Roman" pitchFamily="18" charset="0"/>
                <a:ea typeface="ＭＳ Ｐゴシック" charset="-128"/>
              </a:rPr>
              <a:t>802.15-16-0599-00-</a:t>
            </a:r>
            <a:r>
              <a:rPr kumimoji="0" lang="en-US" altLang="ja-JP" sz="1400" b="1" dirty="0" err="1" smtClean="0">
                <a:solidFill>
                  <a:srgbClr val="000000"/>
                </a:solidFill>
                <a:latin typeface="Times New Roman" pitchFamily="18" charset="0"/>
                <a:ea typeface="ＭＳ Ｐゴシック" charset="-128"/>
              </a:rPr>
              <a:t>003e</a:t>
            </a:r>
            <a:endParaRPr kumimoji="0" lang="en-US" altLang="ja-JP" sz="1400" b="1" dirty="0">
              <a:solidFill>
                <a:srgbClr val="000000"/>
              </a:solidFill>
              <a:latin typeface="Times New Roman" pitchFamily="18" charset="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0" lang="ja-JP" alt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0" fontAlgn="base" hangingPunct="0">
              <a:spcBef>
                <a:spcPct val="0"/>
              </a:spcBef>
              <a:spcAft>
                <a:spcPct val="0"/>
              </a:spcAft>
            </a:pPr>
            <a:r>
              <a:rPr kumimoji="0" lang="en-US" altLang="ja-JP" sz="1200">
                <a:solidFill>
                  <a:srgbClr val="000000"/>
                </a:solidFill>
                <a:latin typeface="Times New Roman" pitchFamily="18" charset="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0" lang="ja-JP" altLang="en-US" sz="1200">
              <a:solidFill>
                <a:srgbClr val="000000"/>
              </a:solidFill>
              <a:latin typeface="Times New Roman" pitchFamily="18" charset="0"/>
            </a:endParaRPr>
          </a:p>
        </p:txBody>
      </p:sp>
      <p:sp>
        <p:nvSpPr>
          <p:cNvPr id="11" name="フッター プレースホルダー 2"/>
          <p:cNvSpPr>
            <a:spLocks noGrp="1"/>
          </p:cNvSpPr>
          <p:nvPr>
            <p:ph type="ftr" sz="quarter" idx="3"/>
          </p:nvPr>
        </p:nvSpPr>
        <p:spPr>
          <a:xfrm>
            <a:off x="5486400" y="6475413"/>
            <a:ext cx="3124200" cy="184666"/>
          </a:xfrm>
          <a:prstGeom prst="rect">
            <a:avLst/>
          </a:prstGeom>
        </p:spPr>
        <p:txBody>
          <a:bodyPr/>
          <a:lstStyle>
            <a:lvl1pPr algn="r">
              <a:defRPr sz="1200"/>
            </a:lvl1pPr>
          </a:lstStyle>
          <a:p>
            <a:r>
              <a:rPr lang="en-US" altLang="ja-JP" dirty="0" smtClean="0">
                <a:solidFill>
                  <a:srgbClr val="000000"/>
                </a:solidFill>
              </a:rPr>
              <a:t>Kiyoshi Toshimitsu (Toshiba)</a:t>
            </a:r>
            <a:endParaRPr lang="en-US" altLang="ja-JP" dirty="0">
              <a:solidFill>
                <a:srgbClr val="000000"/>
              </a:solidFill>
            </a:endParaRPr>
          </a:p>
        </p:txBody>
      </p:sp>
    </p:spTree>
    <p:extLst>
      <p:ext uri="{BB962C8B-B14F-4D97-AF65-F5344CB8AC3E}">
        <p14:creationId xmlns:p14="http://schemas.microsoft.com/office/powerpoint/2010/main" val="2638119239"/>
      </p:ext>
    </p:extLst>
  </p:cSld>
  <p:clrMap bg1="lt1" tx1="dk1" bg2="lt2" tx2="dk2" accent1="accent1" accent2="accent2" accent3="accent3" accent4="accent4" accent5="accent5" accent6="accent6" hlink="hlink" folHlink="folHlink"/>
  <p:sldLayoutIdLst>
    <p:sldLayoutId id="2147483661" r:id="rId1"/>
    <p:sldLayoutId id="2147483662" r:id="rId2"/>
  </p:sldLayoutIdLst>
  <p:hf sldNum="0"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24408" y="753616"/>
            <a:ext cx="8812088" cy="4691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fontAlgn="base" hangingPunct="0">
              <a:spcBef>
                <a:spcPct val="0"/>
              </a:spcBef>
              <a:spcAft>
                <a:spcPct val="0"/>
              </a:spcAft>
            </a:pPr>
            <a:r>
              <a:rPr kumimoji="0" lang="en-US" altLang="ja-JP" b="1" u="sng" dirty="0">
                <a:solidFill>
                  <a:srgbClr val="000000"/>
                </a:solidFill>
                <a:effectLst>
                  <a:outerShdw blurRad="38100" dist="38100" dir="2700000" algn="tl">
                    <a:srgbClr val="C0C0C0"/>
                  </a:outerShdw>
                </a:effectLst>
                <a:latin typeface="Times New Roman" pitchFamily="18" charset="0"/>
                <a:ea typeface="ＭＳ Ｐゴシック" charset="-128"/>
              </a:rPr>
              <a:t>Project: IEEE P802.15 Working Group for Wireless Personal Area Networks (WPANs)</a:t>
            </a:r>
            <a:endParaRPr kumimoji="0" lang="en-US" altLang="ja-JP" sz="1600" b="1" dirty="0">
              <a:solidFill>
                <a:srgbClr val="000000"/>
              </a:solidFill>
              <a:latin typeface="Times New Roman" pitchFamily="18" charset="0"/>
              <a:ea typeface="ＭＳ Ｐゴシック" charset="-128"/>
            </a:endParaRPr>
          </a:p>
          <a:p>
            <a:pPr eaLnBrk="0" fontAlgn="base" hangingPunct="0">
              <a:spcBef>
                <a:spcPct val="0"/>
              </a:spcBef>
              <a:spcAft>
                <a:spcPct val="0"/>
              </a:spcAft>
            </a:pPr>
            <a:endParaRPr kumimoji="0" lang="en-US" altLang="ja-JP" sz="1600" dirty="0">
              <a:solidFill>
                <a:srgbClr val="000000"/>
              </a:solidFill>
              <a:latin typeface="Times New Roman" pitchFamily="18" charset="0"/>
              <a:ea typeface="ＭＳ Ｐゴシック" charset="-128"/>
            </a:endParaRP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Submission Title:</a:t>
            </a:r>
            <a:r>
              <a:rPr kumimoji="0" lang="en-US" altLang="ja-JP" sz="1600" dirty="0">
                <a:solidFill>
                  <a:srgbClr val="000000"/>
                </a:solidFill>
                <a:latin typeface="Times New Roman" pitchFamily="18" charset="0"/>
                <a:ea typeface="ＭＳ Ｐゴシック" charset="-128"/>
              </a:rPr>
              <a:t> </a:t>
            </a:r>
            <a:r>
              <a:rPr kumimoji="0" lang="en-US" altLang="ja-JP" sz="1600" dirty="0" smtClean="0">
                <a:solidFill>
                  <a:srgbClr val="000000"/>
                </a:solidFill>
                <a:latin typeface="Times New Roman" pitchFamily="18" charset="0"/>
                <a:ea typeface="ＭＳ Ｐゴシック" charset="-128"/>
              </a:rPr>
              <a:t>[</a:t>
            </a:r>
            <a:r>
              <a:rPr kumimoji="0" lang="pt-BR" altLang="ja-JP" sz="1600" dirty="0" smtClean="0">
                <a:solidFill>
                  <a:srgbClr val="000000"/>
                </a:solidFill>
                <a:latin typeface="Times New Roman" pitchFamily="18" charset="0"/>
                <a:cs typeface="Times New Roman" pitchFamily="18" charset="0"/>
              </a:rPr>
              <a:t>Comment resolution for i-022</a:t>
            </a:r>
            <a:r>
              <a:rPr kumimoji="0" lang="en-US" altLang="ja-JP" sz="1600" dirty="0" smtClean="0">
                <a:solidFill>
                  <a:srgbClr val="000000"/>
                </a:solidFill>
                <a:latin typeface="Times New Roman" pitchFamily="18" charset="0"/>
                <a:ea typeface="ＭＳ Ｐゴシック" charset="-128"/>
              </a:rPr>
              <a:t>]</a:t>
            </a:r>
            <a:endParaRPr kumimoji="0" lang="en-US" altLang="ja-JP" sz="1600" dirty="0">
              <a:solidFill>
                <a:srgbClr val="000000"/>
              </a:solidFill>
              <a:latin typeface="Times New Roman" pitchFamily="18" charset="0"/>
              <a:ea typeface="ＭＳ Ｐゴシック" charset="-128"/>
            </a:endParaRP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Date Submitted: </a:t>
            </a:r>
            <a:r>
              <a:rPr kumimoji="0" lang="en-US" altLang="ja-JP" sz="1600" dirty="0" smtClean="0">
                <a:solidFill>
                  <a:srgbClr val="000000"/>
                </a:solidFill>
                <a:latin typeface="Times New Roman" pitchFamily="18" charset="0"/>
                <a:ea typeface="ＭＳ Ｐゴシック" charset="-128"/>
              </a:rPr>
              <a:t>[12 September, 2016]</a:t>
            </a:r>
            <a:r>
              <a:rPr kumimoji="0" lang="en-US" altLang="ja-JP" sz="1600" dirty="0">
                <a:solidFill>
                  <a:srgbClr val="000000"/>
                </a:solidFill>
                <a:latin typeface="Times New Roman" pitchFamily="18" charset="0"/>
                <a:ea typeface="ＭＳ Ｐゴシック" charset="-128"/>
              </a:rPr>
              <a:t>	</a:t>
            </a: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Source:</a:t>
            </a:r>
            <a:r>
              <a:rPr kumimoji="0" lang="en-US" altLang="ja-JP" sz="1600" dirty="0">
                <a:solidFill>
                  <a:srgbClr val="000000"/>
                </a:solidFill>
                <a:latin typeface="Times New Roman" pitchFamily="18" charset="0"/>
                <a:ea typeface="ＭＳ Ｐゴシック" charset="-128"/>
              </a:rPr>
              <a:t> </a:t>
            </a:r>
            <a:r>
              <a:rPr kumimoji="0" lang="en-US" altLang="ja-JP" sz="1600" dirty="0" smtClean="0">
                <a:solidFill>
                  <a:srgbClr val="000000"/>
                </a:solidFill>
                <a:latin typeface="Times New Roman" pitchFamily="18" charset="0"/>
                <a:ea typeface="ＭＳ Ｐゴシック" charset="-128"/>
              </a:rPr>
              <a:t>[</a:t>
            </a:r>
            <a:r>
              <a:rPr kumimoji="0" lang="en-US" altLang="ja-JP" sz="1600" dirty="0" smtClean="0">
                <a:solidFill>
                  <a:srgbClr val="000000"/>
                </a:solidFill>
                <a:latin typeface="Times New Roman" pitchFamily="18" charset="0"/>
                <a:ea typeface="ＭＳ Ｐゴシック" charset="-128"/>
                <a:cs typeface="Times New Roman" pitchFamily="18" charset="0"/>
              </a:rPr>
              <a:t>Kiyoshi </a:t>
            </a:r>
            <a:r>
              <a:rPr kumimoji="0" lang="en-US" altLang="ja-JP" sz="1600" dirty="0">
                <a:solidFill>
                  <a:srgbClr val="000000"/>
                </a:solidFill>
                <a:latin typeface="Times New Roman" pitchFamily="18" charset="0"/>
                <a:ea typeface="ＭＳ Ｐゴシック" charset="-128"/>
                <a:cs typeface="Times New Roman" pitchFamily="18" charset="0"/>
              </a:rPr>
              <a:t>Toshimitsu</a:t>
            </a:r>
            <a:r>
              <a:rPr kumimoji="0" lang="en-US" altLang="ja-JP" sz="1600" baseline="30000" dirty="0">
                <a:solidFill>
                  <a:srgbClr val="000000"/>
                </a:solidFill>
                <a:latin typeface="Times New Roman" pitchFamily="18" charset="0"/>
                <a:ea typeface="ＭＳ Ｐゴシック" charset="-128"/>
                <a:cs typeface="Times New Roman" pitchFamily="18" charset="0"/>
              </a:rPr>
              <a:t>(</a:t>
            </a:r>
            <a:r>
              <a:rPr kumimoji="0" lang="en-US" altLang="ja-JP" sz="1600" baseline="30000" dirty="0">
                <a:solidFill>
                  <a:srgbClr val="000000"/>
                </a:solidFill>
                <a:latin typeface="Times New Roman"/>
              </a:rPr>
              <a:t>1</a:t>
            </a:r>
            <a:r>
              <a:rPr kumimoji="0" lang="en-US" altLang="ja-JP" sz="1600" baseline="30000" dirty="0" smtClean="0">
                <a:solidFill>
                  <a:srgbClr val="000000"/>
                </a:solidFill>
                <a:latin typeface="Times New Roman"/>
              </a:rPr>
              <a:t>)</a:t>
            </a:r>
            <a:r>
              <a:rPr kumimoji="0" lang="en-US" altLang="ja-JP" sz="1600" dirty="0" smtClean="0">
                <a:solidFill>
                  <a:srgbClr val="000000"/>
                </a:solidFill>
                <a:latin typeface="Times New Roman" pitchFamily="18" charset="0"/>
                <a:cs typeface="Times New Roman" panose="02020603050405020304" pitchFamily="18" charset="0"/>
              </a:rPr>
              <a:t>,Ko Togashi,  </a:t>
            </a:r>
            <a:r>
              <a:rPr kumimoji="0" lang="en-US" altLang="ja-JP" sz="1600" dirty="0" smtClean="0">
                <a:solidFill>
                  <a:srgbClr val="000000"/>
                </a:solidFill>
                <a:latin typeface="Times New Roman" pitchFamily="18" charset="0"/>
                <a:ea typeface="ＭＳ Ｐゴシック" charset="-128"/>
                <a:cs typeface="Times New Roman" pitchFamily="18" charset="0"/>
              </a:rPr>
              <a:t>Ken </a:t>
            </a:r>
            <a:r>
              <a:rPr kumimoji="0" lang="en-US" altLang="ja-JP" sz="1600" dirty="0">
                <a:solidFill>
                  <a:srgbClr val="000000"/>
                </a:solidFill>
                <a:latin typeface="Times New Roman" pitchFamily="18" charset="0"/>
                <a:ea typeface="ＭＳ Ｐゴシック" charset="-128"/>
                <a:cs typeface="Times New Roman" pitchFamily="18" charset="0"/>
              </a:rPr>
              <a:t>Hiraga, Jae </a:t>
            </a:r>
            <a:r>
              <a:rPr kumimoji="0" lang="en-US" altLang="ja-JP" sz="1600" dirty="0" err="1">
                <a:solidFill>
                  <a:srgbClr val="000000"/>
                </a:solidFill>
                <a:latin typeface="Times New Roman" pitchFamily="18" charset="0"/>
                <a:ea typeface="ＭＳ Ｐゴシック" charset="-128"/>
                <a:cs typeface="Times New Roman" pitchFamily="18" charset="0"/>
              </a:rPr>
              <a:t>Seung</a:t>
            </a:r>
            <a:r>
              <a:rPr kumimoji="0" lang="en-US" altLang="ja-JP" sz="1600" dirty="0">
                <a:solidFill>
                  <a:srgbClr val="000000"/>
                </a:solidFill>
                <a:latin typeface="Times New Roman" pitchFamily="18" charset="0"/>
                <a:ea typeface="ＭＳ Ｐゴシック" charset="-128"/>
                <a:cs typeface="Times New Roman" pitchFamily="18" charset="0"/>
              </a:rPr>
              <a:t> Lee, Itaru </a:t>
            </a:r>
            <a:r>
              <a:rPr kumimoji="0" lang="en-US" altLang="ja-JP" sz="1600" dirty="0" err="1">
                <a:solidFill>
                  <a:srgbClr val="000000"/>
                </a:solidFill>
                <a:latin typeface="Times New Roman" pitchFamily="18" charset="0"/>
                <a:ea typeface="ＭＳ Ｐゴシック" charset="-128"/>
                <a:cs typeface="Times New Roman" pitchFamily="18" charset="0"/>
              </a:rPr>
              <a:t>Maekawa</a:t>
            </a:r>
            <a:r>
              <a:rPr kumimoji="0" lang="en-US" altLang="ja-JP" sz="1600" dirty="0">
                <a:solidFill>
                  <a:srgbClr val="000000"/>
                </a:solidFill>
                <a:latin typeface="Times New Roman" pitchFamily="18" charset="0"/>
                <a:ea typeface="ＭＳ Ｐゴシック" charset="-128"/>
                <a:cs typeface="Times New Roman" pitchFamily="18" charset="0"/>
              </a:rPr>
              <a:t>, Makoto </a:t>
            </a:r>
            <a:r>
              <a:rPr kumimoji="0" lang="en-US" altLang="ja-JP" sz="1600" dirty="0" smtClean="0">
                <a:solidFill>
                  <a:srgbClr val="000000"/>
                </a:solidFill>
                <a:latin typeface="Times New Roman" pitchFamily="18" charset="0"/>
                <a:ea typeface="ＭＳ Ｐゴシック" charset="-128"/>
                <a:cs typeface="Times New Roman" pitchFamily="18" charset="0"/>
              </a:rPr>
              <a:t>Noda(</a:t>
            </a:r>
            <a:r>
              <a:rPr kumimoji="0" lang="en-US" altLang="ja-JP" sz="1600" dirty="0" smtClean="0">
                <a:solidFill>
                  <a:srgbClr val="000000"/>
                </a:solidFill>
                <a:latin typeface="Times New Roman" pitchFamily="18" charset="0"/>
                <a:cs typeface="Times New Roman" panose="02020603050405020304" pitchFamily="18" charset="0"/>
              </a:rPr>
              <a:t>representative contributors), </a:t>
            </a:r>
            <a:r>
              <a:rPr kumimoji="0" lang="en-US" altLang="ja-JP" sz="1600" dirty="0">
                <a:solidFill>
                  <a:srgbClr val="000000"/>
                </a:solidFill>
                <a:latin typeface="Times New Roman" pitchFamily="18" charset="0"/>
                <a:cs typeface="Times New Roman" panose="02020603050405020304" pitchFamily="18" charset="0"/>
              </a:rPr>
              <a:t>all contributors are listed in “Contributors” slide</a:t>
            </a:r>
            <a:r>
              <a:rPr kumimoji="0" lang="en-US" altLang="ja-JP" sz="1600" dirty="0" smtClean="0">
                <a:solidFill>
                  <a:srgbClr val="000000"/>
                </a:solidFill>
                <a:latin typeface="Times New Roman" pitchFamily="18" charset="0"/>
                <a:ea typeface="ＭＳ Ｐゴシック" charset="-128"/>
              </a:rPr>
              <a:t>] </a:t>
            </a:r>
          </a:p>
          <a:p>
            <a:pPr eaLnBrk="0" fontAlgn="base" hangingPunct="0">
              <a:spcBef>
                <a:spcPct val="0"/>
              </a:spcBef>
              <a:spcAft>
                <a:spcPct val="0"/>
              </a:spcAft>
            </a:pPr>
            <a:r>
              <a:rPr kumimoji="0" lang="en-US" altLang="ja-JP" sz="1600" dirty="0" smtClean="0">
                <a:solidFill>
                  <a:srgbClr val="000000"/>
                </a:solidFill>
                <a:latin typeface="Times New Roman" pitchFamily="18" charset="0"/>
                <a:ea typeface="ＭＳ Ｐゴシック" charset="-128"/>
              </a:rPr>
              <a:t>Company [</a:t>
            </a:r>
            <a:r>
              <a:rPr kumimoji="0" lang="en-US" altLang="ja-JP" sz="1600" dirty="0" smtClean="0">
                <a:solidFill>
                  <a:srgbClr val="000000"/>
                </a:solidFill>
                <a:latin typeface="Times New Roman" pitchFamily="18" charset="0"/>
                <a:ea typeface="ＭＳ Ｐゴシック" charset="-128"/>
                <a:cs typeface="Times New Roman" pitchFamily="18" charset="0"/>
              </a:rPr>
              <a:t>Toshiba</a:t>
            </a:r>
            <a:r>
              <a:rPr kumimoji="0" lang="en-US" altLang="ja-JP" sz="1600" baseline="30000" dirty="0" smtClean="0">
                <a:solidFill>
                  <a:srgbClr val="000000"/>
                </a:solidFill>
                <a:latin typeface="Times New Roman"/>
              </a:rPr>
              <a:t>1</a:t>
            </a:r>
            <a:r>
              <a:rPr kumimoji="0" lang="en-US" altLang="ja-JP" sz="1600" dirty="0" smtClean="0">
                <a:solidFill>
                  <a:srgbClr val="000000"/>
                </a:solidFill>
                <a:latin typeface="Times New Roman"/>
              </a:rPr>
              <a:t>, </a:t>
            </a:r>
            <a:r>
              <a:rPr kumimoji="0" lang="en-US" altLang="ja-JP" sz="1600" dirty="0" smtClean="0">
                <a:solidFill>
                  <a:srgbClr val="000000"/>
                </a:solidFill>
                <a:latin typeface="Times New Roman" pitchFamily="18" charset="0"/>
                <a:ea typeface="ＭＳ Ｐゴシック" charset="-128"/>
                <a:cs typeface="Times New Roman" pitchFamily="18" charset="0"/>
              </a:rPr>
              <a:t>ETRI</a:t>
            </a:r>
            <a:r>
              <a:rPr kumimoji="0" lang="en-US" altLang="ja-JP" sz="1600" dirty="0">
                <a:solidFill>
                  <a:srgbClr val="000000"/>
                </a:solidFill>
                <a:latin typeface="Times New Roman" pitchFamily="18" charset="0"/>
                <a:ea typeface="ＭＳ Ｐゴシック" charset="-128"/>
                <a:cs typeface="Times New Roman" pitchFamily="18" charset="0"/>
              </a:rPr>
              <a:t>, JRC, NTT, </a:t>
            </a:r>
            <a:r>
              <a:rPr kumimoji="0" lang="en-US" altLang="ja-JP" sz="1600" dirty="0" smtClean="0">
                <a:solidFill>
                  <a:srgbClr val="000000"/>
                </a:solidFill>
                <a:latin typeface="Times New Roman" pitchFamily="18" charset="0"/>
                <a:ea typeface="ＭＳ Ｐゴシック" charset="-128"/>
                <a:cs typeface="Times New Roman" pitchFamily="18" charset="0"/>
              </a:rPr>
              <a:t>Sony</a:t>
            </a:r>
            <a:r>
              <a:rPr kumimoji="0" lang="en-US" altLang="ja-JP" sz="1600" dirty="0" smtClean="0">
                <a:solidFill>
                  <a:srgbClr val="000000"/>
                </a:solidFill>
                <a:latin typeface="Times New Roman" pitchFamily="18" charset="0"/>
                <a:ea typeface="ＭＳ Ｐゴシック" charset="-128"/>
              </a:rPr>
              <a:t>]</a:t>
            </a:r>
            <a:endParaRPr kumimoji="0" lang="en-US" altLang="ja-JP" sz="1600" dirty="0">
              <a:solidFill>
                <a:srgbClr val="000000"/>
              </a:solidFill>
              <a:latin typeface="Times New Roman" pitchFamily="18" charset="0"/>
              <a:ea typeface="ＭＳ Ｐゴシック" charset="-128"/>
            </a:endParaRP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Address</a:t>
            </a:r>
            <a:r>
              <a:rPr kumimoji="0" lang="en-US" altLang="ja-JP" sz="1600" dirty="0">
                <a:solidFill>
                  <a:srgbClr val="000000"/>
                </a:solidFill>
                <a:latin typeface="Times New Roman" pitchFamily="18" charset="0"/>
                <a:ea typeface="ＭＳ Ｐゴシック" charset="-128"/>
              </a:rPr>
              <a:t> </a:t>
            </a:r>
            <a:r>
              <a:rPr kumimoji="0" lang="en-US" altLang="ja-JP" sz="1600" dirty="0" smtClean="0">
                <a:solidFill>
                  <a:srgbClr val="000000"/>
                </a:solidFill>
                <a:latin typeface="Times New Roman" pitchFamily="18" charset="0"/>
                <a:ea typeface="ＭＳ Ｐゴシック" charset="-128"/>
              </a:rPr>
              <a:t>[1-1 Shibaura 1-chome, Minato-</a:t>
            </a:r>
            <a:r>
              <a:rPr kumimoji="0" lang="en-US" altLang="ja-JP" sz="1600" dirty="0" err="1" smtClean="0">
                <a:solidFill>
                  <a:srgbClr val="000000"/>
                </a:solidFill>
                <a:latin typeface="Times New Roman" pitchFamily="18" charset="0"/>
                <a:ea typeface="ＭＳ Ｐゴシック" charset="-128"/>
              </a:rPr>
              <a:t>ku</a:t>
            </a:r>
            <a:r>
              <a:rPr kumimoji="0" lang="en-US" altLang="ja-JP" sz="1600" dirty="0" smtClean="0">
                <a:solidFill>
                  <a:srgbClr val="000000"/>
                </a:solidFill>
                <a:latin typeface="Times New Roman" pitchFamily="18" charset="0"/>
                <a:ea typeface="ＭＳ Ｐゴシック" charset="-128"/>
              </a:rPr>
              <a:t>, Tokyo, Japan]</a:t>
            </a:r>
            <a:endParaRPr kumimoji="0" lang="en-US" altLang="ja-JP" sz="1600" dirty="0">
              <a:solidFill>
                <a:srgbClr val="000000"/>
              </a:solidFill>
              <a:latin typeface="Times New Roman" pitchFamily="18" charset="0"/>
              <a:ea typeface="ＭＳ Ｐゴシック" charset="-128"/>
            </a:endParaRPr>
          </a:p>
          <a:p>
            <a:pPr eaLnBrk="0" fontAlgn="base" hangingPunct="0">
              <a:spcBef>
                <a:spcPct val="0"/>
              </a:spcBef>
              <a:spcAft>
                <a:spcPct val="0"/>
              </a:spcAft>
            </a:pPr>
            <a:r>
              <a:rPr kumimoji="0" lang="en-US" altLang="ja-JP" sz="1600" b="1" dirty="0" smtClean="0">
                <a:solidFill>
                  <a:srgbClr val="000000"/>
                </a:solidFill>
                <a:latin typeface="Times New Roman" pitchFamily="18" charset="0"/>
                <a:ea typeface="ＭＳ Ｐゴシック" charset="-128"/>
              </a:rPr>
              <a:t>E-Mai</a:t>
            </a:r>
            <a:r>
              <a:rPr kumimoji="0" lang="en-US" altLang="ja-JP" sz="1600" dirty="0" smtClean="0">
                <a:solidFill>
                  <a:srgbClr val="000000"/>
                </a:solidFill>
                <a:latin typeface="Times New Roman" pitchFamily="18" charset="0"/>
                <a:ea typeface="ＭＳ Ｐゴシック" charset="-128"/>
              </a:rPr>
              <a:t>l:[kiyoshi.toshimitsu@toshiba.co.jp]</a:t>
            </a:r>
            <a:r>
              <a:rPr kumimoji="0" lang="en-US" altLang="ja-JP" sz="1600" dirty="0">
                <a:solidFill>
                  <a:srgbClr val="000000"/>
                </a:solidFill>
                <a:latin typeface="Times New Roman" pitchFamily="18" charset="0"/>
                <a:ea typeface="ＭＳ Ｐゴシック" charset="-128"/>
              </a:rPr>
              <a:t>	</a:t>
            </a:r>
            <a:endParaRPr kumimoji="0" lang="en-US" altLang="ja-JP" sz="1200" dirty="0">
              <a:solidFill>
                <a:srgbClr val="000000"/>
              </a:solidFill>
              <a:latin typeface="Times New Roman" pitchFamily="18" charset="0"/>
              <a:ea typeface="ＭＳ Ｐゴシック" charset="-128"/>
            </a:endParaRPr>
          </a:p>
          <a:p>
            <a:pPr eaLnBrk="0" fontAlgn="base" hangingPunct="0">
              <a:spcBef>
                <a:spcPts val="600"/>
              </a:spcBef>
              <a:spcAft>
                <a:spcPts val="600"/>
              </a:spcAft>
            </a:pPr>
            <a:r>
              <a:rPr kumimoji="0" lang="en-US" altLang="ja-JP" sz="1600" b="1" dirty="0">
                <a:solidFill>
                  <a:srgbClr val="000000"/>
                </a:solidFill>
                <a:latin typeface="Times New Roman" pitchFamily="18" charset="0"/>
                <a:ea typeface="ＭＳ Ｐゴシック" charset="-128"/>
              </a:rPr>
              <a:t>Abstract:</a:t>
            </a:r>
            <a:r>
              <a:rPr kumimoji="0" lang="en-US" altLang="ja-JP" sz="1600" dirty="0">
                <a:solidFill>
                  <a:srgbClr val="000000"/>
                </a:solidFill>
                <a:latin typeface="Times New Roman" pitchFamily="18" charset="0"/>
                <a:ea typeface="ＭＳ Ｐゴシック" charset="-128"/>
              </a:rPr>
              <a:t>	</a:t>
            </a:r>
            <a:r>
              <a:rPr kumimoji="0" lang="en-US" altLang="ja-JP" sz="1600" dirty="0" smtClean="0">
                <a:solidFill>
                  <a:srgbClr val="000000"/>
                </a:solidFill>
                <a:latin typeface="Times New Roman" pitchFamily="18" charset="0"/>
                <a:ea typeface="ＭＳ Ｐゴシック" charset="-128"/>
              </a:rPr>
              <a:t>[</a:t>
            </a:r>
            <a:r>
              <a:rPr kumimoji="0" lang="en-US" altLang="ja-JP" sz="1600" dirty="0">
                <a:solidFill>
                  <a:srgbClr val="000000"/>
                </a:solidFill>
                <a:latin typeface="Times New Roman" pitchFamily="18" charset="0"/>
                <a:ea typeface="ＭＳ Ｐゴシック" charset="-128"/>
              </a:rPr>
              <a:t>This document </a:t>
            </a:r>
            <a:r>
              <a:rPr kumimoji="0" lang="en-US" altLang="ja-JP" sz="1600" dirty="0" smtClean="0">
                <a:solidFill>
                  <a:srgbClr val="000000"/>
                </a:solidFill>
                <a:latin typeface="Times New Roman" pitchFamily="18" charset="0"/>
                <a:ea typeface="ＭＳ Ｐゴシック" charset="-128"/>
              </a:rPr>
              <a:t>presents </a:t>
            </a:r>
            <a:r>
              <a:rPr kumimoji="0" lang="en-US" altLang="ja-JP" sz="1600" dirty="0" err="1" smtClean="0">
                <a:solidFill>
                  <a:srgbClr val="000000"/>
                </a:solidFill>
                <a:latin typeface="Times New Roman" pitchFamily="18" charset="0"/>
                <a:ea typeface="ＭＳ Ｐゴシック" charset="-128"/>
              </a:rPr>
              <a:t>MLME</a:t>
            </a:r>
            <a:r>
              <a:rPr kumimoji="0" lang="en-US" altLang="ja-JP" sz="1600" dirty="0" smtClean="0">
                <a:solidFill>
                  <a:srgbClr val="000000"/>
                </a:solidFill>
                <a:latin typeface="Times New Roman" pitchFamily="18" charset="0"/>
                <a:ea typeface="ＭＳ Ｐゴシック" charset="-128"/>
              </a:rPr>
              <a:t>-SCAN request.]</a:t>
            </a:r>
          </a:p>
          <a:p>
            <a:pPr eaLnBrk="0" fontAlgn="base" hangingPunct="0">
              <a:spcBef>
                <a:spcPts val="600"/>
              </a:spcBef>
              <a:spcAft>
                <a:spcPts val="600"/>
              </a:spcAft>
            </a:pPr>
            <a:r>
              <a:rPr kumimoji="0" lang="en-US" altLang="ja-JP" sz="1600" b="1" dirty="0" smtClean="0">
                <a:solidFill>
                  <a:srgbClr val="000000"/>
                </a:solidFill>
                <a:latin typeface="Times New Roman" pitchFamily="18" charset="0"/>
                <a:ea typeface="ＭＳ Ｐゴシック" charset="-128"/>
              </a:rPr>
              <a:t>Purpose</a:t>
            </a:r>
            <a:r>
              <a:rPr kumimoji="0" lang="en-US" altLang="ja-JP" sz="1600" b="1" dirty="0">
                <a:solidFill>
                  <a:srgbClr val="000000"/>
                </a:solidFill>
                <a:latin typeface="Times New Roman" pitchFamily="18" charset="0"/>
                <a:ea typeface="ＭＳ Ｐゴシック" charset="-128"/>
              </a:rPr>
              <a:t>:</a:t>
            </a:r>
            <a:r>
              <a:rPr kumimoji="0" lang="en-US" altLang="ja-JP" sz="1600" dirty="0">
                <a:solidFill>
                  <a:srgbClr val="000000"/>
                </a:solidFill>
                <a:latin typeface="Times New Roman" pitchFamily="18" charset="0"/>
                <a:ea typeface="ＭＳ Ｐゴシック" charset="-128"/>
              </a:rPr>
              <a:t>	</a:t>
            </a:r>
            <a:r>
              <a:rPr kumimoji="0" lang="en-US" altLang="ja-JP" sz="1600" dirty="0" smtClean="0">
                <a:solidFill>
                  <a:srgbClr val="000000"/>
                </a:solidFill>
                <a:latin typeface="Times New Roman" pitchFamily="18" charset="0"/>
                <a:ea typeface="ＭＳ Ｐゴシック" charset="-128"/>
              </a:rPr>
              <a:t>[</a:t>
            </a:r>
            <a:r>
              <a:rPr kumimoji="0" lang="en-US" altLang="ja-JP" sz="1600" dirty="0">
                <a:solidFill>
                  <a:srgbClr val="000000"/>
                </a:solidFill>
                <a:latin typeface="Times New Roman" pitchFamily="18" charset="0"/>
                <a:ea typeface="ＭＳ Ｐゴシック" charset="-128"/>
                <a:cs typeface="Times New Roman" pitchFamily="18" charset="0"/>
              </a:rPr>
              <a:t>To propose a full set of specifications for TG 3e</a:t>
            </a:r>
            <a:r>
              <a:rPr kumimoji="0" lang="en-US" altLang="ja-JP" sz="1600" dirty="0" smtClean="0">
                <a:solidFill>
                  <a:srgbClr val="000000"/>
                </a:solidFill>
                <a:latin typeface="Times New Roman" pitchFamily="18" charset="0"/>
                <a:ea typeface="ＭＳ Ｐゴシック" charset="-128"/>
              </a:rPr>
              <a:t>]</a:t>
            </a:r>
            <a:endParaRPr kumimoji="0" lang="en-US" altLang="ja-JP" sz="1600" dirty="0">
              <a:solidFill>
                <a:srgbClr val="000000"/>
              </a:solidFill>
              <a:latin typeface="Times New Roman" pitchFamily="18" charset="0"/>
              <a:ea typeface="ＭＳ Ｐゴシック" charset="-128"/>
            </a:endParaRP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Notice:</a:t>
            </a:r>
            <a:r>
              <a:rPr kumimoji="0" lang="en-US" altLang="ja-JP" sz="1600" dirty="0">
                <a:solidFill>
                  <a:srgbClr val="000000"/>
                </a:solidFill>
                <a:latin typeface="Times New Roman" pitchFamily="18" charset="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Release:</a:t>
            </a:r>
            <a:r>
              <a:rPr kumimoji="0" lang="en-US" altLang="ja-JP" sz="1600" dirty="0">
                <a:solidFill>
                  <a:srgbClr val="000000"/>
                </a:solidFill>
                <a:latin typeface="Times New Roman" pitchFamily="18" charset="0"/>
                <a:ea typeface="ＭＳ Ｐゴシック" charset="-128"/>
              </a:rPr>
              <a:t>	The contributor acknowledges and accepts that this contribution becomes the property of IEEE and may be made publicly available by P802.15.	</a:t>
            </a:r>
          </a:p>
        </p:txBody>
      </p:sp>
      <p:sp>
        <p:nvSpPr>
          <p:cNvPr id="5" name="日付プレースホルダー 4"/>
          <p:cNvSpPr>
            <a:spLocks noGrp="1"/>
          </p:cNvSpPr>
          <p:nvPr>
            <p:ph type="dt" sz="half" idx="10"/>
          </p:nvPr>
        </p:nvSpPr>
        <p:spPr/>
        <p:txBody>
          <a:bodyPr/>
          <a:lstStyle/>
          <a:p>
            <a:r>
              <a:rPr lang="en-US" altLang="ja-JP" smtClean="0">
                <a:solidFill>
                  <a:srgbClr val="000000"/>
                </a:solidFill>
              </a:rPr>
              <a:t>September 2016</a:t>
            </a:r>
            <a:endParaRPr lang="en-US" altLang="ja-JP" dirty="0">
              <a:solidFill>
                <a:srgbClr val="000000"/>
              </a:solidFill>
            </a:endParaRPr>
          </a:p>
        </p:txBody>
      </p:sp>
      <p:sp>
        <p:nvSpPr>
          <p:cNvPr id="9" name="フッター プレースホルダー 8"/>
          <p:cNvSpPr>
            <a:spLocks noGrp="1"/>
          </p:cNvSpPr>
          <p:nvPr>
            <p:ph type="ftr" sz="quarter" idx="11"/>
          </p:nvPr>
        </p:nvSpPr>
        <p:spPr/>
        <p:txBody>
          <a:bodyPr/>
          <a:lstStyle/>
          <a:p>
            <a:r>
              <a:rPr lang="en-US" altLang="ja-JP" dirty="0" smtClean="0">
                <a:solidFill>
                  <a:srgbClr val="000000"/>
                </a:solidFill>
              </a:rPr>
              <a:t>Kiyoshi Toshimitsu</a:t>
            </a:r>
            <a:r>
              <a:rPr lang="ja-JP" altLang="en-US" dirty="0">
                <a:solidFill>
                  <a:srgbClr val="000000"/>
                </a:solidFill>
              </a:rPr>
              <a:t> </a:t>
            </a:r>
            <a:r>
              <a:rPr lang="en-US" altLang="ja-JP" dirty="0" smtClean="0">
                <a:solidFill>
                  <a:srgbClr val="000000"/>
                </a:solidFill>
              </a:rPr>
              <a:t>(Toshiba)</a:t>
            </a:r>
            <a:endParaRPr lang="en-US" altLang="ja-JP" dirty="0">
              <a:solidFill>
                <a:srgbClr val="000000"/>
              </a:solidFill>
            </a:endParaRPr>
          </a:p>
        </p:txBody>
      </p:sp>
    </p:spTree>
    <p:extLst>
      <p:ext uri="{BB962C8B-B14F-4D97-AF65-F5344CB8AC3E}">
        <p14:creationId xmlns:p14="http://schemas.microsoft.com/office/powerpoint/2010/main" val="2616574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83977"/>
          </a:xfrm>
        </p:spPr>
        <p:txBody>
          <a:bodyPr/>
          <a:lstStyle/>
          <a:p>
            <a:r>
              <a:rPr kumimoji="1" lang="en-US" altLang="ja-JP" sz="2400" b="1" dirty="0" smtClean="0">
                <a:solidFill>
                  <a:schemeClr val="tx1"/>
                </a:solidFill>
              </a:rPr>
              <a:t>Contributors</a:t>
            </a:r>
            <a:endParaRPr kumimoji="1" lang="ja-JP" altLang="en-US" sz="2400" b="1" dirty="0">
              <a:solidFill>
                <a:schemeClr val="tx1"/>
              </a:solidFill>
            </a:endParaRPr>
          </a:p>
        </p:txBody>
      </p:sp>
      <p:sp>
        <p:nvSpPr>
          <p:cNvPr id="9" name="コンテンツ プレースホルダー 8"/>
          <p:cNvSpPr>
            <a:spLocks noGrp="1"/>
          </p:cNvSpPr>
          <p:nvPr>
            <p:ph idx="1"/>
          </p:nvPr>
        </p:nvSpPr>
        <p:spPr/>
        <p:txBody>
          <a:bodyPr/>
          <a:lstStyle/>
          <a:p>
            <a:endParaRPr kumimoji="1" lang="ja-JP" altLang="en-US"/>
          </a:p>
        </p:txBody>
      </p:sp>
      <p:sp>
        <p:nvSpPr>
          <p:cNvPr id="3" name="日付プレースホルダー 2"/>
          <p:cNvSpPr>
            <a:spLocks noGrp="1"/>
          </p:cNvSpPr>
          <p:nvPr>
            <p:ph type="dt" sz="half" idx="10"/>
          </p:nvPr>
        </p:nvSpPr>
        <p:spPr/>
        <p:txBody>
          <a:bodyPr/>
          <a:lstStyle/>
          <a:p>
            <a:r>
              <a:rPr lang="en-US" altLang="ja-JP" smtClean="0">
                <a:solidFill>
                  <a:srgbClr val="000000"/>
                </a:solidFill>
              </a:rPr>
              <a:t>September 2016</a:t>
            </a:r>
            <a:endParaRPr lang="en-US" altLang="ja-JP" dirty="0">
              <a:solidFill>
                <a:srgbClr val="000000"/>
              </a:solidFill>
            </a:endParaRP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313" y="1269777"/>
            <a:ext cx="7699375" cy="453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フッター プレースホルダー 9"/>
          <p:cNvSpPr>
            <a:spLocks noGrp="1"/>
          </p:cNvSpPr>
          <p:nvPr>
            <p:ph type="ftr" sz="quarter" idx="11"/>
          </p:nvPr>
        </p:nvSpPr>
        <p:spPr/>
        <p:txBody>
          <a:bodyPr/>
          <a:lstStyle/>
          <a:p>
            <a:r>
              <a:rPr lang="en-US" altLang="ja-JP" dirty="0" smtClean="0">
                <a:solidFill>
                  <a:srgbClr val="000000"/>
                </a:solidFill>
              </a:rPr>
              <a:t>Kiyoshi Toshimitsu (Toshiba)</a:t>
            </a:r>
            <a:endParaRPr lang="en-US" altLang="ja-JP" dirty="0">
              <a:solidFill>
                <a:srgbClr val="000000"/>
              </a:solidFill>
            </a:endParaRPr>
          </a:p>
        </p:txBody>
      </p:sp>
    </p:spTree>
    <p:extLst>
      <p:ext uri="{BB962C8B-B14F-4D97-AF65-F5344CB8AC3E}">
        <p14:creationId xmlns:p14="http://schemas.microsoft.com/office/powerpoint/2010/main" val="42198195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solidFill>
                  <a:srgbClr val="000000"/>
                </a:solidFill>
              </a:rPr>
              <a:t>September 2016</a:t>
            </a:r>
            <a:endParaRPr lang="en-US" altLang="ja-JP" dirty="0">
              <a:solidFill>
                <a:srgbClr val="000000"/>
              </a:solidFill>
            </a:endParaRPr>
          </a:p>
        </p:txBody>
      </p:sp>
      <p:sp>
        <p:nvSpPr>
          <p:cNvPr id="3" name="フッター プレースホルダー 2"/>
          <p:cNvSpPr>
            <a:spLocks noGrp="1"/>
          </p:cNvSpPr>
          <p:nvPr>
            <p:ph type="ftr" sz="quarter" idx="11"/>
          </p:nvPr>
        </p:nvSpPr>
        <p:spPr/>
        <p:txBody>
          <a:bodyPr/>
          <a:lstStyle/>
          <a:p>
            <a:r>
              <a:rPr lang="en-US" altLang="ja-JP" dirty="0" smtClean="0">
                <a:solidFill>
                  <a:srgbClr val="000000"/>
                </a:solidFill>
              </a:rPr>
              <a:t>Kiyoshi Toshimitsu (Toshiba)</a:t>
            </a:r>
            <a:endParaRPr lang="en-US" altLang="ja-JP" dirty="0">
              <a:solidFill>
                <a:srgbClr val="000000"/>
              </a:solidFill>
            </a:endParaRPr>
          </a:p>
        </p:txBody>
      </p:sp>
      <p:sp>
        <p:nvSpPr>
          <p:cNvPr id="4" name="正方形/長方形 3"/>
          <p:cNvSpPr/>
          <p:nvPr/>
        </p:nvSpPr>
        <p:spPr>
          <a:xfrm>
            <a:off x="539552" y="980728"/>
            <a:ext cx="8136904" cy="1384995"/>
          </a:xfrm>
          <a:prstGeom prst="rect">
            <a:avLst/>
          </a:prstGeom>
        </p:spPr>
        <p:txBody>
          <a:bodyPr wrap="square">
            <a:spAutoFit/>
          </a:bodyPr>
          <a:lstStyle/>
          <a:p>
            <a:r>
              <a:rPr lang="ja-JP" altLang="en-US" sz="2400" b="1" dirty="0" smtClean="0"/>
              <a:t>■ </a:t>
            </a:r>
            <a:r>
              <a:rPr lang="en-US" altLang="ja-JP" sz="2000" b="1" dirty="0" smtClean="0"/>
              <a:t>Comment  (</a:t>
            </a:r>
            <a:r>
              <a:rPr lang="en-US" altLang="ja-JP" sz="2000" b="1" dirty="0" err="1" smtClean="0"/>
              <a:t>i</a:t>
            </a:r>
            <a:r>
              <a:rPr lang="en-US" altLang="ja-JP" sz="2000" b="1" dirty="0" smtClean="0"/>
              <a:t>-022)</a:t>
            </a:r>
          </a:p>
          <a:p>
            <a:r>
              <a:rPr lang="en-US" altLang="ja-JP" sz="2000" dirty="0" smtClean="0"/>
              <a:t>   When </a:t>
            </a:r>
            <a:r>
              <a:rPr lang="en-US" altLang="ja-JP" sz="2000" dirty="0" err="1"/>
              <a:t>MLME-SCAN.request</a:t>
            </a:r>
            <a:r>
              <a:rPr lang="en-US" altLang="ja-JP" sz="2000" dirty="0"/>
              <a:t> is received, </a:t>
            </a:r>
            <a:r>
              <a:rPr lang="en-US" altLang="ja-JP" sz="2000" dirty="0" err="1"/>
              <a:t>MLME-SCAN.confirm</a:t>
            </a:r>
            <a:r>
              <a:rPr lang="en-US" altLang="ja-JP" sz="2000" dirty="0"/>
              <a:t> is sent after waiting for timeout. For HRCP operation, however, </a:t>
            </a:r>
            <a:r>
              <a:rPr lang="en-US" altLang="ja-JP" sz="2000" dirty="0" smtClean="0"/>
              <a:t>this report </a:t>
            </a:r>
            <a:r>
              <a:rPr lang="en-US" altLang="ja-JP" sz="2000" dirty="0"/>
              <a:t>should be sent immediately upon discovery of the other device.</a:t>
            </a:r>
            <a:endParaRPr lang="ja-JP" altLang="en-US" sz="2000" dirty="0"/>
          </a:p>
        </p:txBody>
      </p:sp>
      <p:sp>
        <p:nvSpPr>
          <p:cNvPr id="5" name="正方形/長方形 4"/>
          <p:cNvSpPr/>
          <p:nvPr/>
        </p:nvSpPr>
        <p:spPr>
          <a:xfrm>
            <a:off x="539552" y="3284984"/>
            <a:ext cx="7920880" cy="1015663"/>
          </a:xfrm>
          <a:prstGeom prst="rect">
            <a:avLst/>
          </a:prstGeom>
        </p:spPr>
        <p:txBody>
          <a:bodyPr wrap="square">
            <a:spAutoFit/>
          </a:bodyPr>
          <a:lstStyle/>
          <a:p>
            <a:r>
              <a:rPr lang="en-US" altLang="ja-JP" sz="2000" b="1" dirty="0" smtClean="0"/>
              <a:t>Proposed Change</a:t>
            </a:r>
          </a:p>
          <a:p>
            <a:r>
              <a:rPr lang="en-US" altLang="ja-JP" sz="2000" dirty="0" smtClean="0"/>
              <a:t>   Add </a:t>
            </a:r>
            <a:r>
              <a:rPr lang="en-US" altLang="ja-JP" sz="2000" dirty="0"/>
              <a:t>a command in </a:t>
            </a:r>
            <a:r>
              <a:rPr lang="en-US" altLang="ja-JP" sz="2000" dirty="0" err="1"/>
              <a:t>MLME-SCAN.request</a:t>
            </a:r>
            <a:r>
              <a:rPr lang="en-US" altLang="ja-JP" sz="2000" dirty="0"/>
              <a:t> </a:t>
            </a:r>
            <a:r>
              <a:rPr lang="en-US" altLang="ja-JP" sz="2000" dirty="0" smtClean="0"/>
              <a:t>("</a:t>
            </a:r>
            <a:r>
              <a:rPr lang="en-US" altLang="ja-JP" sz="2000" dirty="0"/>
              <a:t>scan </a:t>
            </a:r>
            <a:r>
              <a:rPr lang="en-US" altLang="ja-JP" sz="2000" dirty="0" smtClean="0"/>
              <a:t>mode“ ). </a:t>
            </a:r>
            <a:r>
              <a:rPr lang="en-US" altLang="ja-JP" sz="2000" dirty="0"/>
              <a:t>When this is "true", send a confirm immediately, without waiting for timeout.</a:t>
            </a:r>
            <a:endParaRPr lang="ja-JP" altLang="en-US" sz="2000" dirty="0"/>
          </a:p>
        </p:txBody>
      </p:sp>
      <p:sp>
        <p:nvSpPr>
          <p:cNvPr id="6" name="正方形/長方形 5"/>
          <p:cNvSpPr/>
          <p:nvPr/>
        </p:nvSpPr>
        <p:spPr>
          <a:xfrm>
            <a:off x="509343" y="5288340"/>
            <a:ext cx="7920880" cy="400110"/>
          </a:xfrm>
          <a:prstGeom prst="rect">
            <a:avLst/>
          </a:prstGeom>
        </p:spPr>
        <p:txBody>
          <a:bodyPr wrap="square">
            <a:spAutoFit/>
          </a:bodyPr>
          <a:lstStyle/>
          <a:p>
            <a:r>
              <a:rPr lang="en-US" altLang="ja-JP" sz="2000" b="1" dirty="0" smtClean="0"/>
              <a:t>Resolution : </a:t>
            </a:r>
            <a:r>
              <a:rPr lang="en-US" altLang="ja-JP" sz="2000" dirty="0" smtClean="0"/>
              <a:t>Accept</a:t>
            </a:r>
            <a:endParaRPr lang="ja-JP" altLang="en-US" sz="2000" dirty="0"/>
          </a:p>
        </p:txBody>
      </p:sp>
    </p:spTree>
    <p:extLst>
      <p:ext uri="{BB962C8B-B14F-4D97-AF65-F5344CB8AC3E}">
        <p14:creationId xmlns:p14="http://schemas.microsoft.com/office/powerpoint/2010/main" val="1274219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Autofit/>
          </a:bodyPr>
          <a:lstStyle/>
          <a:p>
            <a:pPr marL="0" indent="0">
              <a:buNone/>
            </a:pPr>
            <a:r>
              <a:rPr kumimoji="1" lang="en-US" altLang="ja-JP" sz="2000" dirty="0" smtClean="0"/>
              <a:t>Add a new parameter to select the scan mode</a:t>
            </a:r>
          </a:p>
          <a:p>
            <a:pPr marL="0" indent="0">
              <a:buNone/>
            </a:pPr>
            <a:endParaRPr kumimoji="1" lang="en-US" altLang="ja-JP" sz="2000" dirty="0" smtClean="0"/>
          </a:p>
          <a:p>
            <a:pPr marL="0" indent="0">
              <a:buNone/>
            </a:pPr>
            <a:endParaRPr lang="en-US" altLang="ja-JP" sz="2000" dirty="0"/>
          </a:p>
          <a:p>
            <a:pPr marL="0" indent="0">
              <a:buNone/>
            </a:pPr>
            <a:endParaRPr kumimoji="1" lang="en-US" altLang="ja-JP" sz="2000" dirty="0" smtClean="0"/>
          </a:p>
          <a:p>
            <a:pPr marL="0" indent="0">
              <a:buNone/>
            </a:pPr>
            <a:endParaRPr lang="en-US" altLang="ja-JP" sz="2000" dirty="0" smtClean="0"/>
          </a:p>
          <a:p>
            <a:pPr marL="0" indent="0">
              <a:buNone/>
            </a:pPr>
            <a:endParaRPr lang="en-US" altLang="ja-JP" sz="2000" dirty="0" smtClean="0"/>
          </a:p>
          <a:p>
            <a:pPr marL="0" indent="0">
              <a:buNone/>
            </a:pPr>
            <a:r>
              <a:rPr lang="en-US" altLang="ja-JP" sz="2000" dirty="0" smtClean="0"/>
              <a:t>5.3.2.2 MLME Scan confirm</a:t>
            </a:r>
            <a:endParaRPr kumimoji="1" lang="en-US" altLang="ja-JP" sz="2000" dirty="0" smtClean="0"/>
          </a:p>
          <a:p>
            <a:pPr marL="0" indent="0">
              <a:buNone/>
            </a:pPr>
            <a:r>
              <a:rPr lang="en-US" altLang="ja-JP" sz="2000" dirty="0" smtClean="0"/>
              <a:t>Change as follows:</a:t>
            </a:r>
            <a:endParaRPr lang="en-US" altLang="ja-JP" sz="2000" dirty="0"/>
          </a:p>
          <a:p>
            <a:pPr marL="0" indent="0">
              <a:buNone/>
            </a:pPr>
            <a:r>
              <a:rPr kumimoji="1" lang="en-US" altLang="ja-JP" sz="2000" dirty="0" smtClean="0"/>
              <a:t>For an HRCP DEV, only </a:t>
            </a:r>
            <a:r>
              <a:rPr kumimoji="1" lang="en-US" altLang="ja-JP" sz="2000" dirty="0" err="1" smtClean="0"/>
              <a:t>pairnets</a:t>
            </a:r>
            <a:r>
              <a:rPr kumimoji="1" lang="en-US" altLang="ja-JP" sz="2000" dirty="0" smtClean="0"/>
              <a:t> will be reported </a:t>
            </a:r>
            <a:r>
              <a:rPr kumimoji="1" lang="en-US" altLang="ja-JP" sz="2000" dirty="0" smtClean="0">
                <a:solidFill>
                  <a:srgbClr val="C00000"/>
                </a:solidFill>
              </a:rPr>
              <a:t>immediately if the </a:t>
            </a:r>
            <a:r>
              <a:rPr kumimoji="1" lang="en-US" altLang="ja-JP" sz="2000" dirty="0" err="1" smtClean="0">
                <a:solidFill>
                  <a:srgbClr val="C00000"/>
                </a:solidFill>
              </a:rPr>
              <a:t>ScanMode</a:t>
            </a:r>
            <a:r>
              <a:rPr kumimoji="1" lang="en-US" altLang="ja-JP" sz="2000" dirty="0" smtClean="0">
                <a:solidFill>
                  <a:srgbClr val="C00000"/>
                </a:solidFill>
              </a:rPr>
              <a:t> parameter is set to </a:t>
            </a:r>
            <a:r>
              <a:rPr lang="en-US" altLang="ja-JP" sz="2000" dirty="0" smtClean="0">
                <a:solidFill>
                  <a:srgbClr val="C00000"/>
                </a:solidFill>
              </a:rPr>
              <a:t>IMMEDIATE.</a:t>
            </a:r>
            <a:r>
              <a:rPr kumimoji="1" lang="en-US" altLang="ja-JP" sz="2000" dirty="0" smtClean="0">
                <a:solidFill>
                  <a:srgbClr val="C00000"/>
                </a:solidFill>
              </a:rPr>
              <a:t> If the </a:t>
            </a:r>
            <a:r>
              <a:rPr kumimoji="1" lang="en-US" altLang="ja-JP" sz="2000" dirty="0" err="1" smtClean="0">
                <a:solidFill>
                  <a:srgbClr val="C00000"/>
                </a:solidFill>
              </a:rPr>
              <a:t>ScanMode</a:t>
            </a:r>
            <a:r>
              <a:rPr kumimoji="1" lang="en-US" altLang="ja-JP" sz="2000" dirty="0" smtClean="0">
                <a:solidFill>
                  <a:srgbClr val="C00000"/>
                </a:solidFill>
              </a:rPr>
              <a:t> parameter is set to TIMEOUT, </a:t>
            </a:r>
            <a:r>
              <a:rPr lang="en-US" altLang="ja-JP" sz="2000" dirty="0" smtClean="0">
                <a:solidFill>
                  <a:srgbClr val="C00000"/>
                </a:solidFill>
              </a:rPr>
              <a:t>the result </a:t>
            </a:r>
            <a:r>
              <a:rPr kumimoji="1" lang="en-US" altLang="ja-JP" sz="2000" dirty="0" smtClean="0">
                <a:solidFill>
                  <a:srgbClr val="C00000"/>
                </a:solidFill>
              </a:rPr>
              <a:t>will be reported after the SCAN Timeout timer expires.</a:t>
            </a:r>
          </a:p>
          <a:p>
            <a:pPr marL="0" indent="0">
              <a:buNone/>
            </a:pPr>
            <a:endParaRPr kumimoji="1" lang="ja-JP" altLang="en-US" sz="2000" dirty="0"/>
          </a:p>
        </p:txBody>
      </p:sp>
      <p:graphicFrame>
        <p:nvGraphicFramePr>
          <p:cNvPr id="4" name="コンテンツ プレースホルダー 5"/>
          <p:cNvGraphicFramePr>
            <a:graphicFrameLocks/>
          </p:cNvGraphicFramePr>
          <p:nvPr>
            <p:extLst>
              <p:ext uri="{D42A27DB-BD31-4B8C-83A1-F6EECF244321}">
                <p14:modId xmlns:p14="http://schemas.microsoft.com/office/powerpoint/2010/main" val="2928580307"/>
              </p:ext>
            </p:extLst>
          </p:nvPr>
        </p:nvGraphicFramePr>
        <p:xfrm>
          <a:off x="446856" y="2274064"/>
          <a:ext cx="8229600" cy="1010920"/>
        </p:xfrm>
        <a:graphic>
          <a:graphicData uri="http://schemas.openxmlformats.org/drawingml/2006/table">
            <a:tbl>
              <a:tblPr firstRow="1" bandRow="1">
                <a:tableStyleId>{5940675A-B579-460E-94D1-54222C63F5DA}</a:tableStyleId>
              </a:tblPr>
              <a:tblGrid>
                <a:gridCol w="2057400"/>
                <a:gridCol w="2057400"/>
                <a:gridCol w="2057400"/>
                <a:gridCol w="2057400"/>
              </a:tblGrid>
              <a:tr h="370840">
                <a:tc>
                  <a:txBody>
                    <a:bodyPr/>
                    <a:lstStyle/>
                    <a:p>
                      <a:r>
                        <a:rPr kumimoji="1" lang="en-US" altLang="ja-JP" dirty="0" smtClean="0"/>
                        <a:t>Name</a:t>
                      </a:r>
                      <a:endParaRPr kumimoji="1" lang="ja-JP" altLang="en-US" dirty="0"/>
                    </a:p>
                  </a:txBody>
                  <a:tcPr/>
                </a:tc>
                <a:tc>
                  <a:txBody>
                    <a:bodyPr/>
                    <a:lstStyle/>
                    <a:p>
                      <a:r>
                        <a:rPr kumimoji="1" lang="en-US" altLang="ja-JP" dirty="0" smtClean="0"/>
                        <a:t>type</a:t>
                      </a:r>
                      <a:endParaRPr kumimoji="1" lang="ja-JP" altLang="en-US" dirty="0"/>
                    </a:p>
                  </a:txBody>
                  <a:tcPr/>
                </a:tc>
                <a:tc>
                  <a:txBody>
                    <a:bodyPr/>
                    <a:lstStyle/>
                    <a:p>
                      <a:r>
                        <a:rPr kumimoji="1" lang="en-US" altLang="ja-JP" dirty="0" smtClean="0"/>
                        <a:t>Valid range</a:t>
                      </a:r>
                      <a:endParaRPr kumimoji="1" lang="ja-JP" altLang="en-US" dirty="0"/>
                    </a:p>
                  </a:txBody>
                  <a:tcPr/>
                </a:tc>
                <a:tc>
                  <a:txBody>
                    <a:bodyPr/>
                    <a:lstStyle/>
                    <a:p>
                      <a:r>
                        <a:rPr kumimoji="1" lang="en-US" altLang="ja-JP" dirty="0" smtClean="0"/>
                        <a:t>Description</a:t>
                      </a:r>
                      <a:endParaRPr kumimoji="1" lang="ja-JP" altLang="en-US" dirty="0"/>
                    </a:p>
                  </a:txBody>
                  <a:tcPr/>
                </a:tc>
              </a:tr>
              <a:tr h="370840">
                <a:tc>
                  <a:txBody>
                    <a:bodyPr/>
                    <a:lstStyle/>
                    <a:p>
                      <a:r>
                        <a:rPr kumimoji="1" lang="en-US" altLang="ja-JP" dirty="0" err="1" smtClean="0"/>
                        <a:t>ScanMode</a:t>
                      </a:r>
                      <a:endParaRPr kumimoji="1" lang="ja-JP" altLang="en-US" dirty="0"/>
                    </a:p>
                  </a:txBody>
                  <a:tcPr/>
                </a:tc>
                <a:tc>
                  <a:txBody>
                    <a:bodyPr/>
                    <a:lstStyle/>
                    <a:p>
                      <a:r>
                        <a:rPr kumimoji="1" lang="en-US" altLang="ja-JP" dirty="0" smtClean="0"/>
                        <a:t>enumeration</a:t>
                      </a:r>
                      <a:endParaRPr kumimoji="1" lang="ja-JP" altLang="en-US" dirty="0"/>
                    </a:p>
                  </a:txBody>
                  <a:tcPr/>
                </a:tc>
                <a:tc>
                  <a:txBody>
                    <a:bodyPr/>
                    <a:lstStyle/>
                    <a:p>
                      <a:r>
                        <a:rPr kumimoji="1" lang="en-US" altLang="ja-JP" dirty="0" smtClean="0"/>
                        <a:t>IMMEDIATE, TIMEOUT</a:t>
                      </a:r>
                      <a:endParaRPr kumimoji="1" lang="ja-JP" altLang="en-US" dirty="0"/>
                    </a:p>
                  </a:txBody>
                  <a:tcPr/>
                </a:tc>
                <a:tc>
                  <a:txBody>
                    <a:bodyPr/>
                    <a:lstStyle/>
                    <a:p>
                      <a:r>
                        <a:rPr kumimoji="1" lang="en-US" altLang="ja-JP" dirty="0" smtClean="0"/>
                        <a:t>Indicate</a:t>
                      </a:r>
                      <a:r>
                        <a:rPr kumimoji="1" lang="ja-JP" altLang="en-US" dirty="0" smtClean="0"/>
                        <a:t>　</a:t>
                      </a:r>
                      <a:r>
                        <a:rPr kumimoji="1" lang="en-US" altLang="ja-JP" dirty="0" smtClean="0"/>
                        <a:t>the scan mode for HRCP</a:t>
                      </a:r>
                      <a:endParaRPr kumimoji="1" lang="ja-JP" altLang="en-US" dirty="0"/>
                    </a:p>
                  </a:txBody>
                  <a:tcPr/>
                </a:tc>
              </a:tr>
            </a:tbl>
          </a:graphicData>
        </a:graphic>
      </p:graphicFrame>
      <p:sp>
        <p:nvSpPr>
          <p:cNvPr id="5" name="正方形/長方形 4"/>
          <p:cNvSpPr/>
          <p:nvPr/>
        </p:nvSpPr>
        <p:spPr>
          <a:xfrm>
            <a:off x="395536" y="1052736"/>
            <a:ext cx="1569660" cy="369332"/>
          </a:xfrm>
          <a:prstGeom prst="rect">
            <a:avLst/>
          </a:prstGeom>
        </p:spPr>
        <p:txBody>
          <a:bodyPr wrap="none">
            <a:spAutoFit/>
          </a:bodyPr>
          <a:lstStyle/>
          <a:p>
            <a:r>
              <a:rPr lang="ja-JP" altLang="en-US" dirty="0">
                <a:latin typeface="Arial" panose="020B0604020202020204" pitchFamily="34" charset="0"/>
                <a:cs typeface="Arial" panose="020B0604020202020204" pitchFamily="34" charset="0"/>
              </a:rPr>
              <a:t>■ </a:t>
            </a:r>
            <a:r>
              <a:rPr lang="en-US" altLang="ja-JP" dirty="0" smtClean="0">
                <a:latin typeface="Arial" panose="020B0604020202020204" pitchFamily="34" charset="0"/>
                <a:cs typeface="Arial" panose="020B0604020202020204" pitchFamily="34" charset="0"/>
              </a:rPr>
              <a:t>Resolution</a:t>
            </a:r>
            <a:endParaRPr lang="ja-JP"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8857099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63</TotalTime>
  <Words>195</Words>
  <Application>Microsoft Office PowerPoint</Application>
  <PresentationFormat>画面に合わせる (4:3)</PresentationFormat>
  <Paragraphs>42</Paragraphs>
  <Slides>4</Slides>
  <Notes>0</Notes>
  <HiddenSlides>0</HiddenSlides>
  <MMClips>0</MMClips>
  <ScaleCrop>false</ScaleCrop>
  <HeadingPairs>
    <vt:vector size="4" baseType="variant">
      <vt:variant>
        <vt:lpstr>テーマ</vt:lpstr>
      </vt:variant>
      <vt:variant>
        <vt:i4>2</vt:i4>
      </vt:variant>
      <vt:variant>
        <vt:lpstr>スライド タイトル</vt:lpstr>
      </vt:variant>
      <vt:variant>
        <vt:i4>4</vt:i4>
      </vt:variant>
    </vt:vector>
  </HeadingPairs>
  <TitlesOfParts>
    <vt:vector size="6" baseType="lpstr">
      <vt:lpstr>Office ​​テーマ</vt:lpstr>
      <vt:lpstr>IEEE-P802_15</vt:lpstr>
      <vt:lpstr>PowerPoint プレゼンテーション</vt:lpstr>
      <vt:lpstr>Contributors</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T</cp:lastModifiedBy>
  <cp:revision>8</cp:revision>
  <cp:lastPrinted>2016-09-09T07:29:11Z</cp:lastPrinted>
  <dcterms:created xsi:type="dcterms:W3CDTF">2016-09-08T21:13:29Z</dcterms:created>
  <dcterms:modified xsi:type="dcterms:W3CDTF">2016-09-10T09:32:59Z</dcterms:modified>
</cp:coreProperties>
</file>