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60" r:id="rId2"/>
    <p:sldId id="261" r:id="rId3"/>
    <p:sldId id="262" r:id="rId4"/>
    <p:sldId id="259" r:id="rId5"/>
    <p:sldId id="256" r:id="rId6"/>
    <p:sldId id="257" r:id="rId7"/>
    <p:sldId id="258"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28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9317EE-A493-4CF0-B6A9-E478D102F317}" type="datetimeFigureOut">
              <a:rPr kumimoji="1" lang="ja-JP" altLang="en-US" smtClean="0"/>
              <a:t>2016/9/10</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5B5724-6CBF-4191-98C1-7D5D5FF8A9C4}" type="slidenum">
              <a:rPr kumimoji="1" lang="ja-JP" altLang="en-US" smtClean="0"/>
              <a:t>‹#›</a:t>
            </a:fld>
            <a:endParaRPr kumimoji="1" lang="ja-JP" altLang="en-US"/>
          </a:p>
        </p:txBody>
      </p:sp>
    </p:spTree>
    <p:extLst>
      <p:ext uri="{BB962C8B-B14F-4D97-AF65-F5344CB8AC3E}">
        <p14:creationId xmlns:p14="http://schemas.microsoft.com/office/powerpoint/2010/main" val="42938242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85B5724-6CBF-4191-98C1-7D5D5FF8A9C4}" type="slidenum">
              <a:rPr kumimoji="1" lang="ja-JP" altLang="en-US" smtClean="0"/>
              <a:t>7</a:t>
            </a:fld>
            <a:endParaRPr kumimoji="1" lang="ja-JP" altLang="en-US"/>
          </a:p>
        </p:txBody>
      </p:sp>
    </p:spTree>
    <p:extLst>
      <p:ext uri="{BB962C8B-B14F-4D97-AF65-F5344CB8AC3E}">
        <p14:creationId xmlns:p14="http://schemas.microsoft.com/office/powerpoint/2010/main" val="927885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6" name="スライド番号プレースホルダー 5"/>
          <p:cNvSpPr>
            <a:spLocks noGrp="1"/>
          </p:cNvSpPr>
          <p:nvPr>
            <p:ph type="sldNum" sz="quarter" idx="12"/>
          </p:nvPr>
        </p:nvSpPr>
        <p:spPr/>
        <p:txBody>
          <a:bodyPr/>
          <a:lstStyle>
            <a:lvl1pPr>
              <a:defRPr/>
            </a:lvl1pPr>
          </a:lstStyle>
          <a:p>
            <a:r>
              <a:rPr lang="en-US" altLang="ja-JP">
                <a:solidFill>
                  <a:srgbClr val="000000"/>
                </a:solidFill>
              </a:rPr>
              <a:t>Slide </a:t>
            </a:r>
            <a:fld id="{0882A745-62E9-4D85-9C51-9FBB7A0FFE66}" type="slidenum">
              <a:rPr lang="en-US" altLang="ja-JP">
                <a:solidFill>
                  <a:srgbClr val="000000"/>
                </a:solidFill>
              </a:rPr>
              <a:pPr/>
              <a:t>‹#›</a:t>
            </a:fld>
            <a:endParaRPr lang="en-US" altLang="ja-JP">
              <a:solidFill>
                <a:srgbClr val="000000"/>
              </a:solidFill>
            </a:endParaRPr>
          </a:p>
        </p:txBody>
      </p:sp>
      <p:sp>
        <p:nvSpPr>
          <p:cNvPr id="7"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smtClean="0">
                <a:solidFill>
                  <a:srgbClr val="000000"/>
                </a:solidFill>
              </a:rPr>
              <a:t>Kiyoshi Toshimitsu(Toshiba)</a:t>
            </a:r>
            <a:endParaRPr lang="en-US" altLang="ja-JP" dirty="0">
              <a:solidFill>
                <a:srgbClr val="000000"/>
              </a:solidFill>
            </a:endParaRPr>
          </a:p>
        </p:txBody>
      </p:sp>
    </p:spTree>
    <p:extLst>
      <p:ext uri="{BB962C8B-B14F-4D97-AF65-F5344CB8AC3E}">
        <p14:creationId xmlns:p14="http://schemas.microsoft.com/office/powerpoint/2010/main" val="832528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a:xfrm>
            <a:off x="5486400" y="6475413"/>
            <a:ext cx="3124200" cy="184666"/>
          </a:xfrm>
          <a:prstGeom prst="rect">
            <a:avLst/>
          </a:prstGeom>
        </p:spPr>
        <p:txBody>
          <a:bodyPr/>
          <a:lstStyle>
            <a:lvl1pPr>
              <a:defRPr sz="1200"/>
            </a:lvl1pPr>
          </a:lstStyle>
          <a:p>
            <a:r>
              <a:rPr lang="en-US" altLang="ja-JP" smtClean="0">
                <a:solidFill>
                  <a:srgbClr val="000000"/>
                </a:solidFill>
              </a:rPr>
              <a:t>Kiyoshi Toshimitsu(Toshiba)</a:t>
            </a:r>
            <a:endParaRPr lang="en-US" altLang="ja-JP" dirty="0">
              <a:solidFill>
                <a:srgbClr val="000000"/>
              </a:solidFill>
            </a:endParaRPr>
          </a:p>
        </p:txBody>
      </p:sp>
      <p:sp>
        <p:nvSpPr>
          <p:cNvPr id="4" name="スライド番号プレースホルダー 3"/>
          <p:cNvSpPr>
            <a:spLocks noGrp="1"/>
          </p:cNvSpPr>
          <p:nvPr>
            <p:ph type="sldNum" sz="quarter" idx="12"/>
          </p:nvPr>
        </p:nvSpPr>
        <p:spPr/>
        <p:txBody>
          <a:bodyPr/>
          <a:lstStyle>
            <a:lvl1pPr>
              <a:defRPr/>
            </a:lvl1pPr>
          </a:lstStyle>
          <a:p>
            <a:r>
              <a:rPr lang="en-US" altLang="ja-JP">
                <a:solidFill>
                  <a:srgbClr val="000000"/>
                </a:solidFill>
              </a:rPr>
              <a:t>Slide </a:t>
            </a:r>
            <a:fld id="{A72D88AF-3262-482F-943F-BBF72EA94FF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6430336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eaLnBrk="0" fontAlgn="base" hangingPunct="0">
              <a:spcBef>
                <a:spcPct val="0"/>
              </a:spcBef>
              <a:spcAft>
                <a:spcPct val="0"/>
              </a:spcAft>
            </a:pPr>
            <a:r>
              <a:rPr kumimoji="0" lang="en-US" altLang="ja-JP" smtClean="0">
                <a:solidFill>
                  <a:srgbClr val="000000"/>
                </a:solidFill>
                <a:latin typeface="Times New Roman" pitchFamily="18" charset="0"/>
              </a:rPr>
              <a:t>September 2016</a:t>
            </a:r>
            <a:endParaRPr kumimoji="0" lang="en-US" altLang="ja-JP" dirty="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pPr eaLnBrk="0" fontAlgn="base" hangingPunct="0">
              <a:spcBef>
                <a:spcPct val="0"/>
              </a:spcBef>
              <a:spcAft>
                <a:spcPct val="0"/>
              </a:spcAft>
            </a:pPr>
            <a:r>
              <a:rPr kumimoji="0" lang="en-US" altLang="ja-JP" sz="1200">
                <a:solidFill>
                  <a:srgbClr val="000000"/>
                </a:solidFill>
                <a:latin typeface="Times New Roman" pitchFamily="18" charset="0"/>
              </a:rPr>
              <a:t>Slide </a:t>
            </a:r>
            <a:fld id="{4A236B10-B031-4D06-A9BE-FE89D7FC1D78}" type="slidenum">
              <a:rPr kumimoji="0" lang="en-US" altLang="ja-JP" sz="1200">
                <a:solidFill>
                  <a:srgbClr val="000000"/>
                </a:solidFill>
                <a:latin typeface="Times New Roman" pitchFamily="18" charset="0"/>
              </a:rPr>
              <a:pPr eaLnBrk="0" fontAlgn="base" hangingPunct="0">
                <a:spcBef>
                  <a:spcPct val="0"/>
                </a:spcBef>
                <a:spcAft>
                  <a:spcPct val="0"/>
                </a:spcAft>
              </a:pPr>
              <a:t>‹#›</a:t>
            </a:fld>
            <a:endParaRPr kumimoji="0" lang="en-US" altLang="ja-JP" sz="1200">
              <a:solidFill>
                <a:srgbClr val="000000"/>
              </a:solidFill>
              <a:latin typeface="Times New Roman" pitchFamily="18" charset="0"/>
            </a:endParaRPr>
          </a:p>
        </p:txBody>
      </p:sp>
      <p:sp>
        <p:nvSpPr>
          <p:cNvPr id="1031" name="Rectangle 7"/>
          <p:cNvSpPr>
            <a:spLocks noChangeArrowheads="1"/>
          </p:cNvSpPr>
          <p:nvPr/>
        </p:nvSpPr>
        <p:spPr bwMode="auto">
          <a:xfrm>
            <a:off x="3851920" y="394156"/>
            <a:ext cx="45342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262063" lvl="4" indent="0" algn="r" eaLnBrk="0" fontAlgn="base" hangingPunct="0">
              <a:spcBef>
                <a:spcPct val="0"/>
              </a:spcBef>
              <a:spcAft>
                <a:spcPct val="0"/>
              </a:spcAft>
            </a:pPr>
            <a:r>
              <a:rPr kumimoji="0" lang="en-US" altLang="ja-JP" sz="1400" b="1" dirty="0">
                <a:solidFill>
                  <a:srgbClr val="000000"/>
                </a:solidFill>
                <a:latin typeface="Times New Roman" pitchFamily="18" charset="0"/>
                <a:ea typeface="ＭＳ Ｐゴシック" charset="-128"/>
              </a:rPr>
              <a:t>doc.: IEEE </a:t>
            </a:r>
            <a:r>
              <a:rPr kumimoji="0" lang="en-US" altLang="ja-JP" sz="1400" b="1" dirty="0" smtClean="0">
                <a:solidFill>
                  <a:srgbClr val="000000"/>
                </a:solidFill>
                <a:latin typeface="Times New Roman" pitchFamily="18" charset="0"/>
                <a:ea typeface="ＭＳ Ｐゴシック" charset="-128"/>
              </a:rPr>
              <a:t>802.15-16-0598-00-</a:t>
            </a:r>
            <a:r>
              <a:rPr kumimoji="0" lang="en-US" altLang="ja-JP" sz="1400" b="1" dirty="0" err="1" smtClean="0">
                <a:solidFill>
                  <a:srgbClr val="000000"/>
                </a:solidFill>
                <a:latin typeface="Times New Roman" pitchFamily="18" charset="0"/>
                <a:ea typeface="ＭＳ Ｐゴシック" charset="-128"/>
              </a:rPr>
              <a:t>003e</a:t>
            </a:r>
            <a:endParaRPr kumimoji="0" lang="en-US" altLang="ja-JP" sz="1400" b="1" dirty="0">
              <a:solidFill>
                <a:srgbClr val="000000"/>
              </a:solidFill>
              <a:latin typeface="Times New Roman" pitchFamily="18" charset="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eaLnBrk="0" fontAlgn="base" hangingPunct="0">
              <a:spcBef>
                <a:spcPct val="0"/>
              </a:spcBef>
              <a:spcAft>
                <a:spcPct val="0"/>
              </a:spcAft>
            </a:pPr>
            <a:r>
              <a:rPr kumimoji="0" lang="en-US" altLang="ja-JP" sz="1200">
                <a:solidFill>
                  <a:srgbClr val="000000"/>
                </a:solidFill>
                <a:latin typeface="Times New Roman" pitchFamily="18" charset="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kumimoji="0" lang="ja-JP" altLang="en-US" sz="1200">
              <a:solidFill>
                <a:srgbClr val="000000"/>
              </a:solidFill>
              <a:latin typeface="Times New Roman" pitchFamily="18" charset="0"/>
            </a:endParaRPr>
          </a:p>
        </p:txBody>
      </p:sp>
      <p:sp>
        <p:nvSpPr>
          <p:cNvPr id="11" name="フッター プレースホルダー 2"/>
          <p:cNvSpPr>
            <a:spLocks noGrp="1"/>
          </p:cNvSpPr>
          <p:nvPr>
            <p:ph type="ftr" sz="quarter" idx="3"/>
          </p:nvPr>
        </p:nvSpPr>
        <p:spPr>
          <a:xfrm>
            <a:off x="5486400" y="6475413"/>
            <a:ext cx="3124200" cy="184666"/>
          </a:xfrm>
          <a:prstGeom prst="rect">
            <a:avLst/>
          </a:prstGeom>
        </p:spPr>
        <p:txBody>
          <a:bodyPr/>
          <a:lstStyle>
            <a:lvl1pPr algn="r">
              <a:defRPr sz="1200"/>
            </a:lvl1pPr>
          </a:lstStyle>
          <a:p>
            <a:r>
              <a:rPr lang="en-US" altLang="ja-JP" smtClean="0">
                <a:solidFill>
                  <a:srgbClr val="000000"/>
                </a:solidFill>
              </a:rPr>
              <a:t>Kiyoshi Toshimitsu(Toshiba)</a:t>
            </a:r>
            <a:endParaRPr lang="en-US" altLang="ja-JP" dirty="0">
              <a:solidFill>
                <a:srgbClr val="000000"/>
              </a:solidFill>
            </a:endParaRPr>
          </a:p>
        </p:txBody>
      </p:sp>
    </p:spTree>
    <p:extLst>
      <p:ext uri="{BB962C8B-B14F-4D97-AF65-F5344CB8AC3E}">
        <p14:creationId xmlns:p14="http://schemas.microsoft.com/office/powerpoint/2010/main" val="3997721089"/>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24408" y="684560"/>
            <a:ext cx="8812088"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fontAlgn="base" hangingPunct="0">
              <a:spcBef>
                <a:spcPct val="0"/>
              </a:spcBef>
              <a:spcAft>
                <a:spcPct val="0"/>
              </a:spcAft>
            </a:pPr>
            <a:r>
              <a:rPr kumimoji="0" lang="en-US" altLang="ja-JP" b="1" u="sng" dirty="0">
                <a:solidFill>
                  <a:srgbClr val="000000"/>
                </a:solidFill>
                <a:effectLst>
                  <a:outerShdw blurRad="38100" dist="38100" dir="2700000" algn="tl">
                    <a:srgbClr val="C0C0C0"/>
                  </a:outerShdw>
                </a:effectLst>
                <a:latin typeface="Times New Roman" pitchFamily="18" charset="0"/>
                <a:ea typeface="ＭＳ Ｐゴシック" charset="-128"/>
              </a:rPr>
              <a:t>Project: IEEE P802.15 Working Group for Wireless Personal Area Networks (WPANs)</a:t>
            </a:r>
            <a:endParaRPr kumimoji="0" lang="en-US" altLang="ja-JP" sz="1600" b="1" dirty="0">
              <a:solidFill>
                <a:srgbClr val="000000"/>
              </a:solidFill>
              <a:latin typeface="Times New Roman" pitchFamily="18" charset="0"/>
              <a:ea typeface="ＭＳ Ｐゴシック" charset="-128"/>
            </a:endParaRPr>
          </a:p>
          <a:p>
            <a:pPr eaLnBrk="0" fontAlgn="base" hangingPunct="0">
              <a:spcBef>
                <a:spcPct val="0"/>
              </a:spcBef>
              <a:spcAft>
                <a:spcPct val="0"/>
              </a:spcAft>
            </a:pP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Submission Title: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pt-BR" altLang="ja-JP" sz="1600" dirty="0" smtClean="0">
                <a:solidFill>
                  <a:srgbClr val="000000"/>
                </a:solidFill>
                <a:latin typeface="Times New Roman" pitchFamily="18" charset="0"/>
                <a:cs typeface="Times New Roman" pitchFamily="18" charset="0"/>
              </a:rPr>
              <a:t>Comment resolution for i-16</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Date Submitted: </a:t>
            </a:r>
            <a:r>
              <a:rPr kumimoji="0" lang="en-US" altLang="ja-JP" sz="1600" dirty="0" smtClean="0">
                <a:solidFill>
                  <a:srgbClr val="000000"/>
                </a:solidFill>
                <a:latin typeface="Times New Roman" pitchFamily="18" charset="0"/>
                <a:ea typeface="ＭＳ Ｐゴシック" charset="-128"/>
              </a:rPr>
              <a:t>[12 September, 2016]</a:t>
            </a:r>
            <a:r>
              <a:rPr kumimoji="0" lang="en-US" altLang="ja-JP" sz="1600" dirty="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Source:</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smtClean="0">
                <a:solidFill>
                  <a:srgbClr val="000000"/>
                </a:solidFill>
                <a:latin typeface="Times New Roman" pitchFamily="18" charset="0"/>
                <a:ea typeface="ＭＳ Ｐゴシック" charset="-128"/>
                <a:cs typeface="Times New Roman" pitchFamily="18" charset="0"/>
              </a:rPr>
              <a:t>Kiyoshi </a:t>
            </a:r>
            <a:r>
              <a:rPr kumimoji="0" lang="en-US" altLang="ja-JP" sz="1600" dirty="0">
                <a:solidFill>
                  <a:srgbClr val="000000"/>
                </a:solidFill>
                <a:latin typeface="Times New Roman" pitchFamily="18" charset="0"/>
                <a:ea typeface="ＭＳ Ｐゴシック" charset="-128"/>
                <a:cs typeface="Times New Roman" pitchFamily="18" charset="0"/>
              </a:rPr>
              <a:t>Toshimitsu</a:t>
            </a:r>
            <a:r>
              <a:rPr kumimoji="0" lang="en-US" altLang="ja-JP" sz="1600" baseline="30000" dirty="0">
                <a:solidFill>
                  <a:srgbClr val="000000"/>
                </a:solidFill>
                <a:latin typeface="Times New Roman" pitchFamily="18" charset="0"/>
                <a:ea typeface="ＭＳ Ｐゴシック" charset="-128"/>
                <a:cs typeface="Times New Roman" pitchFamily="18" charset="0"/>
              </a:rPr>
              <a:t>(</a:t>
            </a:r>
            <a:r>
              <a:rPr kumimoji="0" lang="en-US" altLang="ja-JP" sz="1600" baseline="30000" dirty="0">
                <a:solidFill>
                  <a:srgbClr val="000000"/>
                </a:solidFill>
                <a:latin typeface="Times New Roman"/>
              </a:rPr>
              <a:t>1</a:t>
            </a:r>
            <a:r>
              <a:rPr kumimoji="0" lang="en-US" altLang="ja-JP" sz="1600" baseline="30000" dirty="0" smtClean="0">
                <a:solidFill>
                  <a:srgbClr val="000000"/>
                </a:solidFill>
                <a:latin typeface="Times New Roman"/>
              </a:rPr>
              <a:t>)</a:t>
            </a:r>
            <a:r>
              <a:rPr kumimoji="0" lang="en-US" altLang="ja-JP" sz="1600" dirty="0" smtClean="0">
                <a:solidFill>
                  <a:srgbClr val="000000"/>
                </a:solidFill>
                <a:latin typeface="Times New Roman" pitchFamily="18" charset="0"/>
                <a:cs typeface="Times New Roman" panose="02020603050405020304" pitchFamily="18" charset="0"/>
              </a:rPr>
              <a:t>,Ko Togashi,  </a:t>
            </a:r>
            <a:r>
              <a:rPr kumimoji="0" lang="en-US" altLang="ja-JP" sz="1600" dirty="0" smtClean="0">
                <a:solidFill>
                  <a:srgbClr val="000000"/>
                </a:solidFill>
                <a:latin typeface="Times New Roman" pitchFamily="18" charset="0"/>
                <a:ea typeface="ＭＳ Ｐゴシック" charset="-128"/>
                <a:cs typeface="Times New Roman" pitchFamily="18" charset="0"/>
              </a:rPr>
              <a:t>Ken </a:t>
            </a:r>
            <a:r>
              <a:rPr kumimoji="0" lang="en-US" altLang="ja-JP" sz="1600" dirty="0">
                <a:solidFill>
                  <a:srgbClr val="000000"/>
                </a:solidFill>
                <a:latin typeface="Times New Roman" pitchFamily="18" charset="0"/>
                <a:ea typeface="ＭＳ Ｐゴシック" charset="-128"/>
                <a:cs typeface="Times New Roman" pitchFamily="18" charset="0"/>
              </a:rPr>
              <a:t>Hiraga, Jae </a:t>
            </a:r>
            <a:r>
              <a:rPr kumimoji="0" lang="en-US" altLang="ja-JP" sz="1600" dirty="0" err="1">
                <a:solidFill>
                  <a:srgbClr val="000000"/>
                </a:solidFill>
                <a:latin typeface="Times New Roman" pitchFamily="18" charset="0"/>
                <a:ea typeface="ＭＳ Ｐゴシック" charset="-128"/>
                <a:cs typeface="Times New Roman" pitchFamily="18" charset="0"/>
              </a:rPr>
              <a:t>Seung</a:t>
            </a:r>
            <a:r>
              <a:rPr kumimoji="0" lang="en-US" altLang="ja-JP" sz="1600" dirty="0">
                <a:solidFill>
                  <a:srgbClr val="000000"/>
                </a:solidFill>
                <a:latin typeface="Times New Roman" pitchFamily="18" charset="0"/>
                <a:ea typeface="ＭＳ Ｐゴシック" charset="-128"/>
                <a:cs typeface="Times New Roman" pitchFamily="18" charset="0"/>
              </a:rPr>
              <a:t> Lee, Itaru </a:t>
            </a:r>
            <a:r>
              <a:rPr kumimoji="0" lang="en-US" altLang="ja-JP" sz="1600" dirty="0" err="1">
                <a:solidFill>
                  <a:srgbClr val="000000"/>
                </a:solidFill>
                <a:latin typeface="Times New Roman" pitchFamily="18" charset="0"/>
                <a:ea typeface="ＭＳ Ｐゴシック" charset="-128"/>
                <a:cs typeface="Times New Roman" pitchFamily="18" charset="0"/>
              </a:rPr>
              <a:t>Maekawa</a:t>
            </a:r>
            <a:r>
              <a:rPr kumimoji="0" lang="en-US" altLang="ja-JP" sz="1600" dirty="0">
                <a:solidFill>
                  <a:srgbClr val="000000"/>
                </a:solidFill>
                <a:latin typeface="Times New Roman" pitchFamily="18" charset="0"/>
                <a:ea typeface="ＭＳ Ｐゴシック" charset="-128"/>
                <a:cs typeface="Times New Roman" pitchFamily="18" charset="0"/>
              </a:rPr>
              <a:t>, Makoto </a:t>
            </a:r>
            <a:r>
              <a:rPr kumimoji="0" lang="en-US" altLang="ja-JP" sz="1600" dirty="0" smtClean="0">
                <a:solidFill>
                  <a:srgbClr val="000000"/>
                </a:solidFill>
                <a:latin typeface="Times New Roman" pitchFamily="18" charset="0"/>
                <a:ea typeface="ＭＳ Ｐゴシック" charset="-128"/>
                <a:cs typeface="Times New Roman" pitchFamily="18" charset="0"/>
              </a:rPr>
              <a:t>Noda(</a:t>
            </a:r>
            <a:r>
              <a:rPr kumimoji="0" lang="en-US" altLang="ja-JP" sz="1600" dirty="0" smtClean="0">
                <a:solidFill>
                  <a:srgbClr val="000000"/>
                </a:solidFill>
                <a:latin typeface="Times New Roman" pitchFamily="18" charset="0"/>
                <a:cs typeface="Times New Roman" panose="02020603050405020304" pitchFamily="18" charset="0"/>
              </a:rPr>
              <a:t>representative contributors), </a:t>
            </a:r>
            <a:r>
              <a:rPr kumimoji="0" lang="en-US" altLang="ja-JP" sz="1600" dirty="0">
                <a:solidFill>
                  <a:srgbClr val="000000"/>
                </a:solidFill>
                <a:latin typeface="Times New Roman" pitchFamily="18" charset="0"/>
                <a:cs typeface="Times New Roman" panose="02020603050405020304" pitchFamily="18" charset="0"/>
              </a:rPr>
              <a:t>all contributors are listed in “Contributors” slide</a:t>
            </a:r>
            <a:r>
              <a:rPr kumimoji="0" lang="en-US" altLang="ja-JP" sz="1600" dirty="0" smtClean="0">
                <a:solidFill>
                  <a:srgbClr val="000000"/>
                </a:solidFill>
                <a:latin typeface="Times New Roman" pitchFamily="18" charset="0"/>
                <a:ea typeface="ＭＳ Ｐゴシック" charset="-128"/>
              </a:rPr>
              <a:t>] </a:t>
            </a:r>
          </a:p>
          <a:p>
            <a:pPr eaLnBrk="0" fontAlgn="base" hangingPunct="0">
              <a:spcBef>
                <a:spcPct val="0"/>
              </a:spcBef>
              <a:spcAft>
                <a:spcPct val="0"/>
              </a:spcAft>
            </a:pPr>
            <a:r>
              <a:rPr kumimoji="0" lang="en-US" altLang="ja-JP" sz="1600" dirty="0" smtClean="0">
                <a:solidFill>
                  <a:srgbClr val="000000"/>
                </a:solidFill>
                <a:latin typeface="Times New Roman" pitchFamily="18" charset="0"/>
                <a:ea typeface="ＭＳ Ｐゴシック" charset="-128"/>
              </a:rPr>
              <a:t>Company [</a:t>
            </a:r>
            <a:r>
              <a:rPr kumimoji="0" lang="en-US" altLang="ja-JP" sz="1600" dirty="0" smtClean="0">
                <a:solidFill>
                  <a:srgbClr val="000000"/>
                </a:solidFill>
                <a:latin typeface="Times New Roman" pitchFamily="18" charset="0"/>
                <a:ea typeface="ＭＳ Ｐゴシック" charset="-128"/>
                <a:cs typeface="Times New Roman" pitchFamily="18" charset="0"/>
              </a:rPr>
              <a:t>Toshiba</a:t>
            </a:r>
            <a:r>
              <a:rPr kumimoji="0" lang="en-US" altLang="ja-JP" sz="1600" baseline="30000" dirty="0" smtClean="0">
                <a:solidFill>
                  <a:srgbClr val="000000"/>
                </a:solidFill>
                <a:latin typeface="Times New Roman"/>
              </a:rPr>
              <a:t>1</a:t>
            </a:r>
            <a:r>
              <a:rPr kumimoji="0" lang="en-US" altLang="ja-JP" sz="1600" dirty="0" smtClean="0">
                <a:solidFill>
                  <a:srgbClr val="000000"/>
                </a:solidFill>
                <a:latin typeface="Times New Roman"/>
              </a:rPr>
              <a:t>, </a:t>
            </a:r>
            <a:r>
              <a:rPr kumimoji="0" lang="en-US" altLang="ja-JP" sz="1600" dirty="0" smtClean="0">
                <a:solidFill>
                  <a:srgbClr val="000000"/>
                </a:solidFill>
                <a:latin typeface="Times New Roman" pitchFamily="18" charset="0"/>
                <a:ea typeface="ＭＳ Ｐゴシック" charset="-128"/>
                <a:cs typeface="Times New Roman" pitchFamily="18" charset="0"/>
              </a:rPr>
              <a:t>ETRI</a:t>
            </a:r>
            <a:r>
              <a:rPr kumimoji="0" lang="en-US" altLang="ja-JP" sz="1600" dirty="0">
                <a:solidFill>
                  <a:srgbClr val="000000"/>
                </a:solidFill>
                <a:latin typeface="Times New Roman" pitchFamily="18" charset="0"/>
                <a:ea typeface="ＭＳ Ｐゴシック" charset="-128"/>
                <a:cs typeface="Times New Roman" pitchFamily="18" charset="0"/>
              </a:rPr>
              <a:t>, JRC, NTT, </a:t>
            </a:r>
            <a:r>
              <a:rPr kumimoji="0" lang="en-US" altLang="ja-JP" sz="1600" dirty="0" smtClean="0">
                <a:solidFill>
                  <a:srgbClr val="000000"/>
                </a:solidFill>
                <a:latin typeface="Times New Roman" pitchFamily="18" charset="0"/>
                <a:ea typeface="ＭＳ Ｐゴシック" charset="-128"/>
                <a:cs typeface="Times New Roman" pitchFamily="18" charset="0"/>
              </a:rPr>
              <a:t>Sony</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Address</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[1-1 Shibaura 1-chome, Minato-</a:t>
            </a:r>
            <a:r>
              <a:rPr kumimoji="0" lang="en-US" altLang="ja-JP" sz="1600" dirty="0" err="1" smtClean="0">
                <a:solidFill>
                  <a:srgbClr val="000000"/>
                </a:solidFill>
                <a:latin typeface="Times New Roman" pitchFamily="18" charset="0"/>
                <a:ea typeface="ＭＳ Ｐゴシック" charset="-128"/>
              </a:rPr>
              <a:t>ku</a:t>
            </a:r>
            <a:r>
              <a:rPr kumimoji="0" lang="en-US" altLang="ja-JP" sz="1600" dirty="0" smtClean="0">
                <a:solidFill>
                  <a:srgbClr val="000000"/>
                </a:solidFill>
                <a:latin typeface="Times New Roman" pitchFamily="18" charset="0"/>
                <a:ea typeface="ＭＳ Ｐゴシック" charset="-128"/>
              </a:rPr>
              <a:t>, Tokyo, Japan]</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smtClean="0">
                <a:solidFill>
                  <a:srgbClr val="000000"/>
                </a:solidFill>
                <a:latin typeface="Times New Roman" pitchFamily="18" charset="0"/>
                <a:ea typeface="ＭＳ Ｐゴシック" charset="-128"/>
              </a:rPr>
              <a:t>E-Mai</a:t>
            </a:r>
            <a:r>
              <a:rPr kumimoji="0" lang="en-US" altLang="ja-JP" sz="1600" dirty="0" smtClean="0">
                <a:solidFill>
                  <a:srgbClr val="000000"/>
                </a:solidFill>
                <a:latin typeface="Times New Roman" pitchFamily="18" charset="0"/>
                <a:ea typeface="ＭＳ Ｐゴシック" charset="-128"/>
              </a:rPr>
              <a:t>l:[kiyoshi.toshimitsu@toshiba.co.jp]</a:t>
            </a:r>
            <a:r>
              <a:rPr kumimoji="0" lang="en-US" altLang="ja-JP" sz="1600" dirty="0">
                <a:solidFill>
                  <a:srgbClr val="000000"/>
                </a:solidFill>
                <a:latin typeface="Times New Roman" pitchFamily="18" charset="0"/>
                <a:ea typeface="ＭＳ Ｐゴシック" charset="-128"/>
              </a:rPr>
              <a:t>	</a:t>
            </a:r>
            <a:endParaRPr kumimoji="0" lang="en-US" altLang="ja-JP" sz="1200" dirty="0">
              <a:solidFill>
                <a:srgbClr val="000000"/>
              </a:solidFill>
              <a:latin typeface="Times New Roman" pitchFamily="18" charset="0"/>
              <a:ea typeface="ＭＳ Ｐゴシック" charset="-128"/>
            </a:endParaRPr>
          </a:p>
          <a:p>
            <a:pPr eaLnBrk="0" fontAlgn="base" hangingPunct="0">
              <a:spcBef>
                <a:spcPts val="600"/>
              </a:spcBef>
              <a:spcAft>
                <a:spcPts val="600"/>
              </a:spcAft>
            </a:pPr>
            <a:r>
              <a:rPr kumimoji="0" lang="en-US" altLang="ja-JP" sz="1600" b="1" dirty="0">
                <a:solidFill>
                  <a:srgbClr val="000000"/>
                </a:solidFill>
                <a:latin typeface="Times New Roman" pitchFamily="18" charset="0"/>
                <a:ea typeface="ＭＳ Ｐゴシック" charset="-128"/>
              </a:rPr>
              <a:t>Abstract: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This document </a:t>
            </a:r>
            <a:r>
              <a:rPr kumimoji="0" lang="en-US" altLang="ja-JP" sz="1600" dirty="0" smtClean="0">
                <a:solidFill>
                  <a:srgbClr val="000000"/>
                </a:solidFill>
                <a:latin typeface="Times New Roman" pitchFamily="18" charset="0"/>
                <a:ea typeface="ＭＳ Ｐゴシック" charset="-128"/>
              </a:rPr>
              <a:t>presents recovery proses of HRCP Association </a:t>
            </a:r>
            <a:r>
              <a:rPr kumimoji="0" lang="en-US" altLang="ja-JP" sz="1600" dirty="0">
                <a:solidFill>
                  <a:srgbClr val="000000"/>
                </a:solidFill>
                <a:latin typeface="Times New Roman" pitchFamily="18" charset="0"/>
                <a:ea typeface="ＭＳ Ｐゴシック" charset="-128"/>
              </a:rPr>
              <a:t>R</a:t>
            </a:r>
            <a:r>
              <a:rPr kumimoji="0" lang="en-US" altLang="ja-JP" sz="1600" dirty="0" smtClean="0">
                <a:solidFill>
                  <a:srgbClr val="000000"/>
                </a:solidFill>
                <a:latin typeface="Times New Roman" pitchFamily="18" charset="0"/>
                <a:ea typeface="ＭＳ Ｐゴシック" charset="-128"/>
              </a:rPr>
              <a:t>esponse Command.]</a:t>
            </a:r>
          </a:p>
          <a:p>
            <a:pPr eaLnBrk="0" fontAlgn="base" hangingPunct="0">
              <a:spcBef>
                <a:spcPts val="600"/>
              </a:spcBef>
              <a:spcAft>
                <a:spcPts val="600"/>
              </a:spcAft>
            </a:pPr>
            <a:r>
              <a:rPr kumimoji="0" lang="en-US" altLang="ja-JP" sz="1600" b="1" dirty="0" smtClean="0">
                <a:solidFill>
                  <a:srgbClr val="000000"/>
                </a:solidFill>
                <a:latin typeface="Times New Roman" pitchFamily="18" charset="0"/>
                <a:ea typeface="ＭＳ Ｐゴシック" charset="-128"/>
              </a:rPr>
              <a:t>Purpose</a:t>
            </a:r>
            <a:r>
              <a:rPr kumimoji="0" lang="en-US" altLang="ja-JP" sz="1600" b="1" dirty="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rPr>
              <a:t>	</a:t>
            </a:r>
            <a:r>
              <a:rPr kumimoji="0" lang="en-US" altLang="ja-JP" sz="1600" dirty="0" smtClean="0">
                <a:solidFill>
                  <a:srgbClr val="000000"/>
                </a:solidFill>
                <a:latin typeface="Times New Roman" pitchFamily="18" charset="0"/>
                <a:ea typeface="ＭＳ Ｐゴシック" charset="-128"/>
              </a:rPr>
              <a:t>[</a:t>
            </a:r>
            <a:r>
              <a:rPr kumimoji="0" lang="en-US" altLang="ja-JP" sz="1600" dirty="0">
                <a:solidFill>
                  <a:srgbClr val="000000"/>
                </a:solidFill>
                <a:latin typeface="Times New Roman" pitchFamily="18" charset="0"/>
                <a:ea typeface="ＭＳ Ｐゴシック" charset="-128"/>
                <a:cs typeface="Times New Roman" pitchFamily="18" charset="0"/>
              </a:rPr>
              <a:t>To propose a full set of specifications for TG 3e</a:t>
            </a:r>
            <a:r>
              <a:rPr kumimoji="0" lang="en-US" altLang="ja-JP" sz="1600" dirty="0" smtClean="0">
                <a:solidFill>
                  <a:srgbClr val="000000"/>
                </a:solidFill>
                <a:latin typeface="Times New Roman" pitchFamily="18" charset="0"/>
                <a:ea typeface="ＭＳ Ｐゴシック" charset="-128"/>
              </a:rPr>
              <a:t>]</a:t>
            </a:r>
            <a:endParaRPr kumimoji="0" lang="en-US" altLang="ja-JP" sz="1600" dirty="0">
              <a:solidFill>
                <a:srgbClr val="000000"/>
              </a:solidFill>
              <a:latin typeface="Times New Roman" pitchFamily="18" charset="0"/>
              <a:ea typeface="ＭＳ Ｐゴシック" charset="-128"/>
            </a:endParaRP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Notice:</a:t>
            </a:r>
            <a:r>
              <a:rPr kumimoji="0" lang="en-US" altLang="ja-JP" sz="1600" dirty="0">
                <a:solidFill>
                  <a:srgbClr val="000000"/>
                </a:solidFill>
                <a:latin typeface="Times New Roman" pitchFamily="18" charset="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fontAlgn="base" hangingPunct="0">
              <a:spcBef>
                <a:spcPct val="0"/>
              </a:spcBef>
              <a:spcAft>
                <a:spcPct val="0"/>
              </a:spcAft>
            </a:pPr>
            <a:r>
              <a:rPr kumimoji="0" lang="en-US" altLang="ja-JP" sz="1600" b="1" dirty="0">
                <a:solidFill>
                  <a:srgbClr val="000000"/>
                </a:solidFill>
                <a:latin typeface="Times New Roman" pitchFamily="18" charset="0"/>
                <a:ea typeface="ＭＳ Ｐゴシック" charset="-128"/>
              </a:rPr>
              <a:t>Release:</a:t>
            </a:r>
            <a:r>
              <a:rPr kumimoji="0" lang="en-US" altLang="ja-JP" sz="1600" dirty="0">
                <a:solidFill>
                  <a:srgbClr val="000000"/>
                </a:solidFill>
                <a:latin typeface="Times New Roman" pitchFamily="18" charset="0"/>
                <a:ea typeface="ＭＳ Ｐゴシック" charset="-128"/>
              </a:rPr>
              <a:t>	The contributor acknowledges and accepts that this contribution becomes the property of IEEE and may be made publicly available by P802.15.	</a:t>
            </a:r>
          </a:p>
        </p:txBody>
      </p:sp>
      <p:sp>
        <p:nvSpPr>
          <p:cNvPr id="5" name="日付プレースホルダー 4"/>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9" name="フッター プレースホルダー 8"/>
          <p:cNvSpPr>
            <a:spLocks noGrp="1"/>
          </p:cNvSpPr>
          <p:nvPr>
            <p:ph type="ftr" sz="quarter" idx="11"/>
          </p:nvPr>
        </p:nvSpPr>
        <p:spPr>
          <a:xfrm>
            <a:off x="5486400" y="6453336"/>
            <a:ext cx="3190056" cy="288032"/>
          </a:xfrm>
        </p:spPr>
        <p:txBody>
          <a:bodyPr/>
          <a:lstStyle/>
          <a:p>
            <a:r>
              <a:rPr lang="en-US" altLang="ja-JP" dirty="0" smtClean="0">
                <a:solidFill>
                  <a:srgbClr val="000000"/>
                </a:solidFill>
              </a:rPr>
              <a:t>Kiyoshi Toshimitsu</a:t>
            </a:r>
            <a:r>
              <a:rPr lang="ja-JP" altLang="en-US" dirty="0">
                <a:solidFill>
                  <a:srgbClr val="000000"/>
                </a:solidFill>
              </a:rPr>
              <a:t> </a:t>
            </a:r>
            <a:r>
              <a:rPr lang="en-US" altLang="ja-JP" dirty="0" smtClean="0">
                <a:solidFill>
                  <a:srgbClr val="000000"/>
                </a:solidFill>
              </a:rPr>
              <a:t>(Toshiba)</a:t>
            </a:r>
            <a:endParaRPr lang="en-US" altLang="ja-JP" dirty="0">
              <a:solidFill>
                <a:srgbClr val="000000"/>
              </a:solidFill>
            </a:endParaRPr>
          </a:p>
        </p:txBody>
      </p:sp>
    </p:spTree>
    <p:extLst>
      <p:ext uri="{BB962C8B-B14F-4D97-AF65-F5344CB8AC3E}">
        <p14:creationId xmlns:p14="http://schemas.microsoft.com/office/powerpoint/2010/main" val="12325721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3977"/>
          </a:xfrm>
        </p:spPr>
        <p:txBody>
          <a:bodyPr/>
          <a:lstStyle/>
          <a:p>
            <a:r>
              <a:rPr kumimoji="1" lang="en-US" altLang="ja-JP" sz="2400" b="1" dirty="0" smtClean="0">
                <a:solidFill>
                  <a:schemeClr val="tx1"/>
                </a:solidFill>
              </a:rPr>
              <a:t>Contributors</a:t>
            </a:r>
            <a:endParaRPr kumimoji="1" lang="ja-JP" altLang="en-US" sz="2400" b="1" dirty="0">
              <a:solidFill>
                <a:schemeClr val="tx1"/>
              </a:solidFill>
            </a:endParaRPr>
          </a:p>
        </p:txBody>
      </p:sp>
      <p:sp>
        <p:nvSpPr>
          <p:cNvPr id="9" name="コンテンツ プレースホルダー 8"/>
          <p:cNvSpPr>
            <a:spLocks noGrp="1"/>
          </p:cNvSpPr>
          <p:nvPr>
            <p:ph idx="1"/>
          </p:nvPr>
        </p:nvSpPr>
        <p:spPr/>
        <p:txBody>
          <a:bodyPr/>
          <a:lstStyle/>
          <a:p>
            <a:endParaRPr kumimoji="1" lang="ja-JP" altLang="en-US"/>
          </a:p>
        </p:txBody>
      </p:sp>
      <p:sp>
        <p:nvSpPr>
          <p:cNvPr id="3" name="日付プレースホルダー 2"/>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2313" y="1269777"/>
            <a:ext cx="7699375" cy="4535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フッター プレースホルダー 9"/>
          <p:cNvSpPr>
            <a:spLocks noGrp="1"/>
          </p:cNvSpPr>
          <p:nvPr>
            <p:ph type="ftr" sz="quarter" idx="11"/>
          </p:nvPr>
        </p:nvSpPr>
        <p:spPr/>
        <p:txBody>
          <a:bodyPr/>
          <a:lstStyle/>
          <a:p>
            <a:r>
              <a:rPr lang="en-US" altLang="ja-JP" smtClean="0">
                <a:solidFill>
                  <a:srgbClr val="000000"/>
                </a:solidFill>
              </a:rPr>
              <a:t>Kiyoshi Toshimitsu(Toshiba)</a:t>
            </a:r>
            <a:endParaRPr lang="en-US" altLang="ja-JP" dirty="0">
              <a:solidFill>
                <a:srgbClr val="000000"/>
              </a:solidFill>
            </a:endParaRPr>
          </a:p>
        </p:txBody>
      </p:sp>
    </p:spTree>
    <p:extLst>
      <p:ext uri="{BB962C8B-B14F-4D97-AF65-F5344CB8AC3E}">
        <p14:creationId xmlns:p14="http://schemas.microsoft.com/office/powerpoint/2010/main" val="20799383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3" name="フッター プレースホルダー 2"/>
          <p:cNvSpPr>
            <a:spLocks noGrp="1"/>
          </p:cNvSpPr>
          <p:nvPr>
            <p:ph type="ftr" sz="quarter" idx="11"/>
          </p:nvPr>
        </p:nvSpPr>
        <p:spPr/>
        <p:txBody>
          <a:bodyPr/>
          <a:lstStyle/>
          <a:p>
            <a:r>
              <a:rPr lang="en-US" altLang="ja-JP" smtClean="0">
                <a:solidFill>
                  <a:srgbClr val="000000"/>
                </a:solidFill>
              </a:rPr>
              <a:t>Kiyoshi Toshimitsu(Toshiba)</a:t>
            </a:r>
            <a:endParaRPr lang="en-US" altLang="ja-JP" dirty="0">
              <a:solidFill>
                <a:srgbClr val="000000"/>
              </a:solidFill>
            </a:endParaRPr>
          </a:p>
        </p:txBody>
      </p:sp>
      <p:sp>
        <p:nvSpPr>
          <p:cNvPr id="4" name="正方形/長方形 3"/>
          <p:cNvSpPr/>
          <p:nvPr/>
        </p:nvSpPr>
        <p:spPr>
          <a:xfrm>
            <a:off x="467544" y="1124744"/>
            <a:ext cx="8280920" cy="1631216"/>
          </a:xfrm>
          <a:prstGeom prst="rect">
            <a:avLst/>
          </a:prstGeom>
        </p:spPr>
        <p:txBody>
          <a:bodyPr wrap="square">
            <a:spAutoFit/>
          </a:bodyPr>
          <a:lstStyle/>
          <a:p>
            <a:r>
              <a:rPr lang="en-US" altLang="ja-JP" sz="2000" b="1" dirty="0" smtClean="0"/>
              <a:t>Comment</a:t>
            </a:r>
          </a:p>
          <a:p>
            <a:r>
              <a:rPr lang="en-US" altLang="ja-JP" sz="2000" dirty="0" smtClean="0"/>
              <a:t>   </a:t>
            </a:r>
            <a:r>
              <a:rPr lang="en-US" altLang="ja-JP" sz="2000" dirty="0" err="1" smtClean="0"/>
              <a:t>Stk-ACK</a:t>
            </a:r>
            <a:r>
              <a:rPr lang="en-US" altLang="ja-JP" sz="2000" dirty="0" smtClean="0"/>
              <a:t> </a:t>
            </a:r>
            <a:r>
              <a:rPr lang="en-US" altLang="ja-JP" sz="2000" dirty="0"/>
              <a:t>cannot be returned under conditions depicted in Fig.7-20c. Since the Dev does not receive the Association </a:t>
            </a:r>
            <a:r>
              <a:rPr lang="en-US" altLang="ja-JP" sz="2000" dirty="0" smtClean="0"/>
              <a:t>response from the PNC, </a:t>
            </a:r>
            <a:r>
              <a:rPr lang="en-US" altLang="ja-JP" sz="2000" dirty="0"/>
              <a:t>it has insufficient information to send the </a:t>
            </a:r>
            <a:r>
              <a:rPr lang="en-US" altLang="ja-JP" sz="2000" dirty="0" err="1"/>
              <a:t>Stk</a:t>
            </a:r>
            <a:r>
              <a:rPr lang="en-US" altLang="ja-JP" sz="2000" dirty="0"/>
              <a:t>-Ack</a:t>
            </a:r>
            <a:r>
              <a:rPr lang="en-US" altLang="ja-JP" sz="2000" dirty="0" smtClean="0"/>
              <a:t>.</a:t>
            </a:r>
          </a:p>
          <a:p>
            <a:endParaRPr lang="en-US" altLang="ja-JP" sz="2000" dirty="0" smtClean="0"/>
          </a:p>
        </p:txBody>
      </p:sp>
      <p:sp>
        <p:nvSpPr>
          <p:cNvPr id="5" name="正方形/長方形 4"/>
          <p:cNvSpPr/>
          <p:nvPr/>
        </p:nvSpPr>
        <p:spPr>
          <a:xfrm>
            <a:off x="458234" y="3356992"/>
            <a:ext cx="8136904" cy="707886"/>
          </a:xfrm>
          <a:prstGeom prst="rect">
            <a:avLst/>
          </a:prstGeom>
        </p:spPr>
        <p:txBody>
          <a:bodyPr wrap="square">
            <a:spAutoFit/>
          </a:bodyPr>
          <a:lstStyle/>
          <a:p>
            <a:r>
              <a:rPr lang="en-US" altLang="ja-JP" sz="2000" b="1" dirty="0" smtClean="0"/>
              <a:t>Proposed change</a:t>
            </a:r>
          </a:p>
          <a:p>
            <a:r>
              <a:rPr lang="en-US" altLang="ja-JP" sz="2000" dirty="0"/>
              <a:t>Need a new process to Resend </a:t>
            </a:r>
            <a:r>
              <a:rPr lang="en-US" altLang="ja-JP" sz="2000" dirty="0" smtClean="0"/>
              <a:t>Association Response </a:t>
            </a:r>
            <a:r>
              <a:rPr lang="en-US" altLang="ja-JP" sz="2000" dirty="0"/>
              <a:t>in this </a:t>
            </a:r>
            <a:r>
              <a:rPr lang="en-US" altLang="ja-JP" sz="2000" dirty="0" smtClean="0"/>
              <a:t>case.</a:t>
            </a:r>
          </a:p>
        </p:txBody>
      </p:sp>
      <p:sp>
        <p:nvSpPr>
          <p:cNvPr id="6" name="正方形/長方形 5"/>
          <p:cNvSpPr/>
          <p:nvPr/>
        </p:nvSpPr>
        <p:spPr>
          <a:xfrm>
            <a:off x="467544" y="5199583"/>
            <a:ext cx="8136904" cy="400110"/>
          </a:xfrm>
          <a:prstGeom prst="rect">
            <a:avLst/>
          </a:prstGeom>
        </p:spPr>
        <p:txBody>
          <a:bodyPr wrap="square">
            <a:spAutoFit/>
          </a:bodyPr>
          <a:lstStyle/>
          <a:p>
            <a:r>
              <a:rPr lang="en-US" altLang="ja-JP" sz="2000" b="1" dirty="0" smtClean="0"/>
              <a:t>Resolution : </a:t>
            </a:r>
            <a:r>
              <a:rPr lang="en-US" altLang="ja-JP" sz="2000" dirty="0" smtClean="0"/>
              <a:t>Accept</a:t>
            </a:r>
            <a:endParaRPr lang="ja-JP" altLang="en-US" sz="2000" dirty="0"/>
          </a:p>
        </p:txBody>
      </p:sp>
    </p:spTree>
    <p:extLst>
      <p:ext uri="{BB962C8B-B14F-4D97-AF65-F5344CB8AC3E}">
        <p14:creationId xmlns:p14="http://schemas.microsoft.com/office/powerpoint/2010/main" val="4183153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矢印コネクタ 5"/>
          <p:cNvCxnSpPr/>
          <p:nvPr/>
        </p:nvCxnSpPr>
        <p:spPr bwMode="auto">
          <a:xfrm flipV="1">
            <a:off x="827584" y="3965200"/>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310950" y="3386710"/>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8" name="テキスト ボックス 7"/>
          <p:cNvSpPr txBox="1"/>
          <p:nvPr/>
        </p:nvSpPr>
        <p:spPr>
          <a:xfrm>
            <a:off x="326528" y="4130963"/>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9" name="正方形/長方形 8"/>
          <p:cNvSpPr/>
          <p:nvPr/>
        </p:nvSpPr>
        <p:spPr bwMode="auto">
          <a:xfrm>
            <a:off x="1313548" y="3410993"/>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10" name="テキスト ボックス 9"/>
          <p:cNvSpPr txBox="1"/>
          <p:nvPr/>
        </p:nvSpPr>
        <p:spPr>
          <a:xfrm>
            <a:off x="310950" y="2846650"/>
            <a:ext cx="3306867"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DEV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Association Response, </a:t>
            </a:r>
          </a:p>
          <a:p>
            <a:r>
              <a:rPr lang="en-US" altLang="ja-JP" sz="1200" dirty="0" smtClean="0">
                <a:latin typeface="+mn-lt"/>
                <a:ea typeface="Meiryo UI" pitchFamily="50" charset="-128"/>
                <a:cs typeface="Meiryo UI" pitchFamily="50" charset="-128"/>
              </a:rPr>
              <a:t>due to MAC Header Error.</a:t>
            </a:r>
            <a:endParaRPr kumimoji="1" lang="ja-JP" altLang="en-US" sz="1200" dirty="0" smtClean="0">
              <a:latin typeface="+mn-lt"/>
              <a:ea typeface="Meiryo UI" pitchFamily="50" charset="-128"/>
              <a:cs typeface="Meiryo UI" pitchFamily="50" charset="-128"/>
            </a:endParaRPr>
          </a:p>
        </p:txBody>
      </p:sp>
      <p:cxnSp>
        <p:nvCxnSpPr>
          <p:cNvPr id="11" name="直線矢印コネクタ 10"/>
          <p:cNvCxnSpPr/>
          <p:nvPr/>
        </p:nvCxnSpPr>
        <p:spPr bwMode="auto">
          <a:xfrm>
            <a:off x="2705619" y="3637371"/>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2" name="テキスト ボックス 11"/>
          <p:cNvSpPr txBox="1"/>
          <p:nvPr/>
        </p:nvSpPr>
        <p:spPr>
          <a:xfrm>
            <a:off x="3389145" y="3379655"/>
            <a:ext cx="538930" cy="276999"/>
          </a:xfrm>
          <a:prstGeom prst="rect">
            <a:avLst/>
          </a:prstGeom>
          <a:noFill/>
        </p:spPr>
        <p:txBody>
          <a:bodyPr wrap="none" rtlCol="0">
            <a:spAutoFit/>
          </a:bodyPr>
          <a:lstStyle/>
          <a:p>
            <a:r>
              <a:rPr lang="en-US" altLang="ja-JP" sz="1200" dirty="0">
                <a:latin typeface="+mn-lt"/>
                <a:ea typeface="Meiryo UI" pitchFamily="50" charset="-128"/>
                <a:cs typeface="Meiryo UI" pitchFamily="50" charset="-128"/>
              </a:rPr>
              <a:t>RIFS</a:t>
            </a:r>
            <a:endParaRPr kumimoji="1" lang="ja-JP" altLang="en-US" sz="1200" dirty="0" smtClean="0">
              <a:latin typeface="+mn-lt"/>
              <a:ea typeface="Meiryo UI" pitchFamily="50" charset="-128"/>
              <a:cs typeface="Meiryo UI" pitchFamily="50" charset="-128"/>
            </a:endParaRPr>
          </a:p>
        </p:txBody>
      </p:sp>
      <p:sp>
        <p:nvSpPr>
          <p:cNvPr id="13" name="正方形/長方形 12"/>
          <p:cNvSpPr/>
          <p:nvPr/>
        </p:nvSpPr>
        <p:spPr bwMode="auto">
          <a:xfrm>
            <a:off x="4727763" y="3410992"/>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4" name="テキスト ボックス 13"/>
          <p:cNvSpPr txBox="1"/>
          <p:nvPr/>
        </p:nvSpPr>
        <p:spPr>
          <a:xfrm>
            <a:off x="3995936" y="2846650"/>
            <a:ext cx="3427541" cy="461665"/>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PNC sends Stk-ACK. Last Received Sequence </a:t>
            </a:r>
          </a:p>
          <a:p>
            <a:r>
              <a:rPr kumimoji="1" lang="en-US" altLang="ja-JP" sz="1200" dirty="0" smtClean="0">
                <a:latin typeface="+mn-lt"/>
                <a:ea typeface="Meiryo UI" pitchFamily="50" charset="-128"/>
                <a:cs typeface="Meiryo UI" pitchFamily="50" charset="-128"/>
              </a:rPr>
              <a:t>Number is not incremented </a:t>
            </a:r>
            <a:r>
              <a:rPr kumimoji="1" lang="en-US" altLang="ja-JP" sz="1200" dirty="0" smtClean="0">
                <a:latin typeface="+mn-lt"/>
                <a:ea typeface="Meiryo UI" pitchFamily="50" charset="-128"/>
                <a:cs typeface="Meiryo UI" pitchFamily="50" charset="-128"/>
                <a:sym typeface="Wingdings" panose="05000000000000000000" pitchFamily="2" charset="2"/>
              </a:rPr>
              <a:t>and stays at </a:t>
            </a:r>
            <a:r>
              <a:rPr kumimoji="1" lang="en-US" altLang="ja-JP" sz="1200" b="1" dirty="0" smtClean="0">
                <a:latin typeface="+mn-lt"/>
                <a:ea typeface="Meiryo UI" pitchFamily="50" charset="-128"/>
                <a:cs typeface="Meiryo UI" pitchFamily="50" charset="-128"/>
              </a:rPr>
              <a:t>0</a:t>
            </a:r>
            <a:endParaRPr kumimoji="1" lang="ja-JP" altLang="en-US" sz="1200" b="1" dirty="0" smtClean="0">
              <a:latin typeface="+mn-lt"/>
              <a:ea typeface="Meiryo UI" pitchFamily="50" charset="-128"/>
              <a:cs typeface="Meiryo UI" pitchFamily="50" charset="-128"/>
            </a:endParaRPr>
          </a:p>
        </p:txBody>
      </p:sp>
      <p:sp>
        <p:nvSpPr>
          <p:cNvPr id="15" name="正方形/長方形 14"/>
          <p:cNvSpPr/>
          <p:nvPr/>
        </p:nvSpPr>
        <p:spPr bwMode="auto">
          <a:xfrm>
            <a:off x="5979211" y="3966968"/>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cxnSp>
        <p:nvCxnSpPr>
          <p:cNvPr id="16" name="直線矢印コネクタ 15"/>
          <p:cNvCxnSpPr/>
          <p:nvPr/>
        </p:nvCxnSpPr>
        <p:spPr bwMode="auto">
          <a:xfrm>
            <a:off x="5407876" y="4200654"/>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7" name="テキスト ボックス 16"/>
          <p:cNvSpPr txBox="1"/>
          <p:nvPr/>
        </p:nvSpPr>
        <p:spPr>
          <a:xfrm>
            <a:off x="5440281" y="4222314"/>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18" name="直線矢印コネクタ 17"/>
          <p:cNvCxnSpPr/>
          <p:nvPr/>
        </p:nvCxnSpPr>
        <p:spPr bwMode="auto">
          <a:xfrm>
            <a:off x="6644328" y="4200654"/>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9" name="テキスト ボックス 18"/>
          <p:cNvSpPr txBox="1"/>
          <p:nvPr/>
        </p:nvSpPr>
        <p:spPr>
          <a:xfrm>
            <a:off x="6676733" y="4222314"/>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sp>
        <p:nvSpPr>
          <p:cNvPr id="20" name="テキスト ボックス 19"/>
          <p:cNvSpPr txBox="1"/>
          <p:nvPr/>
        </p:nvSpPr>
        <p:spPr>
          <a:xfrm>
            <a:off x="5652120" y="4686235"/>
            <a:ext cx="3081741" cy="830997"/>
          </a:xfrm>
          <a:prstGeom prst="rect">
            <a:avLst/>
          </a:prstGeom>
          <a:noFill/>
        </p:spPr>
        <p:txBody>
          <a:bodyPr wrap="none" rtlCol="0">
            <a:spAutoFit/>
          </a:bodyPr>
          <a:lstStyle/>
          <a:p>
            <a:r>
              <a:rPr kumimoji="1" lang="en-US" altLang="ja-JP" sz="1600" dirty="0" smtClean="0">
                <a:latin typeface="+mn-lt"/>
                <a:ea typeface="Meiryo UI" pitchFamily="50" charset="-128"/>
                <a:cs typeface="Meiryo UI" pitchFamily="50" charset="-128"/>
              </a:rPr>
              <a:t>Last Received Sequence Number </a:t>
            </a:r>
          </a:p>
          <a:p>
            <a:r>
              <a:rPr kumimoji="1" lang="en-US" altLang="ja-JP" sz="1600" dirty="0">
                <a:latin typeface="+mn-lt"/>
                <a:ea typeface="Meiryo UI" pitchFamily="50" charset="-128"/>
                <a:cs typeface="Meiryo UI" pitchFamily="50" charset="-128"/>
                <a:sym typeface="Wingdings" panose="05000000000000000000" pitchFamily="2" charset="2"/>
              </a:rPr>
              <a:t>i</a:t>
            </a:r>
            <a:r>
              <a:rPr kumimoji="1" lang="en-US" altLang="ja-JP" sz="1600" dirty="0" smtClean="0">
                <a:latin typeface="+mn-lt"/>
                <a:ea typeface="Meiryo UI" pitchFamily="50" charset="-128"/>
                <a:cs typeface="Meiryo UI" pitchFamily="50" charset="-128"/>
                <a:sym typeface="Wingdings" panose="05000000000000000000" pitchFamily="2" charset="2"/>
              </a:rPr>
              <a:t>s set to</a:t>
            </a:r>
            <a:r>
              <a:rPr kumimoji="1" lang="en-US" altLang="ja-JP" sz="1600" dirty="0" smtClean="0">
                <a:latin typeface="+mn-lt"/>
                <a:ea typeface="Meiryo UI" pitchFamily="50" charset="-128"/>
                <a:cs typeface="Meiryo UI" pitchFamily="50" charset="-128"/>
              </a:rPr>
              <a:t> 0x3FF (no packet has been</a:t>
            </a:r>
          </a:p>
          <a:p>
            <a:r>
              <a:rPr kumimoji="1" lang="en-US" altLang="ja-JP" sz="1600" dirty="0">
                <a:latin typeface="+mn-lt"/>
                <a:ea typeface="Meiryo UI" pitchFamily="50" charset="-128"/>
                <a:cs typeface="Meiryo UI" pitchFamily="50" charset="-128"/>
              </a:rPr>
              <a:t>r</a:t>
            </a:r>
            <a:r>
              <a:rPr kumimoji="1" lang="en-US" altLang="ja-JP" sz="1600" dirty="0" smtClean="0">
                <a:latin typeface="+mn-lt"/>
                <a:ea typeface="Meiryo UI" pitchFamily="50" charset="-128"/>
                <a:cs typeface="Meiryo UI" pitchFamily="50" charset="-128"/>
              </a:rPr>
              <a:t>eceived yet by the DEV)</a:t>
            </a:r>
            <a:endParaRPr kumimoji="1" lang="ja-JP" altLang="en-US" sz="1600" dirty="0" smtClean="0">
              <a:latin typeface="+mn-lt"/>
              <a:ea typeface="Meiryo UI" pitchFamily="50" charset="-128"/>
              <a:cs typeface="Meiryo UI" pitchFamily="50" charset="-128"/>
            </a:endParaRPr>
          </a:p>
        </p:txBody>
      </p:sp>
      <p:cxnSp>
        <p:nvCxnSpPr>
          <p:cNvPr id="21" name="直線コネクタ 20"/>
          <p:cNvCxnSpPr/>
          <p:nvPr/>
        </p:nvCxnSpPr>
        <p:spPr bwMode="auto">
          <a:xfrm>
            <a:off x="5407876" y="3966968"/>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2" name="直線コネクタ 21"/>
          <p:cNvCxnSpPr/>
          <p:nvPr/>
        </p:nvCxnSpPr>
        <p:spPr bwMode="auto">
          <a:xfrm>
            <a:off x="7207648" y="3970902"/>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23" name="正方形/長方形 22"/>
          <p:cNvSpPr/>
          <p:nvPr/>
        </p:nvSpPr>
        <p:spPr bwMode="auto">
          <a:xfrm>
            <a:off x="7215663" y="3405828"/>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24" name="テキスト ボックス 23"/>
          <p:cNvSpPr txBox="1"/>
          <p:nvPr/>
        </p:nvSpPr>
        <p:spPr>
          <a:xfrm>
            <a:off x="2519772" y="3962774"/>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25" name="テキスト ボックス 24"/>
          <p:cNvSpPr txBox="1"/>
          <p:nvPr/>
        </p:nvSpPr>
        <p:spPr>
          <a:xfrm>
            <a:off x="7426879" y="3145877"/>
            <a:ext cx="86754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retransmit</a:t>
            </a:r>
            <a:endParaRPr kumimoji="1" lang="ja-JP" altLang="en-US" sz="1200" dirty="0" smtClean="0">
              <a:latin typeface="+mn-lt"/>
              <a:ea typeface="Meiryo UI" pitchFamily="50" charset="-128"/>
              <a:cs typeface="Meiryo UI" pitchFamily="50" charset="-128"/>
            </a:endParaRPr>
          </a:p>
        </p:txBody>
      </p:sp>
      <p:sp>
        <p:nvSpPr>
          <p:cNvPr id="27" name="テキスト ボックス 26"/>
          <p:cNvSpPr txBox="1"/>
          <p:nvPr/>
        </p:nvSpPr>
        <p:spPr>
          <a:xfrm>
            <a:off x="482147" y="1254999"/>
            <a:ext cx="8338325" cy="1200329"/>
          </a:xfrm>
          <a:prstGeom prst="rect">
            <a:avLst/>
          </a:prstGeom>
          <a:noFill/>
          <a:ln>
            <a:solidFill>
              <a:schemeClr val="tx1"/>
            </a:solidFill>
          </a:ln>
        </p:spPr>
        <p:txBody>
          <a:bodyPr wrap="square" rtlCol="0">
            <a:spAutoFit/>
          </a:bodyPr>
          <a:lstStyle/>
          <a:p>
            <a:r>
              <a:rPr kumimoji="1" lang="en-US" altLang="ja-JP" dirty="0" smtClean="0"/>
              <a:t>Since the DEV</a:t>
            </a:r>
            <a:r>
              <a:rPr kumimoji="1" lang="ja-JP" altLang="en-US" dirty="0" smtClean="0"/>
              <a:t> </a:t>
            </a:r>
            <a:r>
              <a:rPr kumimoji="1" lang="en-US" altLang="ja-JP" dirty="0" smtClean="0"/>
              <a:t>cannot be sure that it has associated until it has properly received the</a:t>
            </a:r>
            <a:r>
              <a:rPr lang="ja-JP" altLang="en-US" dirty="0"/>
              <a:t> </a:t>
            </a:r>
            <a:r>
              <a:rPr kumimoji="1" lang="en-US" altLang="ja-JP" dirty="0" smtClean="0"/>
              <a:t>Association </a:t>
            </a:r>
            <a:r>
              <a:rPr lang="en-US" altLang="ja-JP" dirty="0" smtClean="0"/>
              <a:t>Response command, it cannot send out a </a:t>
            </a:r>
            <a:r>
              <a:rPr lang="en-US" altLang="ja-JP" dirty="0" err="1" smtClean="0"/>
              <a:t>Stk-ACK</a:t>
            </a:r>
            <a:r>
              <a:rPr lang="ja-JP" altLang="en-US" dirty="0" smtClean="0"/>
              <a:t> </a:t>
            </a:r>
            <a:r>
              <a:rPr lang="en-US" altLang="ja-JP" dirty="0" smtClean="0"/>
              <a:t>response before then.</a:t>
            </a:r>
            <a:r>
              <a:rPr lang="en-US" altLang="ja-JP" dirty="0"/>
              <a:t> </a:t>
            </a:r>
            <a:r>
              <a:rPr lang="en-US" altLang="ja-JP" dirty="0" smtClean="0"/>
              <a:t> Therefore, the original sequence depicted in Figure 7-</a:t>
            </a:r>
            <a:r>
              <a:rPr lang="en-US" altLang="ja-JP" dirty="0" err="1" smtClean="0"/>
              <a:t>20d</a:t>
            </a:r>
            <a:r>
              <a:rPr lang="en-US" altLang="ja-JP" dirty="0" smtClean="0"/>
              <a:t> is not possible.</a:t>
            </a:r>
            <a:endParaRPr kumimoji="1" lang="en-US" altLang="ja-JP" dirty="0" smtClean="0"/>
          </a:p>
        </p:txBody>
      </p:sp>
      <p:cxnSp>
        <p:nvCxnSpPr>
          <p:cNvPr id="28" name="直線矢印コネクタ 27"/>
          <p:cNvCxnSpPr>
            <a:stCxn id="27" idx="2"/>
          </p:cNvCxnSpPr>
          <p:nvPr/>
        </p:nvCxnSpPr>
        <p:spPr bwMode="auto">
          <a:xfrm>
            <a:off x="4651310" y="2455328"/>
            <a:ext cx="1576874" cy="1454602"/>
          </a:xfrm>
          <a:prstGeom prst="straightConnector1">
            <a:avLst/>
          </a:prstGeom>
          <a:solidFill>
            <a:schemeClr val="accent1"/>
          </a:solidFill>
          <a:ln w="12700" cap="flat" cmpd="sng" algn="ctr">
            <a:solidFill>
              <a:srgbClr val="FF0000"/>
            </a:solidFill>
            <a:prstDash val="solid"/>
            <a:round/>
            <a:headEnd type="none" w="sm" len="sm"/>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正方形/長方形 1"/>
          <p:cNvSpPr/>
          <p:nvPr/>
        </p:nvSpPr>
        <p:spPr>
          <a:xfrm>
            <a:off x="3084359" y="5291916"/>
            <a:ext cx="2351926" cy="369332"/>
          </a:xfrm>
          <a:prstGeom prst="rect">
            <a:avLst/>
          </a:prstGeom>
        </p:spPr>
        <p:txBody>
          <a:bodyPr wrap="none">
            <a:spAutoFit/>
          </a:bodyPr>
          <a:lstStyle/>
          <a:p>
            <a:r>
              <a:rPr lang="en-US" altLang="ja-JP" u="sng" dirty="0" smtClean="0"/>
              <a:t>Original</a:t>
            </a:r>
            <a:r>
              <a:rPr lang="en-US" altLang="ja-JP" dirty="0" smtClean="0"/>
              <a:t> Figure 7-20d</a:t>
            </a:r>
            <a:endParaRPr lang="en-US" altLang="ja-JP" dirty="0"/>
          </a:p>
        </p:txBody>
      </p:sp>
      <p:sp>
        <p:nvSpPr>
          <p:cNvPr id="31" name="正方形/長方形 30"/>
          <p:cNvSpPr/>
          <p:nvPr/>
        </p:nvSpPr>
        <p:spPr>
          <a:xfrm>
            <a:off x="434472" y="735087"/>
            <a:ext cx="1704313" cy="461665"/>
          </a:xfrm>
          <a:prstGeom prst="rect">
            <a:avLst/>
          </a:prstGeom>
        </p:spPr>
        <p:txBody>
          <a:bodyPr wrap="none">
            <a:spAutoFit/>
          </a:bodyPr>
          <a:lstStyle/>
          <a:p>
            <a:pPr marL="285750" indent="-285750">
              <a:buFont typeface="Wingdings" panose="05000000000000000000" pitchFamily="2" charset="2"/>
              <a:buChar char="n"/>
            </a:pPr>
            <a:r>
              <a:rPr lang="en-US" altLang="ja-JP" sz="2400" b="1" dirty="0" smtClean="0"/>
              <a:t>Problem</a:t>
            </a:r>
            <a:endParaRPr lang="en-US" altLang="ja-JP" sz="2400" b="1" dirty="0"/>
          </a:p>
        </p:txBody>
      </p:sp>
      <p:sp>
        <p:nvSpPr>
          <p:cNvPr id="40" name="日付プレースホルダー 39"/>
          <p:cNvSpPr>
            <a:spLocks noGrp="1"/>
          </p:cNvSpPr>
          <p:nvPr>
            <p:ph type="dt" sz="half" idx="10"/>
          </p:nvPr>
        </p:nvSpPr>
        <p:spPr/>
        <p:txBody>
          <a:bodyPr/>
          <a:lstStyle/>
          <a:p>
            <a:r>
              <a:rPr lang="en-US" altLang="ja-JP" smtClean="0">
                <a:solidFill>
                  <a:srgbClr val="000000"/>
                </a:solidFill>
              </a:rPr>
              <a:t>September 2016</a:t>
            </a:r>
            <a:endParaRPr lang="en-US" altLang="ja-JP" dirty="0">
              <a:solidFill>
                <a:srgbClr val="000000"/>
              </a:solidFill>
            </a:endParaRPr>
          </a:p>
        </p:txBody>
      </p:sp>
      <p:sp>
        <p:nvSpPr>
          <p:cNvPr id="44" name="フッター プレースホルダー 43"/>
          <p:cNvSpPr>
            <a:spLocks noGrp="1"/>
          </p:cNvSpPr>
          <p:nvPr>
            <p:ph type="ftr" sz="quarter" idx="11"/>
          </p:nvPr>
        </p:nvSpPr>
        <p:spPr/>
        <p:txBody>
          <a:bodyPr/>
          <a:lstStyle/>
          <a:p>
            <a:r>
              <a:rPr lang="en-US" altLang="ja-JP" dirty="0" smtClean="0">
                <a:solidFill>
                  <a:srgbClr val="000000"/>
                </a:solidFill>
              </a:rPr>
              <a:t>Kiyoshi Toshimitsu (Toshiba)</a:t>
            </a:r>
            <a:endParaRPr lang="en-US" altLang="ja-JP" dirty="0">
              <a:solidFill>
                <a:srgbClr val="000000"/>
              </a:solidFill>
            </a:endParaRPr>
          </a:p>
        </p:txBody>
      </p:sp>
      <p:cxnSp>
        <p:nvCxnSpPr>
          <p:cNvPr id="4" name="直線コネクタ 3"/>
          <p:cNvCxnSpPr/>
          <p:nvPr/>
        </p:nvCxnSpPr>
        <p:spPr bwMode="auto">
          <a:xfrm flipH="1">
            <a:off x="5893083" y="3909930"/>
            <a:ext cx="839157" cy="646265"/>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p:nvPr/>
        </p:nvCxnSpPr>
        <p:spPr bwMode="auto">
          <a:xfrm>
            <a:off x="5884770" y="3926556"/>
            <a:ext cx="864096" cy="613013"/>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259530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September 2016</a:t>
            </a:r>
            <a:endParaRPr kumimoji="1" lang="ja-JP" altLang="en-US"/>
          </a:p>
        </p:txBody>
      </p:sp>
      <p:sp>
        <p:nvSpPr>
          <p:cNvPr id="5" name="コンテンツ プレースホルダー 4"/>
          <p:cNvSpPr>
            <a:spLocks noGrp="1"/>
          </p:cNvSpPr>
          <p:nvPr>
            <p:ph idx="4294967295"/>
          </p:nvPr>
        </p:nvSpPr>
        <p:spPr>
          <a:xfrm>
            <a:off x="914400" y="1268760"/>
            <a:ext cx="7978080" cy="5040560"/>
          </a:xfrm>
        </p:spPr>
        <p:txBody>
          <a:bodyPr>
            <a:noAutofit/>
          </a:bodyPr>
          <a:lstStyle/>
          <a:p>
            <a:pPr>
              <a:buFont typeface="Wingdings" panose="05000000000000000000" pitchFamily="2" charset="2"/>
              <a:buChar char="n"/>
            </a:pPr>
            <a:r>
              <a:rPr kumimoji="1" lang="en-US" altLang="ja-JP" sz="1800" dirty="0" smtClean="0"/>
              <a:t>Change  Figure 7-</a:t>
            </a:r>
            <a:r>
              <a:rPr kumimoji="1" lang="en-US" altLang="ja-JP" sz="1800" dirty="0" err="1" smtClean="0"/>
              <a:t>20d</a:t>
            </a:r>
            <a:r>
              <a:rPr kumimoji="1" lang="en-US" altLang="ja-JP" sz="1800" dirty="0" smtClean="0"/>
              <a:t> (including title) as follows:</a:t>
            </a:r>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a:p>
          <a:p>
            <a:pPr marL="0" indent="0">
              <a:buNone/>
            </a:pPr>
            <a:endParaRPr lang="en-US" altLang="ja-JP" sz="2400" dirty="0" smtClean="0"/>
          </a:p>
          <a:p>
            <a:pPr marL="0" indent="0">
              <a:buNone/>
            </a:pPr>
            <a:endParaRPr lang="en-US" altLang="ja-JP" sz="2400" dirty="0"/>
          </a:p>
          <a:p>
            <a:pPr>
              <a:buFont typeface="Wingdings" panose="05000000000000000000" pitchFamily="2" charset="2"/>
              <a:buChar char="n"/>
            </a:pPr>
            <a:r>
              <a:rPr lang="en-US" altLang="ja-JP" sz="1800" dirty="0" smtClean="0"/>
              <a:t>Delete Figures 7-</a:t>
            </a:r>
            <a:r>
              <a:rPr lang="en-US" altLang="ja-JP" sz="1800" dirty="0" err="1" smtClean="0"/>
              <a:t>20e</a:t>
            </a:r>
            <a:r>
              <a:rPr lang="en-US" altLang="ja-JP" sz="1800" dirty="0" smtClean="0"/>
              <a:t> and 7-</a:t>
            </a:r>
            <a:r>
              <a:rPr lang="en-US" altLang="ja-JP" sz="1800" dirty="0" err="1" smtClean="0"/>
              <a:t>20f</a:t>
            </a:r>
            <a:endParaRPr lang="en-US" altLang="ja-JP" sz="1800" dirty="0" smtClean="0"/>
          </a:p>
          <a:p>
            <a:pPr marL="0" indent="0">
              <a:buNone/>
            </a:pPr>
            <a:r>
              <a:rPr lang="en-US" altLang="ja-JP" sz="1800" dirty="0" smtClean="0"/>
              <a:t>Figure 7-20e and 7-</a:t>
            </a:r>
            <a:r>
              <a:rPr lang="en-US" altLang="ja-JP" sz="1800" dirty="0" err="1" smtClean="0"/>
              <a:t>20f</a:t>
            </a:r>
            <a:r>
              <a:rPr lang="ja-JP" altLang="en-US" sz="1800" dirty="0" smtClean="0"/>
              <a:t> </a:t>
            </a:r>
            <a:r>
              <a:rPr lang="en-US" altLang="ja-JP" sz="1800" dirty="0" smtClean="0"/>
              <a:t>since these two cases do not exist (DEV cannot know DEVID before association is established). </a:t>
            </a:r>
            <a:endParaRPr lang="en-US" altLang="ja-JP" sz="1800" dirty="0"/>
          </a:p>
        </p:txBody>
      </p:sp>
      <p:cxnSp>
        <p:nvCxnSpPr>
          <p:cNvPr id="6" name="直線矢印コネクタ 5"/>
          <p:cNvCxnSpPr/>
          <p:nvPr/>
        </p:nvCxnSpPr>
        <p:spPr bwMode="auto">
          <a:xfrm flipV="1">
            <a:off x="912170" y="338416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395536" y="2805679"/>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8" name="テキスト ボックス 7"/>
          <p:cNvSpPr txBox="1"/>
          <p:nvPr/>
        </p:nvSpPr>
        <p:spPr>
          <a:xfrm>
            <a:off x="411114" y="3549932"/>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9" name="正方形/長方形 8"/>
          <p:cNvSpPr/>
          <p:nvPr/>
        </p:nvSpPr>
        <p:spPr bwMode="auto">
          <a:xfrm>
            <a:off x="1398134" y="2829962"/>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10" name="テキスト ボックス 9"/>
          <p:cNvSpPr txBox="1"/>
          <p:nvPr/>
        </p:nvSpPr>
        <p:spPr>
          <a:xfrm>
            <a:off x="501518" y="1990581"/>
            <a:ext cx="3494418" cy="646331"/>
          </a:xfrm>
          <a:prstGeom prst="rect">
            <a:avLst/>
          </a:prstGeom>
          <a:noFill/>
        </p:spPr>
        <p:txBody>
          <a:bodyPr wrap="none" rtlCol="0">
            <a:spAutoFit/>
          </a:bodyPr>
          <a:lstStyle/>
          <a:p>
            <a:pPr marL="228600" indent="-228600">
              <a:buAutoNum type="alphaLcParenR"/>
            </a:pPr>
            <a:r>
              <a:rPr kumimoji="1" lang="en-US" altLang="ja-JP" sz="1200" dirty="0" smtClean="0">
                <a:latin typeface="+mn-lt"/>
                <a:ea typeface="Meiryo UI" pitchFamily="50" charset="-128"/>
                <a:cs typeface="Meiryo UI" pitchFamily="50" charset="-128"/>
              </a:rPr>
              <a:t>DEV does </a:t>
            </a:r>
            <a:r>
              <a:rPr kumimoji="1" lang="en-US" altLang="ja-JP" sz="1200" u="sng" dirty="0" smtClean="0">
                <a:latin typeface="+mn-lt"/>
                <a:ea typeface="Meiryo UI" pitchFamily="50" charset="-128"/>
                <a:cs typeface="Meiryo UI" pitchFamily="50" charset="-128"/>
              </a:rPr>
              <a:t>not</a:t>
            </a:r>
            <a:r>
              <a:rPr kumimoji="1" lang="en-US" altLang="ja-JP" sz="1200" dirty="0" smtClean="0">
                <a:latin typeface="+mn-lt"/>
                <a:ea typeface="Meiryo UI" pitchFamily="50" charset="-128"/>
                <a:cs typeface="Meiryo UI" pitchFamily="50" charset="-128"/>
              </a:rPr>
              <a:t> receive Association Response </a:t>
            </a:r>
          </a:p>
          <a:p>
            <a:r>
              <a:rPr lang="en-US" altLang="ja-JP" sz="1200" dirty="0">
                <a:ea typeface="Meiryo UI" pitchFamily="50" charset="-128"/>
                <a:cs typeface="Meiryo UI" pitchFamily="50" charset="-128"/>
              </a:rPr>
              <a:t> </a:t>
            </a:r>
            <a:r>
              <a:rPr lang="en-US" altLang="ja-JP" sz="1200" dirty="0" smtClean="0">
                <a:ea typeface="Meiryo UI" pitchFamily="50" charset="-128"/>
                <a:cs typeface="Meiryo UI" pitchFamily="50" charset="-128"/>
              </a:rPr>
              <a:t>         </a:t>
            </a:r>
            <a:r>
              <a:rPr lang="en-US" altLang="ja-JP" sz="1200" dirty="0" smtClean="0">
                <a:latin typeface="+mn-lt"/>
                <a:ea typeface="Meiryo UI" pitchFamily="50" charset="-128"/>
                <a:cs typeface="Meiryo UI" pitchFamily="50" charset="-128"/>
              </a:rPr>
              <a:t>due to MAC Header Error, or</a:t>
            </a:r>
          </a:p>
          <a:p>
            <a:r>
              <a:rPr lang="en-US" altLang="ja-JP" sz="1200" dirty="0" smtClean="0">
                <a:ea typeface="Meiryo UI" pitchFamily="50" charset="-128"/>
                <a:cs typeface="Meiryo UI" pitchFamily="50" charset="-128"/>
              </a:rPr>
              <a:t>b)  </a:t>
            </a:r>
            <a:r>
              <a:rPr lang="en-US" altLang="ja-JP" sz="1200" dirty="0" err="1" smtClean="0">
                <a:ea typeface="Meiryo UI" pitchFamily="50" charset="-128"/>
                <a:cs typeface="Meiryo UI" pitchFamily="50" charset="-128"/>
              </a:rPr>
              <a:t>HRCP</a:t>
            </a:r>
            <a:r>
              <a:rPr lang="en-US" altLang="ja-JP" sz="1200" dirty="0" smtClean="0">
                <a:ea typeface="Meiryo UI" pitchFamily="50" charset="-128"/>
                <a:cs typeface="Meiryo UI" pitchFamily="50" charset="-128"/>
              </a:rPr>
              <a:t> PNC does not receive </a:t>
            </a:r>
            <a:r>
              <a:rPr lang="en-US" altLang="ja-JP" sz="1200" dirty="0" err="1">
                <a:ea typeface="Meiryo UI" pitchFamily="50" charset="-128"/>
                <a:cs typeface="Meiryo UI" pitchFamily="50" charset="-128"/>
              </a:rPr>
              <a:t>S</a:t>
            </a:r>
            <a:r>
              <a:rPr lang="en-US" altLang="ja-JP" sz="1200" dirty="0" err="1" smtClean="0">
                <a:ea typeface="Meiryo UI" pitchFamily="50" charset="-128"/>
                <a:cs typeface="Meiryo UI" pitchFamily="50" charset="-128"/>
              </a:rPr>
              <a:t>tk-ACK</a:t>
            </a:r>
            <a:endParaRPr lang="en-US" altLang="ja-JP" sz="1200" dirty="0" smtClean="0">
              <a:ea typeface="Meiryo UI" pitchFamily="50" charset="-128"/>
              <a:cs typeface="Meiryo UI" pitchFamily="50" charset="-128"/>
            </a:endParaRPr>
          </a:p>
        </p:txBody>
      </p:sp>
      <p:cxnSp>
        <p:nvCxnSpPr>
          <p:cNvPr id="11" name="直線矢印コネクタ 10"/>
          <p:cNvCxnSpPr>
            <a:endCxn id="16" idx="1"/>
          </p:cNvCxnSpPr>
          <p:nvPr/>
        </p:nvCxnSpPr>
        <p:spPr bwMode="auto">
          <a:xfrm>
            <a:off x="2790205" y="3051868"/>
            <a:ext cx="153310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2" name="テキスト ボックス 11"/>
          <p:cNvSpPr txBox="1"/>
          <p:nvPr/>
        </p:nvSpPr>
        <p:spPr>
          <a:xfrm>
            <a:off x="3473731" y="2798624"/>
            <a:ext cx="538930" cy="276999"/>
          </a:xfrm>
          <a:prstGeom prst="rect">
            <a:avLst/>
          </a:prstGeom>
          <a:noFill/>
        </p:spPr>
        <p:txBody>
          <a:bodyPr wrap="none" rtlCol="0">
            <a:spAutoFit/>
          </a:bodyPr>
          <a:lstStyle/>
          <a:p>
            <a:r>
              <a:rPr lang="en-US" altLang="ja-JP" sz="1200" dirty="0">
                <a:latin typeface="+mn-lt"/>
                <a:ea typeface="Meiryo UI" pitchFamily="50" charset="-128"/>
                <a:cs typeface="Meiryo UI" pitchFamily="50" charset="-128"/>
              </a:rPr>
              <a:t>RIFS</a:t>
            </a:r>
            <a:endParaRPr kumimoji="1" lang="ja-JP" altLang="en-US" sz="1200" dirty="0" smtClean="0">
              <a:latin typeface="+mn-lt"/>
              <a:ea typeface="Meiryo UI" pitchFamily="50" charset="-128"/>
              <a:cs typeface="Meiryo UI" pitchFamily="50" charset="-128"/>
            </a:endParaRPr>
          </a:p>
        </p:txBody>
      </p:sp>
      <p:sp>
        <p:nvSpPr>
          <p:cNvPr id="13" name="テキスト ボックス 12"/>
          <p:cNvSpPr txBox="1"/>
          <p:nvPr/>
        </p:nvSpPr>
        <p:spPr>
          <a:xfrm>
            <a:off x="3864498" y="2357951"/>
            <a:ext cx="2648033" cy="276999"/>
          </a:xfrm>
          <a:prstGeom prst="rect">
            <a:avLst/>
          </a:prstGeom>
          <a:noFill/>
        </p:spPr>
        <p:txBody>
          <a:bodyPr wrap="none" rtlCol="0">
            <a:spAutoFit/>
          </a:bodyPr>
          <a:lstStyle/>
          <a:p>
            <a:r>
              <a:rPr kumimoji="1" lang="en-US" altLang="ja-JP" sz="1200" dirty="0" smtClean="0">
                <a:latin typeface="+mn-lt"/>
                <a:ea typeface="Meiryo UI" pitchFamily="50" charset="-128"/>
                <a:cs typeface="Meiryo UI" pitchFamily="50" charset="-128"/>
              </a:rPr>
              <a:t>PNC resends Association Response</a:t>
            </a:r>
            <a:endParaRPr kumimoji="1" lang="ja-JP" altLang="en-US" sz="1200" b="1" dirty="0" smtClean="0">
              <a:latin typeface="+mn-lt"/>
              <a:ea typeface="Meiryo UI" pitchFamily="50" charset="-128"/>
              <a:cs typeface="Meiryo UI" pitchFamily="50" charset="-128"/>
            </a:endParaRPr>
          </a:p>
        </p:txBody>
      </p:sp>
      <p:sp>
        <p:nvSpPr>
          <p:cNvPr id="14" name="テキスト ボックス 13"/>
          <p:cNvSpPr txBox="1"/>
          <p:nvPr/>
        </p:nvSpPr>
        <p:spPr>
          <a:xfrm>
            <a:off x="2604358" y="3381743"/>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15" name="テキスト ボックス 14"/>
          <p:cNvSpPr txBox="1"/>
          <p:nvPr/>
        </p:nvSpPr>
        <p:spPr>
          <a:xfrm>
            <a:off x="4611701" y="2588784"/>
            <a:ext cx="970137"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(retransmit)</a:t>
            </a:r>
            <a:endParaRPr kumimoji="1" lang="ja-JP" altLang="en-US" sz="1200" dirty="0" smtClean="0">
              <a:latin typeface="+mn-lt"/>
              <a:ea typeface="Meiryo UI" pitchFamily="50" charset="-128"/>
              <a:cs typeface="Meiryo UI" pitchFamily="50" charset="-128"/>
            </a:endParaRPr>
          </a:p>
        </p:txBody>
      </p:sp>
      <p:sp>
        <p:nvSpPr>
          <p:cNvPr id="16" name="正方形/長方形 15"/>
          <p:cNvSpPr/>
          <p:nvPr/>
        </p:nvSpPr>
        <p:spPr bwMode="auto">
          <a:xfrm>
            <a:off x="4323310" y="2828194"/>
            <a:ext cx="1392071" cy="555975"/>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17" name="正方形/長方形 16"/>
          <p:cNvSpPr/>
          <p:nvPr/>
        </p:nvSpPr>
        <p:spPr bwMode="auto">
          <a:xfrm>
            <a:off x="6308469" y="3385937"/>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Stk-</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latin typeface="+mn-lt"/>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mn-lt"/>
              <a:ea typeface="ＭＳ Ｐゴシック" pitchFamily="50" charset="-128"/>
            </a:endParaRPr>
          </a:p>
        </p:txBody>
      </p:sp>
      <p:sp>
        <p:nvSpPr>
          <p:cNvPr id="18" name="テキスト ボックス 17"/>
          <p:cNvSpPr txBox="1"/>
          <p:nvPr/>
        </p:nvSpPr>
        <p:spPr>
          <a:xfrm>
            <a:off x="5769539" y="3641283"/>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sp>
        <p:nvSpPr>
          <p:cNvPr id="19" name="テキスト ボックス 18"/>
          <p:cNvSpPr txBox="1"/>
          <p:nvPr/>
        </p:nvSpPr>
        <p:spPr>
          <a:xfrm>
            <a:off x="7005991" y="3641283"/>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20" name="直線コネクタ 19"/>
          <p:cNvCxnSpPr/>
          <p:nvPr/>
        </p:nvCxnSpPr>
        <p:spPr bwMode="auto">
          <a:xfrm>
            <a:off x="5737134" y="338593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1" name="直線コネクタ 20"/>
          <p:cNvCxnSpPr/>
          <p:nvPr/>
        </p:nvCxnSpPr>
        <p:spPr bwMode="auto">
          <a:xfrm>
            <a:off x="7536906" y="3389871"/>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2" name="直線矢印コネクタ 21"/>
          <p:cNvCxnSpPr/>
          <p:nvPr/>
        </p:nvCxnSpPr>
        <p:spPr bwMode="auto">
          <a:xfrm>
            <a:off x="5729119" y="361962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cxnSp>
        <p:nvCxnSpPr>
          <p:cNvPr id="23" name="直線矢印コネクタ 22"/>
          <p:cNvCxnSpPr/>
          <p:nvPr/>
        </p:nvCxnSpPr>
        <p:spPr bwMode="auto">
          <a:xfrm>
            <a:off x="6965571" y="361962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4" name="テキスト ボックス 23"/>
          <p:cNvSpPr txBox="1"/>
          <p:nvPr/>
        </p:nvSpPr>
        <p:spPr>
          <a:xfrm>
            <a:off x="5976864" y="3941912"/>
            <a:ext cx="1560042" cy="461665"/>
          </a:xfrm>
          <a:prstGeom prst="rect">
            <a:avLst/>
          </a:prstGeom>
          <a:noFill/>
        </p:spPr>
        <p:txBody>
          <a:bodyPr wrap="none" rtlCol="0">
            <a:spAutoFit/>
          </a:bodyPr>
          <a:lstStyle/>
          <a:p>
            <a:r>
              <a:rPr kumimoji="1" lang="en-US" altLang="ja-JP" sz="1200" dirty="0" smtClean="0">
                <a:cs typeface="Meiryo UI" pitchFamily="50" charset="-128"/>
              </a:rPr>
              <a:t>Last Received</a:t>
            </a:r>
          </a:p>
          <a:p>
            <a:r>
              <a:rPr kumimoji="1" lang="en-US" altLang="ja-JP" sz="1200" dirty="0" smtClean="0">
                <a:cs typeface="Meiryo UI" pitchFamily="50" charset="-128"/>
              </a:rPr>
              <a:t>Sequence Number = </a:t>
            </a:r>
            <a:r>
              <a:rPr kumimoji="1" lang="en-US" altLang="ja-JP" sz="1200" b="1" dirty="0" smtClean="0">
                <a:cs typeface="Meiryo UI" pitchFamily="50" charset="-128"/>
              </a:rPr>
              <a:t>0</a:t>
            </a:r>
            <a:endParaRPr kumimoji="1" lang="ja-JP" altLang="en-US" sz="1200" b="1" dirty="0" smtClean="0">
              <a:cs typeface="Meiryo UI" pitchFamily="50" charset="-128"/>
            </a:endParaRPr>
          </a:p>
        </p:txBody>
      </p:sp>
      <p:sp>
        <p:nvSpPr>
          <p:cNvPr id="25" name="正方形/長方形 24"/>
          <p:cNvSpPr/>
          <p:nvPr/>
        </p:nvSpPr>
        <p:spPr bwMode="auto">
          <a:xfrm>
            <a:off x="7536906" y="2825768"/>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t>Data</a:t>
            </a:r>
            <a:endParaRPr kumimoji="0" lang="en-US" altLang="ja-JP" sz="1600" b="0" i="0" u="none" strike="noStrike" cap="none" normalizeH="0" baseline="0" dirty="0" smtClean="0">
              <a:ln>
                <a:noFill/>
              </a:ln>
              <a:solidFill>
                <a:schemeClr val="tx1"/>
              </a:solidFill>
              <a:effectLst/>
            </a:endParaRPr>
          </a:p>
        </p:txBody>
      </p:sp>
      <p:sp>
        <p:nvSpPr>
          <p:cNvPr id="27" name="テキスト ボックス 26"/>
          <p:cNvSpPr txBox="1"/>
          <p:nvPr/>
        </p:nvSpPr>
        <p:spPr>
          <a:xfrm>
            <a:off x="2587401" y="4509120"/>
            <a:ext cx="4998869"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7-20d Recovery of Association Response  </a:t>
            </a:r>
          </a:p>
        </p:txBody>
      </p:sp>
      <p:sp>
        <p:nvSpPr>
          <p:cNvPr id="28" name="テキスト ボックス 27"/>
          <p:cNvSpPr txBox="1"/>
          <p:nvPr/>
        </p:nvSpPr>
        <p:spPr>
          <a:xfrm>
            <a:off x="427905" y="740227"/>
            <a:ext cx="2406428" cy="461665"/>
          </a:xfrm>
          <a:prstGeom prst="rect">
            <a:avLst/>
          </a:prstGeom>
          <a:noFill/>
        </p:spPr>
        <p:txBody>
          <a:bodyPr wrap="none" rtlCol="0">
            <a:spAutoFit/>
          </a:bodyPr>
          <a:lstStyle/>
          <a:p>
            <a:pPr marL="457200" indent="-457200">
              <a:buFont typeface="Wingdings" panose="05000000000000000000" pitchFamily="2" charset="2"/>
              <a:buChar char="n"/>
            </a:pPr>
            <a:r>
              <a:rPr kumimoji="1" lang="en-US" altLang="ja-JP" sz="2400" b="1" dirty="0" smtClean="0"/>
              <a:t>Resolutions</a:t>
            </a:r>
            <a:endParaRPr kumimoji="1" lang="ja-JP" altLang="en-US" sz="2400" b="1" dirty="0"/>
          </a:p>
        </p:txBody>
      </p:sp>
      <p:sp>
        <p:nvSpPr>
          <p:cNvPr id="29" name="フッター プレースホルダー 28"/>
          <p:cNvSpPr>
            <a:spLocks noGrp="1"/>
          </p:cNvSpPr>
          <p:nvPr>
            <p:ph type="ftr" sz="quarter" idx="11"/>
          </p:nvPr>
        </p:nvSpPr>
        <p:spPr/>
        <p:txBody>
          <a:bodyPr/>
          <a:lstStyle/>
          <a:p>
            <a:r>
              <a:rPr lang="en-US" altLang="ja-JP" smtClean="0">
                <a:solidFill>
                  <a:srgbClr val="000000"/>
                </a:solidFill>
              </a:rPr>
              <a:t>Kiyoshi Toshimitsu(Toshiba)</a:t>
            </a:r>
            <a:endParaRPr lang="en-US" altLang="ja-JP" dirty="0">
              <a:solidFill>
                <a:srgbClr val="000000"/>
              </a:solidFill>
            </a:endParaRPr>
          </a:p>
        </p:txBody>
      </p:sp>
    </p:spTree>
    <p:extLst>
      <p:ext uri="{BB962C8B-B14F-4D97-AF65-F5344CB8AC3E}">
        <p14:creationId xmlns:p14="http://schemas.microsoft.com/office/powerpoint/2010/main" val="2828324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kumimoji="1" lang="en-US" altLang="ja-JP" smtClean="0"/>
              <a:t>September 2016</a:t>
            </a:r>
            <a:endParaRPr kumimoji="1" lang="ja-JP" altLang="en-US"/>
          </a:p>
        </p:txBody>
      </p:sp>
      <p:sp>
        <p:nvSpPr>
          <p:cNvPr id="6" name="フッター プレースホルダー 5"/>
          <p:cNvSpPr>
            <a:spLocks noGrp="1"/>
          </p:cNvSpPr>
          <p:nvPr>
            <p:ph type="ftr" sz="quarter" idx="11"/>
          </p:nvPr>
        </p:nvSpPr>
        <p:spPr/>
        <p:txBody>
          <a:bodyPr/>
          <a:lstStyle/>
          <a:p>
            <a:r>
              <a:rPr kumimoji="1" lang="en-US" altLang="ja-JP" smtClean="0"/>
              <a:t>Kiyoshi Toshimitsu(Toshiba)</a:t>
            </a:r>
            <a:endParaRPr kumimoji="1" lang="ja-JP" altLang="en-US"/>
          </a:p>
        </p:txBody>
      </p:sp>
      <p:sp>
        <p:nvSpPr>
          <p:cNvPr id="5" name="コンテンツ プレースホルダー 4"/>
          <p:cNvSpPr>
            <a:spLocks noGrp="1"/>
          </p:cNvSpPr>
          <p:nvPr>
            <p:ph idx="4294967295"/>
          </p:nvPr>
        </p:nvSpPr>
        <p:spPr>
          <a:xfrm>
            <a:off x="611560" y="1124744"/>
            <a:ext cx="8229600" cy="5073650"/>
          </a:xfrm>
        </p:spPr>
        <p:txBody>
          <a:bodyPr>
            <a:normAutofit/>
          </a:bodyPr>
          <a:lstStyle/>
          <a:p>
            <a:pPr marL="0" indent="0">
              <a:buNone/>
            </a:pPr>
            <a:r>
              <a:rPr kumimoji="1" lang="en-US" altLang="ja-JP" sz="1800" dirty="0" err="1" smtClean="0"/>
              <a:t>7.3a.1</a:t>
            </a:r>
            <a:r>
              <a:rPr kumimoji="1" lang="en-US" altLang="ja-JP" sz="1800" dirty="0" smtClean="0"/>
              <a:t> Association</a:t>
            </a:r>
          </a:p>
          <a:p>
            <a:pPr marL="0" indent="0">
              <a:buNone/>
            </a:pPr>
            <a:endParaRPr kumimoji="1" lang="en-US" altLang="ja-JP" sz="1800" dirty="0" smtClean="0"/>
          </a:p>
          <a:p>
            <a:pPr marL="0" indent="0">
              <a:buNone/>
            </a:pPr>
            <a:r>
              <a:rPr kumimoji="1" lang="en-US" altLang="ja-JP" sz="1800" u="sng" dirty="0" smtClean="0"/>
              <a:t>Delete bottom part of page 54 / line 60 as follows:</a:t>
            </a:r>
          </a:p>
          <a:p>
            <a:pPr marL="0" indent="0">
              <a:buNone/>
            </a:pPr>
            <a:endParaRPr kumimoji="1" lang="en-US" altLang="ja-JP" sz="1800" u="sng" dirty="0" smtClean="0"/>
          </a:p>
          <a:p>
            <a:pPr marL="0" indent="0">
              <a:buNone/>
            </a:pPr>
            <a:r>
              <a:rPr kumimoji="1" lang="en-US" altLang="ja-JP" sz="1800" dirty="0" smtClean="0"/>
              <a:t>,and resend the Association Response after a RIFS period, as shown Figure 7-20d </a:t>
            </a:r>
            <a:r>
              <a:rPr lang="en-US" altLang="ja-JP" sz="1800" strike="sngStrike" dirty="0" smtClean="0">
                <a:solidFill>
                  <a:srgbClr val="C00000"/>
                </a:solidFill>
              </a:rPr>
              <a:t>and </a:t>
            </a:r>
            <a:r>
              <a:rPr lang="en-US" altLang="ja-JP" sz="1800" strike="sngStrike" dirty="0">
                <a:solidFill>
                  <a:srgbClr val="C00000"/>
                </a:solidFill>
              </a:rPr>
              <a:t>Figure 7-20e</a:t>
            </a:r>
            <a:r>
              <a:rPr kumimoji="1" lang="en-US" altLang="ja-JP" sz="1800" strike="sngStrike" dirty="0" smtClean="0">
                <a:solidFill>
                  <a:srgbClr val="C00000"/>
                </a:solidFill>
              </a:rPr>
              <a:t>. For the case of …. The HRCP PNC then transmits …..The last correctly received…….to 0x3FF</a:t>
            </a:r>
            <a:r>
              <a:rPr lang="en-US" altLang="ja-JP" sz="1800" dirty="0" smtClean="0"/>
              <a:t>.</a:t>
            </a:r>
            <a:endParaRPr kumimoji="1" lang="en-US" altLang="ja-JP" sz="1800" dirty="0" smtClean="0"/>
          </a:p>
        </p:txBody>
      </p:sp>
    </p:spTree>
    <p:extLst>
      <p:ext uri="{BB962C8B-B14F-4D97-AF65-F5344CB8AC3E}">
        <p14:creationId xmlns:p14="http://schemas.microsoft.com/office/powerpoint/2010/main" val="3437291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kumimoji="1" lang="en-US" altLang="ja-JP" smtClean="0"/>
              <a:t>September 2016</a:t>
            </a:r>
            <a:endParaRPr kumimoji="1" lang="ja-JP" altLang="en-US"/>
          </a:p>
        </p:txBody>
      </p:sp>
      <p:sp>
        <p:nvSpPr>
          <p:cNvPr id="11" name="フッター プレースホルダー 10"/>
          <p:cNvSpPr>
            <a:spLocks noGrp="1"/>
          </p:cNvSpPr>
          <p:nvPr>
            <p:ph type="ftr" sz="quarter" idx="11"/>
          </p:nvPr>
        </p:nvSpPr>
        <p:spPr/>
        <p:txBody>
          <a:bodyPr/>
          <a:lstStyle/>
          <a:p>
            <a:r>
              <a:rPr kumimoji="1" lang="en-US" altLang="ja-JP" smtClean="0"/>
              <a:t>Kiyoshi Toshimitsu(Toshiba)</a:t>
            </a:r>
            <a:endParaRPr kumimoji="1" lang="ja-JP" altLang="en-US"/>
          </a:p>
        </p:txBody>
      </p:sp>
      <p:sp>
        <p:nvSpPr>
          <p:cNvPr id="5" name="コンテンツ プレースホルダー 4"/>
          <p:cNvSpPr>
            <a:spLocks noGrp="1"/>
          </p:cNvSpPr>
          <p:nvPr>
            <p:ph idx="4294967295"/>
          </p:nvPr>
        </p:nvSpPr>
        <p:spPr>
          <a:xfrm>
            <a:off x="827584" y="1628800"/>
            <a:ext cx="7600950" cy="604838"/>
          </a:xfrm>
        </p:spPr>
        <p:txBody>
          <a:bodyPr>
            <a:noAutofit/>
          </a:bodyPr>
          <a:lstStyle/>
          <a:p>
            <a:pPr>
              <a:buFont typeface="Wingdings" panose="05000000000000000000" pitchFamily="2" charset="2"/>
              <a:buChar char="n"/>
            </a:pPr>
            <a:r>
              <a:rPr kumimoji="1" lang="en-US" altLang="ja-JP" sz="1800" dirty="0" smtClean="0"/>
              <a:t>Replace with new Figure 7-</a:t>
            </a:r>
            <a:r>
              <a:rPr kumimoji="1" lang="en-US" altLang="ja-JP" sz="1800" dirty="0" err="1" smtClean="0"/>
              <a:t>20c</a:t>
            </a:r>
            <a:r>
              <a:rPr kumimoji="1" lang="en-US" altLang="ja-JP" sz="1800" dirty="0" smtClean="0"/>
              <a:t> as follows (removing the </a:t>
            </a:r>
            <a:r>
              <a:rPr lang="en-US" altLang="ja-JP" sz="1800" dirty="0" smtClean="0"/>
              <a:t>original incorrect figure).</a:t>
            </a:r>
            <a:endParaRPr kumimoji="1" lang="en-US" altLang="ja-JP" sz="1800" dirty="0" smtClean="0"/>
          </a:p>
          <a:p>
            <a:pPr marL="0" indent="0">
              <a:buNone/>
            </a:pPr>
            <a:endParaRPr lang="en-US" altLang="ja-JP" sz="1800" dirty="0" smtClean="0"/>
          </a:p>
          <a:p>
            <a:pPr marL="0" indent="0">
              <a:buNone/>
            </a:pPr>
            <a:endParaRPr lang="en-US" altLang="ja-JP" sz="1800" dirty="0"/>
          </a:p>
          <a:p>
            <a:pPr marL="0" indent="0">
              <a:buNone/>
            </a:pPr>
            <a:endParaRPr lang="en-US" altLang="ja-JP" sz="1800" dirty="0" smtClean="0"/>
          </a:p>
          <a:p>
            <a:pPr marL="0" indent="0">
              <a:buNone/>
            </a:pPr>
            <a:endParaRPr lang="en-US" altLang="ja-JP" sz="1800" dirty="0"/>
          </a:p>
          <a:p>
            <a:pPr marL="0" indent="0">
              <a:buNone/>
            </a:pPr>
            <a:endParaRPr lang="en-US" altLang="ja-JP" sz="1800" dirty="0" smtClean="0"/>
          </a:p>
          <a:p>
            <a:pPr marL="0" indent="0">
              <a:buNone/>
            </a:pPr>
            <a:endParaRPr lang="en-US" altLang="ja-JP" sz="1800" dirty="0"/>
          </a:p>
          <a:p>
            <a:pPr marL="0" indent="0">
              <a:buNone/>
            </a:pPr>
            <a:endParaRPr lang="en-US" altLang="ja-JP" sz="1800" dirty="0" smtClean="0"/>
          </a:p>
          <a:p>
            <a:pPr marL="0" indent="0">
              <a:buNone/>
            </a:pPr>
            <a:endParaRPr lang="en-US" altLang="ja-JP" sz="1800" dirty="0" smtClean="0"/>
          </a:p>
          <a:p>
            <a:pPr marL="0" indent="0">
              <a:buNone/>
            </a:pPr>
            <a:endParaRPr lang="en-US" altLang="ja-JP" sz="1800" dirty="0"/>
          </a:p>
        </p:txBody>
      </p:sp>
      <p:cxnSp>
        <p:nvCxnSpPr>
          <p:cNvPr id="6" name="直線矢印コネクタ 5"/>
          <p:cNvCxnSpPr/>
          <p:nvPr/>
        </p:nvCxnSpPr>
        <p:spPr bwMode="auto">
          <a:xfrm>
            <a:off x="1946747" y="3501008"/>
            <a:ext cx="4891776"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1430113" y="2920750"/>
            <a:ext cx="619080" cy="523220"/>
          </a:xfrm>
          <a:prstGeom prst="rect">
            <a:avLst/>
          </a:prstGeom>
          <a:noFill/>
        </p:spPr>
        <p:txBody>
          <a:bodyPr wrap="none" rtlCol="0">
            <a:spAutoFit/>
          </a:bodyPr>
          <a:lstStyle/>
          <a:p>
            <a:r>
              <a:rPr kumimoji="1" lang="en-US" altLang="ja-JP" dirty="0" smtClean="0">
                <a:latin typeface="+mn-lt"/>
                <a:ea typeface="Meiryo UI" pitchFamily="50" charset="-128"/>
                <a:cs typeface="Meiryo UI" pitchFamily="50" charset="-128"/>
              </a:rPr>
              <a:t>HRCP</a:t>
            </a:r>
          </a:p>
          <a:p>
            <a:r>
              <a:rPr kumimoji="1" lang="en-US" altLang="ja-JP" sz="1600" dirty="0" smtClean="0">
                <a:latin typeface="+mn-lt"/>
                <a:ea typeface="Meiryo UI" pitchFamily="50" charset="-128"/>
                <a:cs typeface="Meiryo UI" pitchFamily="50" charset="-128"/>
              </a:rPr>
              <a:t>PNC</a:t>
            </a:r>
            <a:endParaRPr kumimoji="1" lang="ja-JP" altLang="en-US" sz="1600" dirty="0" smtClean="0">
              <a:latin typeface="+mn-lt"/>
              <a:ea typeface="Meiryo UI" pitchFamily="50" charset="-128"/>
              <a:cs typeface="Meiryo UI" pitchFamily="50" charset="-128"/>
            </a:endParaRPr>
          </a:p>
        </p:txBody>
      </p:sp>
      <p:sp>
        <p:nvSpPr>
          <p:cNvPr id="8" name="テキスト ボックス 7"/>
          <p:cNvSpPr txBox="1"/>
          <p:nvPr/>
        </p:nvSpPr>
        <p:spPr>
          <a:xfrm>
            <a:off x="1445691" y="3665003"/>
            <a:ext cx="604653" cy="338554"/>
          </a:xfrm>
          <a:prstGeom prst="rect">
            <a:avLst/>
          </a:prstGeom>
          <a:noFill/>
        </p:spPr>
        <p:txBody>
          <a:bodyPr wrap="none" rtlCol="0">
            <a:spAutoFit/>
          </a:bodyPr>
          <a:lstStyle/>
          <a:p>
            <a:r>
              <a:rPr lang="en-US" altLang="ja-JP" sz="1600" dirty="0">
                <a:latin typeface="+mn-lt"/>
                <a:ea typeface="Meiryo UI" pitchFamily="50" charset="-128"/>
                <a:cs typeface="Meiryo UI" pitchFamily="50" charset="-128"/>
              </a:rPr>
              <a:t>DEV</a:t>
            </a:r>
            <a:endParaRPr kumimoji="1" lang="ja-JP" altLang="en-US" sz="1600" dirty="0" smtClean="0">
              <a:latin typeface="+mn-lt"/>
              <a:ea typeface="Meiryo UI" pitchFamily="50" charset="-128"/>
              <a:cs typeface="Meiryo UI" pitchFamily="50" charset="-128"/>
            </a:endParaRPr>
          </a:p>
        </p:txBody>
      </p:sp>
      <p:sp>
        <p:nvSpPr>
          <p:cNvPr id="9" name="正方形/長方形 8"/>
          <p:cNvSpPr/>
          <p:nvPr/>
        </p:nvSpPr>
        <p:spPr bwMode="auto">
          <a:xfrm>
            <a:off x="2432711" y="2945033"/>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mn-lt"/>
                <a:ea typeface="ＭＳ Ｐゴシック" pitchFamily="50" charset="-128"/>
              </a:rPr>
              <a:t>Resp.</a:t>
            </a:r>
            <a:r>
              <a:rPr kumimoji="0" lang="en-US" altLang="ja-JP" sz="1200" b="0" i="0" u="none" strike="noStrike" cap="none" normalizeH="0" baseline="0" dirty="0" smtClean="0">
                <a:ln>
                  <a:noFill/>
                </a:ln>
                <a:effectLst/>
                <a:latin typeface="+mn-lt"/>
                <a:ea typeface="ＭＳ Ｐゴシック" pitchFamily="50" charset="-128"/>
              </a:rPr>
              <a:t>(</a:t>
            </a:r>
            <a:r>
              <a:rPr kumimoji="0" lang="en-US" altLang="ja-JP" sz="1200" b="1" i="0" u="none" strike="noStrike" cap="none" normalizeH="0" baseline="0" dirty="0" smtClean="0">
                <a:ln>
                  <a:noFill/>
                </a:ln>
                <a:effectLst/>
                <a:latin typeface="+mn-lt"/>
                <a:ea typeface="ＭＳ Ｐゴシック" pitchFamily="50" charset="-128"/>
              </a:rPr>
              <a:t>SN=0</a:t>
            </a:r>
            <a:r>
              <a:rPr kumimoji="0" lang="en-US" altLang="ja-JP" sz="1600" b="0" i="0" u="none" strike="noStrike" cap="none" normalizeH="0" baseline="0" dirty="0" smtClean="0">
                <a:ln>
                  <a:noFill/>
                </a:ln>
                <a:effectLst/>
                <a:latin typeface="+mn-lt"/>
                <a:ea typeface="ＭＳ Ｐゴシック" pitchFamily="50" charset="-128"/>
              </a:rPr>
              <a:t>)</a:t>
            </a:r>
            <a:endParaRPr kumimoji="0" lang="ja-JP" altLang="en-US" sz="1600" b="0" i="0" u="none" strike="noStrike" cap="none" normalizeH="0" baseline="0" dirty="0" smtClean="0">
              <a:ln>
                <a:noFill/>
              </a:ln>
              <a:effectLst/>
              <a:latin typeface="+mn-lt"/>
              <a:ea typeface="ＭＳ Ｐゴシック" pitchFamily="50" charset="-128"/>
            </a:endParaRPr>
          </a:p>
        </p:txBody>
      </p:sp>
      <p:sp>
        <p:nvSpPr>
          <p:cNvPr id="19" name="テキスト ボックス 18"/>
          <p:cNvSpPr txBox="1"/>
          <p:nvPr/>
        </p:nvSpPr>
        <p:spPr>
          <a:xfrm>
            <a:off x="3870373" y="3756354"/>
            <a:ext cx="530915" cy="276999"/>
          </a:xfrm>
          <a:prstGeom prst="rect">
            <a:avLst/>
          </a:prstGeom>
          <a:noFill/>
        </p:spPr>
        <p:txBody>
          <a:bodyPr wrap="none" rtlCol="0">
            <a:spAutoFit/>
          </a:bodyPr>
          <a:lstStyle/>
          <a:p>
            <a:r>
              <a:rPr lang="en-US" altLang="ja-JP" sz="1200" dirty="0" smtClean="0">
                <a:latin typeface="+mn-lt"/>
                <a:ea typeface="Meiryo UI" pitchFamily="50" charset="-128"/>
                <a:cs typeface="Meiryo UI" pitchFamily="50" charset="-128"/>
              </a:rPr>
              <a:t>SIFS</a:t>
            </a:r>
            <a:endParaRPr kumimoji="1" lang="ja-JP" altLang="en-US" sz="1200" dirty="0" smtClean="0">
              <a:latin typeface="+mn-lt"/>
              <a:ea typeface="Meiryo UI" pitchFamily="50" charset="-128"/>
              <a:cs typeface="Meiryo UI" pitchFamily="50" charset="-128"/>
            </a:endParaRPr>
          </a:p>
        </p:txBody>
      </p:sp>
      <p:cxnSp>
        <p:nvCxnSpPr>
          <p:cNvPr id="21" name="直線コネクタ 20"/>
          <p:cNvCxnSpPr/>
          <p:nvPr/>
        </p:nvCxnSpPr>
        <p:spPr bwMode="auto">
          <a:xfrm>
            <a:off x="3829953" y="3504942"/>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3" name="直線矢印コネクタ 22"/>
          <p:cNvCxnSpPr/>
          <p:nvPr/>
        </p:nvCxnSpPr>
        <p:spPr bwMode="auto">
          <a:xfrm>
            <a:off x="3829953" y="3734694"/>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5" name="正方形/長方形 24"/>
          <p:cNvSpPr/>
          <p:nvPr/>
        </p:nvSpPr>
        <p:spPr bwMode="auto">
          <a:xfrm>
            <a:off x="4401288" y="3500662"/>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t>Data</a:t>
            </a:r>
            <a:endParaRPr kumimoji="0" lang="en-US" altLang="ja-JP" sz="1600" b="0" i="0" u="none" strike="noStrike" cap="none" normalizeH="0" baseline="0" dirty="0" smtClean="0">
              <a:ln>
                <a:noFill/>
              </a:ln>
              <a:solidFill>
                <a:schemeClr val="tx1"/>
              </a:solidFill>
              <a:effectLst/>
            </a:endParaRPr>
          </a:p>
        </p:txBody>
      </p:sp>
      <p:sp>
        <p:nvSpPr>
          <p:cNvPr id="14" name="テキスト ボックス 13"/>
          <p:cNvSpPr txBox="1"/>
          <p:nvPr/>
        </p:nvSpPr>
        <p:spPr>
          <a:xfrm>
            <a:off x="1835696" y="4635910"/>
            <a:ext cx="4801635" cy="338554"/>
          </a:xfrm>
          <a:prstGeom prst="rect">
            <a:avLst/>
          </a:prstGeom>
          <a:noFill/>
        </p:spPr>
        <p:txBody>
          <a:bodyPr wrap="none" rtlCol="0">
            <a:spAutoFit/>
          </a:bodyPr>
          <a:lstStyle/>
          <a:p>
            <a:r>
              <a:rPr kumimoji="1" lang="en-US" altLang="ja-JP" sz="1600" b="1" dirty="0" smtClean="0">
                <a:latin typeface="+mn-lt"/>
                <a:ea typeface="Meiryo UI" pitchFamily="50" charset="-128"/>
                <a:cs typeface="Meiryo UI" pitchFamily="50" charset="-128"/>
              </a:rPr>
              <a:t>Figure 7-20c  </a:t>
            </a:r>
            <a:r>
              <a:rPr lang="en-US" altLang="ja-JP" sz="1600" b="1" dirty="0"/>
              <a:t>Association correctly completed (Case </a:t>
            </a:r>
            <a:r>
              <a:rPr lang="en-US" altLang="ja-JP" sz="1600" b="1" dirty="0" smtClean="0"/>
              <a:t>2)</a:t>
            </a:r>
            <a:r>
              <a:rPr kumimoji="1" lang="en-US" altLang="ja-JP" sz="1600" b="1" dirty="0" smtClean="0">
                <a:latin typeface="+mn-lt"/>
                <a:ea typeface="Meiryo UI" pitchFamily="50" charset="-128"/>
                <a:cs typeface="Meiryo UI" pitchFamily="50" charset="-128"/>
              </a:rPr>
              <a:t> </a:t>
            </a:r>
          </a:p>
        </p:txBody>
      </p:sp>
    </p:spTree>
    <p:extLst>
      <p:ext uri="{BB962C8B-B14F-4D97-AF65-F5344CB8AC3E}">
        <p14:creationId xmlns:p14="http://schemas.microsoft.com/office/powerpoint/2010/main" val="3506922816"/>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TotalTime>
  <Words>427</Words>
  <Application>Microsoft Office PowerPoint</Application>
  <PresentationFormat>画面に合わせる (4:3)</PresentationFormat>
  <Paragraphs>114</Paragraphs>
  <Slides>7</Slides>
  <Notes>1</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PowerPoint プレゼンテーション</vt:lpstr>
      <vt:lpstr>Contributors</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semiconadmin</dc:creator>
  <cp:lastModifiedBy>T</cp:lastModifiedBy>
  <cp:revision>26</cp:revision>
  <dcterms:created xsi:type="dcterms:W3CDTF">2016-09-08T22:01:19Z</dcterms:created>
  <dcterms:modified xsi:type="dcterms:W3CDTF">2016-09-10T09:27:17Z</dcterms:modified>
</cp:coreProperties>
</file>