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01" r:id="rId2"/>
    <p:sldId id="294" r:id="rId3"/>
    <p:sldId id="302" r:id="rId4"/>
    <p:sldId id="303" r:id="rId5"/>
    <p:sldId id="306" r:id="rId6"/>
    <p:sldId id="307" r:id="rId7"/>
    <p:sldId id="308" r:id="rId8"/>
    <p:sldId id="309" r:id="rId9"/>
    <p:sldId id="310" r:id="rId10"/>
    <p:sldId id="311" r:id="rId11"/>
    <p:sldId id="319" r:id="rId12"/>
    <p:sldId id="325" r:id="rId13"/>
    <p:sldId id="320" r:id="rId14"/>
    <p:sldId id="321" r:id="rId15"/>
    <p:sldId id="324" r:id="rId16"/>
    <p:sldId id="300" r:id="rId17"/>
    <p:sldId id="326" r:id="rId18"/>
    <p:sldId id="304" r:id="rId19"/>
    <p:sldId id="305" r:id="rId20"/>
    <p:sldId id="312" r:id="rId21"/>
    <p:sldId id="313" r:id="rId22"/>
    <p:sldId id="315" r:id="rId23"/>
    <p:sldId id="316" r:id="rId24"/>
    <p:sldId id="317" r:id="rId25"/>
    <p:sldId id="318" r:id="rId26"/>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김준형" initials="jhkim" lastIdx="1" clrIdx="0"/>
  <p:cmAuthor id="1" name="Admin" initials="A" lastIdx="3" clrIdx="1"/>
  <p:cmAuthor id="2" name="김준형" initials="김" lastIdx="1" clrIdx="2">
    <p:extLst>
      <p:ext uri="{19B8F6BF-5375-455C-9EA6-DF929625EA0E}">
        <p15:presenceInfo xmlns:p15="http://schemas.microsoft.com/office/powerpoint/2012/main" xmlns="" userId="김준형"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0" autoAdjust="0"/>
    <p:restoredTop sz="93286" autoAdjust="0"/>
  </p:normalViewPr>
  <p:slideViewPr>
    <p:cSldViewPr>
      <p:cViewPr varScale="1">
        <p:scale>
          <a:sx n="88" d="100"/>
          <a:sy n="88" d="100"/>
        </p:scale>
        <p:origin x="-594" y="-108"/>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5" d="100"/>
          <a:sy n="85" d="100"/>
        </p:scale>
        <p:origin x="3846" y="6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2270"/>
            <a:ext cx="26409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087AD6B1-6C40-493F-B270-5B817A0DB11E}" type="slidenum">
              <a:rPr lang="en-US" altLang="ko-KR"/>
              <a:pPr/>
              <a:t>‹#›</a:t>
            </a:fld>
            <a:endParaRPr lang="en-US" altLang="ko-KR"/>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53636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1167993F-8497-4889-AB50-110429ED30FD}" type="slidenum">
              <a:rPr lang="en-US" altLang="ko-KR"/>
              <a:pPr/>
              <a:t>‹#›</a:t>
            </a:fld>
            <a:endParaRPr lang="en-US" altLang="ko-KR"/>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9728266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1</a:t>
            </a:fld>
            <a:endParaRPr lang="en-US" altLang="ko-KR"/>
          </a:p>
        </p:txBody>
      </p:sp>
    </p:spTree>
    <p:extLst>
      <p:ext uri="{BB962C8B-B14F-4D97-AF65-F5344CB8AC3E}">
        <p14:creationId xmlns:p14="http://schemas.microsoft.com/office/powerpoint/2010/main" val="121304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398837" y="-98074"/>
            <a:ext cx="2759222"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41173" y="117368"/>
            <a:ext cx="26829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875939" y="9610806"/>
            <a:ext cx="7859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928688" y="750888"/>
            <a:ext cx="4945062" cy="37099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8D31AC-600C-49C9-91AD-7A9EFC9C8E48}" type="slidenum">
              <a:rPr lang="en-US" altLang="ko-KR"/>
              <a:pPr/>
              <a:t>‹#›</a:t>
            </a:fld>
            <a:endParaRPr lang="en-US" altLang="ko-KR"/>
          </a:p>
        </p:txBody>
      </p:sp>
    </p:spTree>
    <p:extLst>
      <p:ext uri="{BB962C8B-B14F-4D97-AF65-F5344CB8AC3E}">
        <p14:creationId xmlns:p14="http://schemas.microsoft.com/office/powerpoint/2010/main" val="1163752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49003B2-71B0-4C77-A045-A30436F529EF}" type="slidenum">
              <a:rPr lang="en-US" altLang="ko-KR"/>
              <a:pPr/>
              <a:t>‹#›</a:t>
            </a:fld>
            <a:endParaRPr lang="en-US" altLang="ko-KR"/>
          </a:p>
        </p:txBody>
      </p:sp>
    </p:spTree>
    <p:extLst>
      <p:ext uri="{BB962C8B-B14F-4D97-AF65-F5344CB8AC3E}">
        <p14:creationId xmlns:p14="http://schemas.microsoft.com/office/powerpoint/2010/main" val="37198472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65B121E-FC60-40C5-B8F5-FD30D9722FD9}" type="slidenum">
              <a:rPr lang="en-US" altLang="ko-KR"/>
              <a:pPr/>
              <a:t>‹#›</a:t>
            </a:fld>
            <a:endParaRPr lang="en-US" altLang="ko-KR"/>
          </a:p>
        </p:txBody>
      </p:sp>
    </p:spTree>
    <p:extLst>
      <p:ext uri="{BB962C8B-B14F-4D97-AF65-F5344CB8AC3E}">
        <p14:creationId xmlns:p14="http://schemas.microsoft.com/office/powerpoint/2010/main" val="32324300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3F14156-D200-4457-B4C4-5D7FCD238904}" type="slidenum">
              <a:rPr lang="en-US" altLang="ko-KR"/>
              <a:pPr/>
              <a:t>‹#›</a:t>
            </a:fld>
            <a:endParaRPr lang="en-US" altLang="ko-KR"/>
          </a:p>
        </p:txBody>
      </p:sp>
    </p:spTree>
    <p:extLst>
      <p:ext uri="{BB962C8B-B14F-4D97-AF65-F5344CB8AC3E}">
        <p14:creationId xmlns:p14="http://schemas.microsoft.com/office/powerpoint/2010/main" val="135906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8C7BCF18-A9B7-46E6-B85B-92241CFF1EB5}" type="slidenum">
              <a:rPr lang="en-US" altLang="ko-KR"/>
              <a:pPr/>
              <a:t>‹#›</a:t>
            </a:fld>
            <a:endParaRPr lang="en-US" altLang="ko-KR"/>
          </a:p>
        </p:txBody>
      </p:sp>
    </p:spTree>
    <p:extLst>
      <p:ext uri="{BB962C8B-B14F-4D97-AF65-F5344CB8AC3E}">
        <p14:creationId xmlns:p14="http://schemas.microsoft.com/office/powerpoint/2010/main" val="111217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dirty="0" smtClean="0"/>
              <a:t>마스터 제목 스타일 편집</a:t>
            </a:r>
            <a:endParaRPr lang="ko-KR" altLang="en-US" dirty="0"/>
          </a:p>
        </p:txBody>
      </p:sp>
      <p:sp>
        <p:nvSpPr>
          <p:cNvPr id="3" name="내용 개체 틀 2"/>
          <p:cNvSpPr>
            <a:spLocks noGrp="1"/>
          </p:cNvSpPr>
          <p:nvPr>
            <p:ph sz="half" idx="1"/>
          </p:nvPr>
        </p:nvSpPr>
        <p:spPr>
          <a:xfrm>
            <a:off x="6858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482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0584478-7229-46B7-90B7-6F2C0048A995}" type="slidenum">
              <a:rPr lang="en-US" altLang="ko-KR"/>
              <a:pPr/>
              <a:t>‹#›</a:t>
            </a:fld>
            <a:endParaRPr lang="en-US" altLang="ko-KR"/>
          </a:p>
        </p:txBody>
      </p:sp>
    </p:spTree>
    <p:extLst>
      <p:ext uri="{BB962C8B-B14F-4D97-AF65-F5344CB8AC3E}">
        <p14:creationId xmlns:p14="http://schemas.microsoft.com/office/powerpoint/2010/main" val="2143699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4AEFCD5-9A6A-4B4E-B2E0-90498B877071}" type="slidenum">
              <a:rPr lang="en-US" altLang="ko-KR"/>
              <a:pPr/>
              <a:t>‹#›</a:t>
            </a:fld>
            <a:endParaRPr lang="en-US" altLang="ko-KR"/>
          </a:p>
        </p:txBody>
      </p:sp>
    </p:spTree>
    <p:extLst>
      <p:ext uri="{BB962C8B-B14F-4D97-AF65-F5344CB8AC3E}">
        <p14:creationId xmlns:p14="http://schemas.microsoft.com/office/powerpoint/2010/main" val="2217612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28256C3-2AA4-4145-9783-F043BC288164}" type="slidenum">
              <a:rPr lang="en-US" altLang="ko-KR"/>
              <a:pPr/>
              <a:t>‹#›</a:t>
            </a:fld>
            <a:endParaRPr lang="en-US" altLang="ko-KR"/>
          </a:p>
        </p:txBody>
      </p:sp>
    </p:spTree>
    <p:extLst>
      <p:ext uri="{BB962C8B-B14F-4D97-AF65-F5344CB8AC3E}">
        <p14:creationId xmlns:p14="http://schemas.microsoft.com/office/powerpoint/2010/main" val="4125129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EBCBA1D1-C26B-48B5-BA7F-34FF92B9C553}" type="slidenum">
              <a:rPr lang="en-US" altLang="ko-KR"/>
              <a:pPr/>
              <a:t>‹#›</a:t>
            </a:fld>
            <a:endParaRPr lang="en-US" altLang="ko-KR"/>
          </a:p>
        </p:txBody>
      </p:sp>
    </p:spTree>
    <p:extLst>
      <p:ext uri="{BB962C8B-B14F-4D97-AF65-F5344CB8AC3E}">
        <p14:creationId xmlns:p14="http://schemas.microsoft.com/office/powerpoint/2010/main" val="4111950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A4D08DF-8693-425F-BC4B-5CDA24BA09A8}" type="slidenum">
              <a:rPr lang="en-US" altLang="ko-KR"/>
              <a:pPr/>
              <a:t>‹#›</a:t>
            </a:fld>
            <a:endParaRPr lang="en-US" altLang="ko-KR"/>
          </a:p>
        </p:txBody>
      </p:sp>
    </p:spTree>
    <p:extLst>
      <p:ext uri="{BB962C8B-B14F-4D97-AF65-F5344CB8AC3E}">
        <p14:creationId xmlns:p14="http://schemas.microsoft.com/office/powerpoint/2010/main" val="3306078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smtClean="0"/>
              <a:t>September 2016</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Bob Heile, Wi-SUN Alliance</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42F19F6-7776-49AB-844D-669DB8048BE7}" type="slidenum">
              <a:rPr lang="en-US" altLang="ko-KR"/>
              <a:pPr/>
              <a:t>‹#›</a:t>
            </a:fld>
            <a:endParaRPr lang="en-US" altLang="ko-KR"/>
          </a:p>
        </p:txBody>
      </p:sp>
    </p:spTree>
    <p:extLst>
      <p:ext uri="{BB962C8B-B14F-4D97-AF65-F5344CB8AC3E}">
        <p14:creationId xmlns:p14="http://schemas.microsoft.com/office/powerpoint/2010/main" val="265568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412776"/>
            <a:ext cx="7772400" cy="46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September 2016</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Bob Heile, Wi-SUN Alliance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E15B7E4A-8B12-48C1-9A66-EC22279A1A5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802.15-16-0594</a:t>
            </a:r>
            <a:r>
              <a:rPr lang="en-US" altLang="ko-KR" sz="1400" b="1" dirty="0" smtClean="0">
                <a:solidFill>
                  <a:schemeClr val="tx1"/>
                </a:solidFill>
                <a:ea typeface="굴림" charset="-127"/>
              </a:rPr>
              <a:t>-00</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2"/>
          <p:cNvSpPr>
            <a:spLocks noGrp="1"/>
          </p:cNvSpPr>
          <p:nvPr>
            <p:ph type="ftr" sz="quarter" idx="11"/>
          </p:nvPr>
        </p:nvSpPr>
        <p:spPr/>
        <p:txBody>
          <a:bodyPr/>
          <a:lstStyle/>
          <a:p>
            <a:r>
              <a:rPr lang="en-US" altLang="ko-KR" smtClean="0"/>
              <a:t>Bob Heile, Wi-SUN Alliance</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20DD148E-E40C-48E7-AA6E-777C35E9267D}" type="slidenum">
              <a:rPr lang="en-US" altLang="ko-KR"/>
              <a:pPr/>
              <a:t>1</a:t>
            </a:fld>
            <a:endParaRPr lang="en-US" altLang="ko-KR"/>
          </a:p>
        </p:txBody>
      </p:sp>
      <p:sp>
        <p:nvSpPr>
          <p:cNvPr id="27651" name="Rectangle 3"/>
          <p:cNvSpPr>
            <a:spLocks noChangeArrowheads="1"/>
          </p:cNvSpPr>
          <p:nvPr/>
        </p:nvSpPr>
        <p:spPr bwMode="auto">
          <a:xfrm>
            <a:off x="440432" y="972011"/>
            <a:ext cx="838004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a:t>
            </a:r>
            <a:r>
              <a:rPr lang="en-US" altLang="ko-KR" sz="1800" b="1" u="sng" dirty="0" smtClean="0">
                <a:solidFill>
                  <a:schemeClr val="tx2"/>
                </a:solidFill>
                <a:effectLst>
                  <a:outerShdw blurRad="38100" dist="38100" dir="2700000" algn="tl">
                    <a:srgbClr val="C0C0C0"/>
                  </a:outerShdw>
                </a:effectLst>
                <a:ea typeface="굴림" charset="-127"/>
              </a:rPr>
              <a:t>Specialty Networks </a:t>
            </a:r>
            <a:r>
              <a:rPr lang="en-US" altLang="ko-KR" sz="1800" b="1" u="sng" dirty="0">
                <a:solidFill>
                  <a:schemeClr val="tx2"/>
                </a:solidFill>
                <a:effectLst>
                  <a:outerShdw blurRad="38100" dist="38100" dir="2700000" algn="tl">
                    <a:srgbClr val="C0C0C0"/>
                  </a:outerShdw>
                </a:effectLst>
                <a:ea typeface="굴림" charset="-127"/>
              </a:rPr>
              <a:t>(</a:t>
            </a:r>
            <a:r>
              <a:rPr lang="en-US" altLang="ko-KR" sz="1800" b="1" u="sng" dirty="0" smtClean="0">
                <a:solidFill>
                  <a:schemeClr val="tx2"/>
                </a:solidFill>
                <a:effectLst>
                  <a:outerShdw blurRad="38100" dist="38100" dir="2700000" algn="tl">
                    <a:srgbClr val="C0C0C0"/>
                  </a:outerShdw>
                </a:effectLst>
                <a:ea typeface="굴림" charset="-127"/>
              </a:rPr>
              <a:t>WSNs</a:t>
            </a:r>
            <a:r>
              <a:rPr lang="en-US" altLang="ko-KR" sz="1800" b="1" u="sng" dirty="0">
                <a:solidFill>
                  <a:schemeClr val="tx2"/>
                </a:solidFill>
                <a:effectLst>
                  <a:outerShdw blurRad="38100" dist="38100" dir="2700000" algn="tl">
                    <a:srgbClr val="C0C0C0"/>
                  </a:outerShdw>
                </a:effectLst>
                <a:ea typeface="굴림" charset="-127"/>
              </a:rPr>
              <a:t>)</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IETF/IEEE802 Coordination Meeting Update</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a:t>
            </a:r>
            <a:r>
              <a:rPr lang="en-US" altLang="ko-KR" sz="1600" dirty="0" smtClean="0">
                <a:solidFill>
                  <a:schemeClr val="tx2"/>
                </a:solidFill>
                <a:ea typeface="굴림" charset="-127"/>
              </a:rPr>
              <a:t>09 September</a:t>
            </a:r>
            <a:r>
              <a:rPr lang="en-US" altLang="ko-KR" sz="1600" dirty="0" smtClean="0">
                <a:ea typeface="굴림" charset="-127"/>
              </a:rPr>
              <a:t>, </a:t>
            </a:r>
            <a:r>
              <a:rPr lang="en-US" altLang="ko-KR" sz="1600" dirty="0" smtClean="0">
                <a:ea typeface="굴림" charset="-127"/>
              </a:rPr>
              <a:t>2016</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smtClean="0">
                <a:ea typeface="굴림" charset="-127"/>
              </a:rPr>
              <a:t>Bob </a:t>
            </a:r>
            <a:r>
              <a:rPr lang="en-US" altLang="ko-KR" sz="1600" dirty="0" err="1" smtClean="0">
                <a:ea typeface="굴림" charset="-127"/>
              </a:rPr>
              <a:t>Heile</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smtClean="0">
                <a:ea typeface="굴림" charset="-127"/>
              </a:rPr>
              <a:t>Wi-SUN Alliance</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smtClean="0">
                <a:ea typeface="굴림" charset="-127"/>
              </a:rPr>
              <a:t>11 Toner Blvd, STE 5-301, North Attleboro, MA 02763</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a:t>
            </a:r>
            <a:r>
              <a:rPr lang="en-US" altLang="ko-KR" sz="1600" dirty="0" smtClean="0">
                <a:ea typeface="굴림" charset="-127"/>
              </a:rPr>
              <a:t>1-781-929-4832</a:t>
            </a:r>
            <a:r>
              <a:rPr lang="en-US" altLang="ko-KR" sz="1600" dirty="0" smtClean="0">
                <a:solidFill>
                  <a:schemeClr val="tx2"/>
                </a:solidFill>
                <a:ea typeface="굴림" charset="-127"/>
              </a:rPr>
              <a:t>], </a:t>
            </a:r>
            <a:r>
              <a:rPr lang="en-US" altLang="ko-KR" sz="1600" dirty="0">
                <a:solidFill>
                  <a:schemeClr val="tx2"/>
                </a:solidFill>
                <a:ea typeface="굴림" charset="-127"/>
              </a:rPr>
              <a:t>FAX</a:t>
            </a:r>
            <a:r>
              <a:rPr lang="en-US" altLang="ko-KR" sz="1600" dirty="0" smtClean="0">
                <a:solidFill>
                  <a:schemeClr val="tx2"/>
                </a:solidFill>
                <a:ea typeface="굴림" charset="-127"/>
              </a:rPr>
              <a:t>: [NA ], </a:t>
            </a:r>
            <a:r>
              <a:rPr lang="en-US" altLang="ko-KR" sz="1600" dirty="0">
                <a:solidFill>
                  <a:schemeClr val="tx2"/>
                </a:solidFill>
                <a:ea typeface="굴림" charset="-127"/>
              </a:rPr>
              <a:t>E-Mail</a:t>
            </a:r>
            <a:r>
              <a:rPr lang="en-US" altLang="ko-KR" sz="1600" dirty="0" smtClean="0">
                <a:solidFill>
                  <a:schemeClr val="tx2"/>
                </a:solidFill>
                <a:ea typeface="굴림" charset="-127"/>
              </a:rPr>
              <a:t>:[bheile@ieee.org]</a:t>
            </a:r>
            <a:r>
              <a:rPr lang="en-US" altLang="ko-KR" sz="1600" dirty="0">
                <a:solidFill>
                  <a:schemeClr val="tx2"/>
                </a:solidFill>
                <a:ea typeface="굴림" charset="-127"/>
              </a:rPr>
              <a:t>	</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a:solidFill>
                  <a:schemeClr val="tx2"/>
                </a:solidFill>
                <a:ea typeface="굴림" charset="-127"/>
              </a:rPr>
              <a:t>[IETF/IEEE802 Coordination Meeting Update]</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a:solidFill>
                  <a:schemeClr val="tx2"/>
                </a:solidFill>
                <a:ea typeface="굴림" charset="-127"/>
              </a:rPr>
              <a:t>[IETF/IEEE802 Coordination Meeting Update]</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7" name="날짜 개체 틀 1"/>
          <p:cNvSpPr>
            <a:spLocks noGrp="1"/>
          </p:cNvSpPr>
          <p:nvPr>
            <p:ph type="dt" sz="half" idx="10"/>
          </p:nvPr>
        </p:nvSpPr>
        <p:spPr>
          <a:xfrm>
            <a:off x="685800" y="378281"/>
            <a:ext cx="1600200" cy="215444"/>
          </a:xfrm>
        </p:spPr>
        <p:txBody>
          <a:bodyPr/>
          <a:lstStyle/>
          <a:p>
            <a:r>
              <a:rPr lang="en-US" altLang="ko-KR" smtClean="0"/>
              <a:t>September 2016</a:t>
            </a:r>
            <a:endParaRPr lang="en-US" altLang="ko-KR" dirty="0"/>
          </a:p>
        </p:txBody>
      </p:sp>
    </p:spTree>
    <p:extLst>
      <p:ext uri="{BB962C8B-B14F-4D97-AF65-F5344CB8AC3E}">
        <p14:creationId xmlns:p14="http://schemas.microsoft.com/office/powerpoint/2010/main" val="1764714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Description</a:t>
            </a:r>
            <a:endParaRPr lang="en-US" dirty="0">
              <a:latin typeface="Arial" charset="0"/>
            </a:endParaRPr>
          </a:p>
        </p:txBody>
      </p:sp>
      <p:sp>
        <p:nvSpPr>
          <p:cNvPr id="10243" name="Rectangle 1027"/>
          <p:cNvSpPr>
            <a:spLocks noGrp="1" noChangeArrowheads="1"/>
          </p:cNvSpPr>
          <p:nvPr>
            <p:ph type="body" idx="1"/>
          </p:nvPr>
        </p:nvSpPr>
        <p:spPr>
          <a:xfrm>
            <a:off x="381000" y="1371600"/>
            <a:ext cx="8583488" cy="45720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a:latin typeface="Arial" charset="0"/>
              </a:rPr>
              <a:t>Management</a:t>
            </a:r>
            <a:r>
              <a:rPr lang="en-US" sz="2000" dirty="0">
                <a:latin typeface="Arial" charset="0"/>
              </a:rPr>
              <a:t> </a:t>
            </a:r>
            <a:r>
              <a:rPr lang="en-US" sz="2000" b="1" dirty="0">
                <a:latin typeface="Arial" charset="0"/>
              </a:rPr>
              <a:t>protocols</a:t>
            </a:r>
            <a:r>
              <a:rPr lang="en-US" sz="2000" dirty="0">
                <a:latin typeface="Arial" charset="0"/>
              </a:rPr>
              <a:t> provides a Yang modeling interface </a:t>
            </a:r>
            <a:r>
              <a:rPr lang="en-US" sz="2000" dirty="0" smtClean="0">
                <a:latin typeface="Arial" charset="0"/>
              </a:rPr>
              <a:t>via </a:t>
            </a:r>
            <a:r>
              <a:rPr lang="en-US" sz="2000" dirty="0">
                <a:latin typeface="Arial" charset="0"/>
              </a:rPr>
              <a:t>the </a:t>
            </a:r>
            <a:r>
              <a:rPr lang="en-US" sz="2000" dirty="0" smtClean="0">
                <a:latin typeface="Arial" charset="0"/>
              </a:rPr>
              <a:t>  HLPDE-SAP </a:t>
            </a:r>
            <a:r>
              <a:rPr lang="en-US" sz="2000" dirty="0">
                <a:latin typeface="Arial" charset="0"/>
              </a:rPr>
              <a:t>to upper layer applications such as CoAP, </a:t>
            </a:r>
            <a:r>
              <a:rPr lang="en-US" sz="2000" dirty="0" err="1" smtClean="0">
                <a:latin typeface="Arial" charset="0"/>
              </a:rPr>
              <a:t>CoMI</a:t>
            </a:r>
            <a:r>
              <a:rPr lang="en-US" sz="2000" dirty="0" smtClean="0">
                <a:latin typeface="Arial" charset="0"/>
              </a:rPr>
              <a:t>.                Additionally</a:t>
            </a:r>
            <a:r>
              <a:rPr lang="en-US" sz="2000" dirty="0">
                <a:latin typeface="Arial" charset="0"/>
              </a:rPr>
              <a:t>, </a:t>
            </a:r>
            <a:r>
              <a:rPr lang="en-US" sz="2000" dirty="0" smtClean="0">
                <a:latin typeface="Arial" charset="0"/>
              </a:rPr>
              <a:t>it </a:t>
            </a:r>
            <a:r>
              <a:rPr lang="en-US" sz="2000" dirty="0">
                <a:latin typeface="Arial" charset="0"/>
              </a:rPr>
              <a:t>provides configuration parameters to the MAC </a:t>
            </a:r>
            <a:r>
              <a:rPr lang="en-US" sz="2000" dirty="0" smtClean="0">
                <a:latin typeface="Arial" charset="0"/>
              </a:rPr>
              <a:t>and PHY </a:t>
            </a:r>
            <a:r>
              <a:rPr lang="en-US" sz="2000" dirty="0">
                <a:latin typeface="Arial" charset="0"/>
              </a:rPr>
              <a:t>via the MMI-SAP, and may provide configuration parameters to other </a:t>
            </a:r>
            <a:r>
              <a:rPr lang="en-US" sz="2000" dirty="0" smtClean="0">
                <a:latin typeface="Arial" charset="0"/>
              </a:rPr>
              <a:t>  protocol </a:t>
            </a:r>
            <a:r>
              <a:rPr lang="en-US" sz="2000" dirty="0" smtClean="0">
                <a:latin typeface="Arial" charset="0"/>
              </a:rPr>
              <a:t>entities in </a:t>
            </a:r>
            <a:r>
              <a:rPr lang="en-US" sz="2000" dirty="0">
                <a:latin typeface="Arial" charset="0"/>
              </a:rPr>
              <a:t>the ULI</a:t>
            </a:r>
            <a:r>
              <a:rPr lang="en-US" sz="2000" dirty="0" smtClean="0">
                <a:latin typeface="Arial" charset="0"/>
              </a:rPr>
              <a:t>.</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September 2016</a:t>
            </a:r>
            <a:endParaRPr lang="en-US" dirty="0"/>
          </a:p>
        </p:txBody>
      </p:sp>
      <p:sp>
        <p:nvSpPr>
          <p:cNvPr id="3" name="Footer Placeholder 2"/>
          <p:cNvSpPr>
            <a:spLocks noGrp="1"/>
          </p:cNvSpPr>
          <p:nvPr>
            <p:ph type="ftr" sz="quarter" idx="11"/>
          </p:nvPr>
        </p:nvSpPr>
        <p:spPr/>
        <p:txBody>
          <a:bodyPr/>
          <a:lstStyle/>
          <a:p>
            <a:pPr>
              <a:defRPr/>
            </a:pPr>
            <a:r>
              <a:rPr lang="en-US" smtClean="0"/>
              <a:t>Bob Heile, Wi-SUN Alliance</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10</a:t>
            </a:fld>
            <a:endParaRPr lang="en-US" dirty="0"/>
          </a:p>
        </p:txBody>
      </p:sp>
    </p:spTree>
    <p:extLst>
      <p:ext uri="{BB962C8B-B14F-4D97-AF65-F5344CB8AC3E}">
        <p14:creationId xmlns:p14="http://schemas.microsoft.com/office/powerpoint/2010/main" val="21322299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457200" y="304800"/>
            <a:ext cx="8001000" cy="990600"/>
          </a:xfrm>
        </p:spPr>
        <p:txBody>
          <a:bodyPr/>
          <a:lstStyle/>
          <a:p>
            <a:r>
              <a:rPr lang="en-US" b="1" dirty="0" smtClean="0">
                <a:solidFill>
                  <a:srgbClr val="000000"/>
                </a:solidFill>
                <a:ea typeface="Lucida Grande"/>
                <a:cs typeface="Lucida Grande"/>
              </a:rPr>
              <a:t>Strategy for moving forward </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582488" y="1218232"/>
            <a:ext cx="8382000" cy="4154984"/>
          </a:xfrm>
          <a:prstGeom prst="rect">
            <a:avLst/>
          </a:prstGeom>
          <a:noFill/>
        </p:spPr>
        <p:txBody>
          <a:bodyPr wrap="square" rtlCol="0">
            <a:spAutoFit/>
          </a:bodyPr>
          <a:lstStyle/>
          <a:p>
            <a:r>
              <a:rPr lang="en-US" sz="2400" b="1" dirty="0" smtClean="0"/>
              <a:t>Next Steps </a:t>
            </a:r>
          </a:p>
          <a:p>
            <a:pPr marL="457200" indent="-227013">
              <a:buFont typeface="+mj-lt"/>
              <a:buAutoNum type="arabicPeriod"/>
            </a:pPr>
            <a:r>
              <a:rPr lang="en-US" sz="2400" dirty="0"/>
              <a:t>Define the Higher Layer Protocol Discrimination Entity (HLPDE</a:t>
            </a:r>
            <a:r>
              <a:rPr lang="en-US" sz="2400" dirty="0" smtClean="0"/>
              <a:t>).</a:t>
            </a:r>
          </a:p>
          <a:p>
            <a:pPr marL="457200" indent="-227013">
              <a:buFont typeface="+mj-lt"/>
              <a:buAutoNum type="arabicPeriod"/>
            </a:pPr>
            <a:r>
              <a:rPr lang="en-US" sz="2400" dirty="0" smtClean="0"/>
              <a:t>Define </a:t>
            </a:r>
            <a:r>
              <a:rPr lang="en-US" sz="2400" dirty="0"/>
              <a:t>how the Multiplexed MAC interface </a:t>
            </a:r>
            <a:r>
              <a:rPr lang="en-US" sz="2400" dirty="0" smtClean="0"/>
              <a:t>(MMI) works using the </a:t>
            </a:r>
            <a:r>
              <a:rPr lang="en-US" sz="2400" dirty="0"/>
              <a:t>Multiplexed data service </a:t>
            </a:r>
            <a:r>
              <a:rPr lang="en-US" sz="2400" dirty="0" smtClean="0"/>
              <a:t>as a baseline. </a:t>
            </a:r>
          </a:p>
          <a:p>
            <a:pPr marL="457200" indent="-227013">
              <a:buFont typeface="+mj-lt"/>
              <a:buAutoNum type="arabicPeriod"/>
            </a:pPr>
            <a:r>
              <a:rPr lang="en-US" sz="2400" dirty="0" smtClean="0"/>
              <a:t>Define how the </a:t>
            </a:r>
            <a:r>
              <a:rPr lang="en-US" sz="2400" dirty="0"/>
              <a:t>management protocols </a:t>
            </a:r>
            <a:r>
              <a:rPr lang="en-US" sz="2400" dirty="0" smtClean="0"/>
              <a:t>work</a:t>
            </a:r>
          </a:p>
          <a:p>
            <a:pPr marL="973137" lvl="1" indent="-285750">
              <a:buFont typeface="Arial"/>
              <a:buChar char="•"/>
            </a:pPr>
            <a:r>
              <a:rPr lang="en-US" sz="2400" dirty="0" smtClean="0"/>
              <a:t>PHY configuration</a:t>
            </a:r>
          </a:p>
          <a:p>
            <a:pPr marL="973137" lvl="1" indent="-285750">
              <a:buFont typeface="Arial"/>
              <a:buChar char="•"/>
            </a:pPr>
            <a:r>
              <a:rPr lang="en-US" sz="2400" dirty="0" smtClean="0"/>
              <a:t>MAC configuration</a:t>
            </a:r>
          </a:p>
          <a:p>
            <a:pPr marL="973137" lvl="1" indent="-285750">
              <a:buFont typeface="Arial"/>
              <a:buChar char="•"/>
            </a:pPr>
            <a:r>
              <a:rPr lang="en-US" sz="2400" dirty="0" smtClean="0"/>
              <a:t>TG4s coordination efforts</a:t>
            </a:r>
            <a:endParaRPr lang="en-US" sz="2400" dirty="0"/>
          </a:p>
          <a:p>
            <a:pPr marL="457200" indent="-227013">
              <a:buFont typeface="+mj-lt"/>
              <a:buAutoNum type="arabicPeriod"/>
            </a:pPr>
            <a:r>
              <a:rPr lang="en-US" sz="2400" dirty="0" smtClean="0"/>
              <a:t>Define how KMP should work within 15.12.</a:t>
            </a:r>
          </a:p>
          <a:p>
            <a:pPr marL="800100" lvl="1" indent="-342900">
              <a:buFont typeface="Arial"/>
              <a:buChar char="•"/>
            </a:pPr>
            <a:r>
              <a:rPr lang="en-US" sz="2400" dirty="0" smtClean="0"/>
              <a:t>Define the KMP SAPs using 802.1X as an </a:t>
            </a:r>
            <a:r>
              <a:rPr lang="en-US" sz="2400" dirty="0" smtClean="0"/>
              <a:t>example</a:t>
            </a:r>
            <a:endParaRPr lang="en-US" sz="2400" dirty="0" smtClean="0"/>
          </a:p>
        </p:txBody>
      </p:sp>
    </p:spTree>
    <p:extLst>
      <p:ext uri="{BB962C8B-B14F-4D97-AF65-F5344CB8AC3E}">
        <p14:creationId xmlns:p14="http://schemas.microsoft.com/office/powerpoint/2010/main" val="3420881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457200" y="304800"/>
            <a:ext cx="8001000" cy="990600"/>
          </a:xfrm>
        </p:spPr>
        <p:txBody>
          <a:bodyPr/>
          <a:lstStyle/>
          <a:p>
            <a:r>
              <a:rPr lang="en-US" b="1" dirty="0" smtClean="0">
                <a:solidFill>
                  <a:srgbClr val="000000"/>
                </a:solidFill>
                <a:ea typeface="Lucida Grande"/>
                <a:cs typeface="Lucida Grande"/>
              </a:rPr>
              <a:t>Strategy for moving forward </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136933"/>
            <a:ext cx="8382000" cy="4524315"/>
          </a:xfrm>
          <a:prstGeom prst="rect">
            <a:avLst/>
          </a:prstGeom>
          <a:noFill/>
        </p:spPr>
        <p:txBody>
          <a:bodyPr wrap="square" rtlCol="0">
            <a:spAutoFit/>
          </a:bodyPr>
          <a:lstStyle/>
          <a:p>
            <a:r>
              <a:rPr lang="en-US" sz="2400" b="1" dirty="0" smtClean="0"/>
              <a:t>Next Steps </a:t>
            </a:r>
            <a:r>
              <a:rPr lang="en-US" sz="2400" b="1" dirty="0" smtClean="0"/>
              <a:t>(</a:t>
            </a:r>
            <a:r>
              <a:rPr lang="en-US" sz="2400" b="1" dirty="0" err="1" smtClean="0"/>
              <a:t>cont</a:t>
            </a:r>
            <a:r>
              <a:rPr lang="en-US" sz="2400" b="1" dirty="0" smtClean="0"/>
              <a:t>)</a:t>
            </a:r>
            <a:endParaRPr lang="en-US" sz="2400" b="1" dirty="0" smtClean="0"/>
          </a:p>
          <a:p>
            <a:pPr marL="690563" indent="-457200">
              <a:buFont typeface="+mj-lt"/>
              <a:buAutoNum type="arabicPeriod"/>
              <a:tabLst>
                <a:tab pos="854075" algn="l"/>
              </a:tabLst>
            </a:pPr>
            <a:r>
              <a:rPr lang="en-US" sz="2400" dirty="0" smtClean="0"/>
              <a:t>Define </a:t>
            </a:r>
            <a:r>
              <a:rPr lang="en-US" sz="2400" dirty="0" smtClean="0"/>
              <a:t>how 6LoWPAN should work within 15.12.</a:t>
            </a:r>
          </a:p>
          <a:p>
            <a:pPr marL="1028700" lvl="1" indent="-342900">
              <a:buFont typeface="Arial"/>
              <a:buChar char="•"/>
            </a:pPr>
            <a:r>
              <a:rPr lang="en-US" sz="2400" dirty="0" smtClean="0"/>
              <a:t>Define the 6LO SAPs using IPv6 as an example</a:t>
            </a:r>
          </a:p>
          <a:p>
            <a:pPr marL="457200" indent="-227013">
              <a:buFont typeface="+mj-lt"/>
              <a:buAutoNum type="arabicPeriod"/>
            </a:pPr>
            <a:r>
              <a:rPr lang="en-US" sz="2400" dirty="0" smtClean="0"/>
              <a:t>Define how L2R should work within 15.12.</a:t>
            </a:r>
          </a:p>
          <a:p>
            <a:pPr marL="1030287" lvl="1" indent="-342900">
              <a:buFont typeface="Arial"/>
              <a:buChar char="•"/>
            </a:pPr>
            <a:r>
              <a:rPr lang="en-US" sz="2400" dirty="0" smtClean="0"/>
              <a:t>Define the L2R SAPs using both an endpoint and router as examples</a:t>
            </a:r>
          </a:p>
          <a:p>
            <a:pPr marL="457200" indent="-227013">
              <a:buFont typeface="+mj-lt"/>
              <a:buAutoNum type="arabicPeriod"/>
            </a:pPr>
            <a:r>
              <a:rPr lang="en-US" sz="2400" dirty="0" smtClean="0"/>
              <a:t>Define how Ranging should work within 15.12</a:t>
            </a:r>
          </a:p>
          <a:p>
            <a:pPr marL="1030287" lvl="1" indent="-342900">
              <a:buFont typeface="Arial"/>
              <a:buChar char="•"/>
            </a:pPr>
            <a:r>
              <a:rPr lang="en-US" sz="2400" dirty="0" smtClean="0"/>
              <a:t>Define the RNG SAPs using RFID as example</a:t>
            </a:r>
          </a:p>
          <a:p>
            <a:pPr marL="457200" indent="-227013">
              <a:buFont typeface="+mj-lt"/>
              <a:buAutoNum type="arabicPeriod"/>
            </a:pPr>
            <a:r>
              <a:rPr lang="en-US" sz="2400" dirty="0" smtClean="0"/>
              <a:t>Define ULI frame mechanism (ULI IE/Payload).</a:t>
            </a:r>
          </a:p>
          <a:p>
            <a:pPr marL="1030287" lvl="1" indent="-342900">
              <a:buFont typeface="Arial"/>
              <a:buChar char="•"/>
            </a:pPr>
            <a:r>
              <a:rPr lang="en-US" sz="2400" dirty="0" smtClean="0"/>
              <a:t>Unique identification of ULI presence</a:t>
            </a:r>
          </a:p>
          <a:p>
            <a:pPr marL="1030287" lvl="1" indent="-342900">
              <a:buFont typeface="Arial"/>
              <a:buChar char="•"/>
            </a:pPr>
            <a:r>
              <a:rPr lang="en-US" sz="2400" dirty="0" smtClean="0"/>
              <a:t>Compression of higher layer stack and EtherType</a:t>
            </a:r>
          </a:p>
          <a:p>
            <a:pPr marL="1030287" lvl="1" indent="-342900">
              <a:buFont typeface="Arial"/>
              <a:buChar char="•"/>
            </a:pPr>
            <a:r>
              <a:rPr lang="en-US" sz="2400" dirty="0" smtClean="0"/>
              <a:t>Other components?</a:t>
            </a:r>
          </a:p>
        </p:txBody>
      </p:sp>
    </p:spTree>
    <p:extLst>
      <p:ext uri="{BB962C8B-B14F-4D97-AF65-F5344CB8AC3E}">
        <p14:creationId xmlns:p14="http://schemas.microsoft.com/office/powerpoint/2010/main" val="1315475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397224" y="1340768"/>
            <a:ext cx="4695056" cy="4832093"/>
          </a:xfrm>
          <a:prstGeom prst="rect">
            <a:avLst/>
          </a:prstGeom>
          <a:noFill/>
        </p:spPr>
        <p:txBody>
          <a:bodyPr wrap="square" numCol="1" rtlCol="0">
            <a:spAutoFit/>
          </a:bodyPr>
          <a:lstStyle/>
          <a:p>
            <a:r>
              <a:rPr lang="en-US" sz="2000" b="1" dirty="0" smtClean="0"/>
              <a:t>Functional Blocks</a:t>
            </a:r>
          </a:p>
          <a:p>
            <a:pPr marL="285750" indent="-285750">
              <a:buFont typeface="Arial"/>
              <a:buChar char="•"/>
            </a:pPr>
            <a:r>
              <a:rPr lang="en-US" sz="1800" b="1" dirty="0" smtClean="0"/>
              <a:t>HLPDE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3935057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782216"/>
            <a:ext cx="7772400" cy="990600"/>
          </a:xfrm>
        </p:spPr>
        <p:txBody>
          <a:bodyPr/>
          <a:lstStyle/>
          <a:p>
            <a:r>
              <a:rPr lang="en-US" b="1" dirty="0" smtClean="0">
                <a:latin typeface="Times New Roman" charset="0"/>
                <a:ea typeface="ＭＳ Ｐゴシック" charset="0"/>
                <a:cs typeface="ＭＳ Ｐゴシック" charset="0"/>
              </a:rPr>
              <a:t>July Plenary Accomplishments</a:t>
            </a:r>
            <a:r>
              <a:rPr lang="en-US" b="1" dirty="0" smtClean="0">
                <a:latin typeface="Times New Roman" charset="0"/>
                <a:ea typeface="ＭＳ Ｐゴシック" charset="0"/>
                <a:cs typeface="ＭＳ Ｐゴシック" charset="0"/>
              </a:rPr>
              <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524000"/>
            <a:ext cx="8610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Discussion </a:t>
            </a:r>
            <a:r>
              <a:rPr lang="en-US" sz="2400" b="1" dirty="0"/>
              <a:t>on </a:t>
            </a:r>
            <a:r>
              <a:rPr lang="en-US" sz="2400" b="1" dirty="0" smtClean="0"/>
              <a:t>the concepts necessary for 802.15.12</a:t>
            </a:r>
          </a:p>
          <a:p>
            <a:pPr marL="800100" lvl="1" indent="-342900">
              <a:buClr>
                <a:srgbClr val="FF0000"/>
              </a:buClr>
              <a:buFont typeface="Wingdings" charset="2"/>
              <a:buChar char="q"/>
            </a:pPr>
            <a:r>
              <a:rPr lang="en-US" sz="2400" b="1" dirty="0" smtClean="0"/>
              <a:t>Use of an IE assigned to 15.12 for any ULI message</a:t>
            </a:r>
          </a:p>
          <a:p>
            <a:pPr marL="800100" lvl="1" indent="-342900">
              <a:buClr>
                <a:srgbClr val="FF0000"/>
              </a:buClr>
              <a:buFont typeface="Wingdings" charset="2"/>
              <a:buChar char="q"/>
            </a:pPr>
            <a:r>
              <a:rPr lang="en-US" sz="2400" b="1" dirty="0" smtClean="0"/>
              <a:t>Use of an IE assigned to 15.12 for ULI 6LoWPAN message</a:t>
            </a:r>
          </a:p>
          <a:p>
            <a:pPr marL="800100" lvl="1" indent="-342900">
              <a:buClr>
                <a:srgbClr val="FF0000"/>
              </a:buClr>
              <a:buFont typeface="Wingdings" charset="2"/>
              <a:buChar char="q"/>
            </a:pPr>
            <a:r>
              <a:rPr lang="en-US" sz="2400" b="1" dirty="0" smtClean="0"/>
              <a:t>Use of the frame payload for ULI message (note: requires the devices to have security and use a well-known key for discovery)</a:t>
            </a:r>
            <a:endParaRPr lang="en-US" sz="2400" dirty="0"/>
          </a:p>
          <a:p>
            <a:pPr marL="342900" indent="-342900">
              <a:buClr>
                <a:srgbClr val="FF0000"/>
              </a:buClr>
              <a:buFont typeface="Wingdings" charset="2"/>
              <a:buChar char="q"/>
            </a:pPr>
            <a:r>
              <a:rPr lang="en-US" sz="2400" b="1" dirty="0" smtClean="0"/>
              <a:t>Discussion on the architecture for 802.15.12</a:t>
            </a:r>
          </a:p>
          <a:p>
            <a:pPr marL="800100" lvl="1" indent="-342900">
              <a:buClr>
                <a:srgbClr val="FF0000"/>
              </a:buClr>
              <a:buFont typeface="Wingdings" charset="2"/>
              <a:buChar char="q"/>
            </a:pPr>
            <a:r>
              <a:rPr lang="en-US" sz="2400" b="1" dirty="0"/>
              <a:t>A</a:t>
            </a:r>
            <a:r>
              <a:rPr lang="en-US" sz="2400" b="1" dirty="0" smtClean="0"/>
              <a:t>greement on extensible and scalable architecture</a:t>
            </a:r>
            <a:endParaRPr lang="en-US" sz="2400" b="1" dirty="0"/>
          </a:p>
          <a:p>
            <a:pPr marL="342900" indent="-342900">
              <a:buClr>
                <a:srgbClr val="FF0000"/>
              </a:buClr>
              <a:buFont typeface="Wingdings" charset="2"/>
              <a:buChar char="q"/>
            </a:pPr>
            <a:r>
              <a:rPr lang="en-US" sz="2400" b="1" dirty="0" smtClean="0"/>
              <a:t>Discussion with TG4s on common efforts</a:t>
            </a:r>
          </a:p>
          <a:p>
            <a:pPr marL="800100" lvl="1" indent="-342900" defTabSz="912813">
              <a:buClr>
                <a:srgbClr val="FF0000"/>
              </a:buClr>
              <a:buFont typeface="Wingdings" charset="2"/>
              <a:buChar char="q"/>
            </a:pPr>
            <a:r>
              <a:rPr lang="en-US" sz="2400" b="1" dirty="0" smtClean="0"/>
              <a:t>Agreement on common efforts and methods to work together</a:t>
            </a:r>
            <a:endParaRPr lang="en-US" sz="2400" b="1" dirty="0"/>
          </a:p>
        </p:txBody>
      </p:sp>
    </p:spTree>
    <p:extLst>
      <p:ext uri="{BB962C8B-B14F-4D97-AF65-F5344CB8AC3E}">
        <p14:creationId xmlns:p14="http://schemas.microsoft.com/office/powerpoint/2010/main" val="1048381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408166543"/>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November,</a:t>
                      </a:r>
                      <a:r>
                        <a:rPr lang="en-US" b="1" baseline="0" dirty="0" smtClean="0"/>
                        <a:t> 2018</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c>
                  <a:txBody>
                    <a:bodyPr/>
                    <a:lstStyle/>
                    <a:p>
                      <a:r>
                        <a:rPr lang="en-US" dirty="0" smtClean="0"/>
                        <a:t>Nov, 2016</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2017</a:t>
                      </a:r>
                    </a:p>
                  </a:txBody>
                  <a:tcPr/>
                </a:tc>
              </a:tr>
              <a:tr h="398549">
                <a:tc>
                  <a:txBody>
                    <a:bodyPr/>
                    <a:lstStyle/>
                    <a:p>
                      <a:r>
                        <a:rPr lang="en-US" dirty="0" smtClean="0"/>
                        <a:t>TG Comment Collection</a:t>
                      </a:r>
                      <a:endParaRPr lang="en-US" dirty="0"/>
                    </a:p>
                  </a:txBody>
                  <a:tcPr/>
                </a:tc>
                <a:tc>
                  <a:txBody>
                    <a:bodyPr/>
                    <a:lstStyle/>
                    <a:p>
                      <a:r>
                        <a:rPr lang="en-US" dirty="0" smtClean="0"/>
                        <a:t>April, 2017</a:t>
                      </a:r>
                      <a:endParaRPr lang="en-US" dirty="0"/>
                    </a:p>
                  </a:txBody>
                  <a:tcPr/>
                </a:tc>
                <a:tc>
                  <a:txBody>
                    <a:bodyPr/>
                    <a:lstStyle/>
                    <a:p>
                      <a:r>
                        <a:rPr lang="en-US" dirty="0" smtClean="0"/>
                        <a:t>May,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June,</a:t>
                      </a:r>
                      <a:r>
                        <a:rPr lang="en-US" baseline="0" dirty="0" smtClean="0"/>
                        <a:t> 2017</a:t>
                      </a:r>
                      <a:endParaRPr lang="en-US" dirty="0"/>
                    </a:p>
                  </a:txBody>
                  <a:tcPr/>
                </a:tc>
                <a:tc>
                  <a:txBody>
                    <a:bodyPr/>
                    <a:lstStyle/>
                    <a:p>
                      <a:r>
                        <a:rPr lang="en-US" dirty="0" smtClean="0"/>
                        <a:t>January,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January, 2018</a:t>
                      </a:r>
                      <a:endParaRPr lang="en-US" dirty="0"/>
                    </a:p>
                  </a:txBody>
                  <a:tcPr/>
                </a:tc>
                <a:tc>
                  <a:txBody>
                    <a:bodyPr/>
                    <a:lstStyle/>
                    <a:p>
                      <a:r>
                        <a:rPr lang="en-US" dirty="0" smtClean="0"/>
                        <a:t>July, 2018</a:t>
                      </a:r>
                      <a:endParaRPr lang="en-US" dirty="0"/>
                    </a:p>
                  </a:txBody>
                  <a:tcPr/>
                </a:tc>
              </a:tr>
              <a:tr h="398549">
                <a:tc>
                  <a:txBody>
                    <a:bodyPr/>
                    <a:lstStyle/>
                    <a:p>
                      <a:r>
                        <a:rPr lang="en-US" dirty="0" smtClean="0"/>
                        <a:t>NesCom</a:t>
                      </a:r>
                      <a:endParaRPr lang="en-US" dirty="0"/>
                    </a:p>
                  </a:txBody>
                  <a:tcPr/>
                </a:tc>
                <a:tc>
                  <a:txBody>
                    <a:bodyPr/>
                    <a:lstStyle/>
                    <a:p>
                      <a:r>
                        <a:rPr lang="en-US" dirty="0" smtClean="0"/>
                        <a:t>July, 2018</a:t>
                      </a:r>
                      <a:endParaRPr lang="en-US" dirty="0"/>
                    </a:p>
                  </a:txBody>
                  <a:tcPr/>
                </a:tc>
                <a:tc>
                  <a:txBody>
                    <a:bodyPr/>
                    <a:lstStyle/>
                    <a:p>
                      <a:r>
                        <a:rPr lang="en-US" dirty="0" smtClean="0"/>
                        <a:t>September, 2018</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September, 2018</a:t>
                      </a:r>
                      <a:endParaRPr lang="en-US" dirty="0"/>
                    </a:p>
                  </a:txBody>
                  <a:tcPr/>
                </a:tc>
                <a:tc>
                  <a:txBody>
                    <a:bodyPr/>
                    <a:lstStyle/>
                    <a:p>
                      <a:r>
                        <a:rPr lang="en-US" dirty="0" smtClean="0"/>
                        <a:t>November, 2018</a:t>
                      </a:r>
                      <a:endParaRPr lang="en-US" dirty="0"/>
                    </a:p>
                  </a:txBody>
                  <a:tcPr/>
                </a:tc>
              </a:tr>
            </a:tbl>
          </a:graphicData>
        </a:graphic>
      </p:graphicFrame>
    </p:spTree>
    <p:extLst>
      <p:ext uri="{BB962C8B-B14F-4D97-AF65-F5344CB8AC3E}">
        <p14:creationId xmlns:p14="http://schemas.microsoft.com/office/powerpoint/2010/main" val="2028669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Bob Heile, Wi-SUN Alliance</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16</a:t>
            </a:fld>
            <a:endParaRPr lang="en-US" altLang="ko-KR"/>
          </a:p>
        </p:txBody>
      </p:sp>
      <p:sp>
        <p:nvSpPr>
          <p:cNvPr id="7" name="TextBox 6"/>
          <p:cNvSpPr txBox="1"/>
          <p:nvPr/>
        </p:nvSpPr>
        <p:spPr>
          <a:xfrm>
            <a:off x="2843808" y="2852936"/>
            <a:ext cx="3397084" cy="923330"/>
          </a:xfrm>
          <a:prstGeom prst="rect">
            <a:avLst/>
          </a:prstGeom>
          <a:noFill/>
        </p:spPr>
        <p:txBody>
          <a:bodyPr wrap="none" rtlCol="0">
            <a:spAutoFit/>
          </a:bodyPr>
          <a:lstStyle/>
          <a:p>
            <a:r>
              <a:rPr lang="en-US" altLang="ko-KR" sz="5400" b="1" dirty="0" smtClean="0"/>
              <a:t>Thank you</a:t>
            </a:r>
            <a:endParaRPr lang="ko-KR" altLang="en-US" sz="5400" b="1" dirty="0"/>
          </a:p>
        </p:txBody>
      </p:sp>
      <p:sp>
        <p:nvSpPr>
          <p:cNvPr id="9" name="날짜 개체 틀 1"/>
          <p:cNvSpPr>
            <a:spLocks noGrp="1"/>
          </p:cNvSpPr>
          <p:nvPr>
            <p:ph type="dt" sz="half" idx="10"/>
          </p:nvPr>
        </p:nvSpPr>
        <p:spPr>
          <a:xfrm>
            <a:off x="685800" y="378281"/>
            <a:ext cx="1600200" cy="215444"/>
          </a:xfrm>
        </p:spPr>
        <p:txBody>
          <a:bodyPr/>
          <a:lstStyle/>
          <a:p>
            <a:r>
              <a:rPr lang="en-US" altLang="ko-KR" smtClean="0"/>
              <a:t>September 2016</a:t>
            </a:r>
            <a:endParaRPr lang="en-US" altLang="ko-KR" dirty="0"/>
          </a:p>
        </p:txBody>
      </p:sp>
    </p:spTree>
    <p:extLst>
      <p:ext uri="{BB962C8B-B14F-4D97-AF65-F5344CB8AC3E}">
        <p14:creationId xmlns:p14="http://schemas.microsoft.com/office/powerpoint/2010/main" val="31523000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Bob Heile, Wi-SUN Alliance</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17</a:t>
            </a:fld>
            <a:endParaRPr lang="en-US" altLang="ko-KR"/>
          </a:p>
        </p:txBody>
      </p:sp>
      <p:sp>
        <p:nvSpPr>
          <p:cNvPr id="7" name="TextBox 6"/>
          <p:cNvSpPr txBox="1"/>
          <p:nvPr/>
        </p:nvSpPr>
        <p:spPr>
          <a:xfrm>
            <a:off x="2339752" y="2852936"/>
            <a:ext cx="4589718" cy="923330"/>
          </a:xfrm>
          <a:prstGeom prst="rect">
            <a:avLst/>
          </a:prstGeom>
          <a:noFill/>
        </p:spPr>
        <p:txBody>
          <a:bodyPr wrap="none" rtlCol="0">
            <a:spAutoFit/>
          </a:bodyPr>
          <a:lstStyle/>
          <a:p>
            <a:r>
              <a:rPr lang="en-US" altLang="ko-KR" sz="5400" b="1" dirty="0" smtClean="0"/>
              <a:t>Back-up Slides</a:t>
            </a:r>
            <a:endParaRPr lang="ko-KR" altLang="en-US" sz="5400" b="1" dirty="0"/>
          </a:p>
        </p:txBody>
      </p:sp>
      <p:sp>
        <p:nvSpPr>
          <p:cNvPr id="9" name="날짜 개체 틀 1"/>
          <p:cNvSpPr>
            <a:spLocks noGrp="1"/>
          </p:cNvSpPr>
          <p:nvPr>
            <p:ph type="dt" sz="half" idx="10"/>
          </p:nvPr>
        </p:nvSpPr>
        <p:spPr>
          <a:xfrm>
            <a:off x="685800" y="378281"/>
            <a:ext cx="1600200" cy="215444"/>
          </a:xfrm>
        </p:spPr>
        <p:txBody>
          <a:bodyPr/>
          <a:lstStyle/>
          <a:p>
            <a:r>
              <a:rPr lang="en-US" altLang="ko-KR" smtClean="0"/>
              <a:t>September 2016</a:t>
            </a:r>
            <a:endParaRPr lang="en-US" altLang="ko-KR" dirty="0"/>
          </a:p>
        </p:txBody>
      </p:sp>
    </p:spTree>
    <p:extLst>
      <p:ext uri="{BB962C8B-B14F-4D97-AF65-F5344CB8AC3E}">
        <p14:creationId xmlns:p14="http://schemas.microsoft.com/office/powerpoint/2010/main" val="35745846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September 2016</a:t>
            </a:r>
            <a:endParaRPr lang="en-US" dirty="0"/>
          </a:p>
        </p:txBody>
      </p:sp>
      <p:sp>
        <p:nvSpPr>
          <p:cNvPr id="3" name="Footer Placeholder 2"/>
          <p:cNvSpPr>
            <a:spLocks noGrp="1"/>
          </p:cNvSpPr>
          <p:nvPr>
            <p:ph type="ftr" sz="quarter" idx="11"/>
          </p:nvPr>
        </p:nvSpPr>
        <p:spPr/>
        <p:txBody>
          <a:bodyPr/>
          <a:lstStyle/>
          <a:p>
            <a:pPr>
              <a:defRPr/>
            </a:pPr>
            <a:r>
              <a:rPr lang="en-US" smtClean="0"/>
              <a:t>Bob Heile, Wi-SUN Alliance</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2049431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September 2016</a:t>
            </a:r>
            <a:endParaRPr lang="en-US" dirty="0"/>
          </a:p>
        </p:txBody>
      </p:sp>
      <p:sp>
        <p:nvSpPr>
          <p:cNvPr id="3" name="Footer Placeholder 2"/>
          <p:cNvSpPr>
            <a:spLocks noGrp="1"/>
          </p:cNvSpPr>
          <p:nvPr>
            <p:ph type="ftr" sz="quarter" idx="11"/>
          </p:nvPr>
        </p:nvSpPr>
        <p:spPr/>
        <p:txBody>
          <a:bodyPr/>
          <a:lstStyle/>
          <a:p>
            <a:pPr>
              <a:defRPr/>
            </a:pPr>
            <a:r>
              <a:rPr lang="en-US" smtClean="0"/>
              <a:t>Bob Heile, Wi-SUN Alliance</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3233161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b="1" dirty="0" smtClean="0"/>
              <a:t>IEEE </a:t>
            </a:r>
            <a:r>
              <a:rPr lang="en-US" altLang="ko-KR" b="1" dirty="0" smtClean="0"/>
              <a:t>802.15.12</a:t>
            </a:r>
            <a:r>
              <a:rPr lang="en-US" altLang="ko-KR" b="1" dirty="0" smtClean="0"/>
              <a:t/>
            </a:r>
            <a:br>
              <a:rPr lang="en-US" altLang="ko-KR" b="1" dirty="0" smtClean="0"/>
            </a:br>
            <a:r>
              <a:rPr lang="en-US" altLang="ko-KR" sz="2800" dirty="0" smtClean="0"/>
              <a:t>(Upper Layer Interface)</a:t>
            </a:r>
            <a:r>
              <a:rPr lang="en-US" altLang="ko-KR" sz="2800" dirty="0" smtClean="0"/>
              <a:t/>
            </a:r>
            <a:br>
              <a:rPr lang="en-US" altLang="ko-KR" sz="2800" dirty="0" smtClean="0"/>
            </a:br>
            <a:r>
              <a:rPr lang="en-US" altLang="ko-KR" dirty="0" smtClean="0"/>
              <a:t/>
            </a:r>
            <a:br>
              <a:rPr lang="en-US" altLang="ko-KR" dirty="0" smtClean="0"/>
            </a:br>
            <a:r>
              <a:rPr lang="en-US" altLang="ko-KR" b="1" dirty="0" smtClean="0"/>
              <a:t>Update</a:t>
            </a:r>
            <a:endParaRPr lang="ko-KR" altLang="en-US" b="1" dirty="0"/>
          </a:p>
        </p:txBody>
      </p:sp>
      <p:sp>
        <p:nvSpPr>
          <p:cNvPr id="8" name="부제목 7"/>
          <p:cNvSpPr>
            <a:spLocks noGrp="1"/>
          </p:cNvSpPr>
          <p:nvPr>
            <p:ph type="subTitle" idx="1"/>
          </p:nvPr>
        </p:nvSpPr>
        <p:spPr/>
        <p:txBody>
          <a:bodyPr/>
          <a:lstStyle/>
          <a:p>
            <a:endParaRPr lang="en-US" altLang="ko-KR" dirty="0" smtClean="0"/>
          </a:p>
          <a:p>
            <a:r>
              <a:rPr lang="en-US" altLang="ko-KR" sz="2400" dirty="0" smtClean="0"/>
              <a:t>Paris, France</a:t>
            </a:r>
            <a:endParaRPr lang="en-US" altLang="ko-KR" sz="2400" dirty="0" smtClean="0"/>
          </a:p>
          <a:p>
            <a:r>
              <a:rPr lang="en-US" altLang="ko-KR" sz="2400" dirty="0" smtClean="0"/>
              <a:t>Fri</a:t>
            </a:r>
            <a:r>
              <a:rPr lang="en-US" altLang="ko-KR" sz="2400" dirty="0" smtClean="0"/>
              <a:t>day</a:t>
            </a:r>
            <a:r>
              <a:rPr lang="en-US" altLang="ko-KR" sz="2400" dirty="0" smtClean="0"/>
              <a:t>, </a:t>
            </a:r>
            <a:r>
              <a:rPr lang="en-US" altLang="ko-KR" sz="2400" dirty="0" smtClean="0"/>
              <a:t>September 9</a:t>
            </a:r>
            <a:r>
              <a:rPr lang="en-US" altLang="ko-KR" sz="2400" dirty="0" smtClean="0"/>
              <a:t>, </a:t>
            </a:r>
            <a:r>
              <a:rPr lang="en-US" altLang="ko-KR" sz="2400" dirty="0" smtClean="0"/>
              <a:t>2016</a:t>
            </a:r>
            <a:endParaRPr lang="ko-KR" altLang="en-US" sz="2400" dirty="0"/>
          </a:p>
        </p:txBody>
      </p:sp>
      <p:sp>
        <p:nvSpPr>
          <p:cNvPr id="3" name="바닥글 개체 틀 2"/>
          <p:cNvSpPr>
            <a:spLocks noGrp="1"/>
          </p:cNvSpPr>
          <p:nvPr>
            <p:ph type="ftr" sz="quarter" idx="11"/>
          </p:nvPr>
        </p:nvSpPr>
        <p:spPr/>
        <p:txBody>
          <a:bodyPr/>
          <a:lstStyle/>
          <a:p>
            <a:r>
              <a:rPr lang="en-US" altLang="ko-KR" smtClean="0"/>
              <a:t>Bob Heile, Wi-SUN Alliance</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EBCBA1D1-C26B-48B5-BA7F-34FF92B9C553}" type="slidenum">
              <a:rPr lang="en-US" altLang="ko-KR" smtClean="0"/>
              <a:pPr/>
              <a:t>2</a:t>
            </a:fld>
            <a:endParaRPr lang="en-US" altLang="ko-KR"/>
          </a:p>
        </p:txBody>
      </p:sp>
      <p:sp>
        <p:nvSpPr>
          <p:cNvPr id="10" name="날짜 개체 틀 1"/>
          <p:cNvSpPr>
            <a:spLocks noGrp="1"/>
          </p:cNvSpPr>
          <p:nvPr>
            <p:ph type="dt" sz="half" idx="10"/>
          </p:nvPr>
        </p:nvSpPr>
        <p:spPr>
          <a:xfrm>
            <a:off x="685800" y="378281"/>
            <a:ext cx="1600200" cy="215444"/>
          </a:xfrm>
        </p:spPr>
        <p:txBody>
          <a:bodyPr/>
          <a:lstStyle/>
          <a:p>
            <a:r>
              <a:rPr lang="en-US" altLang="ko-KR" smtClean="0"/>
              <a:t>September 2016</a:t>
            </a:r>
            <a:endParaRPr lang="en-US" altLang="ko-KR" dirty="0"/>
          </a:p>
        </p:txBody>
      </p:sp>
    </p:spTree>
    <p:extLst>
      <p:ext uri="{BB962C8B-B14F-4D97-AF65-F5344CB8AC3E}">
        <p14:creationId xmlns:p14="http://schemas.microsoft.com/office/powerpoint/2010/main" val="24038998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622014988"/>
              </p:ext>
            </p:extLst>
          </p:nvPr>
        </p:nvGraphicFramePr>
        <p:xfrm>
          <a:off x="609600" y="836712"/>
          <a:ext cx="8077201" cy="5181598"/>
        </p:xfrm>
        <a:graphic>
          <a:graphicData uri="http://schemas.openxmlformats.org/drawingml/2006/table">
            <a:tbl>
              <a:tblPr firstRow="1" bandRow="1">
                <a:tableStyleId>{5C22544A-7EE6-4342-B048-85BDC9FD1C3A}</a:tableStyleId>
              </a:tblPr>
              <a:tblGrid>
                <a:gridCol w="1704364"/>
                <a:gridCol w="1704364"/>
                <a:gridCol w="2202800"/>
                <a:gridCol w="2465673"/>
              </a:tblGrid>
              <a:tr h="286420">
                <a:tc>
                  <a:txBody>
                    <a:bodyPr/>
                    <a:lstStyle/>
                    <a:p>
                      <a:endParaRPr lang="en-US" sz="1200" dirty="0"/>
                    </a:p>
                  </a:txBody>
                  <a:tcPr/>
                </a:tc>
                <a:tc gridSpan="3">
                  <a:txBody>
                    <a:bodyPr/>
                    <a:lstStyle/>
                    <a:p>
                      <a:r>
                        <a:rPr lang="en-US" sz="1200" dirty="0" smtClean="0"/>
                        <a:t>Management Protocol</a:t>
                      </a:r>
                      <a:r>
                        <a:rPr lang="en-US" sz="1200" baseline="0" dirty="0" smtClean="0"/>
                        <a:t> </a:t>
                      </a:r>
                      <a:r>
                        <a:rPr lang="en-US" sz="1200" dirty="0" smtClean="0"/>
                        <a:t>Configuration Parameters via </a:t>
                      </a:r>
                      <a:r>
                        <a:rPr lang="en-US" sz="1200" baseline="0" dirty="0" smtClean="0"/>
                        <a:t>MGMT SAP</a:t>
                      </a:r>
                      <a:endParaRPr lang="en-US" sz="12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200" b="1" dirty="0" smtClean="0"/>
                        <a:t>ULI Protocol entity</a:t>
                      </a:r>
                      <a:endParaRPr lang="en-US" sz="1200" b="1" dirty="0"/>
                    </a:p>
                  </a:txBody>
                  <a:tcPr/>
                </a:tc>
                <a:tc>
                  <a:txBody>
                    <a:bodyPr/>
                    <a:lstStyle/>
                    <a:p>
                      <a:r>
                        <a:rPr lang="en-US" sz="1200" b="1" dirty="0" smtClean="0"/>
                        <a:t>MAC Mode (incl. IEs)</a:t>
                      </a:r>
                      <a:endParaRPr lang="en-US" sz="1200" b="1" dirty="0"/>
                    </a:p>
                  </a:txBody>
                  <a:tcPr/>
                </a:tc>
                <a:tc>
                  <a:txBody>
                    <a:bodyPr/>
                    <a:lstStyle/>
                    <a:p>
                      <a:r>
                        <a:rPr lang="en-US" sz="1200" b="1" dirty="0" smtClean="0"/>
                        <a:t>PHY Parameters</a:t>
                      </a:r>
                      <a:endParaRPr lang="en-US" sz="1200" b="1" dirty="0"/>
                    </a:p>
                  </a:txBody>
                  <a:tcPr/>
                </a:tc>
                <a:tc>
                  <a:txBody>
                    <a:bodyPr/>
                    <a:lstStyle/>
                    <a:p>
                      <a:r>
                        <a:rPr lang="en-US" sz="1200" b="1" dirty="0" smtClean="0"/>
                        <a:t>PHY Parameters cont’d</a:t>
                      </a:r>
                      <a:endParaRPr lang="en-US" sz="1200" b="1" dirty="0"/>
                    </a:p>
                  </a:txBody>
                  <a:tcPr/>
                </a:tc>
              </a:tr>
              <a:tr h="286420">
                <a:tc>
                  <a:txBody>
                    <a:bodyPr/>
                    <a:lstStyle/>
                    <a:p>
                      <a:endParaRPr lang="en-US" sz="1200" dirty="0" smtClean="0"/>
                    </a:p>
                  </a:txBody>
                  <a:tcPr/>
                </a:tc>
                <a:tc>
                  <a:txBody>
                    <a:bodyPr/>
                    <a:lstStyle/>
                    <a:p>
                      <a:r>
                        <a:rPr lang="en-US" sz="1200" dirty="0" smtClean="0"/>
                        <a:t>TSCH</a:t>
                      </a:r>
                    </a:p>
                  </a:txBody>
                  <a:tcPr/>
                </a:tc>
                <a:tc>
                  <a:txBody>
                    <a:bodyPr/>
                    <a:lstStyle/>
                    <a:p>
                      <a:r>
                        <a:rPr lang="en-US" sz="1200" dirty="0" smtClean="0"/>
                        <a:t>Channel</a:t>
                      </a:r>
                      <a:endParaRPr lang="en-US" sz="1200" dirty="0"/>
                    </a:p>
                  </a:txBody>
                  <a:tcPr/>
                </a:tc>
                <a:tc>
                  <a:txBody>
                    <a:bodyPr/>
                    <a:lstStyle/>
                    <a:p>
                      <a:r>
                        <a:rPr lang="en-US" sz="1200" dirty="0" smtClean="0"/>
                        <a:t>Number/Frequency/Band</a:t>
                      </a:r>
                      <a:endParaRPr lang="en-US" sz="1200" dirty="0"/>
                    </a:p>
                  </a:txBody>
                  <a:tcPr/>
                </a:tc>
              </a:tr>
              <a:tr h="286420">
                <a:tc>
                  <a:txBody>
                    <a:bodyPr/>
                    <a:lstStyle/>
                    <a:p>
                      <a:endParaRPr lang="en-US" sz="1200" dirty="0"/>
                    </a:p>
                  </a:txBody>
                  <a:tcPr/>
                </a:tc>
                <a:tc>
                  <a:txBody>
                    <a:bodyPr/>
                    <a:lstStyle/>
                    <a:p>
                      <a:r>
                        <a:rPr lang="en-US" sz="1200" dirty="0" smtClean="0"/>
                        <a:t>DSME</a:t>
                      </a:r>
                      <a:endParaRPr lang="en-US" sz="1200" dirty="0"/>
                    </a:p>
                  </a:txBody>
                  <a:tcPr/>
                </a:tc>
                <a:tc>
                  <a:txBody>
                    <a:bodyPr/>
                    <a:lstStyle/>
                    <a:p>
                      <a:r>
                        <a:rPr lang="en-US" sz="1200" dirty="0" smtClean="0"/>
                        <a:t>Bandwidth</a:t>
                      </a:r>
                      <a:endParaRPr lang="en-US" sz="1200" dirty="0"/>
                    </a:p>
                  </a:txBody>
                  <a:tcPr/>
                </a:tc>
                <a:tc>
                  <a:txBody>
                    <a:bodyPr/>
                    <a:lstStyle/>
                    <a:p>
                      <a:endParaRPr lang="en-US" sz="1200"/>
                    </a:p>
                  </a:txBody>
                  <a:tcPr/>
                </a:tc>
              </a:tr>
              <a:tr h="286420">
                <a:tc>
                  <a:txBody>
                    <a:bodyPr/>
                    <a:lstStyle/>
                    <a:p>
                      <a:endParaRPr lang="en-US" sz="1200" dirty="0"/>
                    </a:p>
                  </a:txBody>
                  <a:tcPr/>
                </a:tc>
                <a:tc>
                  <a:txBody>
                    <a:bodyPr/>
                    <a:lstStyle/>
                    <a:p>
                      <a:r>
                        <a:rPr lang="en-US" sz="1200" dirty="0" smtClean="0"/>
                        <a:t>RIT</a:t>
                      </a:r>
                      <a:endParaRPr lang="en-US" sz="1200" dirty="0"/>
                    </a:p>
                  </a:txBody>
                  <a:tcPr/>
                </a:tc>
                <a:tc>
                  <a:txBody>
                    <a:bodyPr/>
                    <a:lstStyle/>
                    <a:p>
                      <a:r>
                        <a:rPr lang="en-US" sz="1200" dirty="0" smtClean="0"/>
                        <a:t>Modulation</a:t>
                      </a:r>
                      <a:endParaRPr lang="en-US" sz="1200" dirty="0"/>
                    </a:p>
                  </a:txBody>
                  <a:tcPr/>
                </a:tc>
                <a:tc>
                  <a:txBody>
                    <a:bodyPr/>
                    <a:lstStyle/>
                    <a:p>
                      <a:endParaRPr lang="en-US" sz="1200" dirty="0"/>
                    </a:p>
                  </a:txBody>
                  <a:tcPr/>
                </a:tc>
              </a:tr>
              <a:tr h="286420">
                <a:tc>
                  <a:txBody>
                    <a:bodyPr/>
                    <a:lstStyle/>
                    <a:p>
                      <a:endParaRPr lang="en-US" sz="1200" dirty="0"/>
                    </a:p>
                  </a:txBody>
                  <a:tcPr/>
                </a:tc>
                <a:tc>
                  <a:txBody>
                    <a:bodyPr/>
                    <a:lstStyle/>
                    <a:p>
                      <a:r>
                        <a:rPr lang="en-US" sz="1200" dirty="0" smtClean="0"/>
                        <a:t>CSL</a:t>
                      </a:r>
                      <a:endParaRPr lang="en-US" sz="1200" dirty="0"/>
                    </a:p>
                  </a:txBody>
                  <a:tcPr/>
                </a:tc>
                <a:tc>
                  <a:txBody>
                    <a:bodyPr/>
                    <a:lstStyle/>
                    <a:p>
                      <a:r>
                        <a:rPr lang="en-US" sz="1200" dirty="0" smtClean="0"/>
                        <a:t>Preamble</a:t>
                      </a:r>
                      <a:endParaRPr lang="en-US" sz="1200" dirty="0"/>
                    </a:p>
                  </a:txBody>
                  <a:tcPr/>
                </a:tc>
                <a:tc>
                  <a:txBody>
                    <a:bodyPr/>
                    <a:lstStyle/>
                    <a:p>
                      <a:r>
                        <a:rPr lang="en-US" sz="1200" dirty="0" smtClean="0"/>
                        <a:t>Code/repetition</a:t>
                      </a:r>
                      <a:endParaRPr lang="en-US" sz="1200" dirty="0"/>
                    </a:p>
                  </a:txBody>
                  <a:tcPr/>
                </a:tc>
              </a:tr>
              <a:tr h="286420">
                <a:tc>
                  <a:txBody>
                    <a:bodyPr/>
                    <a:lstStyle/>
                    <a:p>
                      <a:endParaRPr lang="en-US" sz="1200" dirty="0"/>
                    </a:p>
                  </a:txBody>
                  <a:tcPr/>
                </a:tc>
                <a:tc>
                  <a:txBody>
                    <a:bodyPr/>
                    <a:lstStyle/>
                    <a:p>
                      <a:r>
                        <a:rPr lang="en-US" sz="1200" dirty="0" smtClean="0"/>
                        <a:t>SUN</a:t>
                      </a:r>
                      <a:endParaRPr lang="en-US" sz="1200" dirty="0"/>
                    </a:p>
                  </a:txBody>
                  <a:tcPr/>
                </a:tc>
                <a:tc>
                  <a:txBody>
                    <a:bodyPr/>
                    <a:lstStyle/>
                    <a:p>
                      <a:r>
                        <a:rPr lang="en-US" sz="1200" dirty="0" smtClean="0"/>
                        <a:t>FCS size</a:t>
                      </a:r>
                      <a:endParaRPr lang="en-US" sz="1200" dirty="0"/>
                    </a:p>
                  </a:txBody>
                  <a:tcPr/>
                </a:tc>
                <a:tc>
                  <a:txBody>
                    <a:bodyPr/>
                    <a:lstStyle/>
                    <a:p>
                      <a:endParaRPr lang="en-US" sz="1200"/>
                    </a:p>
                  </a:txBody>
                  <a:tcPr/>
                </a:tc>
              </a:tr>
              <a:tr h="286420">
                <a:tc>
                  <a:txBody>
                    <a:bodyPr/>
                    <a:lstStyle/>
                    <a:p>
                      <a:endParaRPr lang="en-US" sz="1200" dirty="0"/>
                    </a:p>
                  </a:txBody>
                  <a:tcPr/>
                </a:tc>
                <a:tc>
                  <a:txBody>
                    <a:bodyPr/>
                    <a:lstStyle/>
                    <a:p>
                      <a:r>
                        <a:rPr lang="en-US" sz="1200" dirty="0" smtClean="0"/>
                        <a:t>TVWS</a:t>
                      </a:r>
                      <a:endParaRPr lang="en-US" sz="1200" dirty="0"/>
                    </a:p>
                  </a:txBody>
                  <a:tcPr/>
                </a:tc>
                <a:tc>
                  <a:txBody>
                    <a:bodyPr/>
                    <a:lstStyle/>
                    <a:p>
                      <a:r>
                        <a:rPr lang="en-US" sz="1200" dirty="0" smtClean="0"/>
                        <a:t>Packet Length</a:t>
                      </a:r>
                      <a:endParaRPr lang="en-US" sz="1200" dirty="0"/>
                    </a:p>
                  </a:txBody>
                  <a:tcPr/>
                </a:tc>
                <a:tc>
                  <a:txBody>
                    <a:bodyPr/>
                    <a:lstStyle/>
                    <a:p>
                      <a:endParaRPr lang="en-US" sz="1200"/>
                    </a:p>
                  </a:txBody>
                  <a:tcPr/>
                </a:tc>
              </a:tr>
              <a:tr h="286420">
                <a:tc>
                  <a:txBody>
                    <a:bodyPr/>
                    <a:lstStyle/>
                    <a:p>
                      <a:endParaRPr lang="en-US" sz="1200" dirty="0"/>
                    </a:p>
                  </a:txBody>
                  <a:tcPr/>
                </a:tc>
                <a:tc>
                  <a:txBody>
                    <a:bodyPr/>
                    <a:lstStyle/>
                    <a:p>
                      <a:r>
                        <a:rPr lang="en-US" sz="1200" dirty="0" smtClean="0"/>
                        <a:t>RFID</a:t>
                      </a:r>
                      <a:endParaRPr lang="en-US" sz="1200" dirty="0"/>
                    </a:p>
                  </a:txBody>
                  <a:tcPr/>
                </a:tc>
                <a:tc>
                  <a:txBody>
                    <a:bodyPr/>
                    <a:lstStyle/>
                    <a:p>
                      <a:r>
                        <a:rPr lang="en-US" sz="1200" dirty="0" smtClean="0"/>
                        <a:t>Data Rate</a:t>
                      </a:r>
                      <a:endParaRPr lang="en-US" sz="1200" dirty="0"/>
                    </a:p>
                  </a:txBody>
                  <a:tcPr/>
                </a:tc>
                <a:tc>
                  <a:txBody>
                    <a:bodyPr/>
                    <a:lstStyle/>
                    <a:p>
                      <a:endParaRPr lang="en-US" sz="1200"/>
                    </a:p>
                  </a:txBody>
                  <a:tcPr/>
                </a:tc>
              </a:tr>
              <a:tr h="286420">
                <a:tc>
                  <a:txBody>
                    <a:bodyPr/>
                    <a:lstStyle/>
                    <a:p>
                      <a:endParaRPr lang="en-US" sz="1200" dirty="0"/>
                    </a:p>
                  </a:txBody>
                  <a:tcPr/>
                </a:tc>
                <a:tc>
                  <a:txBody>
                    <a:bodyPr/>
                    <a:lstStyle/>
                    <a:p>
                      <a:r>
                        <a:rPr lang="en-US" sz="1200" dirty="0" smtClean="0"/>
                        <a:t>RCC</a:t>
                      </a:r>
                      <a:endParaRPr lang="en-US" sz="1200" dirty="0"/>
                    </a:p>
                  </a:txBody>
                  <a:tcPr/>
                </a:tc>
                <a:tc>
                  <a:txBody>
                    <a:bodyPr/>
                    <a:lstStyle/>
                    <a:p>
                      <a:r>
                        <a:rPr lang="en-US" sz="1200" dirty="0" smtClean="0"/>
                        <a:t>Transmit power level</a:t>
                      </a:r>
                      <a:endParaRPr lang="en-US" sz="1200" dirty="0"/>
                    </a:p>
                  </a:txBody>
                  <a:tcPr/>
                </a:tc>
                <a:tc>
                  <a:txBody>
                    <a:bodyPr/>
                    <a:lstStyle/>
                    <a:p>
                      <a:endParaRPr lang="en-US" sz="1200" dirty="0"/>
                    </a:p>
                  </a:txBody>
                  <a:tcPr/>
                </a:tc>
              </a:tr>
              <a:tr h="286420">
                <a:tc>
                  <a:txBody>
                    <a:bodyPr/>
                    <a:lstStyle/>
                    <a:p>
                      <a:endParaRPr lang="en-US" sz="1200" dirty="0"/>
                    </a:p>
                  </a:txBody>
                  <a:tcPr/>
                </a:tc>
                <a:tc>
                  <a:txBody>
                    <a:bodyPr/>
                    <a:lstStyle/>
                    <a:p>
                      <a:r>
                        <a:rPr lang="en-US" sz="1200" dirty="0" smtClean="0"/>
                        <a:t>LECIM</a:t>
                      </a:r>
                      <a:endParaRPr lang="en-US" sz="1200" dirty="0"/>
                    </a:p>
                  </a:txBody>
                  <a:tcPr/>
                </a:tc>
                <a:tc>
                  <a:txBody>
                    <a:bodyPr/>
                    <a:lstStyle/>
                    <a:p>
                      <a:r>
                        <a:rPr lang="en-US" sz="1200" dirty="0" smtClean="0"/>
                        <a:t>CCA</a:t>
                      </a:r>
                      <a:endParaRPr lang="en-US" sz="1200" dirty="0"/>
                    </a:p>
                  </a:txBody>
                  <a:tcPr/>
                </a:tc>
                <a:tc>
                  <a:txBody>
                    <a:bodyPr/>
                    <a:lstStyle/>
                    <a:p>
                      <a:r>
                        <a:rPr lang="en-US" sz="1200" dirty="0" smtClean="0"/>
                        <a:t>Mode/duration</a:t>
                      </a:r>
                      <a:endParaRPr lang="en-US" sz="1200" dirty="0"/>
                    </a:p>
                  </a:txBody>
                  <a:tcPr/>
                </a:tc>
              </a:tr>
              <a:tr h="286420">
                <a:tc>
                  <a:txBody>
                    <a:bodyPr/>
                    <a:lstStyle/>
                    <a:p>
                      <a:endParaRPr lang="en-US" sz="1200" dirty="0"/>
                    </a:p>
                  </a:txBody>
                  <a:tcPr/>
                </a:tc>
                <a:tc>
                  <a:txBody>
                    <a:bodyPr/>
                    <a:lstStyle/>
                    <a:p>
                      <a:r>
                        <a:rPr lang="en-US" sz="1200" dirty="0" smtClean="0"/>
                        <a:t>PAN discovery</a:t>
                      </a:r>
                      <a:endParaRPr lang="en-US" sz="1200" dirty="0"/>
                    </a:p>
                  </a:txBody>
                  <a:tcPr/>
                </a:tc>
                <a:tc>
                  <a:txBody>
                    <a:bodyPr/>
                    <a:lstStyle/>
                    <a:p>
                      <a:r>
                        <a:rPr lang="en-US" sz="1200" dirty="0" smtClean="0"/>
                        <a:t>FEC</a:t>
                      </a:r>
                      <a:endParaRPr lang="en-US" sz="1200" dirty="0"/>
                    </a:p>
                  </a:txBody>
                  <a:tcPr/>
                </a:tc>
                <a:tc>
                  <a:txBody>
                    <a:bodyPr/>
                    <a:lstStyle/>
                    <a:p>
                      <a:r>
                        <a:rPr lang="en-US" sz="1200" dirty="0" smtClean="0"/>
                        <a:t>Rate/code/interleaving</a:t>
                      </a:r>
                      <a:endParaRPr lang="en-US" sz="1200" dirty="0"/>
                    </a:p>
                  </a:txBody>
                  <a:tcPr/>
                </a:tc>
              </a:tr>
              <a:tr h="286420">
                <a:tc>
                  <a:txBody>
                    <a:bodyPr/>
                    <a:lstStyle/>
                    <a:p>
                      <a:endParaRPr lang="en-US" sz="1200" dirty="0"/>
                    </a:p>
                  </a:txBody>
                  <a:tcPr/>
                </a:tc>
                <a:tc>
                  <a:txBody>
                    <a:bodyPr/>
                    <a:lstStyle/>
                    <a:p>
                      <a:r>
                        <a:rPr lang="en-US" sz="1200" dirty="0" smtClean="0"/>
                        <a:t>PAN set-up</a:t>
                      </a:r>
                      <a:endParaRPr lang="en-US" sz="1200" dirty="0"/>
                    </a:p>
                  </a:txBody>
                  <a:tcPr/>
                </a:tc>
                <a:tc>
                  <a:txBody>
                    <a:bodyPr/>
                    <a:lstStyle/>
                    <a:p>
                      <a:r>
                        <a:rPr lang="en-US" sz="1200" dirty="0" smtClean="0"/>
                        <a:t>SFD</a:t>
                      </a:r>
                      <a:endParaRPr lang="en-US" sz="1200" dirty="0"/>
                    </a:p>
                  </a:txBody>
                  <a:tcPr/>
                </a:tc>
                <a:tc>
                  <a:txBody>
                    <a:bodyPr/>
                    <a:lstStyle/>
                    <a:p>
                      <a:r>
                        <a:rPr lang="en-US" sz="1200" dirty="0" smtClean="0"/>
                        <a:t>Size/value</a:t>
                      </a:r>
                      <a:endParaRPr lang="en-US" sz="1200" dirty="0"/>
                    </a:p>
                  </a:txBody>
                  <a:tcPr/>
                </a:tc>
              </a:tr>
              <a:tr h="286420">
                <a:tc>
                  <a:txBody>
                    <a:bodyPr/>
                    <a:lstStyle/>
                    <a:p>
                      <a:endParaRPr lang="en-US" sz="1200" dirty="0"/>
                    </a:p>
                  </a:txBody>
                  <a:tcPr/>
                </a:tc>
                <a:tc>
                  <a:txBody>
                    <a:bodyPr/>
                    <a:lstStyle/>
                    <a:p>
                      <a:r>
                        <a:rPr lang="en-US" sz="1200" dirty="0" smtClean="0"/>
                        <a:t>Security</a:t>
                      </a:r>
                      <a:endParaRPr lang="en-US" sz="1200" dirty="0"/>
                    </a:p>
                  </a:txBody>
                  <a:tcPr/>
                </a:tc>
                <a:tc>
                  <a:txBody>
                    <a:bodyPr/>
                    <a:lstStyle/>
                    <a:p>
                      <a:r>
                        <a:rPr lang="en-US" sz="1200" dirty="0" smtClean="0"/>
                        <a:t>ED threshold</a:t>
                      </a:r>
                      <a:endParaRPr lang="en-US" sz="1200" dirty="0"/>
                    </a:p>
                  </a:txBody>
                  <a:tcPr/>
                </a:tc>
                <a:tc>
                  <a:txBody>
                    <a:bodyPr/>
                    <a:lstStyle/>
                    <a:p>
                      <a:endParaRPr lang="en-US" sz="1200"/>
                    </a:p>
                  </a:txBody>
                  <a:tcPr/>
                </a:tc>
              </a:tr>
              <a:tr h="286420">
                <a:tc>
                  <a:txBody>
                    <a:bodyPr/>
                    <a:lstStyle/>
                    <a:p>
                      <a:endParaRPr lang="en-US" sz="1200" dirty="0"/>
                    </a:p>
                  </a:txBody>
                  <a:tcPr/>
                </a:tc>
                <a:tc>
                  <a:txBody>
                    <a:bodyPr/>
                    <a:lstStyle/>
                    <a:p>
                      <a:r>
                        <a:rPr lang="en-US" sz="1200" dirty="0" smtClean="0"/>
                        <a:t>Association</a:t>
                      </a:r>
                      <a:endParaRPr lang="en-US" sz="1200" dirty="0"/>
                    </a:p>
                  </a:txBody>
                  <a:tcPr/>
                </a:tc>
                <a:tc>
                  <a:txBody>
                    <a:bodyPr/>
                    <a:lstStyle/>
                    <a:p>
                      <a:r>
                        <a:rPr lang="en-US" sz="1200" dirty="0" smtClean="0"/>
                        <a:t>Spreading factor</a:t>
                      </a:r>
                      <a:endParaRPr lang="en-US" sz="1200" dirty="0"/>
                    </a:p>
                  </a:txBody>
                  <a:tcPr/>
                </a:tc>
                <a:tc>
                  <a:txBody>
                    <a:bodyPr/>
                    <a:lstStyle/>
                    <a:p>
                      <a:endParaRPr lang="en-US" sz="1200"/>
                    </a:p>
                  </a:txBody>
                  <a:tcPr/>
                </a:tc>
              </a:tr>
              <a:tr h="286420">
                <a:tc>
                  <a:txBody>
                    <a:bodyPr/>
                    <a:lstStyle/>
                    <a:p>
                      <a:endParaRPr lang="en-US" sz="1200" dirty="0"/>
                    </a:p>
                  </a:txBody>
                  <a:tcPr/>
                </a:tc>
                <a:tc>
                  <a:txBody>
                    <a:bodyPr/>
                    <a:lstStyle/>
                    <a:p>
                      <a:r>
                        <a:rPr lang="en-US" sz="1200" dirty="0" smtClean="0"/>
                        <a:t>Promiscuous</a:t>
                      </a:r>
                      <a:endParaRPr lang="en-US" sz="1200" dirty="0"/>
                    </a:p>
                  </a:txBody>
                  <a:tcPr/>
                </a:tc>
                <a:tc>
                  <a:txBody>
                    <a:bodyPr/>
                    <a:lstStyle/>
                    <a:p>
                      <a:r>
                        <a:rPr lang="en-US" sz="1200" dirty="0" smtClean="0"/>
                        <a:t>DSSS code</a:t>
                      </a:r>
                      <a:endParaRPr lang="en-US" sz="1200" dirty="0"/>
                    </a:p>
                  </a:txBody>
                  <a:tcPr/>
                </a:tc>
                <a:tc>
                  <a:txBody>
                    <a:bodyPr/>
                    <a:lstStyle/>
                    <a:p>
                      <a:endParaRPr lang="en-US" sz="1200" dirty="0"/>
                    </a:p>
                  </a:txBody>
                  <a:tcPr/>
                </a:tc>
              </a:tr>
              <a:tr h="312458">
                <a:tc>
                  <a:txBody>
                    <a:bodyPr/>
                    <a:lstStyle/>
                    <a:p>
                      <a:endParaRPr lang="en-US" sz="1200" dirty="0"/>
                    </a:p>
                  </a:txBody>
                  <a:tcPr/>
                </a:tc>
                <a:tc>
                  <a:txBody>
                    <a:bodyPr/>
                    <a:lstStyle/>
                    <a:p>
                      <a:r>
                        <a:rPr lang="en-US" sz="1200" dirty="0" smtClean="0"/>
                        <a:t>Ranging</a:t>
                      </a:r>
                      <a:endParaRPr lang="en-US" sz="1200" dirty="0"/>
                    </a:p>
                  </a:txBody>
                  <a:tcPr/>
                </a:tc>
                <a:tc>
                  <a:txBody>
                    <a:bodyPr/>
                    <a:lstStyle/>
                    <a:p>
                      <a:r>
                        <a:rPr lang="en-US" sz="1200" dirty="0" smtClean="0"/>
                        <a:t>Data whitening</a:t>
                      </a:r>
                      <a:endParaRPr lang="en-US" sz="1200" dirty="0"/>
                    </a:p>
                  </a:txBody>
                  <a:tcPr/>
                </a:tc>
                <a:tc>
                  <a:txBody>
                    <a:bodyPr/>
                    <a:lstStyle/>
                    <a:p>
                      <a:endParaRPr lang="en-US" sz="1200"/>
                    </a:p>
                  </a:txBody>
                  <a:tcPr/>
                </a:tc>
              </a:tr>
              <a:tr h="286420">
                <a:tc>
                  <a:txBody>
                    <a:bodyPr/>
                    <a:lstStyle/>
                    <a:p>
                      <a:endParaRPr lang="en-US" sz="1200" dirty="0"/>
                    </a:p>
                  </a:txBody>
                  <a:tcPr/>
                </a:tc>
                <a:tc>
                  <a:txBody>
                    <a:bodyPr/>
                    <a:lstStyle/>
                    <a:p>
                      <a:r>
                        <a:rPr lang="en-US" sz="1200" dirty="0" smtClean="0"/>
                        <a:t>Spectrum Tracking</a:t>
                      </a:r>
                      <a:endParaRPr lang="en-US" sz="1200" dirty="0"/>
                    </a:p>
                  </a:txBody>
                  <a:tcPr/>
                </a:tc>
                <a:tc>
                  <a:txBody>
                    <a:bodyPr/>
                    <a:lstStyle/>
                    <a:p>
                      <a:r>
                        <a:rPr lang="en-US" sz="1200" dirty="0" smtClean="0"/>
                        <a:t>Common signaling mode</a:t>
                      </a:r>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416776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2704256" y="278160"/>
            <a:ext cx="3883968"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4" name="Picture 3"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352" y="1066488"/>
            <a:ext cx="8141096" cy="5274356"/>
          </a:xfrm>
          <a:prstGeom prst="rect">
            <a:avLst/>
          </a:prstGeom>
        </p:spPr>
      </p:pic>
    </p:spTree>
    <p:extLst>
      <p:ext uri="{BB962C8B-B14F-4D97-AF65-F5344CB8AC3E}">
        <p14:creationId xmlns:p14="http://schemas.microsoft.com/office/powerpoint/2010/main" val="26749308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2072457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40564465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12171796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115430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769118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381000" y="494184"/>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1216057"/>
            <a:ext cx="8915400" cy="5165271"/>
          </a:xfrm>
          <a:prstGeom prst="rect">
            <a:avLst/>
          </a:prstGeom>
        </p:spPr>
      </p:pic>
    </p:spTree>
    <p:extLst>
      <p:ext uri="{BB962C8B-B14F-4D97-AF65-F5344CB8AC3E}">
        <p14:creationId xmlns:p14="http://schemas.microsoft.com/office/powerpoint/2010/main" val="2376193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2016</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Bob Heile, Wi-SUN Alliance</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32656"/>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799" y="1057879"/>
            <a:ext cx="7367075" cy="5467465"/>
          </a:xfrm>
          <a:prstGeom prst="rect">
            <a:avLst/>
          </a:prstGeom>
        </p:spPr>
      </p:pic>
    </p:spTree>
    <p:extLst>
      <p:ext uri="{BB962C8B-B14F-4D97-AF65-F5344CB8AC3E}">
        <p14:creationId xmlns:p14="http://schemas.microsoft.com/office/powerpoint/2010/main" val="2128345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3581400"/>
          </a:xfrm>
        </p:spPr>
        <p:txBody>
          <a:bodyPr/>
          <a:lstStyle/>
          <a:p>
            <a:pPr>
              <a:buFont typeface="Arial" charset="0"/>
              <a:buChar char="•"/>
            </a:pPr>
            <a:r>
              <a:rPr lang="en-US" sz="2800" dirty="0" smtClean="0">
                <a:latin typeface="Arial" charset="0"/>
              </a:rPr>
              <a:t>Higher Layer Protocol </a:t>
            </a:r>
            <a:r>
              <a:rPr lang="en-US" sz="2800" dirty="0">
                <a:latin typeface="Arial" charset="0"/>
              </a:rPr>
              <a:t>Discrimination Entity </a:t>
            </a:r>
            <a:r>
              <a:rPr lang="en-US" sz="2800" dirty="0" smtClean="0">
                <a:latin typeface="Arial" charset="0"/>
              </a:rPr>
              <a:t>   (</a:t>
            </a:r>
            <a:r>
              <a:rPr lang="en-US" sz="2800" dirty="0">
                <a:latin typeface="Arial" charset="0"/>
              </a:rPr>
              <a:t>HLPDE) </a:t>
            </a:r>
          </a:p>
          <a:p>
            <a:pPr lvl="1">
              <a:buFont typeface="Arial" charset="0"/>
              <a:buChar char="•"/>
            </a:pPr>
            <a:r>
              <a:rPr lang="en-US" sz="2000" dirty="0" smtClean="0">
                <a:latin typeface="Arial" charset="0"/>
              </a:rPr>
              <a:t>Directs </a:t>
            </a:r>
            <a:r>
              <a:rPr lang="en-US" sz="2000" dirty="0">
                <a:latin typeface="Arial" charset="0"/>
              </a:rPr>
              <a:t>and optionally modifies information from Functional SAP to the appropriate </a:t>
            </a:r>
            <a:r>
              <a:rPr lang="en-US" sz="2000" dirty="0" smtClean="0">
                <a:latin typeface="Arial" charset="0"/>
              </a:rPr>
              <a:t>higher layer protocol SAP or </a:t>
            </a:r>
            <a:r>
              <a:rPr lang="en-US" sz="2000" dirty="0">
                <a:latin typeface="Arial" charset="0"/>
              </a:rPr>
              <a:t>another Functional </a:t>
            </a:r>
            <a:r>
              <a:rPr lang="en-US" sz="2000" dirty="0" smtClean="0">
                <a:latin typeface="Arial" charset="0"/>
              </a:rPr>
              <a:t>SAP</a:t>
            </a:r>
          </a:p>
          <a:p>
            <a:pPr>
              <a:buFont typeface="Arial" charset="0"/>
              <a:buChar char="•"/>
            </a:pPr>
            <a:r>
              <a:rPr lang="en-US" sz="2400" dirty="0" smtClean="0">
                <a:latin typeface="Arial" charset="0"/>
              </a:rPr>
              <a:t>Multiplexed MAC Interface (MMI</a:t>
            </a:r>
            <a:r>
              <a:rPr lang="en-US" sz="2400" dirty="0" smtClean="0">
                <a:latin typeface="Arial" charset="0"/>
              </a:rPr>
              <a:t>)</a:t>
            </a:r>
          </a:p>
          <a:p>
            <a:pPr lvl="1">
              <a:buFont typeface="Arial" charset="0"/>
              <a:buChar char="•"/>
            </a:pPr>
            <a:r>
              <a:rPr lang="en-US" sz="2000" dirty="0" smtClean="0">
                <a:latin typeface="Arial" charset="0"/>
              </a:rPr>
              <a:t>Directs and optionally modifies information from Functional SAP to the appropriate MAC SAP or another Functional SAP</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September 2016</a:t>
            </a:r>
            <a:endParaRPr lang="en-US" dirty="0"/>
          </a:p>
        </p:txBody>
      </p:sp>
      <p:sp>
        <p:nvSpPr>
          <p:cNvPr id="3" name="Footer Placeholder 2"/>
          <p:cNvSpPr>
            <a:spLocks noGrp="1"/>
          </p:cNvSpPr>
          <p:nvPr>
            <p:ph type="ftr" sz="quarter" idx="11"/>
          </p:nvPr>
        </p:nvSpPr>
        <p:spPr/>
        <p:txBody>
          <a:bodyPr/>
          <a:lstStyle/>
          <a:p>
            <a:pPr>
              <a:defRPr/>
            </a:pPr>
            <a:r>
              <a:rPr lang="en-US" smtClean="0"/>
              <a:t>Bob Heile, Wi-SUN Alliance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1441590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sz="2800" b="1" dirty="0" smtClean="0">
                <a:solidFill>
                  <a:srgbClr val="000000"/>
                </a:solidFill>
                <a:ea typeface="Lucida Grande"/>
                <a:cs typeface="Lucida Grande"/>
              </a:rPr>
              <a:t>802.15.12 </a:t>
            </a:r>
            <a:r>
              <a:rPr lang="en-US" sz="2800" b="1" dirty="0"/>
              <a:t>Higher Layer Protocol Discrimination Entity (HLPDE) </a:t>
            </a:r>
            <a:r>
              <a:rPr lang="en-US" sz="2800" dirty="0">
                <a:latin typeface="Arial" charset="0"/>
              </a:rPr>
              <a:t/>
            </a:r>
            <a:br>
              <a:rPr lang="en-US" sz="2800" dirty="0">
                <a:latin typeface="Arial" charset="0"/>
              </a:rPr>
            </a:br>
            <a:endParaRPr lang="en-US" sz="2800" dirty="0">
              <a:latin typeface="Arial" charset="0"/>
            </a:endParaRPr>
          </a:p>
        </p:txBody>
      </p:sp>
      <p:sp>
        <p:nvSpPr>
          <p:cNvPr id="10243" name="Rectangle 1027"/>
          <p:cNvSpPr>
            <a:spLocks noGrp="1" noChangeArrowheads="1"/>
          </p:cNvSpPr>
          <p:nvPr>
            <p:ph type="body" idx="1"/>
          </p:nvPr>
        </p:nvSpPr>
        <p:spPr>
          <a:xfrm>
            <a:off x="0" y="1828800"/>
            <a:ext cx="8388424" cy="3962400"/>
          </a:xfrm>
        </p:spPr>
        <p:txBody>
          <a:bodyPr/>
          <a:lstStyle/>
          <a:p>
            <a:pPr lvl="1">
              <a:buFont typeface="Arial" charset="0"/>
              <a:buChar char="•"/>
            </a:pPr>
            <a:r>
              <a:rPr lang="en-US" sz="2000" dirty="0">
                <a:latin typeface="Arial" charset="0"/>
              </a:rPr>
              <a:t>HLPDE will be dependent upon configuration of device (via </a:t>
            </a:r>
            <a:r>
              <a:rPr lang="en-US" sz="2000" dirty="0" err="1">
                <a:latin typeface="Arial" charset="0"/>
              </a:rPr>
              <a:t>Mgmt</a:t>
            </a:r>
            <a:r>
              <a:rPr lang="en-US" sz="2000" dirty="0">
                <a:latin typeface="Arial" charset="0"/>
              </a:rPr>
              <a:t> </a:t>
            </a:r>
            <a:r>
              <a:rPr lang="en-US" sz="2000" dirty="0" smtClean="0">
                <a:latin typeface="Arial" charset="0"/>
              </a:rPr>
              <a:t>Protocol </a:t>
            </a:r>
            <a:r>
              <a:rPr lang="en-US" sz="2000" dirty="0">
                <a:latin typeface="Arial" charset="0"/>
              </a:rPr>
              <a:t>entity). </a:t>
            </a:r>
          </a:p>
          <a:p>
            <a:pPr lvl="1">
              <a:buFont typeface="Arial" charset="0"/>
              <a:buChar char="•"/>
            </a:pPr>
            <a:r>
              <a:rPr lang="en-US" sz="2000" dirty="0" smtClean="0">
                <a:latin typeface="Arial" charset="0"/>
              </a:rPr>
              <a:t>For frames going to the higher layer, the HLPDE removes the ULI header (if present), and directs the frame to the proper </a:t>
            </a:r>
            <a:r>
              <a:rPr lang="en-US" sz="2000" dirty="0" smtClean="0">
                <a:latin typeface="Arial" charset="0"/>
              </a:rPr>
              <a:t>SAP           </a:t>
            </a:r>
            <a:r>
              <a:rPr lang="en-US" sz="2000" dirty="0" smtClean="0">
                <a:latin typeface="Arial" charset="0"/>
              </a:rPr>
              <a:t>identified by the ULI header information.</a:t>
            </a:r>
          </a:p>
          <a:p>
            <a:pPr lvl="1">
              <a:buFont typeface="Arial" charset="0"/>
              <a:buChar char="•"/>
            </a:pPr>
            <a:r>
              <a:rPr lang="en-US" sz="2000" dirty="0" smtClean="0">
                <a:latin typeface="Arial" charset="0"/>
              </a:rPr>
              <a:t>For datagrams coming from a higher layer, the HLPDE prepends </a:t>
            </a:r>
            <a:r>
              <a:rPr lang="en-US" sz="2000" dirty="0" smtClean="0">
                <a:latin typeface="Arial" charset="0"/>
              </a:rPr>
              <a:t> the </a:t>
            </a:r>
            <a:r>
              <a:rPr lang="en-US" sz="2000" dirty="0" smtClean="0">
                <a:latin typeface="Arial" charset="0"/>
              </a:rPr>
              <a:t>datagram with a ULI header and forwards it to the </a:t>
            </a:r>
            <a:r>
              <a:rPr lang="en-US" sz="2000" dirty="0">
                <a:latin typeface="Arial" charset="0"/>
              </a:rPr>
              <a:t>appropriate </a:t>
            </a:r>
            <a:r>
              <a:rPr lang="en-US" sz="2000" dirty="0" smtClean="0">
                <a:latin typeface="Arial" charset="0"/>
              </a:rPr>
              <a:t>SAP </a:t>
            </a:r>
            <a:r>
              <a:rPr lang="en-US" sz="2000" dirty="0">
                <a:latin typeface="Arial" charset="0"/>
              </a:rPr>
              <a:t>defined by the configuration </a:t>
            </a:r>
            <a:r>
              <a:rPr lang="en-US" sz="2000" dirty="0" smtClean="0">
                <a:latin typeface="Arial" charset="0"/>
              </a:rPr>
              <a:t>setting.</a:t>
            </a:r>
          </a:p>
          <a:p>
            <a:pPr lvl="2">
              <a:buFont typeface="Arial" charset="0"/>
              <a:buChar char="•"/>
            </a:pPr>
            <a:r>
              <a:rPr lang="en-US" sz="1600" dirty="0" smtClean="0">
                <a:latin typeface="Arial" charset="0"/>
              </a:rPr>
              <a:t>Note: review how CoMI and CoAP send their management information to the </a:t>
            </a:r>
            <a:r>
              <a:rPr lang="en-US" sz="1600" dirty="0" smtClean="0">
                <a:latin typeface="Arial" charset="0"/>
              </a:rPr>
              <a:t>  correct </a:t>
            </a:r>
            <a:r>
              <a:rPr lang="en-US" sz="1600" dirty="0" smtClean="0">
                <a:latin typeface="Arial" charset="0"/>
              </a:rPr>
              <a:t>device/SAP. Note: ask RAC for EtherType assignment for 802.15.12.</a:t>
            </a:r>
          </a:p>
        </p:txBody>
      </p:sp>
      <p:sp>
        <p:nvSpPr>
          <p:cNvPr id="2" name="Date Placeholder 1"/>
          <p:cNvSpPr>
            <a:spLocks noGrp="1"/>
          </p:cNvSpPr>
          <p:nvPr>
            <p:ph type="dt" sz="half" idx="10"/>
          </p:nvPr>
        </p:nvSpPr>
        <p:spPr/>
        <p:txBody>
          <a:bodyPr/>
          <a:lstStyle/>
          <a:p>
            <a:pPr>
              <a:defRPr/>
            </a:pPr>
            <a:r>
              <a:rPr lang="en-US" smtClean="0"/>
              <a:t>September 2016</a:t>
            </a:r>
            <a:endParaRPr lang="en-US" dirty="0"/>
          </a:p>
        </p:txBody>
      </p:sp>
      <p:sp>
        <p:nvSpPr>
          <p:cNvPr id="3" name="Footer Placeholder 2"/>
          <p:cNvSpPr>
            <a:spLocks noGrp="1"/>
          </p:cNvSpPr>
          <p:nvPr>
            <p:ph type="ftr" sz="quarter" idx="11"/>
          </p:nvPr>
        </p:nvSpPr>
        <p:spPr/>
        <p:txBody>
          <a:bodyPr/>
          <a:lstStyle/>
          <a:p>
            <a:pPr>
              <a:defRPr/>
            </a:pPr>
            <a:r>
              <a:rPr lang="en-US" smtClean="0"/>
              <a:t>Bob Heile, Wi-SUN Alliance</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7</a:t>
            </a:fld>
            <a:endParaRPr lang="en-US" dirty="0"/>
          </a:p>
        </p:txBody>
      </p:sp>
    </p:spTree>
    <p:extLst>
      <p:ext uri="{BB962C8B-B14F-4D97-AF65-F5344CB8AC3E}">
        <p14:creationId xmlns:p14="http://schemas.microsoft.com/office/powerpoint/2010/main" val="1437868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4343400"/>
          </a:xfrm>
        </p:spPr>
        <p:txBody>
          <a:bodyPr/>
          <a:lstStyle/>
          <a:p>
            <a:pPr>
              <a:buFont typeface="Arial" charset="0"/>
              <a:buChar char="•"/>
            </a:pPr>
            <a:r>
              <a:rPr lang="en-US" sz="2400" dirty="0">
                <a:latin typeface="Arial" charset="0"/>
              </a:rPr>
              <a:t>Multiplexed MAC Interface (MMI)</a:t>
            </a:r>
          </a:p>
          <a:p>
            <a:pPr lvl="1">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within the ULI. </a:t>
            </a:r>
          </a:p>
          <a:p>
            <a:pPr lvl="1">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functions </a:t>
            </a:r>
            <a:r>
              <a:rPr lang="en-US" sz="2000" dirty="0" smtClean="0"/>
              <a:t>           includes </a:t>
            </a:r>
            <a:r>
              <a:rPr lang="en-US" sz="2000" dirty="0"/>
              <a:t>the </a:t>
            </a:r>
            <a:r>
              <a:rPr lang="en-US" sz="2000" dirty="0" smtClean="0"/>
              <a:t>Multiplex ID </a:t>
            </a:r>
            <a:r>
              <a:rPr lang="en-US" sz="2000" dirty="0"/>
              <a:t>and the payload to be sent or the </a:t>
            </a:r>
            <a:r>
              <a:rPr lang="en-US" sz="2000" dirty="0" smtClean="0"/>
              <a:t>  payload received</a:t>
            </a:r>
            <a:r>
              <a:rPr lang="en-US" sz="2000" dirty="0" smtClean="0"/>
              <a:t>.</a:t>
            </a:r>
          </a:p>
          <a:p>
            <a:pPr lvl="1">
              <a:buFont typeface="Arial" charset="0"/>
              <a:buChar char="•"/>
            </a:pPr>
            <a:r>
              <a:rPr lang="en-US" sz="2000" dirty="0" smtClean="0">
                <a:solidFill>
                  <a:srgbClr val="FF0000"/>
                </a:solidFill>
              </a:rPr>
              <a:t>The mechanism for the MMI, i.e. the ability to send the data </a:t>
            </a:r>
            <a:r>
              <a:rPr lang="en-US" sz="2000" dirty="0" smtClean="0">
                <a:solidFill>
                  <a:srgbClr val="FF0000"/>
                </a:solidFill>
              </a:rPr>
              <a:t> to </a:t>
            </a:r>
            <a:r>
              <a:rPr lang="en-US" sz="2000" dirty="0" smtClean="0">
                <a:solidFill>
                  <a:srgbClr val="FF0000"/>
                </a:solidFill>
              </a:rPr>
              <a:t>the proper SAP, will be an extension of the mechanism </a:t>
            </a:r>
            <a:r>
              <a:rPr lang="en-US" sz="2000" dirty="0" smtClean="0">
                <a:solidFill>
                  <a:srgbClr val="FF0000"/>
                </a:solidFill>
              </a:rPr>
              <a:t>   defined </a:t>
            </a:r>
            <a:r>
              <a:rPr lang="en-US" sz="2000" dirty="0" smtClean="0">
                <a:solidFill>
                  <a:srgbClr val="FF0000"/>
                </a:solidFill>
              </a:rPr>
              <a:t>in IEEE 802.15.9 for the multiplexed data service</a:t>
            </a:r>
          </a:p>
        </p:txBody>
      </p:sp>
      <p:sp>
        <p:nvSpPr>
          <p:cNvPr id="2" name="Date Placeholder 1"/>
          <p:cNvSpPr>
            <a:spLocks noGrp="1"/>
          </p:cNvSpPr>
          <p:nvPr>
            <p:ph type="dt" sz="half" idx="10"/>
          </p:nvPr>
        </p:nvSpPr>
        <p:spPr/>
        <p:txBody>
          <a:bodyPr/>
          <a:lstStyle/>
          <a:p>
            <a:pPr>
              <a:defRPr/>
            </a:pPr>
            <a:r>
              <a:rPr lang="en-US" smtClean="0"/>
              <a:t>September 2016</a:t>
            </a:r>
            <a:endParaRPr lang="en-US" dirty="0"/>
          </a:p>
        </p:txBody>
      </p:sp>
      <p:sp>
        <p:nvSpPr>
          <p:cNvPr id="3" name="Footer Placeholder 2"/>
          <p:cNvSpPr>
            <a:spLocks noGrp="1"/>
          </p:cNvSpPr>
          <p:nvPr>
            <p:ph type="ftr" sz="quarter" idx="11"/>
          </p:nvPr>
        </p:nvSpPr>
        <p:spPr/>
        <p:txBody>
          <a:bodyPr/>
          <a:lstStyle/>
          <a:p>
            <a:pPr>
              <a:defRPr/>
            </a:pPr>
            <a:r>
              <a:rPr lang="en-US" smtClean="0"/>
              <a:t>Bob Heile, Wi-SUN Alliance</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8</a:t>
            </a:fld>
            <a:endParaRPr lang="en-US" dirty="0"/>
          </a:p>
        </p:txBody>
      </p:sp>
    </p:spTree>
    <p:extLst>
      <p:ext uri="{BB962C8B-B14F-4D97-AF65-F5344CB8AC3E}">
        <p14:creationId xmlns:p14="http://schemas.microsoft.com/office/powerpoint/2010/main" val="2728182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381000" y="1447800"/>
            <a:ext cx="8610600" cy="43434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a:t>
            </a:r>
            <a:r>
              <a:rPr lang="en-US" sz="2000" dirty="0" smtClean="0">
                <a:latin typeface="Arial" charset="0"/>
              </a:rPr>
              <a:t>provides</a:t>
            </a:r>
            <a:r>
              <a:rPr lang="en-US" sz="2000" dirty="0" smtClean="0"/>
              <a:t>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provides the function of </a:t>
            </a:r>
            <a:r>
              <a:rPr lang="en-US" sz="2000" dirty="0"/>
              <a:t>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September 2016</a:t>
            </a:r>
            <a:endParaRPr lang="en-US" dirty="0"/>
          </a:p>
        </p:txBody>
      </p:sp>
      <p:sp>
        <p:nvSpPr>
          <p:cNvPr id="3" name="Footer Placeholder 2"/>
          <p:cNvSpPr>
            <a:spLocks noGrp="1"/>
          </p:cNvSpPr>
          <p:nvPr>
            <p:ph type="ftr" sz="quarter" idx="11"/>
          </p:nvPr>
        </p:nvSpPr>
        <p:spPr/>
        <p:txBody>
          <a:bodyPr/>
          <a:lstStyle/>
          <a:p>
            <a:pPr>
              <a:defRPr/>
            </a:pPr>
            <a:r>
              <a:rPr lang="en-US" smtClean="0"/>
              <a:t>Bob Heile, Wi-SUN Alliance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7531078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IEEE-P802_15">
  <a:themeElements>
    <a:clrScheme name="사용자 지정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5126</TotalTime>
  <Words>1722</Words>
  <Application>Microsoft Office PowerPoint</Application>
  <PresentationFormat>On-screen Show (4:3)</PresentationFormat>
  <Paragraphs>453</Paragraphs>
  <Slides>25</Slides>
  <Notes>15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IEEE-P802_15</vt:lpstr>
      <vt:lpstr>PowerPoint Presentation</vt:lpstr>
      <vt:lpstr>IEEE 802.15.12 (Upper Layer Interface)  Update</vt:lpstr>
      <vt:lpstr>802-2014 Reference Model</vt:lpstr>
      <vt:lpstr>802-2014 Reference Model</vt:lpstr>
      <vt:lpstr>802.15.12 Functional Decomposition</vt:lpstr>
      <vt:lpstr>802.15.12 Functional Description</vt:lpstr>
      <vt:lpstr>802.15.12 Higher Layer Protocol Discrimination Entity (HLPDE)  </vt:lpstr>
      <vt:lpstr>802.15.12 Multiplexed MAC interface</vt:lpstr>
      <vt:lpstr>802.15.12 Functional Description</vt:lpstr>
      <vt:lpstr>802.15.12 Functional Description</vt:lpstr>
      <vt:lpstr>Strategy for moving forward </vt:lpstr>
      <vt:lpstr>Strategy for moving forward </vt:lpstr>
      <vt:lpstr>Future Efforts</vt:lpstr>
      <vt:lpstr>July Plenary Accomplishments </vt:lpstr>
      <vt:lpstr>Schedule</vt:lpstr>
      <vt:lpstr>PowerPoint Presentation</vt:lpstr>
      <vt:lpstr>PowerPoint Presentation</vt:lpstr>
      <vt:lpstr>802.15.9 Functional Decomposition</vt:lpstr>
      <vt:lpstr>802.15.10 Functional Decomposition</vt:lpstr>
      <vt:lpstr>PowerPoint Presentation</vt:lpstr>
      <vt:lpstr>Frame Composition</vt:lpstr>
      <vt:lpstr>Deliverables</vt:lpstr>
      <vt:lpstr>Deliverables</vt:lpstr>
      <vt:lpstr>Deliverables</vt:lpstr>
      <vt:lpstr>Deliverables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김준형</dc:creator>
  <dc:description>&lt;doc#&gt;</dc:description>
  <cp:lastModifiedBy>bheile</cp:lastModifiedBy>
  <cp:revision>1043</cp:revision>
  <cp:lastPrinted>2016-03-11T10:04:44Z</cp:lastPrinted>
  <dcterms:created xsi:type="dcterms:W3CDTF">2014-12-23T02:01:48Z</dcterms:created>
  <dcterms:modified xsi:type="dcterms:W3CDTF">2016-09-08T18:21:25Z</dcterms:modified>
</cp:coreProperties>
</file>