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6"/>
  </p:notesMasterIdLst>
  <p:sldIdLst>
    <p:sldId id="293" r:id="rId2"/>
    <p:sldId id="301" r:id="rId3"/>
    <p:sldId id="296" r:id="rId4"/>
    <p:sldId id="312" r:id="rId5"/>
    <p:sldId id="300" r:id="rId6"/>
    <p:sldId id="333" r:id="rId7"/>
    <p:sldId id="324" r:id="rId8"/>
    <p:sldId id="329" r:id="rId9"/>
    <p:sldId id="330" r:id="rId10"/>
    <p:sldId id="338" r:id="rId11"/>
    <p:sldId id="327" r:id="rId12"/>
    <p:sldId id="342" r:id="rId13"/>
    <p:sldId id="341" r:id="rId14"/>
    <p:sldId id="298" r:id="rId15"/>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61" autoAdjust="0"/>
    <p:restoredTop sz="94746" autoAdjust="0"/>
  </p:normalViewPr>
  <p:slideViewPr>
    <p:cSldViewPr>
      <p:cViewPr varScale="1">
        <p:scale>
          <a:sx n="92" d="100"/>
          <a:sy n="92" d="100"/>
        </p:scale>
        <p:origin x="702"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051300" y="6597650"/>
            <a:ext cx="1435100" cy="260350"/>
          </a:xfrm>
          <a:prstGeom prst="rect">
            <a:avLst/>
          </a:prstGeom>
        </p:spPr>
        <p:txBody>
          <a:bodyPr/>
          <a:lstStyle>
            <a:lvl1pPr algn="ctr">
              <a:defRPr/>
            </a:lvl1pPr>
          </a:lstStyle>
          <a:p>
            <a:pPr>
              <a:defRPr/>
            </a:pPr>
            <a:r>
              <a:rPr lang="en-US" altLang="en-US" smtClean="0"/>
              <a:t>Slide </a:t>
            </a:r>
            <a:fld id="{59802E41-703B-4CC7-97CC-EA054E341967}" type="slidenum">
              <a:rPr lang="en-US" altLang="en-US" smtClean="0"/>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051300" y="6597650"/>
            <a:ext cx="1435100" cy="260350"/>
          </a:xfrm>
          <a:prstGeom prst="rect">
            <a:avLst/>
          </a:prstGeom>
        </p:spPr>
        <p:txBody>
          <a:bodyPr/>
          <a:lstStyle>
            <a:lvl1pPr algn="ctr">
              <a:defRPr/>
            </a:lvl1pPr>
          </a:lstStyle>
          <a:p>
            <a:pPr>
              <a:defRPr/>
            </a:pPr>
            <a:r>
              <a:rPr lang="en-US" altLang="en-US" smtClean="0"/>
              <a:t>Slide </a:t>
            </a:r>
            <a:fld id="{59802E41-703B-4CC7-97CC-EA054E341967}" type="slidenum">
              <a:rPr lang="en-US" altLang="en-US" smtClean="0"/>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783226"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July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15-16-0554-00-003e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127500" y="6597650"/>
            <a:ext cx="1282700" cy="260350"/>
          </a:xfrm>
          <a:prstGeom prst="rect">
            <a:avLst/>
          </a:prstGeom>
        </p:spPr>
        <p:txBody>
          <a:bodyPr/>
          <a:lstStyle>
            <a:lvl1pPr>
              <a:defRPr/>
            </a:lvl1pPr>
          </a:lstStyle>
          <a:p>
            <a:pPr algn="ctr">
              <a:defRPr/>
            </a:pPr>
            <a:r>
              <a:rPr lang="en-US" altLang="en-US" dirty="0" smtClean="0"/>
              <a:t>Slide </a:t>
            </a:r>
            <a:fld id="{59802E41-703B-4CC7-97CC-EA054E341967}" type="slidenum">
              <a:rPr lang="en-US" altLang="en-US" smtClean="0"/>
              <a:pPr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July 2016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28 July</a:t>
            </a:r>
            <a:r>
              <a:rPr lang="en-US" sz="1600" dirty="0" smtClean="0">
                <a:solidFill>
                  <a:srgbClr val="FF0000"/>
                </a:solidFill>
                <a:latin typeface="Times New Roman"/>
                <a:ea typeface="Times New Roman"/>
                <a:cs typeface="Times New Roman"/>
                <a:sym typeface="Times New Roman"/>
              </a:rPr>
              <a:t>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6</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July</a:t>
            </a:r>
            <a:r>
              <a:rPr lang="en-US" sz="1600" dirty="0" smtClean="0">
                <a:latin typeface="Times New Roman"/>
                <a:ea typeface="Times New Roman"/>
                <a:cs typeface="Times New Roman"/>
                <a:sym typeface="Times New Roman"/>
              </a:rPr>
              <a:t> </a:t>
            </a:r>
            <a:r>
              <a:rPr lang="en-US" sz="1600" dirty="0" smtClean="0">
                <a:latin typeface="Times New Roman"/>
                <a:ea typeface="Times New Roman"/>
                <a:cs typeface="Times New Roman"/>
                <a:sym typeface="Times New Roman"/>
              </a:rPr>
              <a:t>2016</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July</a:t>
            </a:r>
            <a:r>
              <a:rPr lang="en-US" sz="1600" dirty="0" smtClean="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802.15.3e TG </a:t>
            </a:r>
            <a:r>
              <a:rPr lang="en-US" sz="2000" i="1" dirty="0"/>
              <a:t>approve the formation of a Ballot Resolution Committee (BRC) for the </a:t>
            </a:r>
            <a:r>
              <a:rPr lang="en-US" sz="2000" i="1" dirty="0" smtClean="0"/>
              <a:t>Sponsor balloting </a:t>
            </a:r>
            <a:r>
              <a:rPr lang="en-US" sz="2000" i="1" dirty="0"/>
              <a:t>of the </a:t>
            </a:r>
            <a:r>
              <a:rPr lang="en-US" sz="2000" i="1" dirty="0" smtClean="0"/>
              <a:t>P802.15.3e_D04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t>
            </a:r>
            <a:r>
              <a:rPr lang="en-US" sz="2000" i="1" dirty="0" smtClean="0"/>
              <a:t>Keiji Akiyama, and </a:t>
            </a:r>
            <a:r>
              <a:rPr lang="en-US" sz="2000" i="1" dirty="0"/>
              <a:t>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a:t>
            </a:r>
            <a:r>
              <a:rPr lang="en-US" sz="2000" i="1" dirty="0" smtClean="0"/>
              <a:t>P&amp;P</a:t>
            </a:r>
          </a:p>
          <a:p>
            <a:pPr marL="0" indent="0">
              <a:buNone/>
            </a:pPr>
            <a:endParaRPr lang="en-US" sz="2000" dirty="0"/>
          </a:p>
          <a:p>
            <a:pPr marL="0" indent="0">
              <a:buNone/>
            </a:pPr>
            <a:r>
              <a:rPr lang="en-US" sz="2400" dirty="0" smtClean="0"/>
              <a:t>Moved By: Thomas </a:t>
            </a:r>
            <a:r>
              <a:rPr lang="en-US" sz="2400" dirty="0" err="1" smtClean="0"/>
              <a:t>Kuerner</a:t>
            </a:r>
            <a:endParaRPr lang="en-US" sz="2400" dirty="0" smtClean="0"/>
          </a:p>
          <a:p>
            <a:pPr marL="0" indent="0">
              <a:buNone/>
            </a:pPr>
            <a:r>
              <a:rPr lang="en-US" sz="2400" dirty="0" smtClean="0"/>
              <a:t>Seconded By: Ko Togashi</a:t>
            </a:r>
          </a:p>
          <a:p>
            <a:pPr marL="0" indent="0">
              <a:buNone/>
            </a:pPr>
            <a:r>
              <a:rPr lang="en-US" sz="2400" dirty="0"/>
              <a:t>Yes/Abstain/No: </a:t>
            </a:r>
            <a:r>
              <a:rPr lang="en-US" sz="2400" dirty="0" smtClean="0"/>
              <a:t>Approved by unanimous consent</a:t>
            </a:r>
            <a:endParaRPr lang="en-US" sz="2400" dirty="0"/>
          </a:p>
        </p:txBody>
      </p:sp>
      <p:sp>
        <p:nvSpPr>
          <p:cNvPr id="4" name="Slide Number Placeholder 6"/>
          <p:cNvSpPr>
            <a:spLocks noGrp="1"/>
          </p:cNvSpPr>
          <p:nvPr>
            <p:ph type="sldNum" sz="quarter" idx="10"/>
          </p:nvPr>
        </p:nvSpPr>
        <p:spPr>
          <a:xfrm>
            <a:off x="4052888" y="6553200"/>
            <a:ext cx="9763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Tree>
    <p:extLst>
      <p:ext uri="{BB962C8B-B14F-4D97-AF65-F5344CB8AC3E}">
        <p14:creationId xmlns:p14="http://schemas.microsoft.com/office/powerpoint/2010/main" val="5756350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600200"/>
            <a:ext cx="8077198" cy="4800600"/>
          </a:xfrm>
        </p:spPr>
        <p:txBody>
          <a:bodyPr/>
          <a:lstStyle/>
          <a:p>
            <a:pPr marL="457200" indent="-457200">
              <a:buFont typeface="Arial" panose="020B0604020202020204" pitchFamily="34" charset="0"/>
              <a:buChar char="•"/>
            </a:pPr>
            <a:r>
              <a:rPr lang="en-US" sz="2000" dirty="0"/>
              <a:t>2</a:t>
            </a:r>
            <a:r>
              <a:rPr lang="en-US" sz="2000" dirty="0" smtClean="0"/>
              <a:t> calls between now and Sept 2016 Session</a:t>
            </a:r>
          </a:p>
          <a:p>
            <a:pPr marL="898071" lvl="1" indent="-457200">
              <a:buFont typeface="Arial" panose="020B0604020202020204" pitchFamily="34" charset="0"/>
              <a:buChar char="•"/>
            </a:pPr>
            <a:r>
              <a:rPr lang="en-US" sz="2000" dirty="0" smtClean="0"/>
              <a:t>Call </a:t>
            </a:r>
            <a:r>
              <a:rPr lang="en-US" sz="2000" dirty="0"/>
              <a:t>1</a:t>
            </a:r>
            <a:r>
              <a:rPr lang="en-US" sz="2000" dirty="0" smtClean="0"/>
              <a:t>: </a:t>
            </a:r>
            <a:r>
              <a:rPr lang="en-US" sz="2000" dirty="0"/>
              <a:t>Wed, </a:t>
            </a:r>
            <a:r>
              <a:rPr lang="en-US" sz="2000" dirty="0" smtClean="0"/>
              <a:t>31 Aug, </a:t>
            </a:r>
            <a:r>
              <a:rPr lang="en-US" sz="2000" dirty="0"/>
              <a:t>21:00 to 23:00 PDT</a:t>
            </a:r>
          </a:p>
          <a:p>
            <a:pPr marL="1276350" lvl="2" indent="-457200">
              <a:buFont typeface="Arial" panose="020B0604020202020204" pitchFamily="34" charset="0"/>
              <a:buChar char="•"/>
            </a:pPr>
            <a:r>
              <a:rPr lang="en-US" sz="2000" dirty="0" err="1"/>
              <a:t>Thur</a:t>
            </a:r>
            <a:r>
              <a:rPr lang="en-US" sz="2000" dirty="0" smtClean="0"/>
              <a:t>, 1 Sep </a:t>
            </a:r>
            <a:r>
              <a:rPr lang="en-US" sz="2000" dirty="0"/>
              <a:t>0-2EST, 5-7CET, </a:t>
            </a:r>
            <a:r>
              <a:rPr lang="en-US" sz="2000" dirty="0" smtClean="0"/>
              <a:t>13-15JST/KST</a:t>
            </a:r>
            <a:endParaRPr lang="en-US" sz="2000" dirty="0"/>
          </a:p>
          <a:p>
            <a:pPr marL="898071" lvl="1" indent="-457200">
              <a:buFont typeface="Arial" panose="020B0604020202020204" pitchFamily="34" charset="0"/>
              <a:buChar char="•"/>
            </a:pPr>
            <a:r>
              <a:rPr lang="en-US" sz="2000" dirty="0" smtClean="0"/>
              <a:t>Call 2: </a:t>
            </a:r>
            <a:r>
              <a:rPr lang="en-US" sz="2000" dirty="0"/>
              <a:t>Wed, 7</a:t>
            </a:r>
            <a:r>
              <a:rPr lang="en-US" sz="2000" dirty="0" smtClean="0"/>
              <a:t> Sep, </a:t>
            </a:r>
            <a:r>
              <a:rPr lang="en-US" sz="2000" dirty="0"/>
              <a:t>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8 Sep </a:t>
            </a:r>
            <a:r>
              <a:rPr lang="en-US" sz="2000" dirty="0"/>
              <a:t>0-2EST, 5-7CET, </a:t>
            </a:r>
            <a:r>
              <a:rPr lang="en-US" sz="2000" dirty="0" smtClean="0"/>
              <a:t>13-15JST/KST</a:t>
            </a:r>
          </a:p>
          <a:p>
            <a:pPr marL="1276350" lvl="2" indent="-457200">
              <a:buFont typeface="Arial" panose="020B0604020202020204" pitchFamily="34" charset="0"/>
              <a:buChar char="•"/>
            </a:pPr>
            <a:r>
              <a:rPr lang="en-US" sz="2000" b="1" dirty="0" smtClean="0"/>
              <a:t>Warsaw, 12-16 Sep</a:t>
            </a:r>
          </a:p>
        </p:txBody>
      </p:sp>
      <p:sp>
        <p:nvSpPr>
          <p:cNvPr id="4" name="Slide Number Placeholder 6"/>
          <p:cNvSpPr>
            <a:spLocks noGrp="1"/>
          </p:cNvSpPr>
          <p:nvPr>
            <p:ph type="sldNum" sz="quarter" idx="10"/>
          </p:nvPr>
        </p:nvSpPr>
        <p:spPr>
          <a:xfrm>
            <a:off x="3976688" y="6553200"/>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Tree>
    <p:extLst>
      <p:ext uri="{BB962C8B-B14F-4D97-AF65-F5344CB8AC3E}">
        <p14:creationId xmlns:p14="http://schemas.microsoft.com/office/powerpoint/2010/main" val="192514733"/>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i="1" dirty="0" smtClean="0"/>
              <a:t>Motion</a:t>
            </a:r>
            <a:r>
              <a:rPr lang="en-US" i="1" dirty="0"/>
              <a:t>: 802.15 has reviewed and approves the CSD [</a:t>
            </a:r>
            <a:r>
              <a:rPr lang="en-US" i="1" dirty="0" smtClean="0"/>
              <a:t>15-14-0716-07-003e] </a:t>
            </a:r>
            <a:r>
              <a:rPr lang="en-US" i="1" dirty="0"/>
              <a:t>and requests </a:t>
            </a:r>
            <a:r>
              <a:rPr lang="en-US" i="1" dirty="0" smtClean="0"/>
              <a:t>unconditional </a:t>
            </a:r>
            <a:r>
              <a:rPr lang="en-US" i="1" dirty="0"/>
              <a:t>approval from the EC to submit </a:t>
            </a:r>
            <a:r>
              <a:rPr lang="en-US" i="1" dirty="0" smtClean="0"/>
              <a:t>P802.15.3e_D04 </a:t>
            </a:r>
            <a:r>
              <a:rPr lang="en-US" i="1" dirty="0"/>
              <a:t>to Sponsor Ballot</a:t>
            </a:r>
            <a:r>
              <a:rPr lang="en-US" i="1" dirty="0" smtClean="0"/>
              <a:t>.</a:t>
            </a:r>
          </a:p>
          <a:p>
            <a:pPr marL="0" indent="0">
              <a:buNone/>
            </a:pPr>
            <a:endParaRPr lang="en-US" dirty="0"/>
          </a:p>
          <a:p>
            <a:pPr marL="0" indent="0">
              <a:buNone/>
            </a:pPr>
            <a:r>
              <a:rPr lang="en-US" sz="2800" dirty="0" smtClean="0"/>
              <a:t>Moved By: </a:t>
            </a:r>
          </a:p>
          <a:p>
            <a:pPr marL="0" indent="0">
              <a:buNone/>
            </a:pPr>
            <a:r>
              <a:rPr lang="en-US" sz="2800" dirty="0" smtClean="0"/>
              <a:t>Seconded By: </a:t>
            </a:r>
          </a:p>
          <a:p>
            <a:pPr marL="0" indent="0">
              <a:buNone/>
            </a:pPr>
            <a:r>
              <a:rPr lang="en-US" sz="2800" dirty="0"/>
              <a:t>Yes/No/Abstain: </a:t>
            </a:r>
            <a:endParaRPr lang="en-US" sz="28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3976688" y="6553200"/>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dirty="0" smtClean="0">
              <a:latin typeface="Times New Roman" pitchFamily="18" charset="0"/>
            </a:endParaRPr>
          </a:p>
        </p:txBody>
      </p:sp>
    </p:spTree>
    <p:extLst>
      <p:ext uri="{BB962C8B-B14F-4D97-AF65-F5344CB8AC3E}">
        <p14:creationId xmlns:p14="http://schemas.microsoft.com/office/powerpoint/2010/main" val="673496902"/>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a:t>Move that 802.15.3e TG approve the formation of a Ballot Resolution Committee (BRC) for the Sponsor balloting of the P802.15.3e_D04 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Keiji Akiyama, and Ken </a:t>
            </a:r>
            <a:r>
              <a:rPr lang="en-US" sz="2000" i="1" dirty="0" err="1"/>
              <a:t>Hiraga</a:t>
            </a:r>
            <a:r>
              <a:rPr lang="en-US" sz="2000" i="1" dirty="0"/>
              <a:t>. The 802.15.3e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a:t>
            </a:r>
            <a:r>
              <a:rPr lang="en-US" sz="2800" dirty="0" smtClean="0"/>
              <a:t>By: </a:t>
            </a:r>
          </a:p>
          <a:p>
            <a:pPr marL="0" indent="0">
              <a:buNone/>
            </a:pPr>
            <a:r>
              <a:rPr lang="en-US" sz="2800" dirty="0" smtClean="0"/>
              <a:t>Seconded By: </a:t>
            </a:r>
          </a:p>
          <a:p>
            <a:pPr marL="0" indent="0">
              <a:buNone/>
            </a:pPr>
            <a:r>
              <a:rPr lang="en-US" sz="2800" dirty="0" smtClean="0"/>
              <a:t>Yes/No/Abstain: </a:t>
            </a:r>
            <a:endParaRPr lang="en-US" sz="2800" dirty="0"/>
          </a:p>
        </p:txBody>
      </p:sp>
      <p:sp>
        <p:nvSpPr>
          <p:cNvPr id="4" name="Slide Number Placeholder 6"/>
          <p:cNvSpPr>
            <a:spLocks noGrp="1"/>
          </p:cNvSpPr>
          <p:nvPr>
            <p:ph type="sldNum" sz="quarter" idx="10"/>
          </p:nvPr>
        </p:nvSpPr>
        <p:spPr>
          <a:xfrm>
            <a:off x="3900488" y="6553200"/>
            <a:ext cx="12811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13</a:t>
            </a:fld>
            <a:endParaRPr lang="en-US" altLang="en-US" sz="1200" dirty="0" smtClean="0">
              <a:latin typeface="Times New Roman" pitchFamily="18" charset="0"/>
            </a:endParaRPr>
          </a:p>
        </p:txBody>
      </p:sp>
    </p:spTree>
    <p:extLst>
      <p:ext uri="{BB962C8B-B14F-4D97-AF65-F5344CB8AC3E}">
        <p14:creationId xmlns:p14="http://schemas.microsoft.com/office/powerpoint/2010/main" val="850015122"/>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3976688" y="6542442"/>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14</a:t>
            </a:fld>
            <a:endParaRPr lang="en-US" altLang="en-US" sz="1200" dirty="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San Diego</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July 25-28</a:t>
            </a:r>
            <a:r>
              <a:rPr lang="en-US" altLang="ja-JP" sz="2400" b="1" dirty="0" smtClean="0">
                <a:solidFill>
                  <a:schemeClr val="tx1"/>
                </a:solidFill>
                <a:latin typeface="Times New Roman" pitchFamily="18" charset="0"/>
                <a:cs typeface="Times New Roman" pitchFamily="18" charset="0"/>
              </a:rPr>
              <a:t>, </a:t>
            </a:r>
            <a:r>
              <a:rPr lang="en-US" altLang="ja-JP" sz="2400" b="1" dirty="0" smtClean="0">
                <a:solidFill>
                  <a:schemeClr val="tx1"/>
                </a:solidFill>
                <a:latin typeface="Times New Roman" pitchFamily="18" charset="0"/>
                <a:cs typeface="Times New Roman" pitchFamily="18" charset="0"/>
              </a:rPr>
              <a:t>2016</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July: </a:t>
            </a:r>
            <a:endParaRPr lang="en-US" sz="2800" dirty="0" smtClean="0"/>
          </a:p>
          <a:p>
            <a:pPr marL="898071" lvl="1" indent="-457200">
              <a:buFont typeface="Arial" panose="020B0604020202020204" pitchFamily="34" charset="0"/>
              <a:buChar char="•"/>
            </a:pPr>
            <a:r>
              <a:rPr lang="en-US" sz="2800" dirty="0" smtClean="0"/>
              <a:t>Prepare Sponsor Ballot package</a:t>
            </a:r>
            <a:endParaRPr lang="en-US" sz="2800" dirty="0" smtClean="0"/>
          </a:p>
          <a:p>
            <a:pPr marL="898071" lvl="1" indent="-457200">
              <a:buFont typeface="Arial" panose="020B0604020202020204" pitchFamily="34" charset="0"/>
              <a:buChar char="•"/>
            </a:pPr>
            <a:r>
              <a:rPr lang="en-US" sz="2800" dirty="0" smtClean="0"/>
              <a:t>Approve BRC</a:t>
            </a:r>
          </a:p>
          <a:p>
            <a:pPr marL="898071" lvl="1" indent="-457200">
              <a:buFont typeface="Arial" panose="020B0604020202020204" pitchFamily="34" charset="0"/>
              <a:buChar char="•"/>
            </a:pPr>
            <a:r>
              <a:rPr lang="en-US" sz="2800" dirty="0" smtClean="0"/>
              <a:t>Seek </a:t>
            </a:r>
            <a:r>
              <a:rPr lang="en-US" sz="2800" dirty="0" smtClean="0"/>
              <a:t>unconditional </a:t>
            </a:r>
            <a:r>
              <a:rPr lang="en-US" sz="2800" dirty="0" smtClean="0"/>
              <a:t>approval to start Sponsor </a:t>
            </a:r>
            <a:r>
              <a:rPr lang="en-US" sz="2800" dirty="0" smtClean="0"/>
              <a:t>ballot</a:t>
            </a: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395066277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Prepared Sponsor Ballot submission</a:t>
            </a:r>
            <a:endParaRPr lang="en-US" sz="2800" dirty="0" smtClean="0">
              <a:latin typeface="Arial" panose="020B0604020202020204" pitchFamily="34" charset="0"/>
              <a:cs typeface="Arial" panose="020B0604020202020204" pitchFamily="34" charset="0"/>
            </a:endParaRPr>
          </a:p>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Agreed on BRC and call schedule</a:t>
            </a:r>
          </a:p>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Approved motion to request conditional approval to start Sponsor Ballot. </a:t>
            </a:r>
            <a:endParaRPr lang="en-US" sz="2800"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Letter Ballot </a:t>
            </a:r>
            <a:r>
              <a:rPr lang="en-US" b="1" dirty="0" smtClean="0"/>
              <a:t>124 </a:t>
            </a:r>
            <a:r>
              <a:rPr lang="en-US" b="1" dirty="0" smtClean="0"/>
              <a:t>(</a:t>
            </a:r>
            <a:r>
              <a:rPr lang="en-US" b="1" dirty="0" err="1" smtClean="0"/>
              <a:t>Recirc</a:t>
            </a:r>
            <a:r>
              <a:rPr lang="en-US" b="1" dirty="0" smtClean="0"/>
              <a:t> 2)</a:t>
            </a:r>
            <a:endParaRPr lang="en-US" b="1"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249316947"/>
              </p:ext>
            </p:extLst>
          </p:nvPr>
        </p:nvGraphicFramePr>
        <p:xfrm>
          <a:off x="1905000" y="2362200"/>
          <a:ext cx="5605777" cy="2554605"/>
        </p:xfrm>
        <a:graphic>
          <a:graphicData uri="http://schemas.openxmlformats.org/drawingml/2006/table">
            <a:tbl>
              <a:tblPr>
                <a:tableStyleId>{5940675A-B579-460E-94D1-54222C63F5DA}</a:tableStyleId>
              </a:tblPr>
              <a:tblGrid>
                <a:gridCol w="2157060"/>
                <a:gridCol w="1045741"/>
                <a:gridCol w="1201488"/>
                <a:gridCol w="1201488"/>
              </a:tblGrid>
              <a:tr h="171450">
                <a:tc>
                  <a:txBody>
                    <a:bodyPr/>
                    <a:lstStyle/>
                    <a:p>
                      <a:pPr algn="r" fontAlgn="b"/>
                      <a:r>
                        <a:rPr lang="en-US" sz="1800" u="none" strike="noStrike" dirty="0">
                          <a:effectLst/>
                        </a:rPr>
                        <a:t>VOTERS</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103</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dirty="0">
                          <a:effectLst/>
                          <a:latin typeface="Helvetica" panose="020B0604020202020204" pitchFamily="34" charset="0"/>
                          <a:cs typeface="Helvetica" panose="020B0604020202020204" pitchFamily="34" charset="0"/>
                        </a:rPr>
                        <a:t>103</a:t>
                      </a:r>
                    </a:p>
                  </a:txBody>
                  <a:tcPr marL="9525" marR="9525" marT="9525" marB="0" anchor="b"/>
                </a:tc>
                <a:tc>
                  <a:txBody>
                    <a:bodyPr/>
                    <a:lstStyle/>
                    <a:p>
                      <a:pPr algn="ctr" fontAlgn="b"/>
                      <a:r>
                        <a:rPr lang="en-US" sz="1800" b="0" i="0" u="none" strike="noStrike" dirty="0">
                          <a:effectLst/>
                          <a:latin typeface="Helvetica" panose="020B0604020202020204" pitchFamily="34" charset="0"/>
                          <a:cs typeface="Helvetica" panose="020B0604020202020204" pitchFamily="34" charset="0"/>
                        </a:rPr>
                        <a:t>103</a:t>
                      </a:r>
                    </a:p>
                  </a:txBody>
                  <a:tcPr marL="9525" marR="9525" marT="9525" marB="0" anchor="b"/>
                </a:tc>
              </a:tr>
              <a:tr h="171450">
                <a:tc>
                  <a:txBody>
                    <a:bodyPr/>
                    <a:lstStyle/>
                    <a:p>
                      <a:pPr algn="r" fontAlgn="b"/>
                      <a:r>
                        <a:rPr lang="en-US" sz="1800" u="none" strike="noStrike" dirty="0">
                          <a:effectLst/>
                        </a:rPr>
                        <a:t>VOTED</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71</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Helvetica" panose="020B0604020202020204" pitchFamily="34" charset="0"/>
                          <a:cs typeface="Helvetica" panose="020B0604020202020204" pitchFamily="34" charset="0"/>
                        </a:rPr>
                        <a:t>73</a:t>
                      </a:r>
                    </a:p>
                  </a:txBody>
                  <a:tcPr marL="9525" marR="9525" marT="9525" marB="0" anchor="b"/>
                </a:tc>
                <a:tc>
                  <a:txBody>
                    <a:bodyPr/>
                    <a:lstStyle/>
                    <a:p>
                      <a:pPr algn="ctr" fontAlgn="b"/>
                      <a:r>
                        <a:rPr lang="en-US" sz="1800" b="0" i="0" u="none" strike="noStrike" dirty="0">
                          <a:effectLst/>
                          <a:latin typeface="Helvetica" panose="020B0604020202020204" pitchFamily="34" charset="0"/>
                          <a:cs typeface="Helvetica" panose="020B0604020202020204" pitchFamily="34" charset="0"/>
                        </a:rPr>
                        <a:t>76</a:t>
                      </a:r>
                    </a:p>
                  </a:txBody>
                  <a:tcPr marL="9525" marR="9525" marT="9525" marB="0" anchor="b"/>
                </a:tc>
              </a:tr>
              <a:tr h="161925">
                <a:tc>
                  <a:txBody>
                    <a:bodyPr/>
                    <a:lstStyle/>
                    <a:p>
                      <a:pPr algn="r" fontAlgn="b"/>
                      <a:r>
                        <a:rPr lang="en-US" sz="1800" u="none" strike="noStrike" dirty="0">
                          <a:effectLst/>
                        </a:rPr>
                        <a:t>YES</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65</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Helvetica" panose="020B0604020202020204" pitchFamily="34" charset="0"/>
                          <a:cs typeface="Helvetica" panose="020B0604020202020204" pitchFamily="34" charset="0"/>
                        </a:rPr>
                        <a:t>67</a:t>
                      </a:r>
                    </a:p>
                  </a:txBody>
                  <a:tcPr marL="9525" marR="9525" marT="9525" marB="0" anchor="b"/>
                </a:tc>
                <a:tc>
                  <a:txBody>
                    <a:bodyPr/>
                    <a:lstStyle/>
                    <a:p>
                      <a:pPr algn="ctr" fontAlgn="b"/>
                      <a:r>
                        <a:rPr lang="en-US" sz="1800" b="0" i="0" u="none" strike="noStrike" dirty="0">
                          <a:effectLst/>
                          <a:latin typeface="Helvetica" panose="020B0604020202020204" pitchFamily="34" charset="0"/>
                          <a:cs typeface="Helvetica" panose="020B0604020202020204" pitchFamily="34" charset="0"/>
                        </a:rPr>
                        <a:t>74</a:t>
                      </a:r>
                    </a:p>
                  </a:txBody>
                  <a:tcPr marL="9525" marR="9525" marT="9525" marB="0" anchor="b"/>
                </a:tc>
              </a:tr>
              <a:tr h="161925">
                <a:tc>
                  <a:txBody>
                    <a:bodyPr/>
                    <a:lstStyle/>
                    <a:p>
                      <a:pPr algn="r" fontAlgn="b"/>
                      <a:r>
                        <a:rPr lang="en-US" sz="1800" u="none" strike="noStrike" dirty="0">
                          <a:effectLst/>
                        </a:rPr>
                        <a:t>ABSTAIN</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2</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Helvetica" panose="020B0604020202020204" pitchFamily="34" charset="0"/>
                          <a:cs typeface="Helvetica" panose="020B0604020202020204" pitchFamily="34" charset="0"/>
                        </a:rPr>
                        <a:t>2</a:t>
                      </a:r>
                    </a:p>
                  </a:txBody>
                  <a:tcPr marL="9525" marR="9525" marT="9525" marB="0" anchor="b"/>
                </a:tc>
                <a:tc>
                  <a:txBody>
                    <a:bodyPr/>
                    <a:lstStyle/>
                    <a:p>
                      <a:pPr algn="ctr" fontAlgn="b"/>
                      <a:r>
                        <a:rPr lang="en-US" sz="1800" b="0" i="0" u="none" strike="noStrike" dirty="0">
                          <a:effectLst/>
                          <a:latin typeface="Helvetica" panose="020B0604020202020204" pitchFamily="34" charset="0"/>
                          <a:cs typeface="Helvetica" panose="020B0604020202020204" pitchFamily="34" charset="0"/>
                        </a:rPr>
                        <a:t>2</a:t>
                      </a:r>
                    </a:p>
                  </a:txBody>
                  <a:tcPr marL="9525" marR="9525" marT="9525" marB="0" anchor="b"/>
                </a:tc>
              </a:tr>
              <a:tr h="161925">
                <a:tc>
                  <a:txBody>
                    <a:bodyPr/>
                    <a:lstStyle/>
                    <a:p>
                      <a:pPr algn="r" fontAlgn="b"/>
                      <a:r>
                        <a:rPr lang="en-US" sz="1800" u="none" strike="noStrike">
                          <a:effectLst/>
                        </a:rPr>
                        <a:t>NO</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4</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Helvetica" panose="020B0604020202020204" pitchFamily="34" charset="0"/>
                          <a:cs typeface="Helvetica" panose="020B0604020202020204" pitchFamily="34" charset="0"/>
                        </a:rPr>
                        <a:t>4</a:t>
                      </a:r>
                    </a:p>
                  </a:txBody>
                  <a:tcPr marL="9525" marR="9525" marT="9525" marB="0" anchor="b"/>
                </a:tc>
                <a:tc>
                  <a:txBody>
                    <a:bodyPr/>
                    <a:lstStyle/>
                    <a:p>
                      <a:pPr algn="ctr" fontAlgn="b"/>
                      <a:r>
                        <a:rPr lang="en-US" sz="1800" b="0" i="0" u="none" strike="noStrike" dirty="0">
                          <a:effectLst/>
                          <a:latin typeface="Helvetica" panose="020B0604020202020204" pitchFamily="34" charset="0"/>
                          <a:cs typeface="Helvetica" panose="020B0604020202020204" pitchFamily="34" charset="0"/>
                        </a:rPr>
                        <a:t>0</a:t>
                      </a:r>
                    </a:p>
                  </a:txBody>
                  <a:tcPr marL="9525" marR="9525" marT="9525" marB="0" anchor="b"/>
                </a:tc>
              </a:tr>
              <a:tr h="161925">
                <a:tc>
                  <a:txBody>
                    <a:bodyPr/>
                    <a:lstStyle/>
                    <a:p>
                      <a:pPr algn="r" fontAlgn="b"/>
                      <a:r>
                        <a:rPr lang="en-US" sz="1800" u="none" strike="noStrike">
                          <a:effectLst/>
                        </a:rPr>
                        <a:t>% VOTERS</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68.93%</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Helvetica" panose="020B0604020202020204" pitchFamily="34" charset="0"/>
                          <a:cs typeface="Helvetica" panose="020B0604020202020204" pitchFamily="34" charset="0"/>
                        </a:rPr>
                        <a:t>70.87%</a:t>
                      </a:r>
                    </a:p>
                  </a:txBody>
                  <a:tcPr marL="9525" marR="9525" marT="9525" marB="0" anchor="b"/>
                </a:tc>
                <a:tc>
                  <a:txBody>
                    <a:bodyPr/>
                    <a:lstStyle/>
                    <a:p>
                      <a:pPr algn="ctr" fontAlgn="b"/>
                      <a:r>
                        <a:rPr lang="en-US" sz="1800" b="0" i="0" u="none" strike="noStrike" dirty="0">
                          <a:effectLst/>
                          <a:latin typeface="Helvetica" panose="020B0604020202020204" pitchFamily="34" charset="0"/>
                          <a:cs typeface="Helvetica" panose="020B0604020202020204" pitchFamily="34" charset="0"/>
                        </a:rPr>
                        <a:t>73.79%</a:t>
                      </a:r>
                    </a:p>
                  </a:txBody>
                  <a:tcPr marL="9525" marR="9525" marT="9525" marB="0" anchor="b"/>
                </a:tc>
              </a:tr>
              <a:tr h="161925">
                <a:tc>
                  <a:txBody>
                    <a:bodyPr/>
                    <a:lstStyle/>
                    <a:p>
                      <a:pPr algn="r" fontAlgn="b"/>
                      <a:r>
                        <a:rPr lang="en-US" sz="1800" u="none" strike="noStrike">
                          <a:effectLst/>
                        </a:rPr>
                        <a:t>% YES</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94.20%</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Helvetica" panose="020B0604020202020204" pitchFamily="34" charset="0"/>
                          <a:cs typeface="Helvetica" panose="020B0604020202020204" pitchFamily="34" charset="0"/>
                        </a:rPr>
                        <a:t>94.37%</a:t>
                      </a:r>
                    </a:p>
                  </a:txBody>
                  <a:tcPr marL="9525" marR="9525" marT="9525" marB="0" anchor="b"/>
                </a:tc>
                <a:tc>
                  <a:txBody>
                    <a:bodyPr/>
                    <a:lstStyle/>
                    <a:p>
                      <a:pPr algn="ctr" fontAlgn="b"/>
                      <a:r>
                        <a:rPr lang="en-US" sz="1800" b="0" i="0" u="none" strike="noStrike" dirty="0">
                          <a:effectLst/>
                          <a:latin typeface="Helvetica" panose="020B0604020202020204" pitchFamily="34" charset="0"/>
                          <a:cs typeface="Helvetica" panose="020B0604020202020204" pitchFamily="34" charset="0"/>
                        </a:rPr>
                        <a:t>100.00%</a:t>
                      </a:r>
                    </a:p>
                  </a:txBody>
                  <a:tcPr marL="9525" marR="9525" marT="9525" marB="0" anchor="b"/>
                </a:tc>
              </a:tr>
              <a:tr h="161925">
                <a:tc>
                  <a:txBody>
                    <a:bodyPr/>
                    <a:lstStyle/>
                    <a:p>
                      <a:pPr algn="r" fontAlgn="b"/>
                      <a:r>
                        <a:rPr lang="en-US" sz="1800" u="none" strike="noStrike">
                          <a:effectLst/>
                        </a:rPr>
                        <a:t>% ABSTAIN</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2.82%</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dirty="0">
                          <a:effectLst/>
                          <a:latin typeface="Helvetica" panose="020B0604020202020204" pitchFamily="34" charset="0"/>
                          <a:cs typeface="Helvetica" panose="020B0604020202020204" pitchFamily="34" charset="0"/>
                        </a:rPr>
                        <a:t>2.74%</a:t>
                      </a:r>
                    </a:p>
                  </a:txBody>
                  <a:tcPr marL="9525" marR="9525" marT="9525" marB="0" anchor="b"/>
                </a:tc>
                <a:tc>
                  <a:txBody>
                    <a:bodyPr/>
                    <a:lstStyle/>
                    <a:p>
                      <a:pPr algn="ctr" fontAlgn="b"/>
                      <a:r>
                        <a:rPr lang="en-US" sz="1800" b="0" i="0" u="none" strike="noStrike" dirty="0">
                          <a:effectLst/>
                          <a:latin typeface="Helvetica" panose="020B0604020202020204" pitchFamily="34" charset="0"/>
                          <a:cs typeface="Helvetica" panose="020B0604020202020204" pitchFamily="34" charset="0"/>
                        </a:rPr>
                        <a:t>2.63%</a:t>
                      </a:r>
                    </a:p>
                  </a:txBody>
                  <a:tcPr marL="9525" marR="9525" marT="9525" marB="0" anchor="b"/>
                </a:tc>
              </a:tr>
              <a:tr h="161925">
                <a:tc>
                  <a:txBody>
                    <a:bodyPr/>
                    <a:lstStyle/>
                    <a:p>
                      <a:pPr algn="r" fontAlgn="b"/>
                      <a:r>
                        <a:rPr lang="en-US" sz="1800" u="none" strike="noStrike">
                          <a:effectLst/>
                        </a:rPr>
                        <a:t>Draft Std P802.15.3e</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b="1" u="none" strike="noStrike" dirty="0">
                          <a:effectLst/>
                        </a:rPr>
                        <a:t>D1.0</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b="1" i="0" u="none" strike="noStrike" dirty="0">
                          <a:effectLst/>
                          <a:latin typeface="+mn-lt"/>
                        </a:rPr>
                        <a:t>D2.0</a:t>
                      </a:r>
                    </a:p>
                  </a:txBody>
                  <a:tcPr marL="9525" marR="9525" marT="9525" marB="0" anchor="b"/>
                </a:tc>
                <a:tc>
                  <a:txBody>
                    <a:bodyPr/>
                    <a:lstStyle/>
                    <a:p>
                      <a:pPr algn="ctr" fontAlgn="b"/>
                      <a:r>
                        <a:rPr lang="en-US" sz="1800" b="1" i="0" u="none" strike="noStrike" dirty="0" smtClean="0">
                          <a:effectLst/>
                          <a:latin typeface="+mn-lt"/>
                        </a:rPr>
                        <a:t>D3.0</a:t>
                      </a:r>
                      <a:endParaRPr lang="en-US" sz="1800" b="1" i="0" u="none" strike="noStrike" dirty="0">
                        <a:effectLst/>
                        <a:latin typeface="Arial" panose="020B0604020202020204" pitchFamily="34" charset="0"/>
                      </a:endParaRPr>
                    </a:p>
                  </a:txBody>
                  <a:tcPr marL="9525" marR="9525" marT="9525" marB="0" anchor="b"/>
                </a:tc>
              </a:tr>
            </a:tbl>
          </a:graphicData>
        </a:graphic>
      </p:graphicFrame>
    </p:spTree>
    <p:extLst>
      <p:ext uri="{BB962C8B-B14F-4D97-AF65-F5344CB8AC3E}">
        <p14:creationId xmlns:p14="http://schemas.microsoft.com/office/powerpoint/2010/main" val="116218314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Contributions</a:t>
            </a:r>
            <a:endParaRPr lang="en-US" b="1" dirty="0"/>
          </a:p>
        </p:txBody>
      </p:sp>
      <p:sp>
        <p:nvSpPr>
          <p:cNvPr id="3" name="Text Placeholder 2"/>
          <p:cNvSpPr>
            <a:spLocks noGrp="1"/>
          </p:cNvSpPr>
          <p:nvPr>
            <p:ph type="body" idx="1"/>
          </p:nvPr>
        </p:nvSpPr>
        <p:spPr>
          <a:xfrm>
            <a:off x="685802" y="1828800"/>
            <a:ext cx="7772400" cy="4572000"/>
          </a:xfrm>
        </p:spPr>
        <p:txBody>
          <a:bodyPr/>
          <a:lstStyle/>
          <a:p>
            <a:pPr marL="473529" indent="-457200">
              <a:lnSpc>
                <a:spcPct val="80000"/>
              </a:lnSpc>
              <a:spcBef>
                <a:spcPts val="1200"/>
              </a:spcBef>
            </a:pPr>
            <a:r>
              <a:rPr lang="en-US" dirty="0" smtClean="0">
                <a:latin typeface="Arial" panose="020B0604020202020204" pitchFamily="34" charset="0"/>
                <a:cs typeface="Arial" panose="020B0604020202020204" pitchFamily="34" charset="0"/>
              </a:rPr>
              <a:t>No contributions this session.</a:t>
            </a: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384484614"/>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8382008" cy="685800"/>
          </a:xfrm>
        </p:spPr>
        <p:txBody>
          <a:bodyPr/>
          <a:lstStyle/>
          <a:p>
            <a:r>
              <a:rPr lang="en-US" dirty="0" smtClean="0"/>
              <a:t>Schedule Plan Details (updated 26 July ‘16)</a:t>
            </a:r>
            <a:endParaRPr lang="en-US" dirty="0"/>
          </a:p>
        </p:txBody>
      </p:sp>
      <p:sp>
        <p:nvSpPr>
          <p:cNvPr id="3" name="Text Placeholder 2"/>
          <p:cNvSpPr>
            <a:spLocks noGrp="1"/>
          </p:cNvSpPr>
          <p:nvPr>
            <p:ph type="body" idx="1"/>
          </p:nvPr>
        </p:nvSpPr>
        <p:spPr>
          <a:xfrm>
            <a:off x="533400" y="1295400"/>
            <a:ext cx="8229600" cy="5105400"/>
          </a:xfrm>
        </p:spPr>
        <p:txBody>
          <a:bodyPr/>
          <a:lstStyle/>
          <a:p>
            <a:pPr>
              <a:spcBef>
                <a:spcPts val="0"/>
              </a:spcBef>
              <a:tabLst>
                <a:tab pos="3657600" algn="l"/>
              </a:tabLst>
            </a:pPr>
            <a:r>
              <a:rPr lang="en-US" sz="1800" dirty="0" smtClean="0"/>
              <a:t>PAR/CSD Approval</a:t>
            </a:r>
          </a:p>
          <a:p>
            <a:pPr lvl="1">
              <a:spcBef>
                <a:spcPts val="0"/>
              </a:spcBef>
              <a:tabLst>
                <a:tab pos="3657600" algn="l"/>
              </a:tabLst>
            </a:pPr>
            <a:r>
              <a:rPr lang="en-US" sz="1800" dirty="0" smtClean="0"/>
              <a:t>EC	2015 March 11</a:t>
            </a:r>
          </a:p>
          <a:p>
            <a:pPr lvl="1">
              <a:spcBef>
                <a:spcPts val="0"/>
              </a:spcBef>
              <a:tabLst>
                <a:tab pos="3657600" algn="l"/>
              </a:tabLst>
            </a:pPr>
            <a:r>
              <a:rPr lang="en-US" sz="1800" dirty="0" err="1" smtClean="0"/>
              <a:t>NesCom</a:t>
            </a:r>
            <a:r>
              <a:rPr lang="en-US" sz="1800" dirty="0" smtClean="0"/>
              <a:t>	2015 March 27</a:t>
            </a:r>
            <a:endParaRPr lang="en-US" sz="1800" dirty="0"/>
          </a:p>
          <a:p>
            <a:pPr>
              <a:spcBef>
                <a:spcPts val="0"/>
              </a:spcBef>
              <a:tabLst>
                <a:tab pos="3657600" algn="l"/>
              </a:tabLst>
            </a:pPr>
            <a:r>
              <a:rPr lang="en-US" sz="1800" dirty="0" smtClean="0"/>
              <a:t>WG </a:t>
            </a:r>
            <a:r>
              <a:rPr lang="en-US" sz="1800" dirty="0"/>
              <a:t>Letter </a:t>
            </a:r>
            <a:r>
              <a:rPr lang="en-US" sz="1800" dirty="0" smtClean="0"/>
              <a:t>Ballot	</a:t>
            </a:r>
            <a:endParaRPr lang="en-US" sz="1800" dirty="0"/>
          </a:p>
          <a:p>
            <a:pPr lvl="1">
              <a:spcBef>
                <a:spcPts val="0"/>
              </a:spcBef>
              <a:tabLst>
                <a:tab pos="3657600" algn="l"/>
              </a:tabLst>
            </a:pPr>
            <a:r>
              <a:rPr lang="en-US" sz="1800" dirty="0" smtClean="0"/>
              <a:t>Initial	2016 Jan</a:t>
            </a:r>
          </a:p>
          <a:p>
            <a:pPr lvl="1">
              <a:spcBef>
                <a:spcPts val="0"/>
              </a:spcBef>
              <a:tabLst>
                <a:tab pos="3657600" algn="l"/>
              </a:tabLst>
            </a:pPr>
            <a:r>
              <a:rPr lang="en-US" sz="1800" dirty="0" smtClean="0"/>
              <a:t>Recirc1 (15 days)	2016 May</a:t>
            </a:r>
          </a:p>
          <a:p>
            <a:pPr lvl="1">
              <a:spcBef>
                <a:spcPts val="0"/>
              </a:spcBef>
              <a:tabLst>
                <a:tab pos="3657600" algn="l"/>
              </a:tabLst>
            </a:pPr>
            <a:r>
              <a:rPr lang="en-US" sz="1800" dirty="0" smtClean="0"/>
              <a:t>Recirc2 (15 days)	</a:t>
            </a:r>
          </a:p>
          <a:p>
            <a:pPr lvl="1">
              <a:spcBef>
                <a:spcPts val="0"/>
              </a:spcBef>
              <a:tabLst>
                <a:tab pos="3657600" algn="l"/>
              </a:tabLst>
            </a:pPr>
            <a:r>
              <a:rPr lang="en-US" sz="1800" dirty="0" smtClean="0"/>
              <a:t>Recirc3 (15 days)</a:t>
            </a:r>
          </a:p>
          <a:p>
            <a:pPr>
              <a:spcBef>
                <a:spcPts val="0"/>
              </a:spcBef>
              <a:tabLst>
                <a:tab pos="3657600" algn="l"/>
              </a:tabLst>
            </a:pPr>
            <a:r>
              <a:rPr lang="en-US" sz="1800" dirty="0" smtClean="0"/>
              <a:t>Form Sponsor Ballot Pool	2016 Apr 23</a:t>
            </a:r>
          </a:p>
          <a:p>
            <a:pPr>
              <a:spcBef>
                <a:spcPts val="0"/>
              </a:spcBef>
              <a:tabLst>
                <a:tab pos="3657600" algn="l"/>
              </a:tabLst>
            </a:pPr>
            <a:r>
              <a:rPr lang="en-US" sz="1800" dirty="0" smtClean="0"/>
              <a:t>MEC/MDR Done	2016 May 19 (start)</a:t>
            </a:r>
          </a:p>
          <a:p>
            <a:pPr>
              <a:spcBef>
                <a:spcPts val="0"/>
              </a:spcBef>
              <a:tabLst>
                <a:tab pos="3657600" algn="l"/>
              </a:tabLst>
            </a:pPr>
            <a:r>
              <a:rPr lang="en-US" sz="1800" dirty="0" smtClean="0"/>
              <a:t>IEEE-SA Sponsor Ballot</a:t>
            </a:r>
          </a:p>
          <a:p>
            <a:pPr lvl="1">
              <a:spcBef>
                <a:spcPts val="0"/>
              </a:spcBef>
              <a:tabLst>
                <a:tab pos="3657600" algn="l"/>
              </a:tabLst>
            </a:pPr>
            <a:r>
              <a:rPr lang="en-US" sz="1800" dirty="0" smtClean="0"/>
              <a:t>EC approval	</a:t>
            </a:r>
            <a:r>
              <a:rPr lang="en-US" sz="1800" dirty="0" smtClean="0">
                <a:solidFill>
                  <a:srgbClr val="FF0000"/>
                </a:solidFill>
              </a:rPr>
              <a:t>2016 July 29</a:t>
            </a:r>
          </a:p>
          <a:p>
            <a:pPr lvl="1">
              <a:spcBef>
                <a:spcPts val="0"/>
              </a:spcBef>
              <a:tabLst>
                <a:tab pos="3657600" algn="l"/>
              </a:tabLst>
            </a:pPr>
            <a:r>
              <a:rPr lang="en-US" sz="1800" dirty="0" smtClean="0"/>
              <a:t>Initial	2016 July</a:t>
            </a:r>
          </a:p>
          <a:p>
            <a:pPr lvl="1">
              <a:spcBef>
                <a:spcPts val="0"/>
              </a:spcBef>
              <a:tabLst>
                <a:tab pos="3657600" algn="l"/>
              </a:tabLst>
            </a:pPr>
            <a:r>
              <a:rPr lang="en-US" sz="1800" dirty="0" smtClean="0"/>
              <a:t>Recirc1</a:t>
            </a:r>
          </a:p>
          <a:p>
            <a:pPr lvl="1">
              <a:spcBef>
                <a:spcPts val="0"/>
              </a:spcBef>
              <a:tabLst>
                <a:tab pos="3657600" algn="l"/>
              </a:tabLst>
            </a:pPr>
            <a:r>
              <a:rPr lang="en-US" sz="1800" dirty="0" smtClean="0"/>
              <a:t>Recirc2</a:t>
            </a:r>
          </a:p>
          <a:p>
            <a:pPr>
              <a:spcBef>
                <a:spcPts val="0"/>
              </a:spcBef>
              <a:tabLst>
                <a:tab pos="3657600" algn="l"/>
              </a:tabLst>
            </a:pPr>
            <a:r>
              <a:rPr lang="en-US" sz="1800" dirty="0" smtClean="0"/>
              <a:t>Final WG and EC approval</a:t>
            </a:r>
          </a:p>
          <a:p>
            <a:pPr>
              <a:spcBef>
                <a:spcPts val="0"/>
              </a:spcBef>
              <a:tabLst>
                <a:tab pos="3657600" algn="l"/>
              </a:tabLst>
            </a:pPr>
            <a:r>
              <a:rPr lang="en-US" sz="1800" dirty="0" smtClean="0"/>
              <a:t>Final </a:t>
            </a:r>
            <a:r>
              <a:rPr lang="en-US" sz="1800" dirty="0" err="1" smtClean="0"/>
              <a:t>RevCom</a:t>
            </a:r>
            <a:r>
              <a:rPr lang="en-US" sz="1800" dirty="0" smtClean="0"/>
              <a:t> approval	2016 Dec – 2017 </a:t>
            </a:r>
            <a:r>
              <a:rPr lang="en-US" sz="1800" dirty="0" smtClean="0"/>
              <a:t>Jan</a:t>
            </a:r>
          </a:p>
          <a:p>
            <a:pPr>
              <a:spcBef>
                <a:spcPts val="0"/>
              </a:spcBef>
              <a:tabLst>
                <a:tab pos="3657600" algn="l"/>
              </a:tabLst>
            </a:pPr>
            <a:r>
              <a:rPr lang="en-US" sz="1800" dirty="0" smtClean="0"/>
              <a:t>Publication	2017 Jan – 2017 Mar</a:t>
            </a:r>
            <a:endParaRPr lang="en-US" sz="1800" dirty="0"/>
          </a:p>
        </p:txBody>
      </p:sp>
    </p:spTree>
    <p:extLst>
      <p:ext uri="{BB962C8B-B14F-4D97-AF65-F5344CB8AC3E}">
        <p14:creationId xmlns:p14="http://schemas.microsoft.com/office/powerpoint/2010/main" val="14101987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i="1" dirty="0" smtClean="0"/>
              <a:t>Motion</a:t>
            </a:r>
            <a:r>
              <a:rPr lang="en-US" i="1" dirty="0"/>
              <a:t>: </a:t>
            </a:r>
            <a:r>
              <a:rPr lang="en-US" altLang="en-US" i="1" dirty="0"/>
              <a:t>The Task Group requests that 802.15 reviews and approves the CSD </a:t>
            </a:r>
            <a:r>
              <a:rPr lang="en-US" altLang="en-US" i="1" dirty="0" smtClean="0"/>
              <a:t>[</a:t>
            </a:r>
            <a:r>
              <a:rPr lang="en-US" i="1" dirty="0"/>
              <a:t>15-14-0716-07-003e</a:t>
            </a:r>
            <a:r>
              <a:rPr lang="en-US" altLang="en-US" i="1" dirty="0" smtClean="0"/>
              <a:t>] </a:t>
            </a:r>
            <a:r>
              <a:rPr lang="en-US" altLang="en-US" i="1" dirty="0"/>
              <a:t>and requests </a:t>
            </a:r>
            <a:r>
              <a:rPr lang="en-US" altLang="en-US" i="1" dirty="0" smtClean="0"/>
              <a:t>unconditional </a:t>
            </a:r>
            <a:r>
              <a:rPr lang="en-US" altLang="en-US" i="1" dirty="0"/>
              <a:t>approval from the EC to submit </a:t>
            </a:r>
            <a:r>
              <a:rPr lang="en-US" altLang="en-US" i="1" dirty="0" smtClean="0"/>
              <a:t>P802.15.3e_D04 </a:t>
            </a:r>
            <a:r>
              <a:rPr lang="en-US" altLang="en-US" i="1" dirty="0"/>
              <a:t>to Sponsor Ballot.</a:t>
            </a:r>
            <a:endParaRPr lang="en-GB" altLang="en-US" dirty="0"/>
          </a:p>
          <a:p>
            <a:pPr marL="0" indent="0">
              <a:buNone/>
            </a:pPr>
            <a:endParaRPr lang="en-US" dirty="0"/>
          </a:p>
          <a:p>
            <a:pPr marL="0" indent="0">
              <a:buNone/>
            </a:pPr>
            <a:r>
              <a:rPr lang="en-US" sz="2800" dirty="0" smtClean="0"/>
              <a:t>Moved By: Thomas </a:t>
            </a:r>
            <a:r>
              <a:rPr lang="en-US" sz="2800" dirty="0" err="1" smtClean="0"/>
              <a:t>Kuerner</a:t>
            </a:r>
            <a:endParaRPr lang="en-US" sz="2800" dirty="0" smtClean="0"/>
          </a:p>
          <a:p>
            <a:pPr marL="0" indent="0">
              <a:buNone/>
            </a:pPr>
            <a:r>
              <a:rPr lang="en-US" sz="2800" dirty="0" smtClean="0"/>
              <a:t>Seconded By: Ryuji Kohno</a:t>
            </a:r>
            <a:endParaRPr lang="en-US" sz="2800" dirty="0"/>
          </a:p>
          <a:p>
            <a:pPr marL="0" indent="0">
              <a:buNone/>
            </a:pPr>
            <a:r>
              <a:rPr lang="en-US" sz="2800" dirty="0" smtClean="0"/>
              <a:t>Yes/Abstain/No: 12/0/0</a:t>
            </a:r>
          </a:p>
          <a:p>
            <a:pPr marL="0" indent="0">
              <a:buNone/>
            </a:pPr>
            <a:endParaRPr lang="en-US" sz="28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3067392871"/>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23240</TotalTime>
  <Words>575</Words>
  <Application>Microsoft Office PowerPoint</Application>
  <PresentationFormat>On-screen Show (4:3)</PresentationFormat>
  <Paragraphs>154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Helvetica Neue</vt:lpstr>
      <vt:lpstr>ＭＳ Ｐゴシック</vt:lpstr>
      <vt:lpstr>Arial</vt:lpstr>
      <vt:lpstr>Helvetica</vt:lpstr>
      <vt:lpstr>Times New Roman</vt:lpstr>
      <vt:lpstr>Default</vt:lpstr>
      <vt:lpstr>PowerPoint Presentation</vt:lpstr>
      <vt:lpstr>PowerPoint Presentation</vt:lpstr>
      <vt:lpstr>802.15.3e Officers</vt:lpstr>
      <vt:lpstr>Goals for this meeting</vt:lpstr>
      <vt:lpstr>TG3e Accomplishments</vt:lpstr>
      <vt:lpstr>Letter Ballot 124 (Recirc 2)</vt:lpstr>
      <vt:lpstr>Contributions</vt:lpstr>
      <vt:lpstr>Schedule Plan Details (updated 26 July ‘16)</vt:lpstr>
      <vt:lpstr>TG Motion</vt:lpstr>
      <vt:lpstr>TG Motion</vt:lpstr>
      <vt:lpstr>BRC Telecon Schedule</vt:lpstr>
      <vt:lpstr>WG Motion</vt:lpstr>
      <vt:lpstr>WG Motion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432</cp:revision>
  <dcterms:modified xsi:type="dcterms:W3CDTF">2016-07-28T22:32:10Z</dcterms:modified>
</cp:coreProperties>
</file>