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305" r:id="rId3"/>
    <p:sldId id="300" r:id="rId4"/>
    <p:sldId id="302" r:id="rId5"/>
    <p:sldId id="306" r:id="rId6"/>
    <p:sldId id="308" r:id="rId7"/>
    <p:sldId id="310" r:id="rId8"/>
    <p:sldId id="309" r:id="rId9"/>
    <p:sldId id="307" r:id="rId10"/>
  </p:sldIdLst>
  <p:sldSz cx="9144000" cy="6858000" type="screen4x3"/>
  <p:notesSz cx="9280525" cy="69342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82" autoAdjust="0"/>
    <p:restoredTop sz="95245" autoAdjust="0"/>
  </p:normalViewPr>
  <p:slideViewPr>
    <p:cSldViewPr showGuides="1">
      <p:cViewPr>
        <p:scale>
          <a:sx n="75" d="100"/>
          <a:sy n="75" d="100"/>
        </p:scale>
        <p:origin x="-1938"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a:t>
            </a:r>
            <a:r>
              <a:rPr lang="en-US" dirty="0" smtClean="0"/>
              <a:t>.: IEE 802.15−doc</a:t>
            </a:r>
            <a:r>
              <a:rPr lang="en-US" dirty="0"/>
              <a:t>&gt;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a:t>
            </a:r>
            <a:r>
              <a:rPr lang="en-US" smtClean="0"/>
              <a:t>month year</a:t>
            </a:r>
            <a:r>
              <a:rPr lang="en-US" dirty="0"/>
              <a:t>&gt;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dirty="0"/>
              <a:t>&lt;</a:t>
            </a:r>
            <a:r>
              <a:rPr lang="en-US"/>
              <a:t>author</a:t>
            </a:r>
            <a:r>
              <a:rPr lang="en-US" smtClean="0"/>
              <a:t>&gt;, &lt;</a:t>
            </a:r>
            <a:r>
              <a:rPr lang="en-US" dirty="0"/>
              <a: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smtClean="0"/>
              <a:t>Page </a:t>
            </a:r>
            <a:fld id="{81F9925E-FCF0-4C1F-9410-42CA06AA7660}" type="slidenum">
              <a:rPr lang="en-US" smtClean="0"/>
              <a:pPr>
                <a:defRPr/>
              </a:pPr>
              <a:t>‹#›</a:t>
            </a:fld>
            <a:endParaRPr lang="en-US" dirty="0"/>
          </a:p>
        </p:txBody>
      </p:sp>
      <p:sp>
        <p:nvSpPr>
          <p:cNvPr id="20486"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20487" name="Rectangle 7"/>
          <p:cNvSpPr>
            <a:spLocks noChangeArrowheads="1"/>
          </p:cNvSpPr>
          <p:nvPr/>
        </p:nvSpPr>
        <p:spPr bwMode="auto">
          <a:xfrm>
            <a:off x="928688" y="6711950"/>
            <a:ext cx="950912" cy="184150"/>
          </a:xfrm>
          <a:prstGeom prst="rect">
            <a:avLst/>
          </a:prstGeom>
          <a:noFill/>
          <a:ln w="9525">
            <a:noFill/>
            <a:miter lim="800000"/>
            <a:headEnd/>
            <a:tailEnd/>
          </a:ln>
        </p:spPr>
        <p:txBody>
          <a:bodyPr lIns="0" tIns="0" rIns="0" bIns="0">
            <a:spAutoFit/>
          </a:bodyPr>
          <a:lstStyle/>
          <a:p>
            <a:pPr defTabSz="933450"/>
            <a:r>
              <a:rPr lang="en-US"/>
              <a:t>Submission</a:t>
            </a:r>
          </a:p>
        </p:txBody>
      </p:sp>
      <p:sp>
        <p:nvSpPr>
          <p:cNvPr id="20488"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p:spPr>
        <p:txBody>
          <a:bodyPr wrap="none" anchor="ctr"/>
          <a:lstStyle/>
          <a:p>
            <a:endParaRPr lang="en-IE"/>
          </a:p>
        </p:txBody>
      </p:sp>
    </p:spTree>
    <p:extLst>
      <p:ext uri="{BB962C8B-B14F-4D97-AF65-F5344CB8AC3E}">
        <p14:creationId xmlns:p14="http://schemas.microsoft.com/office/powerpoint/2010/main" val="320033694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a:t>
            </a:r>
            <a:r>
              <a:rPr lang="en-US" dirty="0" smtClean="0"/>
              <a:t>.: IEEE 802.15−doc</a:t>
            </a:r>
            <a:r>
              <a:rPr lang="en-US" dirty="0"/>
              <a:t>&gt;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a:t>
            </a:r>
            <a:r>
              <a:rPr lang="en-US" smtClean="0"/>
              <a:t>month year</a:t>
            </a:r>
            <a:r>
              <a:rPr lang="en-US" dirty="0"/>
              <a:t>&gt;</a:t>
            </a:r>
          </a:p>
        </p:txBody>
      </p:sp>
      <p:sp>
        <p:nvSpPr>
          <p:cNvPr id="18436"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dirty="0"/>
              <a:t>&lt;</a:t>
            </a:r>
            <a:r>
              <a:rPr lang="en-US"/>
              <a:t>author</a:t>
            </a:r>
            <a:r>
              <a:rPr lang="en-US" smtClean="0"/>
              <a:t>&gt;, &lt;</a:t>
            </a:r>
            <a:r>
              <a:rPr lang="en-US" dirty="0"/>
              <a: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smtClean="0"/>
              <a:t>Page </a:t>
            </a:r>
            <a:fld id="{C9580A1F-29E4-48BC-9142-1EF48DDAA062}" type="slidenum">
              <a:rPr lang="en-US" smtClean="0"/>
              <a:pPr>
                <a:defRPr/>
              </a:pPr>
              <a:t>‹#›</a:t>
            </a:fld>
            <a:endParaRPr lang="en-US" dirty="0"/>
          </a:p>
        </p:txBody>
      </p:sp>
      <p:sp>
        <p:nvSpPr>
          <p:cNvPr id="18440" name="Rectangle 8"/>
          <p:cNvSpPr>
            <a:spLocks noChangeArrowheads="1"/>
          </p:cNvSpPr>
          <p:nvPr/>
        </p:nvSpPr>
        <p:spPr bwMode="auto">
          <a:xfrm>
            <a:off x="968375" y="6713538"/>
            <a:ext cx="952500" cy="184150"/>
          </a:xfrm>
          <a:prstGeom prst="rect">
            <a:avLst/>
          </a:prstGeom>
          <a:noFill/>
          <a:ln w="9525">
            <a:noFill/>
            <a:miter lim="800000"/>
            <a:headEnd/>
            <a:tailEnd/>
          </a:ln>
        </p:spPr>
        <p:txBody>
          <a:bodyPr lIns="0" tIns="0" rIns="0" bIns="0">
            <a:spAutoFit/>
          </a:bodyPr>
          <a:lstStyle/>
          <a:p>
            <a:r>
              <a:rPr lang="en-US"/>
              <a:t>Submission</a:t>
            </a:r>
          </a:p>
        </p:txBody>
      </p:sp>
      <p:sp>
        <p:nvSpPr>
          <p:cNvPr id="18441"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18442"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p:spPr>
        <p:txBody>
          <a:bodyPr wrap="none" anchor="ctr"/>
          <a:lstStyle/>
          <a:p>
            <a:endParaRPr lang="en-IE"/>
          </a:p>
        </p:txBody>
      </p:sp>
    </p:spTree>
    <p:extLst>
      <p:ext uri="{BB962C8B-B14F-4D97-AF65-F5344CB8AC3E}">
        <p14:creationId xmlns:p14="http://schemas.microsoft.com/office/powerpoint/2010/main" val="22376920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en-US" smtClean="0"/>
          </a:p>
        </p:txBody>
      </p:sp>
      <p:sp>
        <p:nvSpPr>
          <p:cNvPr id="19460" name="Date Placeholder 4"/>
          <p:cNvSpPr>
            <a:spLocks noGrp="1"/>
          </p:cNvSpPr>
          <p:nvPr>
            <p:ph type="dt" sz="quarter" idx="1"/>
          </p:nvPr>
        </p:nvSpPr>
        <p:spPr>
          <a:noFill/>
        </p:spPr>
        <p:txBody>
          <a:bodyPr/>
          <a:lstStyle/>
          <a:p>
            <a:r>
              <a:rPr lang="en-US" smtClean="0"/>
              <a:t>&lt;month year</a:t>
            </a:r>
            <a:r>
              <a:rPr lang="en-US" dirty="0" smtClean="0"/>
              <a:t>&gt;</a:t>
            </a:r>
          </a:p>
        </p:txBody>
      </p:sp>
      <p:sp>
        <p:nvSpPr>
          <p:cNvPr id="19461" name="Footer Placeholder 5"/>
          <p:cNvSpPr>
            <a:spLocks noGrp="1"/>
          </p:cNvSpPr>
          <p:nvPr>
            <p:ph type="ftr" sz="quarter" idx="4"/>
          </p:nvPr>
        </p:nvSpPr>
        <p:spPr>
          <a:noFill/>
        </p:spPr>
        <p:txBody>
          <a:bodyPr/>
          <a:lstStyle/>
          <a:p>
            <a:pPr lvl="4"/>
            <a:r>
              <a:rPr lang="en-US" dirty="0" smtClean="0"/>
              <a:t>&lt;</a:t>
            </a:r>
            <a:r>
              <a:rPr lang="en-US" smtClean="0"/>
              <a:t>author&gt;, &lt;</a:t>
            </a:r>
            <a:r>
              <a:rPr lang="en-US" dirty="0" smtClean="0"/>
              <a:t>company&gt;</a:t>
            </a:r>
          </a:p>
        </p:txBody>
      </p:sp>
      <p:sp>
        <p:nvSpPr>
          <p:cNvPr id="19462" name="Slide Number Placeholder 6"/>
          <p:cNvSpPr>
            <a:spLocks noGrp="1"/>
          </p:cNvSpPr>
          <p:nvPr>
            <p:ph type="sldNum" sz="quarter" idx="5"/>
          </p:nvPr>
        </p:nvSpPr>
        <p:spPr>
          <a:noFill/>
        </p:spPr>
        <p:txBody>
          <a:bodyPr/>
          <a:lstStyle/>
          <a:p>
            <a:r>
              <a:rPr lang="en-US" smtClean="0"/>
              <a:t>Page </a:t>
            </a:r>
            <a:fld id="{2E3BD0FA-2EEC-4728-8D16-45E0BD95219C}" type="slidenum">
              <a:rPr lang="en-US" smtClean="0"/>
              <a:pPr/>
              <a:t>1</a:t>
            </a:fld>
            <a:endParaRPr lang="en-US" dirty="0" smtClean="0"/>
          </a:p>
        </p:txBody>
      </p:sp>
      <p:sp>
        <p:nvSpPr>
          <p:cNvPr id="19463" name="Header Placeholder 7"/>
          <p:cNvSpPr>
            <a:spLocks noGrp="1"/>
          </p:cNvSpPr>
          <p:nvPr>
            <p:ph type="hdr" sz="quarter"/>
          </p:nvPr>
        </p:nvSpPr>
        <p:spPr>
          <a:noFill/>
        </p:spPr>
        <p:txBody>
          <a:bodyPr/>
          <a:lstStyle/>
          <a:p>
            <a:r>
              <a:rPr lang="en-US" dirty="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382000" cy="441960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xfrm>
            <a:off x="4351338" y="6475413"/>
            <a:ext cx="517525" cy="184150"/>
          </a:xfrm>
        </p:spPr>
        <p:txBody>
          <a:bodyPr/>
          <a:lstStyle>
            <a:lvl1pPr>
              <a:defRPr>
                <a:latin typeface="Calibri" pitchFamily="34" charset="0"/>
              </a:defRPr>
            </a:lvl1pPr>
          </a:lstStyle>
          <a:p>
            <a:pPr>
              <a:defRPr/>
            </a:pPr>
            <a:r>
              <a:rPr lang="en-US" smtClean="0"/>
              <a:t>Slide </a:t>
            </a:r>
            <a:fld id="{1839C26E-1C68-40CF-9F30-FC42783EAF74}" type="slidenum">
              <a:rPr lang="en-US" smtClean="0"/>
              <a:pPr>
                <a:defRPr/>
              </a:pPr>
              <a:t>‹#›</a:t>
            </a:fld>
            <a:endParaRPr lang="en-US" dirty="0"/>
          </a:p>
        </p:txBody>
      </p:sp>
      <p:sp>
        <p:nvSpPr>
          <p:cNvPr id="6" name="Rectangle 5"/>
          <p:cNvSpPr>
            <a:spLocks noGrp="1" noChangeArrowheads="1"/>
          </p:cNvSpPr>
          <p:nvPr>
            <p:ph type="ftr" sz="quarter" idx="10"/>
          </p:nvPr>
        </p:nvSpPr>
        <p:spPr>
          <a:xfrm>
            <a:off x="5486400" y="6475413"/>
            <a:ext cx="3276600" cy="184150"/>
          </a:xfrm>
        </p:spPr>
        <p:txBody>
          <a:bodyPr/>
          <a:lstStyle>
            <a:lvl1pPr>
              <a:defRPr/>
            </a:lvl1pPr>
          </a:lstStyle>
          <a:p>
            <a:pPr>
              <a:defRPr/>
            </a:pPr>
            <a:r>
              <a:rPr lang="en-US" dirty="0" smtClean="0"/>
              <a:t>Verso (DecaWave)</a:t>
            </a:r>
            <a:endParaRPr lang="en-US" dirty="0"/>
          </a:p>
        </p:txBody>
      </p:sp>
      <p:sp>
        <p:nvSpPr>
          <p:cNvPr id="7" name="Title 6"/>
          <p:cNvSpPr>
            <a:spLocks noGrp="1"/>
          </p:cNvSpPr>
          <p:nvPr>
            <p:ph type="title"/>
          </p:nvPr>
        </p:nvSpPr>
        <p:spPr/>
        <p:txBody>
          <a:bodyPr/>
          <a:lstStyle/>
          <a:p>
            <a:r>
              <a:rPr lang="en-US" smtClean="0"/>
              <a:t>Click to edit Master title style</a:t>
            </a:r>
            <a:endParaRPr lang="en-IE"/>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en-US" dirty="0" smtClean="0"/>
              <a:t>Verso (DecaWave)</a:t>
            </a:r>
            <a:endParaRPr lang="en-US" dirty="0"/>
          </a:p>
        </p:txBody>
      </p:sp>
      <p:sp>
        <p:nvSpPr>
          <p:cNvPr id="3" name="Rectangle 6"/>
          <p:cNvSpPr>
            <a:spLocks noGrp="1" noChangeArrowheads="1"/>
          </p:cNvSpPr>
          <p:nvPr>
            <p:ph type="sldNum" sz="quarter" idx="11"/>
          </p:nvPr>
        </p:nvSpPr>
        <p:spPr/>
        <p:txBody>
          <a:bodyPr/>
          <a:lstStyle>
            <a:lvl1pPr>
              <a:defRPr/>
            </a:lvl1pPr>
          </a:lstStyle>
          <a:p>
            <a:pPr>
              <a:defRPr/>
            </a:pPr>
            <a:r>
              <a:rPr lang="en-US" smtClean="0"/>
              <a:t>Slide </a:t>
            </a:r>
            <a:fld id="{2137231E-EE7B-4AD2-8AB0-B7306DE255D3}" type="slidenum">
              <a:rPr lang="en-US" smtClean="0"/>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5486400" y="6475413"/>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Verso  (DecaWave)</a:t>
            </a:r>
            <a:endParaRPr lang="en-US" dirty="0"/>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smtClean="0"/>
              <a:t>Slide </a:t>
            </a:r>
            <a:fld id="{A8F84941-EDAF-457E-ACF1-12D0991D2666}" type="slidenum">
              <a:rPr lang="en-US" smtClean="0"/>
              <a:pPr>
                <a:defRPr/>
              </a:pPr>
              <a:t>‹#›</a:t>
            </a:fld>
            <a:endParaRPr lang="en-US" dirty="0"/>
          </a:p>
        </p:txBody>
      </p:sp>
      <p:sp>
        <p:nvSpPr>
          <p:cNvPr id="2" name="Rectangle 7"/>
          <p:cNvSpPr>
            <a:spLocks noChangeArrowheads="1"/>
          </p:cNvSpPr>
          <p:nvPr/>
        </p:nvSpPr>
        <p:spPr bwMode="auto">
          <a:xfrm>
            <a:off x="3657600" y="394156"/>
            <a:ext cx="5105400" cy="215444"/>
          </a:xfrm>
          <a:prstGeom prst="rect">
            <a:avLst/>
          </a:prstGeom>
          <a:noFill/>
          <a:ln w="9525">
            <a:noFill/>
            <a:miter lim="800000"/>
            <a:headEnd/>
            <a:tailEnd/>
          </a:ln>
        </p:spPr>
        <p:txBody>
          <a:bodyPr lIns="0" tIns="0" rIns="0" bIns="0" anchor="b">
            <a:spAutoFit/>
          </a:bodyPr>
          <a:lstStyle/>
          <a:p>
            <a:pPr lvl="4" algn="r"/>
            <a:r>
              <a:rPr lang="en-US" sz="1400" b="1" dirty="0" smtClean="0"/>
              <a:t>Doc: IEEE </a:t>
            </a:r>
            <a:r>
              <a:rPr lang="en-US" sz="1400" b="1" dirty="0" smtClean="0"/>
              <a:t>802.15-16-0553-00-0008 </a:t>
            </a:r>
            <a:endParaRPr lang="en-US" sz="1400" b="1" dirty="0"/>
          </a:p>
        </p:txBody>
      </p:sp>
      <p:sp>
        <p:nvSpPr>
          <p:cNvPr id="1031" name="Line 8"/>
          <p:cNvSpPr>
            <a:spLocks noChangeShapeType="1"/>
          </p:cNvSpPr>
          <p:nvPr/>
        </p:nvSpPr>
        <p:spPr bwMode="auto">
          <a:xfrm>
            <a:off x="381000" y="609600"/>
            <a:ext cx="8382000"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1032" name="Rectangle 9"/>
          <p:cNvSpPr>
            <a:spLocks noChangeArrowheads="1"/>
          </p:cNvSpPr>
          <p:nvPr/>
        </p:nvSpPr>
        <p:spPr bwMode="auto">
          <a:xfrm>
            <a:off x="381000" y="6477000"/>
            <a:ext cx="711200" cy="184150"/>
          </a:xfrm>
          <a:prstGeom prst="rect">
            <a:avLst/>
          </a:prstGeom>
          <a:noFill/>
          <a:ln w="9525">
            <a:noFill/>
            <a:miter lim="800000"/>
            <a:headEnd/>
            <a:tailEnd/>
          </a:ln>
        </p:spPr>
        <p:txBody>
          <a:bodyPr lIns="0" tIns="0" rIns="0" bIns="0">
            <a:spAutoFit/>
          </a:bodyPr>
          <a:lstStyle/>
          <a:p>
            <a:r>
              <a:rPr lang="en-US"/>
              <a:t>Submission</a:t>
            </a:r>
          </a:p>
        </p:txBody>
      </p:sp>
      <p:sp>
        <p:nvSpPr>
          <p:cNvPr id="1033" name="Line 10"/>
          <p:cNvSpPr>
            <a:spLocks noChangeShapeType="1"/>
          </p:cNvSpPr>
          <p:nvPr/>
        </p:nvSpPr>
        <p:spPr bwMode="auto">
          <a:xfrm>
            <a:off x="381000" y="6477000"/>
            <a:ext cx="8382000"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1034" name="Rectangle 7"/>
          <p:cNvSpPr>
            <a:spLocks noChangeArrowheads="1"/>
          </p:cNvSpPr>
          <p:nvPr userDrawn="1"/>
        </p:nvSpPr>
        <p:spPr bwMode="auto">
          <a:xfrm>
            <a:off x="381000" y="393700"/>
            <a:ext cx="3200400" cy="215900"/>
          </a:xfrm>
          <a:prstGeom prst="rect">
            <a:avLst/>
          </a:prstGeom>
          <a:noFill/>
          <a:ln w="9525">
            <a:noFill/>
            <a:miter lim="800000"/>
            <a:headEnd/>
            <a:tailEnd/>
          </a:ln>
        </p:spPr>
        <p:txBody>
          <a:bodyPr lIns="0" tIns="0" rIns="0" bIns="0" anchor="b">
            <a:spAutoFit/>
          </a:bodyPr>
          <a:lstStyle/>
          <a:p>
            <a:pPr marL="0" lvl="4"/>
            <a:r>
              <a:rPr lang="en-US" sz="1400" b="1" dirty="0" smtClean="0"/>
              <a:t>July 2016</a:t>
            </a:r>
            <a:endParaRPr lang="en-US" sz="1400" b="1" dirty="0"/>
          </a:p>
        </p:txBody>
      </p:sp>
    </p:spTree>
  </p:cSld>
  <p:clrMap bg1="lt1" tx1="dk1" bg2="lt2" tx2="dk2" accent1="accent1" accent2="accent2" accent3="accent3" accent4="accent4" accent5="accent5" accent6="accent6" hlink="hlink" folHlink="folHlink"/>
  <p:sldLayoutIdLst>
    <p:sldLayoutId id="2147483772" r:id="rId1"/>
    <p:sldLayoutId id="2147483777"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2"/>
          <p:cNvSpPr>
            <a:spLocks noGrp="1"/>
          </p:cNvSpPr>
          <p:nvPr>
            <p:ph type="ftr" sz="quarter" idx="10"/>
          </p:nvPr>
        </p:nvSpPr>
        <p:spPr>
          <a:noFill/>
        </p:spPr>
        <p:txBody>
          <a:bodyPr/>
          <a:lstStyle/>
          <a:p>
            <a:r>
              <a:rPr lang="en-US" dirty="0" smtClean="0"/>
              <a:t>Verso </a:t>
            </a:r>
            <a:r>
              <a:rPr lang="en-US" dirty="0" smtClean="0"/>
              <a:t>(DecaWave)</a:t>
            </a:r>
          </a:p>
        </p:txBody>
      </p:sp>
      <p:sp>
        <p:nvSpPr>
          <p:cNvPr id="13315" name="Slide Number Placeholder 3"/>
          <p:cNvSpPr>
            <a:spLocks noGrp="1"/>
          </p:cNvSpPr>
          <p:nvPr>
            <p:ph type="sldNum" sz="quarter" idx="11"/>
          </p:nvPr>
        </p:nvSpPr>
        <p:spPr>
          <a:xfrm>
            <a:off x="4394200" y="6475413"/>
            <a:ext cx="431800" cy="184150"/>
          </a:xfrm>
          <a:noFill/>
        </p:spPr>
        <p:txBody>
          <a:bodyPr/>
          <a:lstStyle/>
          <a:p>
            <a:r>
              <a:rPr lang="en-US" smtClean="0"/>
              <a:t>Slide </a:t>
            </a:r>
            <a:fld id="{F473491C-1D61-499E-A3A8-D4E2D5EC8647}" type="slidenum">
              <a:rPr lang="en-US" smtClean="0"/>
              <a:pPr/>
              <a:t>1</a:t>
            </a:fld>
            <a:endParaRPr lang="en-US" dirty="0" smtClean="0"/>
          </a:p>
        </p:txBody>
      </p:sp>
      <p:sp>
        <p:nvSpPr>
          <p:cNvPr id="27651" name="Rectangle 3"/>
          <p:cNvSpPr>
            <a:spLocks noChangeArrowheads="1"/>
          </p:cNvSpPr>
          <p:nvPr/>
        </p:nvSpPr>
        <p:spPr bwMode="auto">
          <a:xfrm>
            <a:off x="152400" y="762000"/>
            <a:ext cx="8839200" cy="369888"/>
          </a:xfrm>
          <a:prstGeom prst="rect">
            <a:avLst/>
          </a:prstGeom>
          <a:noFill/>
          <a:ln w="12700">
            <a:noFill/>
            <a:miter lim="800000"/>
            <a:headEnd type="none" w="sm" len="sm"/>
            <a:tailEnd type="none" w="sm" len="sm"/>
          </a:ln>
          <a:effectLst/>
        </p:spPr>
        <p:txBody>
          <a:bodyPr>
            <a:spAutoFit/>
          </a:bodyPr>
          <a:lstStyle/>
          <a:p>
            <a:pPr algn="ctr">
              <a:defRPr/>
            </a:pPr>
            <a:r>
              <a:rPr lang="en-US" sz="1800" b="1" u="sng" dirty="0" smtClean="0">
                <a:solidFill>
                  <a:schemeClr val="tx2"/>
                </a:solidFill>
                <a:effectLst>
                  <a:outerShdw blurRad="38100" dist="38100" dir="2700000" algn="tl">
                    <a:srgbClr val="C0C0C0"/>
                  </a:outerShdw>
                </a:effectLst>
              </a:rPr>
              <a:t>Project: IEEE P802.15 Working Group for Wireless Personal Area Networks (WPANs</a:t>
            </a:r>
            <a:r>
              <a:rPr lang="en-US" sz="1800" b="1" u="sng" dirty="0">
                <a:solidFill>
                  <a:schemeClr val="tx2"/>
                </a:solidFill>
                <a:effectLst>
                  <a:outerShdw blurRad="38100" dist="38100" dir="2700000" algn="tl">
                    <a:srgbClr val="C0C0C0"/>
                  </a:outerShdw>
                </a:effectLst>
              </a:rPr>
              <a:t>)</a:t>
            </a:r>
            <a:endParaRPr lang="en-US" sz="1600" b="1" dirty="0">
              <a:solidFill>
                <a:schemeClr val="tx2"/>
              </a:solidFill>
            </a:endParaRPr>
          </a:p>
        </p:txBody>
      </p:sp>
      <p:sp>
        <p:nvSpPr>
          <p:cNvPr id="13317" name="Rectangle 3"/>
          <p:cNvSpPr>
            <a:spLocks noChangeArrowheads="1"/>
          </p:cNvSpPr>
          <p:nvPr/>
        </p:nvSpPr>
        <p:spPr bwMode="auto">
          <a:xfrm>
            <a:off x="381000" y="1219200"/>
            <a:ext cx="8382000" cy="4739759"/>
          </a:xfrm>
          <a:prstGeom prst="rect">
            <a:avLst/>
          </a:prstGeom>
          <a:noFill/>
          <a:ln w="12700">
            <a:noFill/>
            <a:miter lim="800000"/>
            <a:headEnd type="none" w="sm" len="sm"/>
            <a:tailEnd type="none" w="sm" len="sm"/>
          </a:ln>
        </p:spPr>
        <p:txBody>
          <a:bodyPr>
            <a:spAutoFit/>
          </a:bodyPr>
          <a:lstStyle/>
          <a:p>
            <a:r>
              <a:rPr lang="en-US" sz="1600" b="1" dirty="0" smtClean="0">
                <a:solidFill>
                  <a:schemeClr val="tx2"/>
                </a:solidFill>
              </a:rPr>
              <a:t>Submission Title:</a:t>
            </a:r>
            <a:r>
              <a:rPr lang="en-US" sz="1600" dirty="0" smtClean="0">
                <a:solidFill>
                  <a:schemeClr val="tx2"/>
                </a:solidFill>
              </a:rPr>
              <a:t> [UWB PAC Network Synchronization and Superframe]  </a:t>
            </a:r>
            <a:r>
              <a:rPr lang="en-US" sz="1600" dirty="0">
                <a:solidFill>
                  <a:schemeClr val="tx2"/>
                </a:solidFill>
              </a:rPr>
              <a:t>	</a:t>
            </a:r>
          </a:p>
          <a:p>
            <a:r>
              <a:rPr lang="en-US" sz="1600" b="1" dirty="0" smtClean="0">
                <a:solidFill>
                  <a:schemeClr val="tx2"/>
                </a:solidFill>
              </a:rPr>
              <a:t>Date Submitted: </a:t>
            </a:r>
            <a:r>
              <a:rPr lang="en-US" sz="1600" dirty="0" smtClean="0">
                <a:solidFill>
                  <a:schemeClr val="tx2"/>
                </a:solidFill>
              </a:rPr>
              <a:t>[</a:t>
            </a:r>
            <a:r>
              <a:rPr lang="en-US" sz="1600" dirty="0" smtClean="0">
                <a:solidFill>
                  <a:schemeClr val="tx2"/>
                </a:solidFill>
              </a:rPr>
              <a:t>28</a:t>
            </a:r>
            <a:r>
              <a:rPr lang="en-US" sz="1600" baseline="30000" dirty="0" smtClean="0">
                <a:solidFill>
                  <a:schemeClr val="tx2"/>
                </a:solidFill>
              </a:rPr>
              <a:t>th</a:t>
            </a:r>
            <a:r>
              <a:rPr lang="en-US" sz="1600" dirty="0" smtClean="0">
                <a:solidFill>
                  <a:schemeClr val="tx2"/>
                </a:solidFill>
              </a:rPr>
              <a:t> </a:t>
            </a:r>
            <a:r>
              <a:rPr lang="en-US" sz="1600" dirty="0" smtClean="0">
                <a:solidFill>
                  <a:schemeClr val="tx2"/>
                </a:solidFill>
              </a:rPr>
              <a:t>July 2016 ]</a:t>
            </a:r>
            <a:endParaRPr lang="en-US" sz="1600" dirty="0">
              <a:solidFill>
                <a:schemeClr val="tx2"/>
              </a:solidFill>
            </a:endParaRPr>
          </a:p>
          <a:p>
            <a:r>
              <a:rPr lang="en-US" sz="1600" b="1" dirty="0">
                <a:solidFill>
                  <a:schemeClr val="tx2"/>
                </a:solidFill>
              </a:rPr>
              <a:t>Source</a:t>
            </a:r>
            <a:r>
              <a:rPr lang="en-US" sz="1600" b="1" dirty="0" smtClean="0">
                <a:solidFill>
                  <a:schemeClr val="tx2"/>
                </a:solidFill>
              </a:rPr>
              <a:t>:</a:t>
            </a:r>
            <a:r>
              <a:rPr lang="en-US" sz="1600" dirty="0" smtClean="0">
                <a:solidFill>
                  <a:schemeClr val="tx2"/>
                </a:solidFill>
              </a:rPr>
              <a:t> [Billy Verso</a:t>
            </a:r>
            <a:r>
              <a:rPr lang="en-US" sz="1600" dirty="0" smtClean="0"/>
              <a:t>] </a:t>
            </a:r>
            <a:endParaRPr lang="en-US" sz="1600" dirty="0"/>
          </a:p>
          <a:p>
            <a:r>
              <a:rPr lang="en-US" sz="1600" b="1" dirty="0">
                <a:solidFill>
                  <a:schemeClr val="tx2"/>
                </a:solidFill>
              </a:rPr>
              <a:t>Company</a:t>
            </a:r>
            <a:r>
              <a:rPr lang="en-US" sz="1600" b="1" dirty="0" smtClean="0">
                <a:solidFill>
                  <a:schemeClr val="tx2"/>
                </a:solidFill>
              </a:rPr>
              <a:t>:</a:t>
            </a:r>
            <a:r>
              <a:rPr lang="en-US" sz="1600" dirty="0" smtClean="0">
                <a:solidFill>
                  <a:schemeClr val="tx2"/>
                </a:solidFill>
              </a:rPr>
              <a:t> [</a:t>
            </a:r>
            <a:r>
              <a:rPr lang="en-US" sz="1600" dirty="0">
                <a:solidFill>
                  <a:schemeClr val="tx2"/>
                </a:solidFill>
              </a:rPr>
              <a:t>DecaWave</a:t>
            </a:r>
            <a:r>
              <a:rPr lang="en-US" sz="1600" dirty="0"/>
              <a:t>]</a:t>
            </a:r>
          </a:p>
          <a:p>
            <a:r>
              <a:rPr lang="en-US" sz="1600" b="1" dirty="0">
                <a:solidFill>
                  <a:schemeClr val="tx2"/>
                </a:solidFill>
              </a:rPr>
              <a:t>Address</a:t>
            </a:r>
            <a:r>
              <a:rPr lang="en-US" sz="1600" b="1" dirty="0" smtClean="0">
                <a:solidFill>
                  <a:schemeClr val="tx2"/>
                </a:solidFill>
              </a:rPr>
              <a:t>: </a:t>
            </a:r>
            <a:r>
              <a:rPr lang="en-US" sz="1600" dirty="0" smtClean="0">
                <a:solidFill>
                  <a:schemeClr val="tx2"/>
                </a:solidFill>
              </a:rPr>
              <a:t>[Adelaide Chambers, Peter Street, Dublin 8, Ireland</a:t>
            </a:r>
            <a:r>
              <a:rPr lang="en-US" sz="1600" dirty="0">
                <a:solidFill>
                  <a:schemeClr val="tx2"/>
                </a:solidFill>
              </a:rPr>
              <a:t>]</a:t>
            </a:r>
          </a:p>
          <a:p>
            <a:r>
              <a:rPr lang="en-US" sz="1600" b="1" dirty="0">
                <a:solidFill>
                  <a:schemeClr val="tx2"/>
                </a:solidFill>
              </a:rPr>
              <a:t>Voice</a:t>
            </a:r>
            <a:r>
              <a:rPr lang="en-US" sz="1600" b="1" dirty="0" smtClean="0"/>
              <a:t>:</a:t>
            </a:r>
            <a:r>
              <a:rPr lang="en-US" sz="1600" dirty="0" smtClean="0"/>
              <a:t>[1353 1 6975030</a:t>
            </a:r>
            <a:r>
              <a:rPr lang="en-US" sz="1600" dirty="0" smtClean="0">
                <a:solidFill>
                  <a:schemeClr val="tx2"/>
                </a:solidFill>
              </a:rPr>
              <a:t>] </a:t>
            </a:r>
            <a:r>
              <a:rPr lang="en-US" sz="1600" b="1" dirty="0" smtClean="0">
                <a:solidFill>
                  <a:schemeClr val="tx2"/>
                </a:solidFill>
              </a:rPr>
              <a:t>Fax:</a:t>
            </a:r>
            <a:r>
              <a:rPr lang="en-US" sz="1600" dirty="0" smtClean="0">
                <a:solidFill>
                  <a:schemeClr val="tx2"/>
                </a:solidFill>
              </a:rPr>
              <a:t> </a:t>
            </a:r>
            <a:r>
              <a:rPr lang="en-US" sz="1600" dirty="0" smtClean="0"/>
              <a:t>[</a:t>
            </a:r>
            <a:r>
              <a:rPr lang="en-US" sz="1600" dirty="0" smtClean="0">
                <a:solidFill>
                  <a:schemeClr val="tx2"/>
                </a:solidFill>
              </a:rPr>
              <a:t>] </a:t>
            </a:r>
          </a:p>
          <a:p>
            <a:r>
              <a:rPr lang="en-US" sz="1600" b="1" dirty="0" smtClean="0">
                <a:solidFill>
                  <a:schemeClr val="tx2"/>
                </a:solidFill>
              </a:rPr>
              <a:t>E−Mail</a:t>
            </a:r>
            <a:r>
              <a:rPr lang="en-US" sz="1600" b="1" dirty="0">
                <a:solidFill>
                  <a:schemeClr val="tx2"/>
                </a:solidFill>
              </a:rPr>
              <a:t>:</a:t>
            </a:r>
            <a:r>
              <a:rPr lang="en-US" sz="1600" dirty="0">
                <a:solidFill>
                  <a:schemeClr val="tx2"/>
                </a:solidFill>
              </a:rPr>
              <a:t>[</a:t>
            </a:r>
            <a:r>
              <a:rPr lang="en-US" sz="1600" dirty="0" err="1" smtClean="0">
                <a:solidFill>
                  <a:schemeClr val="tx2"/>
                </a:solidFill>
              </a:rPr>
              <a:t>billy.verso</a:t>
            </a:r>
            <a:r>
              <a:rPr lang="en-US" sz="1600" dirty="0" smtClean="0">
                <a:solidFill>
                  <a:schemeClr val="tx2"/>
                </a:solidFill>
              </a:rPr>
              <a:t> “at” decawave.com]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b="1" dirty="0" smtClean="0">
                <a:solidFill>
                  <a:schemeClr val="tx2"/>
                </a:solidFill>
              </a:rPr>
              <a:t>:</a:t>
            </a:r>
            <a:r>
              <a:rPr lang="en-US" sz="1600" dirty="0" smtClean="0">
                <a:solidFill>
                  <a:schemeClr val="tx2"/>
                </a:solidFill>
              </a:rPr>
              <a:t> [T</a:t>
            </a:r>
            <a:r>
              <a:rPr lang="en-US" sz="1600" dirty="0" smtClean="0"/>
              <a:t>he MAC “sync” frame format and superframe organization for UWB PHY usage</a:t>
            </a:r>
            <a:r>
              <a:rPr lang="en-US" sz="1600" dirty="0" smtClean="0">
                <a:solidFill>
                  <a:schemeClr val="tx2"/>
                </a:solidFill>
              </a:rPr>
              <a:t>]</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[Presents a sync frame format and </a:t>
            </a:r>
            <a:r>
              <a:rPr lang="en-US" sz="1600" dirty="0" smtClean="0">
                <a:solidFill>
                  <a:schemeClr val="tx2"/>
                </a:solidFill>
              </a:rPr>
              <a:t>its </a:t>
            </a:r>
            <a:r>
              <a:rPr lang="en-US" sz="1600" dirty="0" smtClean="0">
                <a:solidFill>
                  <a:schemeClr val="tx2"/>
                </a:solidFill>
              </a:rPr>
              <a:t>usage </a:t>
            </a:r>
            <a:r>
              <a:rPr lang="en-US" sz="1600" dirty="0" smtClean="0">
                <a:solidFill>
                  <a:schemeClr val="tx2"/>
                </a:solidFill>
              </a:rPr>
              <a:t>for </a:t>
            </a:r>
            <a:r>
              <a:rPr lang="en-US" sz="1600" dirty="0">
                <a:solidFill>
                  <a:schemeClr val="tx2"/>
                </a:solidFill>
              </a:rPr>
              <a:t>UWB PAC </a:t>
            </a:r>
            <a:r>
              <a:rPr lang="en-US" sz="1600" dirty="0" smtClean="0">
                <a:solidFill>
                  <a:schemeClr val="tx2"/>
                </a:solidFill>
              </a:rPr>
              <a:t>network operation</a:t>
            </a:r>
            <a:r>
              <a:rPr lang="en-US" sz="1600" dirty="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t>Material for discussion in IEEE 802.15 TG8]</a:t>
            </a:r>
            <a:endParaRPr lang="en-US" sz="1600" dirty="0">
              <a:solidFill>
                <a:schemeClr val="tx2"/>
              </a:solidFill>
            </a:endParaRPr>
          </a:p>
          <a:p>
            <a:r>
              <a:rPr lang="en-US" sz="1600" b="1" dirty="0">
                <a:solidFill>
                  <a:schemeClr val="tx2"/>
                </a:solidFill>
              </a:rPr>
              <a:t>Notice:</a:t>
            </a:r>
            <a:r>
              <a:rPr lang="en-US" sz="1600" dirty="0">
                <a:solidFill>
                  <a:schemeClr val="tx2"/>
                </a:solidFill>
              </a:rPr>
              <a:t>	</a:t>
            </a:r>
            <a:r>
              <a:rPr lang="en-US" sz="1600" dirty="0" smtClean="0">
                <a:solidFill>
                  <a:schemeClr val="tx2"/>
                </a:solidFill>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a:solidFill>
                  <a:schemeClr val="tx2"/>
                </a:solidFill>
              </a:rPr>
              <a:t>.</a:t>
            </a:r>
          </a:p>
          <a:p>
            <a:endParaRPr lang="en-US" sz="1600" dirty="0">
              <a:solidFill>
                <a:schemeClr val="tx2"/>
              </a:solidFill>
            </a:endParaRPr>
          </a:p>
          <a:p>
            <a:r>
              <a:rPr lang="en-US" sz="1600" b="1" dirty="0">
                <a:solidFill>
                  <a:schemeClr val="tx2"/>
                </a:solidFill>
              </a:rPr>
              <a:t>Release:</a:t>
            </a:r>
            <a:r>
              <a:rPr lang="en-US" sz="1600" dirty="0">
                <a:solidFill>
                  <a:schemeClr val="tx2"/>
                </a:solidFill>
              </a:rPr>
              <a:t>	</a:t>
            </a:r>
            <a:r>
              <a:rPr lang="en-US" sz="1600" dirty="0" smtClean="0">
                <a:solidFill>
                  <a:schemeClr val="tx2"/>
                </a:solidFill>
              </a:rPr>
              <a:t>The contributor acknowledges and accepts that this contribution becomes the property of IEEE and may be made publicly available by P802.15</a:t>
            </a:r>
            <a:r>
              <a:rPr lang="en-US" sz="1600" dirty="0">
                <a:solidFill>
                  <a:schemeClr val="tx2"/>
                </a:solidFill>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dirty="0" smtClean="0"/>
              <a:t>Verso (DecaWave)</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2137231E-EE7B-4AD2-8AB0-B7306DE255D3}" type="slidenum">
              <a:rPr lang="en-US" smtClean="0"/>
              <a:pPr>
                <a:defRPr/>
              </a:pPr>
              <a:t>2</a:t>
            </a:fld>
            <a:endParaRPr lang="en-US" dirty="0"/>
          </a:p>
        </p:txBody>
      </p:sp>
      <p:sp>
        <p:nvSpPr>
          <p:cNvPr id="4" name="Content Placeholder 8"/>
          <p:cNvSpPr txBox="1">
            <a:spLocks/>
          </p:cNvSpPr>
          <p:nvPr/>
        </p:nvSpPr>
        <p:spPr>
          <a:xfrm>
            <a:off x="396949" y="1447800"/>
            <a:ext cx="8382000" cy="46482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r>
              <a:rPr lang="en-IE" sz="2400" kern="0" dirty="0" smtClean="0"/>
              <a:t>This presentation outlines a method of support for standalone UWB operation for PAC networks, including synchronisation and CFP usage within the superframe.</a:t>
            </a:r>
          </a:p>
          <a:p>
            <a:r>
              <a:rPr lang="en-IE" sz="2400" kern="0" dirty="0" smtClean="0"/>
              <a:t>UWB has no “sync” signal, so needs a MAC sync frame</a:t>
            </a:r>
          </a:p>
          <a:p>
            <a:r>
              <a:rPr lang="en-IE" sz="2400" kern="0" dirty="0" smtClean="0"/>
              <a:t>UWB does not support CSMA/CA instead it uses Aloha</a:t>
            </a:r>
          </a:p>
          <a:p>
            <a:r>
              <a:rPr lang="en-IE" sz="2400" kern="0" dirty="0" smtClean="0"/>
              <a:t>UWB frames are relatively long so cannot fit in the sync period defined for OFDM</a:t>
            </a:r>
          </a:p>
          <a:p>
            <a:pPr lvl="1"/>
            <a:r>
              <a:rPr lang="en-IE" sz="2000" kern="0" dirty="0" smtClean="0"/>
              <a:t>for UWB the superframe periods are redefined </a:t>
            </a:r>
          </a:p>
          <a:p>
            <a:pPr lvl="1"/>
            <a:r>
              <a:rPr lang="en-IE" sz="2000" kern="0" dirty="0" smtClean="0"/>
              <a:t>the overall length of the superframe is kept the same</a:t>
            </a:r>
          </a:p>
          <a:p>
            <a:r>
              <a:rPr lang="en-IE" sz="2400" kern="0" dirty="0" smtClean="0"/>
              <a:t>The sync frame carries the “discovery information” and also indicates CFP usage</a:t>
            </a:r>
          </a:p>
          <a:p>
            <a:pPr marL="0" indent="0">
              <a:buNone/>
            </a:pPr>
            <a:r>
              <a:rPr lang="en-IE" sz="2400" kern="0" dirty="0" smtClean="0"/>
              <a:t> </a:t>
            </a:r>
          </a:p>
          <a:p>
            <a:endParaRPr lang="en-IE" sz="2400" kern="0" dirty="0" smtClean="0"/>
          </a:p>
        </p:txBody>
      </p:sp>
      <p:sp>
        <p:nvSpPr>
          <p:cNvPr id="5" name="Title 1"/>
          <p:cNvSpPr txBox="1">
            <a:spLocks/>
          </p:cNvSpPr>
          <p:nvPr/>
        </p:nvSpPr>
        <p:spPr>
          <a:xfrm>
            <a:off x="0" y="685800"/>
            <a:ext cx="8610600" cy="6096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IE" kern="0" dirty="0" smtClean="0"/>
              <a:t>Introduction</a:t>
            </a:r>
          </a:p>
        </p:txBody>
      </p:sp>
    </p:spTree>
    <p:extLst>
      <p:ext uri="{BB962C8B-B14F-4D97-AF65-F5344CB8AC3E}">
        <p14:creationId xmlns:p14="http://schemas.microsoft.com/office/powerpoint/2010/main" val="2271746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85800"/>
            <a:ext cx="8610600" cy="762000"/>
          </a:xfrm>
        </p:spPr>
        <p:txBody>
          <a:bodyPr/>
          <a:lstStyle/>
          <a:p>
            <a:pPr algn="ctr"/>
            <a:r>
              <a:rPr lang="en-IE" noProof="0" dirty="0" smtClean="0"/>
              <a:t>Superframe structure for UWB usage</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dirty="0" smtClean="0"/>
              <a:t>Verso (DecaWave)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3</a:t>
            </a:fld>
            <a:endParaRPr lang="en-US" dirty="0" smtClean="0"/>
          </a:p>
        </p:txBody>
      </p:sp>
      <p:sp>
        <p:nvSpPr>
          <p:cNvPr id="14341" name="Content Placeholder 8"/>
          <p:cNvSpPr>
            <a:spLocks noGrp="1"/>
          </p:cNvSpPr>
          <p:nvPr>
            <p:ph idx="1"/>
          </p:nvPr>
        </p:nvSpPr>
        <p:spPr>
          <a:xfrm>
            <a:off x="381000" y="2895600"/>
            <a:ext cx="8382000" cy="3200400"/>
          </a:xfrm>
        </p:spPr>
        <p:txBody>
          <a:bodyPr/>
          <a:lstStyle/>
          <a:p>
            <a:r>
              <a:rPr lang="en-IE" sz="2400" noProof="0" dirty="0" smtClean="0"/>
              <a:t>Sync Period is used for sending sync frames</a:t>
            </a:r>
          </a:p>
          <a:p>
            <a:pPr lvl="1"/>
            <a:r>
              <a:rPr lang="en-IE" sz="2000" dirty="0" smtClean="0"/>
              <a:t>Sync TX slot is randomly chosen every time PD transmits (aloha</a:t>
            </a:r>
            <a:r>
              <a:rPr lang="en-IE" sz="2000" dirty="0" smtClean="0"/>
              <a:t>), NB: in the UWB modulation when their is a in a </a:t>
            </a:r>
            <a:r>
              <a:rPr lang="en-IE" sz="2000" noProof="0" dirty="0" smtClean="0"/>
              <a:t>collision between two transmissions one </a:t>
            </a:r>
            <a:r>
              <a:rPr lang="en-IE" sz="2000" noProof="0" dirty="0" smtClean="0"/>
              <a:t>of the frames is </a:t>
            </a:r>
            <a:r>
              <a:rPr lang="en-IE" sz="2000" noProof="0" dirty="0" smtClean="0"/>
              <a:t>often </a:t>
            </a:r>
            <a:r>
              <a:rPr lang="en-IE" sz="2000" noProof="0" dirty="0" smtClean="0"/>
              <a:t>received</a:t>
            </a:r>
          </a:p>
          <a:p>
            <a:r>
              <a:rPr lang="en-IE" sz="2400" dirty="0"/>
              <a:t>CAP is used for peering and other MAC procedures and general </a:t>
            </a:r>
            <a:r>
              <a:rPr lang="en-IE" sz="2400" dirty="0" smtClean="0"/>
              <a:t>application usage </a:t>
            </a:r>
            <a:r>
              <a:rPr lang="en-IE" sz="2400" dirty="0"/>
              <a:t>(e.g. data </a:t>
            </a:r>
            <a:r>
              <a:rPr lang="en-IE" sz="2400" dirty="0" smtClean="0"/>
              <a:t>communication </a:t>
            </a:r>
            <a:r>
              <a:rPr lang="en-IE" sz="2400" dirty="0"/>
              <a:t>and ranging</a:t>
            </a:r>
            <a:r>
              <a:rPr lang="en-IE" sz="2400" dirty="0" smtClean="0"/>
              <a:t>)</a:t>
            </a:r>
          </a:p>
          <a:p>
            <a:r>
              <a:rPr lang="en-IE" sz="2400" dirty="0" smtClean="0"/>
              <a:t>CFP </a:t>
            </a:r>
            <a:r>
              <a:rPr lang="en-IE" sz="2400" dirty="0"/>
              <a:t>is </a:t>
            </a:r>
            <a:r>
              <a:rPr lang="en-IE" sz="2400" dirty="0" smtClean="0"/>
              <a:t>only for application use (data communication &amp; ranging)</a:t>
            </a:r>
            <a:endParaRPr lang="en-IE" sz="2400" dirty="0"/>
          </a:p>
          <a:p>
            <a:endParaRPr lang="en-IE" sz="2400" dirty="0"/>
          </a:p>
          <a:p>
            <a:endParaRPr lang="en-IE" sz="2000" noProof="0" dirty="0" smtClean="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989" y="1600200"/>
            <a:ext cx="8059611" cy="985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09600"/>
            <a:ext cx="8610600" cy="685800"/>
          </a:xfrm>
        </p:spPr>
        <p:txBody>
          <a:bodyPr/>
          <a:lstStyle/>
          <a:p>
            <a:pPr algn="ctr"/>
            <a:r>
              <a:rPr lang="en-IE" dirty="0" smtClean="0"/>
              <a:t>MAC Sync Frame for UWB usage</a:t>
            </a:r>
            <a:endParaRPr lang="en-IE"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dirty="0" smtClean="0"/>
              <a:t>Verso (DecaWave)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4</a:t>
            </a:fld>
            <a:endParaRPr lang="en-US" dirty="0" smtClean="0"/>
          </a:p>
        </p:txBody>
      </p:sp>
      <p:pic>
        <p:nvPicPr>
          <p:cNvPr id="103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650" y="1303338"/>
            <a:ext cx="8394700" cy="5021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68461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dirty="0" smtClean="0"/>
              <a:t>Verso (DecaWave)</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2137231E-EE7B-4AD2-8AB0-B7306DE255D3}" type="slidenum">
              <a:rPr lang="en-US" smtClean="0"/>
              <a:pPr>
                <a:defRPr/>
              </a:pPr>
              <a:t>5</a:t>
            </a:fld>
            <a:endParaRPr lang="en-US" dirty="0"/>
          </a:p>
        </p:txBody>
      </p:sp>
      <p:sp>
        <p:nvSpPr>
          <p:cNvPr id="4" name="Content Placeholder 8"/>
          <p:cNvSpPr txBox="1">
            <a:spLocks/>
          </p:cNvSpPr>
          <p:nvPr/>
        </p:nvSpPr>
        <p:spPr>
          <a:xfrm>
            <a:off x="396949" y="1371600"/>
            <a:ext cx="8382000" cy="49530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r>
              <a:rPr lang="en-IE" sz="2400" kern="0" dirty="0" smtClean="0"/>
              <a:t>A PD starting, listens for sync for a superframe period or 2</a:t>
            </a:r>
          </a:p>
          <a:p>
            <a:pPr lvl="1"/>
            <a:r>
              <a:rPr lang="en-IE" sz="2000" kern="0" dirty="0" smtClean="0"/>
              <a:t>If sync is received the PD aligns its sync TX &amp; superframe to this</a:t>
            </a:r>
          </a:p>
          <a:p>
            <a:pPr lvl="1"/>
            <a:r>
              <a:rPr lang="en-IE" sz="2000" kern="0" dirty="0" smtClean="0"/>
              <a:t>Otherwise the PD just sends its (non-aligned) </a:t>
            </a:r>
            <a:r>
              <a:rPr lang="en-IE" sz="2000" kern="0" dirty="0" smtClean="0"/>
              <a:t>syncs, randomly </a:t>
            </a:r>
            <a:r>
              <a:rPr lang="en-IE" sz="2000" kern="0" dirty="0" smtClean="0"/>
              <a:t>choosing (for every transmission) which sync period slot to </a:t>
            </a:r>
            <a:r>
              <a:rPr lang="en-IE" sz="2000" kern="0" dirty="0" smtClean="0"/>
              <a:t>use</a:t>
            </a:r>
            <a:endParaRPr lang="en-IE" sz="2000" kern="0" dirty="0" smtClean="0"/>
          </a:p>
          <a:p>
            <a:r>
              <a:rPr lang="en-IE" sz="2400" kern="0" dirty="0" smtClean="0"/>
              <a:t>While sending sync a PD shall listen for sync from other PD in the sync period</a:t>
            </a:r>
          </a:p>
          <a:p>
            <a:pPr lvl="1"/>
            <a:r>
              <a:rPr lang="en-IE" sz="2000" kern="0" dirty="0" smtClean="0"/>
              <a:t>A lone PD periodically listens for the whole superframe period to find other PD sending SYNC and align to their superframes, </a:t>
            </a:r>
          </a:p>
          <a:p>
            <a:pPr lvl="2"/>
            <a:r>
              <a:rPr lang="en-IE" sz="1600" kern="0" dirty="0" smtClean="0"/>
              <a:t>how often this is done is an application decision/configuration   </a:t>
            </a:r>
          </a:p>
          <a:p>
            <a:r>
              <a:rPr lang="en-IE" sz="2400" kern="0" dirty="0" smtClean="0"/>
              <a:t>Over time a PD listening in the sync periods will hear and know about </a:t>
            </a:r>
            <a:r>
              <a:rPr lang="en-IE" sz="2400" kern="0" dirty="0" smtClean="0"/>
              <a:t>neighbour </a:t>
            </a:r>
            <a:r>
              <a:rPr lang="en-IE" sz="2400" kern="0" dirty="0" smtClean="0"/>
              <a:t>PD / Groups and their CFP usage. </a:t>
            </a:r>
          </a:p>
          <a:p>
            <a:pPr lvl="1"/>
            <a:r>
              <a:rPr lang="en-IE" sz="2000" kern="0" dirty="0" smtClean="0"/>
              <a:t>The PD sending Sync shall indicate (in the LPDI) a measure of the air-fullness.</a:t>
            </a:r>
            <a:endParaRPr lang="en-IE" sz="2400" kern="0" dirty="0" smtClean="0"/>
          </a:p>
          <a:p>
            <a:pPr marL="0" indent="0">
              <a:buNone/>
            </a:pPr>
            <a:r>
              <a:rPr lang="en-IE" sz="2400" kern="0" dirty="0" smtClean="0"/>
              <a:t> </a:t>
            </a:r>
          </a:p>
          <a:p>
            <a:endParaRPr lang="en-IE" sz="2400" kern="0" dirty="0" smtClean="0"/>
          </a:p>
        </p:txBody>
      </p:sp>
      <p:sp>
        <p:nvSpPr>
          <p:cNvPr id="5" name="Title 1"/>
          <p:cNvSpPr txBox="1">
            <a:spLocks/>
          </p:cNvSpPr>
          <p:nvPr/>
        </p:nvSpPr>
        <p:spPr>
          <a:xfrm>
            <a:off x="0" y="685800"/>
            <a:ext cx="8610600" cy="6096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IE" kern="0" dirty="0" smtClean="0"/>
              <a:t>Operation outline</a:t>
            </a:r>
            <a:r>
              <a:rPr lang="en-IE" sz="2400" kern="0" dirty="0" smtClean="0"/>
              <a:t> (p1)</a:t>
            </a:r>
            <a:endParaRPr lang="en-IE" kern="0" dirty="0" smtClean="0"/>
          </a:p>
        </p:txBody>
      </p:sp>
    </p:spTree>
    <p:extLst>
      <p:ext uri="{BB962C8B-B14F-4D97-AF65-F5344CB8AC3E}">
        <p14:creationId xmlns:p14="http://schemas.microsoft.com/office/powerpoint/2010/main" val="2521180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dirty="0" smtClean="0"/>
              <a:t>Verso (DecaWave)</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2137231E-EE7B-4AD2-8AB0-B7306DE255D3}" type="slidenum">
              <a:rPr lang="en-US" smtClean="0"/>
              <a:pPr>
                <a:defRPr/>
              </a:pPr>
              <a:t>6</a:t>
            </a:fld>
            <a:endParaRPr lang="en-US" dirty="0"/>
          </a:p>
        </p:txBody>
      </p:sp>
      <p:sp>
        <p:nvSpPr>
          <p:cNvPr id="4" name="Content Placeholder 8"/>
          <p:cNvSpPr txBox="1">
            <a:spLocks/>
          </p:cNvSpPr>
          <p:nvPr/>
        </p:nvSpPr>
        <p:spPr>
          <a:xfrm>
            <a:off x="396949" y="1371600"/>
            <a:ext cx="8382000" cy="46482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r>
              <a:rPr lang="en-IE" sz="2400" kern="0" dirty="0" smtClean="0"/>
              <a:t>The </a:t>
            </a:r>
            <a:r>
              <a:rPr lang="en-IE" sz="2400" kern="0" dirty="0"/>
              <a:t>Local PD density </a:t>
            </a:r>
            <a:r>
              <a:rPr lang="en-IE" sz="2400" kern="0" dirty="0" smtClean="0"/>
              <a:t>indication (LPDI) gives a measure of the fullness of the air:</a:t>
            </a:r>
          </a:p>
          <a:p>
            <a:pPr lvl="1"/>
            <a:r>
              <a:rPr lang="en-IE" sz="2000" kern="0" dirty="0" smtClean="0"/>
              <a:t>How </a:t>
            </a:r>
            <a:r>
              <a:rPr lang="en-IE" sz="2000" kern="0" dirty="0"/>
              <a:t>many other PD sync it has heard in the last </a:t>
            </a:r>
            <a:r>
              <a:rPr lang="en-IE" sz="2000" kern="0" dirty="0" smtClean="0"/>
              <a:t>10s (say).</a:t>
            </a:r>
            <a:endParaRPr lang="en-IE" sz="2000" kern="0" dirty="0"/>
          </a:p>
          <a:p>
            <a:pPr lvl="1"/>
            <a:r>
              <a:rPr lang="en-IE" sz="2000" kern="0" dirty="0" smtClean="0"/>
              <a:t>How full the CFP is based on the </a:t>
            </a:r>
            <a:r>
              <a:rPr lang="en-IE" sz="2000" kern="0" dirty="0" smtClean="0"/>
              <a:t>CFP usage indicated in </a:t>
            </a:r>
            <a:r>
              <a:rPr lang="en-IE" sz="2000" kern="0" dirty="0" smtClean="0"/>
              <a:t>the </a:t>
            </a:r>
            <a:r>
              <a:rPr lang="en-IE" sz="2000" kern="0" dirty="0" smtClean="0"/>
              <a:t>sync frames it has received.</a:t>
            </a:r>
            <a:endParaRPr lang="en-IE" sz="2000" kern="0" dirty="0" smtClean="0"/>
          </a:p>
          <a:p>
            <a:pPr lvl="1"/>
            <a:r>
              <a:rPr lang="en-IE" sz="2000" kern="0" dirty="0" smtClean="0"/>
              <a:t>TBD: encoding of LPDI, is this 1 or 2 octets long</a:t>
            </a:r>
            <a:endParaRPr lang="en-IE" sz="2000" kern="0" dirty="0"/>
          </a:p>
          <a:p>
            <a:r>
              <a:rPr lang="en-IE" sz="2400" kern="0" dirty="0" smtClean="0"/>
              <a:t>LPDI has two uses:</a:t>
            </a:r>
          </a:p>
          <a:p>
            <a:pPr lvl="1"/>
            <a:r>
              <a:rPr lang="en-IE" sz="2000" kern="0" dirty="0" smtClean="0"/>
              <a:t>(a) Sync alignment: if two unaligned PD networks find each others sync, those with lower LPDI shall move to higher density one. i.e. so there will be less PD moving their sync. </a:t>
            </a:r>
            <a:endParaRPr lang="en-IE" sz="2000" kern="0" dirty="0" smtClean="0"/>
          </a:p>
          <a:p>
            <a:pPr lvl="1"/>
            <a:r>
              <a:rPr lang="en-IE" sz="2000" kern="0" dirty="0" smtClean="0"/>
              <a:t>(b) Avoidance of interference:  </a:t>
            </a:r>
            <a:r>
              <a:rPr lang="en-IE" sz="2000" kern="0" dirty="0" smtClean="0"/>
              <a:t>It might inform a </a:t>
            </a:r>
            <a:r>
              <a:rPr lang="en-IE" sz="2000" kern="0" dirty="0" smtClean="0"/>
              <a:t>decision to </a:t>
            </a:r>
            <a:r>
              <a:rPr lang="en-IE" sz="2000" kern="0" dirty="0" smtClean="0"/>
              <a:t>use another </a:t>
            </a:r>
            <a:r>
              <a:rPr lang="en-IE" sz="2000" kern="0" dirty="0" smtClean="0"/>
              <a:t>channel/preamble code, i.e. a group leader may decide to </a:t>
            </a:r>
            <a:r>
              <a:rPr lang="en-IE" sz="2000" kern="0" dirty="0" smtClean="0"/>
              <a:t>operate (or move) </a:t>
            </a:r>
            <a:r>
              <a:rPr lang="en-IE" sz="2000" kern="0" dirty="0" smtClean="0"/>
              <a:t>its group </a:t>
            </a:r>
            <a:r>
              <a:rPr lang="en-IE" sz="2000" kern="0" dirty="0" smtClean="0"/>
              <a:t>to </a:t>
            </a:r>
            <a:r>
              <a:rPr lang="en-IE" sz="2000" kern="0" dirty="0" smtClean="0"/>
              <a:t>another less busy </a:t>
            </a:r>
            <a:r>
              <a:rPr lang="en-IE" sz="2000" kern="0" dirty="0" smtClean="0"/>
              <a:t>channel or preamble code selection.</a:t>
            </a:r>
            <a:endParaRPr lang="en-IE" sz="2000" kern="0" dirty="0" smtClean="0"/>
          </a:p>
          <a:p>
            <a:endParaRPr lang="en-IE" sz="2400" kern="0" dirty="0" smtClean="0"/>
          </a:p>
          <a:p>
            <a:pPr lvl="1"/>
            <a:endParaRPr lang="en-IE" sz="1600" kern="0" dirty="0"/>
          </a:p>
          <a:p>
            <a:pPr lvl="1"/>
            <a:endParaRPr lang="en-IE" sz="2000" kern="0" dirty="0" smtClean="0"/>
          </a:p>
          <a:p>
            <a:endParaRPr lang="en-IE" sz="2400" kern="0" dirty="0" smtClean="0"/>
          </a:p>
          <a:p>
            <a:endParaRPr lang="en-IE" sz="2400" kern="0" dirty="0" smtClean="0"/>
          </a:p>
          <a:p>
            <a:endParaRPr lang="en-IE" sz="2400" kern="0" dirty="0" smtClean="0"/>
          </a:p>
          <a:p>
            <a:pPr marL="0" indent="0">
              <a:buNone/>
            </a:pPr>
            <a:r>
              <a:rPr lang="en-IE" sz="2400" kern="0" dirty="0" smtClean="0"/>
              <a:t> </a:t>
            </a:r>
          </a:p>
          <a:p>
            <a:endParaRPr lang="en-IE" sz="2400" kern="0" dirty="0" smtClean="0"/>
          </a:p>
        </p:txBody>
      </p:sp>
      <p:sp>
        <p:nvSpPr>
          <p:cNvPr id="5" name="Title 1"/>
          <p:cNvSpPr txBox="1">
            <a:spLocks/>
          </p:cNvSpPr>
          <p:nvPr/>
        </p:nvSpPr>
        <p:spPr>
          <a:xfrm>
            <a:off x="0" y="685800"/>
            <a:ext cx="8610600" cy="6096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IE" kern="0" dirty="0" smtClean="0"/>
              <a:t>Operation outline </a:t>
            </a:r>
            <a:r>
              <a:rPr lang="en-IE" sz="2400" kern="0" dirty="0" smtClean="0"/>
              <a:t>(p2)</a:t>
            </a:r>
          </a:p>
        </p:txBody>
      </p:sp>
    </p:spTree>
    <p:extLst>
      <p:ext uri="{BB962C8B-B14F-4D97-AF65-F5344CB8AC3E}">
        <p14:creationId xmlns:p14="http://schemas.microsoft.com/office/powerpoint/2010/main" val="3433907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dirty="0" smtClean="0"/>
              <a:t>Verso (DecaWave)</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2137231E-EE7B-4AD2-8AB0-B7306DE255D3}" type="slidenum">
              <a:rPr lang="en-US" smtClean="0"/>
              <a:pPr>
                <a:defRPr/>
              </a:pPr>
              <a:t>7</a:t>
            </a:fld>
            <a:endParaRPr lang="en-US" dirty="0"/>
          </a:p>
        </p:txBody>
      </p:sp>
      <p:sp>
        <p:nvSpPr>
          <p:cNvPr id="4" name="Content Placeholder 8"/>
          <p:cNvSpPr txBox="1">
            <a:spLocks/>
          </p:cNvSpPr>
          <p:nvPr/>
        </p:nvSpPr>
        <p:spPr>
          <a:xfrm>
            <a:off x="396949" y="1371600"/>
            <a:ext cx="8382000" cy="48006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r>
              <a:rPr lang="en-IE" sz="2400" kern="0" dirty="0" smtClean="0"/>
              <a:t>In the </a:t>
            </a:r>
            <a:r>
              <a:rPr lang="en-IE" sz="2400" kern="0" dirty="0" smtClean="0"/>
              <a:t>sync a </a:t>
            </a:r>
            <a:r>
              <a:rPr lang="en-IE" sz="2400" kern="0" dirty="0" smtClean="0"/>
              <a:t>PD </a:t>
            </a:r>
            <a:r>
              <a:rPr lang="en-IE" sz="2400" kern="0" dirty="0" smtClean="0"/>
              <a:t>advertises its discovery info </a:t>
            </a:r>
            <a:r>
              <a:rPr lang="en-IE" sz="2400" kern="0" dirty="0" smtClean="0"/>
              <a:t>and its </a:t>
            </a:r>
            <a:r>
              <a:rPr lang="en-IE" sz="2400" kern="0" dirty="0" smtClean="0"/>
              <a:t>willingness to accept peering from other PD wanting to join its group</a:t>
            </a:r>
          </a:p>
          <a:p>
            <a:pPr lvl="1"/>
            <a:r>
              <a:rPr lang="en-IE" sz="2000" kern="0" dirty="0" smtClean="0"/>
              <a:t>After peering has admitted appropriate peers, the group may be closed, i.e. the initiator/group leader may stop accepting peering.</a:t>
            </a:r>
          </a:p>
          <a:p>
            <a:pPr lvl="1"/>
            <a:r>
              <a:rPr lang="en-IE" sz="2000" kern="0" dirty="0" smtClean="0"/>
              <a:t>The group </a:t>
            </a:r>
            <a:r>
              <a:rPr lang="en-IE" sz="2000" kern="0" dirty="0" smtClean="0"/>
              <a:t>leader publishes </a:t>
            </a:r>
            <a:r>
              <a:rPr lang="en-IE" sz="2000" kern="0" dirty="0" smtClean="0"/>
              <a:t>its application’s CFP </a:t>
            </a:r>
            <a:r>
              <a:rPr lang="en-IE" sz="2000" kern="0" dirty="0" smtClean="0"/>
              <a:t>usage </a:t>
            </a:r>
            <a:r>
              <a:rPr lang="en-IE" sz="2000" kern="0" dirty="0" smtClean="0"/>
              <a:t>the sync </a:t>
            </a:r>
            <a:r>
              <a:rPr lang="en-IE" sz="2000" kern="0" dirty="0" smtClean="0"/>
              <a:t>frame, e.g. for periodic ranging exchanges within its group</a:t>
            </a:r>
          </a:p>
          <a:p>
            <a:pPr lvl="1"/>
            <a:r>
              <a:rPr lang="en-IE" sz="2000" kern="0" dirty="0" smtClean="0"/>
              <a:t>The group </a:t>
            </a:r>
            <a:r>
              <a:rPr lang="en-IE" sz="2000" kern="0" dirty="0" smtClean="0"/>
              <a:t>leader chooses its CFP usage, taking into account the CFP usage advertised by other group leaders, i.e. </a:t>
            </a:r>
            <a:r>
              <a:rPr lang="en-IE" sz="2000" kern="0" dirty="0" smtClean="0"/>
              <a:t>it listens </a:t>
            </a:r>
            <a:r>
              <a:rPr lang="en-IE" sz="2000" kern="0" dirty="0" smtClean="0"/>
              <a:t>to other groups usage and chooses a non-conflicting </a:t>
            </a:r>
            <a:r>
              <a:rPr lang="en-IE" sz="2000" kern="0" dirty="0" smtClean="0"/>
              <a:t>set (or it might move to another channel or preamble code) </a:t>
            </a:r>
            <a:endParaRPr lang="en-IE" sz="2000" kern="0" dirty="0" smtClean="0"/>
          </a:p>
          <a:p>
            <a:pPr lvl="1"/>
            <a:r>
              <a:rPr lang="en-IE" sz="2000" kern="0" dirty="0"/>
              <a:t>While periodic ranging/communications is active, the group members may stop sending sync, since the leader’s sync is sufficient to advertise </a:t>
            </a:r>
            <a:r>
              <a:rPr lang="en-IE" sz="2000" kern="0" dirty="0" smtClean="0"/>
              <a:t>the group’s </a:t>
            </a:r>
            <a:r>
              <a:rPr lang="en-IE" sz="2000" kern="0" dirty="0"/>
              <a:t>presence and CFP usage.</a:t>
            </a:r>
            <a:endParaRPr lang="en-IE" sz="1600" kern="0" dirty="0"/>
          </a:p>
          <a:p>
            <a:pPr lvl="1"/>
            <a:endParaRPr lang="en-IE" sz="2000" kern="0" dirty="0" smtClean="0"/>
          </a:p>
          <a:p>
            <a:endParaRPr lang="en-IE" sz="2400" kern="0" dirty="0" smtClean="0"/>
          </a:p>
          <a:p>
            <a:endParaRPr lang="en-IE" sz="2400" kern="0" dirty="0" smtClean="0"/>
          </a:p>
          <a:p>
            <a:endParaRPr lang="en-IE" sz="2400" kern="0" dirty="0" smtClean="0"/>
          </a:p>
          <a:p>
            <a:pPr marL="0" indent="0">
              <a:buNone/>
            </a:pPr>
            <a:r>
              <a:rPr lang="en-IE" sz="2400" kern="0" dirty="0" smtClean="0"/>
              <a:t> </a:t>
            </a:r>
          </a:p>
          <a:p>
            <a:endParaRPr lang="en-IE" sz="2400" kern="0" dirty="0" smtClean="0"/>
          </a:p>
        </p:txBody>
      </p:sp>
      <p:sp>
        <p:nvSpPr>
          <p:cNvPr id="5" name="Title 1"/>
          <p:cNvSpPr txBox="1">
            <a:spLocks/>
          </p:cNvSpPr>
          <p:nvPr/>
        </p:nvSpPr>
        <p:spPr>
          <a:xfrm>
            <a:off x="0" y="685800"/>
            <a:ext cx="8610600" cy="6096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IE" kern="0" dirty="0" smtClean="0"/>
              <a:t>Operation outline </a:t>
            </a:r>
            <a:r>
              <a:rPr lang="en-IE" sz="2400" kern="0" dirty="0" smtClean="0"/>
              <a:t>(p3)</a:t>
            </a:r>
          </a:p>
        </p:txBody>
      </p:sp>
    </p:spTree>
    <p:extLst>
      <p:ext uri="{BB962C8B-B14F-4D97-AF65-F5344CB8AC3E}">
        <p14:creationId xmlns:p14="http://schemas.microsoft.com/office/powerpoint/2010/main" val="2134957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dirty="0" smtClean="0"/>
              <a:t>Verso (DecaWave)</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2137231E-EE7B-4AD2-8AB0-B7306DE255D3}" type="slidenum">
              <a:rPr lang="en-US" smtClean="0"/>
              <a:pPr>
                <a:defRPr/>
              </a:pPr>
              <a:t>8</a:t>
            </a:fld>
            <a:endParaRPr lang="en-US" dirty="0"/>
          </a:p>
        </p:txBody>
      </p:sp>
      <p:sp>
        <p:nvSpPr>
          <p:cNvPr id="4" name="Content Placeholder 8"/>
          <p:cNvSpPr txBox="1">
            <a:spLocks/>
          </p:cNvSpPr>
          <p:nvPr/>
        </p:nvSpPr>
        <p:spPr>
          <a:xfrm>
            <a:off x="396949" y="1371599"/>
            <a:ext cx="8382000" cy="4876801"/>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r>
              <a:rPr lang="en-IE" sz="2400" kern="0" dirty="0" smtClean="0"/>
              <a:t>The intention/assumption is that the PD group members will </a:t>
            </a:r>
            <a:r>
              <a:rPr lang="en-IE" sz="2400" kern="0" dirty="0" smtClean="0"/>
              <a:t>generally do </a:t>
            </a:r>
            <a:r>
              <a:rPr lang="en-IE" sz="2400" kern="0" dirty="0" smtClean="0"/>
              <a:t>their ranging (and communication) during the CFP slots advertised by the group leader’s </a:t>
            </a:r>
            <a:r>
              <a:rPr lang="en-IE" sz="2400" kern="0" dirty="0" smtClean="0"/>
              <a:t>sync</a:t>
            </a:r>
          </a:p>
          <a:p>
            <a:pPr lvl="1"/>
            <a:r>
              <a:rPr lang="en-IE" sz="1600" kern="0" dirty="0"/>
              <a:t>of course </a:t>
            </a:r>
            <a:r>
              <a:rPr lang="en-IE" sz="1600" kern="0" dirty="0" smtClean="0"/>
              <a:t>CAP may also be used for such communications as an alternative </a:t>
            </a:r>
            <a:endParaRPr lang="en-IE" sz="1600" kern="0" dirty="0" smtClean="0"/>
          </a:p>
          <a:p>
            <a:r>
              <a:rPr lang="en-IE" sz="2400" kern="0" dirty="0" smtClean="0"/>
              <a:t>IEs are </a:t>
            </a:r>
            <a:r>
              <a:rPr lang="en-IE" sz="2400" kern="0" dirty="0" smtClean="0"/>
              <a:t>used (by the group leader) to </a:t>
            </a:r>
            <a:endParaRPr lang="en-IE" sz="2400" kern="0" dirty="0" smtClean="0"/>
          </a:p>
          <a:p>
            <a:pPr marL="457200" lvl="1" indent="0">
              <a:buNone/>
            </a:pPr>
            <a:r>
              <a:rPr lang="en-IE" sz="2000" kern="0" dirty="0" smtClean="0"/>
              <a:t>(a) Tell the group (multicast) </a:t>
            </a:r>
            <a:r>
              <a:rPr lang="en-IE" sz="2000" kern="0" dirty="0" smtClean="0"/>
              <a:t>and individuals members (unicast) where their interaction periods are: </a:t>
            </a:r>
          </a:p>
          <a:p>
            <a:pPr lvl="2"/>
            <a:r>
              <a:rPr lang="en-IE" sz="1600" kern="0" dirty="0" smtClean="0"/>
              <a:t>Specify the interaction start time within the superframe, and if it is not occurring every superframe also indicate the frequency, and timing of next one.</a:t>
            </a:r>
          </a:p>
          <a:p>
            <a:pPr lvl="2"/>
            <a:r>
              <a:rPr lang="en-IE" sz="1600" kern="0" dirty="0" smtClean="0"/>
              <a:t>Two use case: (1) tell the group about changes in group slot usage, (2) define individual interaction period for individual nodes in the group</a:t>
            </a:r>
            <a:endParaRPr lang="en-IE" sz="1200" kern="0" dirty="0" smtClean="0"/>
          </a:p>
          <a:p>
            <a:pPr marL="457200" lvl="1" indent="0">
              <a:buNone/>
            </a:pPr>
            <a:r>
              <a:rPr lang="en-IE" sz="2000" kern="0" dirty="0" smtClean="0"/>
              <a:t>(b) Provide </a:t>
            </a:r>
            <a:r>
              <a:rPr lang="en-IE" sz="2000" kern="0" dirty="0" smtClean="0"/>
              <a:t>a time correction to nodes that only wake-up to range/communicate in their allotted CFP slot.</a:t>
            </a:r>
          </a:p>
          <a:p>
            <a:r>
              <a:rPr lang="en-IE" sz="2400" kern="0" dirty="0" smtClean="0"/>
              <a:t>The exact format/parameters of these IEs is to be defined</a:t>
            </a:r>
            <a:endParaRPr lang="en-IE" sz="2400" kern="0" dirty="0" smtClean="0"/>
          </a:p>
          <a:p>
            <a:pPr marL="0" indent="0">
              <a:buNone/>
            </a:pPr>
            <a:r>
              <a:rPr lang="en-IE" sz="2400" kern="0" dirty="0" smtClean="0"/>
              <a:t> </a:t>
            </a:r>
          </a:p>
          <a:p>
            <a:endParaRPr lang="en-IE" sz="2400" kern="0" dirty="0" smtClean="0"/>
          </a:p>
        </p:txBody>
      </p:sp>
      <p:sp>
        <p:nvSpPr>
          <p:cNvPr id="5" name="Title 1"/>
          <p:cNvSpPr txBox="1">
            <a:spLocks/>
          </p:cNvSpPr>
          <p:nvPr/>
        </p:nvSpPr>
        <p:spPr>
          <a:xfrm>
            <a:off x="0" y="685800"/>
            <a:ext cx="8610600" cy="6096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IE" kern="0" dirty="0" smtClean="0"/>
              <a:t>Operation outline </a:t>
            </a:r>
            <a:r>
              <a:rPr lang="en-IE" sz="2400" kern="0" dirty="0" smtClean="0"/>
              <a:t>(p4)</a:t>
            </a:r>
          </a:p>
        </p:txBody>
      </p:sp>
    </p:spTree>
    <p:extLst>
      <p:ext uri="{BB962C8B-B14F-4D97-AF65-F5344CB8AC3E}">
        <p14:creationId xmlns:p14="http://schemas.microsoft.com/office/powerpoint/2010/main" val="40864770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dirty="0" smtClean="0"/>
              <a:t>Verso (DecaWave)</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2137231E-EE7B-4AD2-8AB0-B7306DE255D3}" type="slidenum">
              <a:rPr lang="en-US" smtClean="0"/>
              <a:pPr>
                <a:defRPr/>
              </a:pPr>
              <a:t>9</a:t>
            </a:fld>
            <a:endParaRPr lang="en-US" dirty="0"/>
          </a:p>
        </p:txBody>
      </p:sp>
      <p:sp>
        <p:nvSpPr>
          <p:cNvPr id="5" name="Title 1"/>
          <p:cNvSpPr txBox="1">
            <a:spLocks/>
          </p:cNvSpPr>
          <p:nvPr/>
        </p:nvSpPr>
        <p:spPr>
          <a:xfrm>
            <a:off x="152400" y="3048000"/>
            <a:ext cx="8610600" cy="6096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IE" kern="0" dirty="0" smtClean="0"/>
              <a:t>The end</a:t>
            </a:r>
          </a:p>
        </p:txBody>
      </p:sp>
    </p:spTree>
    <p:extLst>
      <p:ext uri="{BB962C8B-B14F-4D97-AF65-F5344CB8AC3E}">
        <p14:creationId xmlns:p14="http://schemas.microsoft.com/office/powerpoint/2010/main" val="224126621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txDef>
      <a:spPr>
        <a:noFill/>
      </a:spPr>
      <a:bodyPr wrap="none" rtlCol="0">
        <a:spAutoFit/>
      </a:bodyPr>
      <a:lstStyle>
        <a:defPPr>
          <a:defRPr dirty="0" smtClean="0">
            <a:latin typeface="+mn-lt"/>
          </a:defRPr>
        </a:defPPr>
      </a:lstStyle>
    </a:tx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19464</TotalTime>
  <Words>898</Words>
  <Application>Microsoft Office PowerPoint</Application>
  <PresentationFormat>On-screen Show (4:3)</PresentationFormat>
  <Paragraphs>98</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PowerPoint Presentation</vt:lpstr>
      <vt:lpstr>PowerPoint Presentation</vt:lpstr>
      <vt:lpstr>Superframe structure for UWB usage</vt:lpstr>
      <vt:lpstr>MAC Sync Frame for UWB usage</vt:lpstr>
      <vt:lpstr>PowerPoint Presentation</vt:lpstr>
      <vt:lpstr>PowerPoint Presentation</vt:lpstr>
      <vt:lpstr>PowerPoint Presentation</vt:lpstr>
      <vt:lpstr>PowerPoint Presentation</vt:lpstr>
      <vt:lpstr>PowerPoint Presentation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Billy Verso</cp:lastModifiedBy>
  <cp:revision>862</cp:revision>
  <cp:lastPrinted>1998-02-10T13:28:06Z</cp:lastPrinted>
  <dcterms:created xsi:type="dcterms:W3CDTF">1999-11-08T18:59:45Z</dcterms:created>
  <dcterms:modified xsi:type="dcterms:W3CDTF">2016-07-28T22:16:26Z</dcterms:modified>
</cp:coreProperties>
</file>