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73" r:id="rId4"/>
    <p:sldId id="270" r:id="rId5"/>
    <p:sldId id="268" r:id="rId6"/>
    <p:sldId id="275" r:id="rId7"/>
    <p:sldId id="276" r:id="rId8"/>
    <p:sldId id="277" r:id="rId9"/>
    <p:sldId id="278" r:id="rId10"/>
    <p:sldId id="279" r:id="rId11"/>
    <p:sldId id="280" r:id="rId12"/>
    <p:sldId id="281" r:id="rId13"/>
    <p:sldId id="266" r:id="rId14"/>
    <p:sldId id="282" r:id="rId15"/>
    <p:sldId id="272"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0"/>
            <a:ext cx="801688" cy="184666"/>
          </a:xfr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July 2016</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July 2016</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a:t>
            </a:r>
            <a:r>
              <a:rPr lang="en-US" altLang="ja-JP" sz="1400" b="1" dirty="0" smtClean="0">
                <a:ea typeface="ＭＳ Ｐゴシック" charset="-128"/>
              </a:rPr>
              <a:t>15-16-0550-01-004s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July 2016</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endParaRPr lang="en-US" altLang="ja-JP"/>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 Closing Report for July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solidFill>
                  <a:schemeClr val="tx2"/>
                </a:solidFill>
                <a:ea typeface="ＭＳ Ｐゴシック" charset="-128"/>
              </a:rPr>
              <a:t>31 </a:t>
            </a:r>
            <a:r>
              <a:rPr lang="en-US" altLang="ja-JP" sz="1600" dirty="0" smtClean="0">
                <a:solidFill>
                  <a:schemeClr val="tx2"/>
                </a:solidFill>
                <a:ea typeface="ＭＳ Ｐゴシック" charset="-128"/>
              </a:rPr>
              <a:t>July </a:t>
            </a:r>
            <a:r>
              <a:rPr lang="en-US" altLang="ja-JP" sz="1600" dirty="0" smtClean="0">
                <a:solidFill>
                  <a:schemeClr val="tx2"/>
                </a:solidFill>
                <a:ea typeface="ＭＳ Ｐゴシック" charset="-128"/>
              </a:rPr>
              <a:t>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 ]</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a:t>
            </a:r>
            <a:r>
              <a:rPr lang="en-US" altLang="ja-JP" sz="1600" dirty="0" smtClean="0">
                <a:solidFill>
                  <a:schemeClr val="tx2"/>
                </a:solidFill>
                <a:ea typeface="ＭＳ Ｐゴシック" charset="-128"/>
              </a:rPr>
              <a:t>July 2016 </a:t>
            </a:r>
            <a:r>
              <a:rPr lang="en-US" altLang="ja-JP" sz="1600" dirty="0" smtClean="0">
                <a:ea typeface="ＭＳ Ｐゴシック" pitchFamily="-65" charset="-128"/>
              </a:rPr>
              <a:t>at San Diego</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smtClean="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smtClean="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000" i="1" dirty="0" smtClean="0">
                <a:latin typeface="Times New Roman" panose="02020603050405020304" pitchFamily="18" charset="0"/>
              </a:rPr>
              <a:t>Shoichi Kitazawa, Hidetoshi Yokota, and Shusaku Shimada</a:t>
            </a:r>
            <a:r>
              <a:rPr lang="en-US" altLang="ja-JP" sz="2000" i="1" dirty="0" smtClean="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smtClean="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smtClean="0">
                <a:latin typeface="Times New Roman" panose="02020603050405020304" pitchFamily="18" charset="0"/>
              </a:rPr>
              <a:t>Moved by: </a:t>
            </a:r>
            <a:r>
              <a:rPr lang="en-US" altLang="en-US" sz="2000" dirty="0" err="1" smtClean="0">
                <a:latin typeface="Times New Roman" panose="02020603050405020304" pitchFamily="18" charset="0"/>
              </a:rPr>
              <a:t>Jussi</a:t>
            </a:r>
            <a:r>
              <a:rPr lang="en-US" altLang="en-US" sz="2000" dirty="0" smtClean="0">
                <a:latin typeface="Times New Roman" panose="02020603050405020304" pitchFamily="18" charset="0"/>
              </a:rPr>
              <a:t> </a:t>
            </a:r>
            <a:r>
              <a:rPr lang="en-US" altLang="en-US" sz="2000" dirty="0" err="1" smtClean="0">
                <a:latin typeface="Times New Roman" panose="02020603050405020304" pitchFamily="18" charset="0"/>
              </a:rPr>
              <a:t>Haapola</a:t>
            </a:r>
            <a:endParaRPr lang="en-US" altLang="en-US" sz="2000" dirty="0" smtClean="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smtClean="0">
                <a:latin typeface="Times New Roman" panose="02020603050405020304" pitchFamily="18" charset="0"/>
              </a:rPr>
              <a:t>Seconded by: Pat Kinney</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smtClean="0">
                <a:latin typeface="Times New Roman" panose="02020603050405020304" pitchFamily="18" charset="0"/>
              </a:rPr>
              <a:t>Y/N/A:4/0/0</a:t>
            </a:r>
          </a:p>
          <a:p>
            <a:pPr>
              <a:buNone/>
            </a:pPr>
            <a:endParaRPr kumimoji="1" lang="ja-JP" altLang="en-US" sz="2000" dirty="0"/>
          </a:p>
        </p:txBody>
      </p:sp>
      <p:sp>
        <p:nvSpPr>
          <p:cNvPr id="3" name="タイトル 2"/>
          <p:cNvSpPr>
            <a:spLocks noGrp="1"/>
          </p:cNvSpPr>
          <p:nvPr>
            <p:ph type="title"/>
          </p:nvPr>
        </p:nvSpPr>
        <p:spPr/>
        <p:txBody>
          <a:bodyPr/>
          <a:lstStyle/>
          <a:p>
            <a:r>
              <a:rPr lang="en-US" altLang="ja-JP" dirty="0" smtClean="0"/>
              <a:t>TG Motion #2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July 2016</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WG Motion #1</a:t>
            </a:r>
            <a:endParaRPr kumimoji="1" lang="ja-JP" altLang="en-US" dirty="0"/>
          </a:p>
        </p:txBody>
      </p:sp>
      <p:sp>
        <p:nvSpPr>
          <p:cNvPr id="3" name="コンテンツ プレースホルダー 2"/>
          <p:cNvSpPr>
            <a:spLocks noGrp="1"/>
          </p:cNvSpPr>
          <p:nvPr>
            <p:ph idx="1"/>
          </p:nvPr>
        </p:nvSpPr>
        <p:spPr/>
        <p:txBody>
          <a:bodyPr/>
          <a:lstStyle/>
          <a:p>
            <a:pPr marL="0" indent="0">
              <a:buClr>
                <a:srgbClr val="00B050"/>
              </a:buClr>
              <a:buSzPct val="100000"/>
              <a:buNone/>
            </a:pPr>
            <a:r>
              <a:rPr lang="en-GB" altLang="ja-JP" sz="2000" b="1" dirty="0" smtClean="0">
                <a:solidFill>
                  <a:schemeClr val="tx1"/>
                </a:solidFill>
              </a:rPr>
              <a:t>Motion for WG Approval to Start Letter Ballot.</a:t>
            </a:r>
          </a:p>
          <a:p>
            <a:pPr marL="0" indent="0">
              <a:buNone/>
            </a:pPr>
            <a:r>
              <a:rPr lang="en-US" altLang="ja-JP" sz="2000" i="1" dirty="0" smtClean="0"/>
              <a:t>Move that 802.15 WG start a WG Letter Ballot requesting approval to forward document P802-15-4s-D01, and CA document 15-16-536r1 to Sponsor Ballot</a:t>
            </a:r>
            <a:endParaRPr lang="en-US" altLang="en-US" sz="2000" i="1" dirty="0">
              <a:latin typeface="Times New Roman" panose="02020603050405020304" pitchFamily="18" charset="0"/>
            </a:endParaRPr>
          </a:p>
          <a:p>
            <a:r>
              <a:rPr lang="en-US" altLang="en-US" sz="2000" i="1" dirty="0" smtClean="0"/>
              <a:t>Moved By: Shoichi Kitazawa</a:t>
            </a:r>
          </a:p>
          <a:p>
            <a:r>
              <a:rPr lang="en-US" altLang="en-US" sz="2000" i="1" smtClean="0"/>
              <a:t>Seconded </a:t>
            </a:r>
            <a:r>
              <a:rPr lang="en-US" altLang="en-US" sz="2000" i="1" smtClean="0"/>
              <a:t>By: </a:t>
            </a:r>
            <a:r>
              <a:rPr lang="en-US" altLang="ja-JP" sz="2000" dirty="0" smtClean="0"/>
              <a:t>Benjamin A. </a:t>
            </a:r>
            <a:r>
              <a:rPr lang="en-US" altLang="ja-JP" sz="2000" dirty="0" smtClean="0"/>
              <a:t>Rolfe</a:t>
            </a:r>
          </a:p>
          <a:p>
            <a:pPr>
              <a:buNone/>
            </a:pPr>
            <a:endParaRPr lang="en-US" altLang="en-US" sz="2000" i="1" dirty="0" smtClean="0"/>
          </a:p>
          <a:p>
            <a:pPr marL="0" indent="0">
              <a:buNone/>
            </a:pPr>
            <a:r>
              <a:rPr lang="en-US" altLang="en-US" sz="2000" dirty="0" smtClean="0">
                <a:latin typeface="Times New Roman" panose="02020603050405020304" pitchFamily="18" charset="0"/>
              </a:rPr>
              <a:t>Upon neither discussion nor objection motion carries by unanimous consent</a:t>
            </a:r>
            <a:endParaRPr lang="en-US" altLang="en-US" sz="2000" i="1" dirty="0" smtClean="0"/>
          </a:p>
          <a:p>
            <a:endParaRPr lang="en-US" altLang="en-US" sz="2000" i="1" dirty="0" smtClean="0"/>
          </a:p>
          <a:p>
            <a:endParaRPr lang="en-US" altLang="en-US" sz="2000" i="1" dirty="0" smtClean="0">
              <a:latin typeface="Times New Roman" panose="02020603050405020304" pitchFamily="18" charset="0"/>
            </a:endParaRPr>
          </a:p>
          <a:p>
            <a:endParaRPr kumimoji="1" lang="ja-JP" altLang="en-US" sz="2000" i="1" dirty="0"/>
          </a:p>
        </p:txBody>
      </p:sp>
      <p:sp>
        <p:nvSpPr>
          <p:cNvPr id="4" name="日付プレースホルダー 3"/>
          <p:cNvSpPr>
            <a:spLocks noGrp="1"/>
          </p:cNvSpPr>
          <p:nvPr>
            <p:ph type="dt" sz="half" idx="10"/>
          </p:nvPr>
        </p:nvSpPr>
        <p:spPr/>
        <p:txBody>
          <a:bodyPr/>
          <a:lstStyle/>
          <a:p>
            <a:r>
              <a:rPr lang="en-US" altLang="ja-JP" smtClean="0"/>
              <a:t>July 2016</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BF25FEAB-154F-4327-817E-44C3BB0DF0E9}" type="slidenum">
              <a:rPr lang="en-US" altLang="ja-JP" smtClean="0"/>
              <a:pPr/>
              <a:t>11</a:t>
            </a:fld>
            <a:endParaRPr lang="en-US" altLang="ja-JP"/>
          </a:p>
        </p:txBody>
      </p:sp>
    </p:spTree>
    <p:extLst>
      <p:ext uri="{BB962C8B-B14F-4D97-AF65-F5344CB8AC3E}">
        <p14:creationId xmlns:p14="http://schemas.microsoft.com/office/powerpoint/2010/main" xmlns="" val="1135924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smtClean="0">
                <a:solidFill>
                  <a:schemeClr val="tx1"/>
                </a:solidFill>
              </a:rPr>
              <a:t>Motion for WG Approval to Form a TG4s BRC.</a:t>
            </a:r>
            <a:endParaRPr lang="en-US" altLang="en-US" sz="2000" dirty="0" smtClean="0"/>
          </a:p>
          <a:p>
            <a:pPr marL="0" indent="0">
              <a:buNone/>
            </a:pPr>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t>
            </a:r>
            <a:r>
              <a:rPr lang="en-US" altLang="en-US" sz="2000" i="1" dirty="0" smtClean="0">
                <a:latin typeface="Times New Roman" panose="02020603050405020304" pitchFamily="18" charset="0"/>
              </a:rPr>
              <a:t>and Shusaku Shimada. </a:t>
            </a:r>
            <a:r>
              <a:rPr lang="en-US" altLang="en-US" sz="2000" i="1" dirty="0">
                <a:latin typeface="Times New Roman" panose="02020603050405020304" pitchFamily="18" charset="0"/>
              </a:rPr>
              <a:t>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 Shoichi Kitazawa</a:t>
            </a:r>
          </a:p>
          <a:p>
            <a:r>
              <a:rPr lang="en-US" altLang="en-US" sz="2000" i="1" dirty="0">
                <a:latin typeface="Times New Roman" panose="02020603050405020304" pitchFamily="18" charset="0"/>
              </a:rPr>
              <a:t>Seconded </a:t>
            </a:r>
            <a:r>
              <a:rPr lang="en-US" altLang="en-US" sz="2000" i="1" dirty="0" smtClean="0">
                <a:latin typeface="Times New Roman" panose="02020603050405020304" pitchFamily="18" charset="0"/>
              </a:rPr>
              <a:t>By:</a:t>
            </a:r>
            <a:r>
              <a:rPr lang="ja-JP" altLang="en-US" sz="2000" i="1" dirty="0" smtClean="0">
                <a:latin typeface="Times New Roman" panose="02020603050405020304" pitchFamily="18" charset="0"/>
              </a:rPr>
              <a:t> </a:t>
            </a:r>
            <a:r>
              <a:rPr lang="en-US" altLang="ja-JP" sz="2000" i="1" dirty="0" smtClean="0">
                <a:latin typeface="Times New Roman" panose="02020603050405020304" pitchFamily="18" charset="0"/>
              </a:rPr>
              <a:t>Benjamin A. </a:t>
            </a:r>
            <a:r>
              <a:rPr lang="en-US" altLang="ja-JP" sz="2000" i="1" dirty="0" smtClean="0">
                <a:latin typeface="Times New Roman" panose="02020603050405020304" pitchFamily="18" charset="0"/>
              </a:rPr>
              <a:t>Rolfe</a:t>
            </a:r>
          </a:p>
          <a:p>
            <a:pPr marL="0" indent="0">
              <a:buNone/>
            </a:pPr>
            <a:r>
              <a:rPr lang="en-US" altLang="en-US" sz="2000" dirty="0" smtClean="0">
                <a:latin typeface="Times New Roman" panose="02020603050405020304" pitchFamily="18" charset="0"/>
              </a:rPr>
              <a:t>Upon neither discussion nor objection motion carries by unanimous consent. </a:t>
            </a:r>
            <a:endParaRPr lang="en-US" altLang="en-US" sz="2000" dirty="0">
              <a:latin typeface="Times New Roman" panose="02020603050405020304" pitchFamily="18" charset="0"/>
            </a:endParaRP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smtClean="0"/>
              <a:t>July 2016</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BF25FEAB-154F-4327-817E-44C3BB0DF0E9}" type="slidenum">
              <a:rPr lang="en-US" altLang="ja-JP" smtClean="0"/>
              <a:pPr/>
              <a:t>12</a:t>
            </a:fld>
            <a:endParaRPr lang="en-US" altLang="ja-JP"/>
          </a:p>
        </p:txBody>
      </p:sp>
    </p:spTree>
    <p:extLst>
      <p:ext uri="{BB962C8B-B14F-4D97-AF65-F5344CB8AC3E}">
        <p14:creationId xmlns:p14="http://schemas.microsoft.com/office/powerpoint/2010/main" xmlns="" val="32362070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Plan for September 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2016</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13</a:t>
            </a:fld>
            <a:endParaRPr lang="en-US" altLang="ja-JP"/>
          </a:p>
        </p:txBody>
      </p:sp>
      <p:sp>
        <p:nvSpPr>
          <p:cNvPr id="8" name="コンテンツ プレースホルダ 2"/>
          <p:cNvSpPr txBox="1">
            <a:spLocks/>
          </p:cNvSpPr>
          <p:nvPr/>
        </p:nvSpPr>
        <p:spPr>
          <a:xfrm>
            <a:off x="251520" y="1772816"/>
            <a:ext cx="8640960" cy="4680520"/>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2 meeting slots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Comment resolution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smtClean="0"/>
              <a:t>BRC Conference Calls</a:t>
            </a:r>
            <a:endParaRPr kumimoji="1" lang="ja-JP" altLang="en-US" dirty="0"/>
          </a:p>
        </p:txBody>
      </p:sp>
      <p:sp>
        <p:nvSpPr>
          <p:cNvPr id="3" name="コンテンツ プレースホルダー 2"/>
          <p:cNvSpPr>
            <a:spLocks noGrp="1"/>
          </p:cNvSpPr>
          <p:nvPr>
            <p:ph idx="1"/>
          </p:nvPr>
        </p:nvSpPr>
        <p:spPr/>
        <p:txBody>
          <a:bodyPr/>
          <a:lstStyle/>
          <a:p>
            <a:pPr marL="0" indent="0">
              <a:buSzPct val="45000"/>
              <a:buNone/>
              <a:tabLst>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smtClean="0"/>
              <a:t>Starting BRC conference calls one week after the letter ballot ends.</a:t>
            </a:r>
          </a:p>
          <a:p>
            <a:pPr marL="1071563" indent="-557213">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smtClean="0"/>
              <a:t>Weekly every Tuesday 22:00(EDT) /Wednesday 11:00 (JST)</a:t>
            </a:r>
          </a:p>
          <a:p>
            <a:pPr marL="1471613" lvl="1" indent="-557213">
              <a:buNone/>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endParaRPr lang="en-US" altLang="en-US" sz="2400" dirty="0" smtClean="0"/>
          </a:p>
          <a:p>
            <a:pPr>
              <a:buNone/>
            </a:pPr>
            <a:endParaRPr kumimoji="1" lang="ja-JP" altLang="en-US" sz="2800" dirty="0"/>
          </a:p>
        </p:txBody>
      </p:sp>
      <p:sp>
        <p:nvSpPr>
          <p:cNvPr id="4" name="日付プレースホルダー 3"/>
          <p:cNvSpPr>
            <a:spLocks noGrp="1"/>
          </p:cNvSpPr>
          <p:nvPr>
            <p:ph type="dt" sz="half" idx="10"/>
          </p:nvPr>
        </p:nvSpPr>
        <p:spPr/>
        <p:txBody>
          <a:bodyPr/>
          <a:lstStyle/>
          <a:p>
            <a:r>
              <a:rPr lang="en-US" altLang="ja-JP" smtClean="0"/>
              <a:t>July 2016</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BF25FEAB-154F-4327-817E-44C3BB0DF0E9}" type="slidenum">
              <a:rPr lang="en-US" altLang="ja-JP" smtClean="0"/>
              <a:pPr/>
              <a:t>14</a:t>
            </a:fld>
            <a:endParaRPr lang="en-US" altLang="ja-JP"/>
          </a:p>
        </p:txBody>
      </p:sp>
    </p:spTree>
    <p:extLst>
      <p:ext uri="{BB962C8B-B14F-4D97-AF65-F5344CB8AC3E}">
        <p14:creationId xmlns:p14="http://schemas.microsoft.com/office/powerpoint/2010/main" xmlns="" val="1729568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895600"/>
            <a:ext cx="7772400" cy="1066800"/>
          </a:xfrm>
        </p:spPr>
        <p:txBody>
          <a:bodyPr/>
          <a:lstStyle/>
          <a:p>
            <a:r>
              <a:rPr kumimoji="1" lang="en-US" altLang="ja-JP" dirty="0" smtClean="0"/>
              <a:t>Thank you!</a:t>
            </a:r>
            <a:endParaRPr kumimoji="1" lang="ja-JP" altLang="en-US" dirty="0"/>
          </a:p>
        </p:txBody>
      </p:sp>
      <p:sp>
        <p:nvSpPr>
          <p:cNvPr id="3" name="日付プレースホルダ 2"/>
          <p:cNvSpPr>
            <a:spLocks noGrp="1"/>
          </p:cNvSpPr>
          <p:nvPr>
            <p:ph type="dt" sz="half" idx="10"/>
          </p:nvPr>
        </p:nvSpPr>
        <p:spPr/>
        <p:txBody>
          <a:bodyPr/>
          <a:lstStyle/>
          <a:p>
            <a:pPr>
              <a:defRPr/>
            </a:pPr>
            <a:r>
              <a:rPr lang="en-US" altLang="ja-JP" smtClean="0"/>
              <a:t>July 2016</a:t>
            </a:r>
            <a:endParaRPr lang="en-US" altLang="ja-JP"/>
          </a:p>
        </p:txBody>
      </p:sp>
      <p:sp>
        <p:nvSpPr>
          <p:cNvPr id="4" name="フッター プレースホルダ 3"/>
          <p:cNvSpPr>
            <a:spLocks noGrp="1"/>
          </p:cNvSpPr>
          <p:nvPr>
            <p:ph type="ftr" sz="quarter" idx="11"/>
          </p:nvPr>
        </p:nvSpPr>
        <p:spPr/>
        <p:txBody>
          <a:bodyPr/>
          <a:lstStyle/>
          <a:p>
            <a:pPr>
              <a:defRPr/>
            </a:pPr>
            <a:r>
              <a:rPr lang="en-US" altLang="ja-JP" smtClean="0"/>
              <a:t>Shoichi Kitazawa,ATR</a:t>
            </a:r>
            <a:endParaRPr lang="en-US" altLang="ja-JP"/>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D78FD698-95C0-4845-8AA1-AE13DC99F872}" type="slidenum">
              <a:rPr lang="en-US" altLang="ja-JP" smtClean="0"/>
              <a:pPr>
                <a:defRPr/>
              </a:pPr>
              <a:t>15</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July 2016</a:t>
            </a:r>
            <a:endParaRPr lang="en-US" altLang="ja-JP"/>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t>San Diego</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28 July </a:t>
            </a:r>
            <a:r>
              <a:rPr lang="en-US" altLang="ja-JP" dirty="0" smtClean="0">
                <a:solidFill>
                  <a:schemeClr val="tx2"/>
                </a:solidFill>
                <a:ea typeface="ＭＳ Ｐゴシック" charset="-128"/>
              </a:rPr>
              <a:t>2016</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6" name="日付プレースホルダー 5"/>
          <p:cNvSpPr>
            <a:spLocks noGrp="1"/>
          </p:cNvSpPr>
          <p:nvPr>
            <p:ph type="dt" sz="half" idx="10"/>
          </p:nvPr>
        </p:nvSpPr>
        <p:spPr/>
        <p:txBody>
          <a:bodyPr/>
          <a:lstStyle/>
          <a:p>
            <a:r>
              <a:rPr lang="en-US" altLang="ja-JP" smtClean="0"/>
              <a:t>July 2016</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graphicFrame>
        <p:nvGraphicFramePr>
          <p:cNvPr id="8" name="コンテンツ プレースホルダー 8"/>
          <p:cNvGraphicFramePr>
            <a:graphicFrameLocks/>
          </p:cNvGraphicFramePr>
          <p:nvPr>
            <p:extLst>
              <p:ext uri="{D42A27DB-BD31-4B8C-83A1-F6EECF244321}">
                <p14:modId xmlns="" xmlns:p14="http://schemas.microsoft.com/office/powerpoint/2010/main" val="469255265"/>
              </p:ext>
            </p:extLst>
          </p:nvPr>
        </p:nvGraphicFramePr>
        <p:xfrm>
          <a:off x="755576" y="2060848"/>
          <a:ext cx="7416000" cy="2962840"/>
        </p:xfrm>
        <a:graphic>
          <a:graphicData uri="http://schemas.openxmlformats.org/drawingml/2006/table">
            <a:tbl>
              <a:tblPr firstRow="1" bandRow="1">
                <a:tableStyleId>{93296810-A885-4BE3-A3E7-6D5BEEA58F35}</a:tableStyleId>
              </a:tblPr>
              <a:tblGrid>
                <a:gridCol w="1080000"/>
                <a:gridCol w="1584000"/>
                <a:gridCol w="1584000"/>
                <a:gridCol w="1584000"/>
                <a:gridCol w="1584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marL="36000" marR="36000" marT="36000" marB="36000" anchor="ctr"/>
                </a:tc>
                <a:tc>
                  <a:txBody>
                    <a:bodyPr/>
                    <a:lstStyle/>
                    <a:p>
                      <a:pPr algn="ctr"/>
                      <a:r>
                        <a:rPr kumimoji="1" lang="en-US" altLang="ja-JP" dirty="0" smtClean="0"/>
                        <a:t>Thursday</a:t>
                      </a:r>
                      <a:endParaRPr kumimoji="1" lang="ja-JP" altLang="en-US" dirty="0"/>
                    </a:p>
                  </a:txBody>
                  <a:tcPr marL="36000" marR="36000" marT="36000" marB="36000" anchor="ctr"/>
                </a:tc>
              </a:tr>
              <a:tr h="648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Golden Hill B</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La</a:t>
                      </a:r>
                      <a:r>
                        <a:rPr kumimoji="1" lang="en-US" altLang="ja-JP" baseline="0" dirty="0" smtClean="0"/>
                        <a:t> Jolla B</a:t>
                      </a:r>
                      <a:endParaRPr kumimoji="1" lang="en-US" altLang="ja-JP" dirty="0" smtClean="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Gaslamp</a:t>
                      </a:r>
                      <a:r>
                        <a:rPr kumimoji="1" lang="en-US" altLang="ja-JP" baseline="0" dirty="0" smtClean="0"/>
                        <a:t> D</a:t>
                      </a:r>
                    </a:p>
                  </a:txBody>
                  <a:tcPr marL="36000" marR="36000" marT="36000" marB="36000" anchor="ctr"/>
                </a:tc>
              </a:tr>
              <a:tr h="648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TG12+TG4s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Golden Hill B</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err="1" smtClean="0"/>
                        <a:t>Gaslamp</a:t>
                      </a:r>
                      <a:r>
                        <a:rPr kumimoji="1" lang="en-US" altLang="ja-JP" baseline="0" dirty="0" smtClean="0"/>
                        <a:t> D</a:t>
                      </a:r>
                    </a:p>
                  </a:txBody>
                  <a:tcPr marL="36000" marR="36000" marT="36000" marB="36000" anchor="ctr"/>
                </a:tc>
              </a:tr>
              <a:tr h="648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r>
              <a:tr h="648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r>
            </a:tbl>
          </a:graphicData>
        </a:graphic>
      </p:graphicFrame>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dirty="0" smtClean="0"/>
              <a:t>Agenda for the week</a:t>
            </a:r>
            <a:endParaRPr lang="ja-JP" altLang="ja-JP"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smtClean="0"/>
              <a:t>TG4s meeting call to order</a:t>
            </a:r>
          </a:p>
          <a:p>
            <a:r>
              <a:rPr lang="en-US" altLang="ja-JP" sz="2400" dirty="0" smtClean="0"/>
              <a:t>Call for essential patents and policies &amp; procedures reminder </a:t>
            </a:r>
          </a:p>
          <a:p>
            <a:r>
              <a:rPr lang="en-US" altLang="ja-JP" sz="2400" dirty="0" smtClean="0"/>
              <a:t>Agenda Setting</a:t>
            </a:r>
          </a:p>
          <a:p>
            <a:r>
              <a:rPr lang="en-US" altLang="ja-JP" sz="2400" dirty="0" smtClean="0"/>
              <a:t>Approve KOA  and Teleconference meeting minutes</a:t>
            </a:r>
          </a:p>
          <a:p>
            <a:pPr>
              <a:lnSpc>
                <a:spcPct val="80000"/>
              </a:lnSpc>
            </a:pPr>
            <a:r>
              <a:rPr lang="en-US" altLang="ja-JP" sz="2400" dirty="0" smtClean="0"/>
              <a:t>Work on Draft document</a:t>
            </a:r>
          </a:p>
          <a:p>
            <a:pPr>
              <a:lnSpc>
                <a:spcPct val="80000"/>
              </a:lnSpc>
            </a:pPr>
            <a:r>
              <a:rPr lang="en-US" altLang="ja-JP" sz="2400" dirty="0" smtClean="0"/>
              <a:t>TG Motion for LB, BRC and Teleconference</a:t>
            </a:r>
          </a:p>
          <a:p>
            <a:pPr>
              <a:lnSpc>
                <a:spcPct val="80000"/>
              </a:lnSpc>
            </a:pPr>
            <a:r>
              <a:rPr lang="en-US" altLang="ja-JP" sz="2400" dirty="0" smtClean="0"/>
              <a:t>Plan for next meeting</a:t>
            </a:r>
          </a:p>
          <a:p>
            <a:r>
              <a:rPr lang="en-US" altLang="ja-JP" sz="2400" dirty="0" smtClean="0">
                <a:ea typeface="ＭＳ Ｐゴシック" pitchFamily="50" charset="-128"/>
              </a:rPr>
              <a:t>Report on progress to WG</a:t>
            </a:r>
            <a:r>
              <a:rPr lang="ja-JP" altLang="en-US" sz="2400" dirty="0" smtClean="0">
                <a:ea typeface="ＭＳ Ｐゴシック" pitchFamily="50" charset="-128"/>
              </a:rPr>
              <a:t> </a:t>
            </a:r>
            <a:r>
              <a:rPr lang="en-US" altLang="ja-JP" sz="2400" dirty="0" smtClean="0">
                <a:ea typeface="ＭＳ Ｐゴシック" pitchFamily="50" charset="-128"/>
              </a:rPr>
              <a:t>and WG Motion for LB and BRC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000" dirty="0" smtClean="0">
                <a:ea typeface="ＭＳ Ｐゴシック" pitchFamily="50" charset="-128"/>
              </a:rPr>
              <a:t>Four meetings and one joint session were held.</a:t>
            </a:r>
            <a:endParaRPr lang="en-US" altLang="ja-JP" sz="2000" dirty="0" smtClean="0">
              <a:ea typeface="굴림" pitchFamily="34" charset="-127"/>
            </a:endParaRPr>
          </a:p>
          <a:p>
            <a:pPr>
              <a:lnSpc>
                <a:spcPct val="80000"/>
              </a:lnSpc>
            </a:pPr>
            <a:r>
              <a:rPr lang="en-US" altLang="ja-JP" sz="2000" dirty="0" smtClean="0">
                <a:ea typeface="ＭＳ Ｐゴシック" pitchFamily="50" charset="-128"/>
              </a:rPr>
              <a:t>Approved May and Teleconference meeting minutes.</a:t>
            </a:r>
          </a:p>
          <a:p>
            <a:r>
              <a:rPr lang="en-US" altLang="ja-JP" sz="2000" dirty="0" smtClean="0"/>
              <a:t>Review and edit Draft Document generateD1.0.  </a:t>
            </a:r>
          </a:p>
          <a:p>
            <a:pPr>
              <a:lnSpc>
                <a:spcPct val="80000"/>
              </a:lnSpc>
            </a:pPr>
            <a:r>
              <a:rPr lang="en-US" altLang="ja-JP" sz="2000" dirty="0" smtClean="0"/>
              <a:t>TG motion for LB and BRC</a:t>
            </a:r>
          </a:p>
          <a:p>
            <a:pPr>
              <a:lnSpc>
                <a:spcPct val="80000"/>
              </a:lnSpc>
            </a:pPr>
            <a:r>
              <a:rPr lang="en-US" altLang="ja-JP" sz="2000" dirty="0" smtClean="0"/>
              <a:t>Confirms plan for September meeting and BRC teleconference.</a:t>
            </a:r>
            <a:endParaRPr lang="en-US" altLang="ja-JP" sz="1600" dirty="0" smtClean="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smtClean="0"/>
              <a:t>July 2016</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5</a:t>
            </a:fld>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smtClean="0"/>
              <a:t>TG Kickoff			September 2014</a:t>
            </a:r>
            <a:r>
              <a:rPr lang="en-US" altLang="ja-JP" sz="2000" dirty="0" smtClean="0"/>
              <a:t>		</a:t>
            </a:r>
          </a:p>
          <a:p>
            <a:r>
              <a:rPr lang="en-US" altLang="ja-JP" sz="2400" dirty="0" smtClean="0"/>
              <a:t>Editing1</a:t>
            </a:r>
            <a:r>
              <a:rPr lang="en-US" altLang="ja-JP" sz="2400" baseline="30000" dirty="0" smtClean="0"/>
              <a:t>st</a:t>
            </a:r>
            <a:r>
              <a:rPr lang="en-US" altLang="ja-JP" sz="2400" dirty="0" smtClean="0"/>
              <a:t> Draft		May 2015</a:t>
            </a:r>
          </a:p>
          <a:p>
            <a:r>
              <a:rPr lang="en-US" altLang="ja-JP" sz="2400" dirty="0" smtClean="0"/>
              <a:t>Motion for Letter Ballot	July 2016</a:t>
            </a:r>
          </a:p>
          <a:p>
            <a:r>
              <a:rPr lang="en-US" altLang="ja-JP" sz="2400" dirty="0" smtClean="0"/>
              <a:t>Sponsor Ballot		March 2017</a:t>
            </a:r>
          </a:p>
          <a:p>
            <a:r>
              <a:rPr lang="de-DE" altLang="ja-JP" sz="2400" dirty="0" smtClean="0"/>
              <a:t>Submission to RevCom	November 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July 2016</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(15-14-0559-r2)</a:t>
            </a:r>
            <a:endParaRPr kumimoji="1" lang="ja-JP" altLang="en-US" sz="1400"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July 2016</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(15-14-0559-r2)</a:t>
            </a:r>
            <a:endParaRPr kumimoji="1" lang="ja-JP" altLang="en-US" sz="1400" dirty="0"/>
          </a:p>
        </p:txBody>
      </p:sp>
      <p:graphicFrame>
        <p:nvGraphicFramePr>
          <p:cNvPr id="9"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700808"/>
          <a:ext cx="8543484"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1268"/>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bl>
          </a:graphicData>
        </a:graphic>
      </p:graphicFrame>
      <p:cxnSp>
        <p:nvCxnSpPr>
          <p:cNvPr id="10" name="直線コネクタ 9"/>
          <p:cNvCxnSpPr/>
          <p:nvPr/>
        </p:nvCxnSpPr>
        <p:spPr bwMode="auto">
          <a:xfrm>
            <a:off x="6516216"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extLst>
      <p:ext uri="{BB962C8B-B14F-4D97-AF65-F5344CB8AC3E}">
        <p14:creationId xmlns="" xmlns:p14="http://schemas.microsoft.com/office/powerpoint/2010/main" val="1720274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May 2016 Meeting Minutes (15-16-382r0)</a:t>
            </a:r>
          </a:p>
          <a:p>
            <a:r>
              <a:rPr lang="en-US" altLang="ja-JP" sz="2400" dirty="0" smtClean="0"/>
              <a:t>TG4s Teleconference Minutes for July 2016 (15-16-500)</a:t>
            </a:r>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July 2016</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0" indent="0">
              <a:buNone/>
            </a:pPr>
            <a:r>
              <a:rPr lang="en-US" altLang="ja-JP" sz="2400" dirty="0" smtClean="0"/>
              <a:t>Move </a:t>
            </a:r>
            <a:r>
              <a:rPr lang="en-US" altLang="ja-JP" sz="2400" i="1" dirty="0" smtClean="0"/>
              <a:t>that TG4s formally requests that the 802.15 WG start a WG Letter Ballot requesting approval to forward document P802-15-4s/D01, and CA document  15-16-0536-01-004s-coexistence-assurance-document-for-802-15-4s.doc to Sponsor Ballot</a:t>
            </a:r>
            <a:r>
              <a:rPr lang="en-US" altLang="ja-JP" sz="2400" dirty="0" smtClean="0"/>
              <a:t>.</a:t>
            </a:r>
          </a:p>
          <a:p>
            <a:pPr marL="0" indent="0">
              <a:buNone/>
            </a:pPr>
            <a:endParaRPr lang="en-US" altLang="ja-JP" sz="2400" dirty="0" smtClean="0"/>
          </a:p>
          <a:p>
            <a:pPr marL="0" indent="0">
              <a:buNone/>
            </a:pPr>
            <a:r>
              <a:rPr lang="en-US" altLang="ja-JP" sz="2400" dirty="0" smtClean="0"/>
              <a:t>Moved By: Hidetoshi Yokota</a:t>
            </a:r>
          </a:p>
          <a:p>
            <a:pPr marL="0" indent="0">
              <a:buNone/>
            </a:pPr>
            <a:r>
              <a:rPr lang="en-US" altLang="ja-JP" sz="2400" dirty="0" smtClean="0"/>
              <a:t>Seconded By: Shusaku Shimada</a:t>
            </a:r>
          </a:p>
          <a:p>
            <a:pPr marL="0" indent="0">
              <a:buNone/>
            </a:pPr>
            <a:r>
              <a:rPr lang="en-US" altLang="ja-JP" sz="2400" dirty="0" smtClean="0"/>
              <a:t>y/a/n =4 /0/0</a:t>
            </a:r>
          </a:p>
          <a:p>
            <a:pPr marL="0" indent="0">
              <a:buNone/>
            </a:pPr>
            <a:endParaRPr lang="en-US" altLang="ja-JP" sz="2000" dirty="0" smtClean="0"/>
          </a:p>
          <a:p>
            <a:pPr>
              <a:buNone/>
            </a:pPr>
            <a:endParaRPr lang="en-US" altLang="ja-JP" sz="2000" i="1" dirty="0" smtClean="0"/>
          </a:p>
        </p:txBody>
      </p:sp>
      <p:sp>
        <p:nvSpPr>
          <p:cNvPr id="3" name="タイトル 2"/>
          <p:cNvSpPr>
            <a:spLocks noGrp="1"/>
          </p:cNvSpPr>
          <p:nvPr>
            <p:ph type="title"/>
          </p:nvPr>
        </p:nvSpPr>
        <p:spPr/>
        <p:txBody>
          <a:bodyPr/>
          <a:lstStyle/>
          <a:p>
            <a:r>
              <a:rPr kumimoji="1" lang="en-US" altLang="ja-JP" dirty="0" smtClean="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July 2016</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539</TotalTime>
  <Words>751</Words>
  <Application>Microsoft Office PowerPoint</Application>
  <PresentationFormat>画面に合わせる (4:3)</PresentationFormat>
  <Paragraphs>186</Paragraphs>
  <Slides>15</Slides>
  <Notes>1</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IEEE-P802_15</vt:lpstr>
      <vt:lpstr>スライド 1</vt:lpstr>
      <vt:lpstr>IEEE 802.15 TG4s Closing report</vt:lpstr>
      <vt:lpstr>TG4s schedule for the week</vt:lpstr>
      <vt:lpstr>Agenda for the week</vt:lpstr>
      <vt:lpstr>Accomplishment for the meeting</vt:lpstr>
      <vt:lpstr>Time planning</vt:lpstr>
      <vt:lpstr>Timeline</vt:lpstr>
      <vt:lpstr>Contributions</vt:lpstr>
      <vt:lpstr>TG Motion #1</vt:lpstr>
      <vt:lpstr>TG Motion #2</vt:lpstr>
      <vt:lpstr>WG Motion #1</vt:lpstr>
      <vt:lpstr>WG Motion #2</vt:lpstr>
      <vt:lpstr>Plan for September Meeting</vt:lpstr>
      <vt:lpstr>BRC Conference Calls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dc:title>
  <dc:subject>IEEE 802.15 &lt;subject&gt;</dc:subject>
  <dc:creator>kitazawa</dc:creator>
  <dc:description>15-16-0422-00-004s</dc:description>
  <cp:lastModifiedBy>kitazawa</cp:lastModifiedBy>
  <cp:revision>4</cp:revision>
  <cp:lastPrinted>1998-02-10T13:28:06Z</cp:lastPrinted>
  <dcterms:created xsi:type="dcterms:W3CDTF">2015-09-17T07:42:00Z</dcterms:created>
  <dcterms:modified xsi:type="dcterms:W3CDTF">2016-08-01T02:01:14Z</dcterms:modified>
</cp:coreProperties>
</file>