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9" r:id="rId3"/>
    <p:sldId id="258" r:id="rId4"/>
    <p:sldId id="272" r:id="rId5"/>
    <p:sldId id="273" r:id="rId6"/>
    <p:sldId id="264" r:id="rId7"/>
    <p:sldId id="260" r:id="rId8"/>
    <p:sldId id="270" r:id="rId9"/>
    <p:sldId id="268" r:id="rId10"/>
    <p:sldId id="274" r:id="rId11"/>
    <p:sldId id="267" r:id="rId12"/>
    <p:sldId id="256"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p:scale>
          <a:sx n="66" d="100"/>
          <a:sy n="66" d="100"/>
        </p:scale>
        <p:origin x="-2635" y="-58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802.15-16-0547-01-0000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July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802.15-16-0547-01-0000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July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802.15-16-0547-01-0000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316534" y="8841960"/>
            <a:ext cx="419790"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a:t>
            </a:fld>
            <a:endParaRPr lang="en-US" sz="1200" dirty="0"/>
          </a:p>
        </p:txBody>
      </p:sp>
      <p:sp>
        <p:nvSpPr>
          <p:cNvPr id="33797" name="Rectangle 2"/>
          <p:cNvSpPr>
            <a:spLocks noGrp="1" noRot="1" noChangeAspect="1" noChangeArrowheads="1" noTextEdit="1"/>
          </p:cNvSpPr>
          <p:nvPr>
            <p:ph type="sldImg"/>
          </p:nvPr>
        </p:nvSpPr>
        <p:spPr>
          <a:xfrm>
            <a:off x="1185863" y="687388"/>
            <a:ext cx="4562475" cy="3422650"/>
          </a:xfrm>
          <a:ln/>
        </p:spPr>
      </p:sp>
      <p:sp>
        <p:nvSpPr>
          <p:cNvPr id="33798"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316535" y="8841958"/>
            <a:ext cx="419790"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4</a:t>
            </a:fld>
            <a:endParaRPr lang="en-US" sz="1200" dirty="0"/>
          </a:p>
        </p:txBody>
      </p:sp>
      <p:sp>
        <p:nvSpPr>
          <p:cNvPr id="31749" name="Rectangle 2"/>
          <p:cNvSpPr>
            <a:spLocks noGrp="1" noRot="1" noChangeAspect="1" noChangeArrowheads="1" noTextEdit="1"/>
          </p:cNvSpPr>
          <p:nvPr>
            <p:ph type="sldImg"/>
          </p:nvPr>
        </p:nvSpPr>
        <p:spPr>
          <a:xfrm>
            <a:off x="1185863" y="687388"/>
            <a:ext cx="4562475" cy="3422650"/>
          </a:xfrm>
          <a:ln/>
        </p:spPr>
      </p:sp>
      <p:sp>
        <p:nvSpPr>
          <p:cNvPr id="31750"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802.15-16-0547-01-0000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802.15-16-0547-01-0000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802.15-16-0547-01-0000</a:t>
            </a:r>
            <a:endParaRPr lang="en-US" altLang="en-US"/>
          </a:p>
        </p:txBody>
      </p:sp>
      <p:sp>
        <p:nvSpPr>
          <p:cNvPr id="5" name="Date Placeholder 4"/>
          <p:cNvSpPr>
            <a:spLocks noGrp="1"/>
          </p:cNvSpPr>
          <p:nvPr>
            <p:ph type="dt" idx="11"/>
          </p:nvPr>
        </p:nvSpPr>
        <p:spPr/>
        <p:txBody>
          <a:bodyPr/>
          <a:lstStyle/>
          <a:p>
            <a:r>
              <a:rPr lang="en-US" altLang="en-US" smtClean="0"/>
              <a:t>July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802.15-16-0547-01-0000</a:t>
            </a:r>
            <a:endParaRPr lang="en-US" altLang="en-US"/>
          </a:p>
        </p:txBody>
      </p:sp>
      <p:sp>
        <p:nvSpPr>
          <p:cNvPr id="5" name="Rectangle 3"/>
          <p:cNvSpPr>
            <a:spLocks noGrp="1" noChangeArrowheads="1"/>
          </p:cNvSpPr>
          <p:nvPr>
            <p:ph type="dt" idx="1"/>
          </p:nvPr>
        </p:nvSpPr>
        <p:spPr>
          <a:ln/>
        </p:spPr>
        <p:txBody>
          <a:bodyPr/>
          <a:lstStyle/>
          <a:p>
            <a:r>
              <a:rPr lang="en-US" altLang="en-US" smtClean="0"/>
              <a:t>July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2016</a:t>
            </a:r>
            <a:endParaRPr lang="en-US"/>
          </a:p>
        </p:txBody>
      </p:sp>
      <p:sp>
        <p:nvSpPr>
          <p:cNvPr id="8" name="Footer Placeholder 7"/>
          <p:cNvSpPr>
            <a:spLocks noGrp="1"/>
          </p:cNvSpPr>
          <p:nvPr>
            <p:ph type="ftr" sz="quarter" idx="11"/>
          </p:nvPr>
        </p:nvSpPr>
        <p:spPr/>
        <p:txBody>
          <a:bodyPr/>
          <a:lstStyle/>
          <a:p>
            <a:r>
              <a:rPr lang="en-US" smtClean="0"/>
              <a:t>Al Petrick, Jones-Petrick and Associates</a:t>
            </a:r>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2016</a:t>
            </a:r>
            <a:endParaRPr lang="en-US"/>
          </a:p>
        </p:txBody>
      </p:sp>
      <p:sp>
        <p:nvSpPr>
          <p:cNvPr id="4" name="Footer Placeholder 3"/>
          <p:cNvSpPr>
            <a:spLocks noGrp="1"/>
          </p:cNvSpPr>
          <p:nvPr>
            <p:ph type="ftr" sz="quarter" idx="11"/>
          </p:nvPr>
        </p:nvSpPr>
        <p:spPr/>
        <p:txBody>
          <a:bodyPr/>
          <a:lstStyle/>
          <a:p>
            <a:r>
              <a:rPr lang="en-US" smtClean="0"/>
              <a:t>Al Petrick, Jones-Petrick and Associates</a:t>
            </a:r>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2016</a:t>
            </a:r>
            <a:endParaRPr lang="en-US"/>
          </a:p>
        </p:txBody>
      </p:sp>
      <p:sp>
        <p:nvSpPr>
          <p:cNvPr id="3" name="Footer Placeholder 2"/>
          <p:cNvSpPr>
            <a:spLocks noGrp="1"/>
          </p:cNvSpPr>
          <p:nvPr>
            <p:ph type="ftr" sz="quarter" idx="11"/>
          </p:nvPr>
        </p:nvSpPr>
        <p:spPr/>
        <p:txBody>
          <a:bodyPr/>
          <a:lstStyle/>
          <a:p>
            <a:r>
              <a:rPr lang="en-US" smtClean="0"/>
              <a:t>Al Petrick, Jones-Petrick and Associates</a:t>
            </a:r>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July 2016</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2016</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July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July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smtClean="0"/>
              <a:t>July 2016</a:t>
            </a:r>
            <a:endParaRPr lang="en-US" altLang="en-US" dirty="0"/>
          </a:p>
        </p:txBody>
      </p:sp>
      <p:sp>
        <p:nvSpPr>
          <p:cNvPr id="13" name="Footer Placeholder 12"/>
          <p:cNvSpPr>
            <a:spLocks noGrp="1"/>
          </p:cNvSpPr>
          <p:nvPr>
            <p:ph type="ftr" sz="quarter" idx="11"/>
          </p:nvPr>
        </p:nvSpPr>
        <p:spPr/>
        <p:txBody>
          <a:bodyPr/>
          <a:lstStyle/>
          <a:p>
            <a:r>
              <a:rPr lang="en-US" altLang="en-US" smtClean="0"/>
              <a:t>Al Petrick, Jones-Petrick and Associates</a:t>
            </a:r>
            <a:endParaRPr lang="en-US" altLang="en-US"/>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July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July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802.15-16-0547-01-0000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 Petrick, Jones-Petrick and Associates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July 2016</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July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rgbClr val="FF0000"/>
                </a:solidFill>
              </a:rPr>
              <a:t>2</a:t>
            </a:r>
            <a:r>
              <a:rPr lang="en-US" altLang="en-US" sz="1600" dirty="0" smtClean="0">
                <a:solidFill>
                  <a:srgbClr val="FF0000"/>
                </a:solidFill>
              </a:rPr>
              <a:t>8, July, 2016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a:t>
            </a:r>
            <a:r>
              <a:rPr lang="en-US" altLang="en-US" sz="1600" dirty="0" smtClean="0">
                <a:solidFill>
                  <a:srgbClr val="FF0000"/>
                </a:solidFill>
              </a:rPr>
              <a:t>for July, 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July, </a:t>
            </a:r>
            <a:r>
              <a:rPr lang="en-US" altLang="en-US" sz="1600" dirty="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802.11az</a:t>
            </a:r>
            <a:br>
              <a:rPr lang="en-US" b="1" dirty="0" smtClean="0"/>
            </a:br>
            <a:r>
              <a:rPr lang="en-US" b="1" dirty="0" smtClean="0"/>
              <a:t>(Next Generation Positioning)</a:t>
            </a:r>
            <a:endParaRPr lang="en-US" b="1" dirty="0"/>
          </a:p>
        </p:txBody>
      </p:sp>
      <p:sp>
        <p:nvSpPr>
          <p:cNvPr id="3" name="Content Placeholder 2"/>
          <p:cNvSpPr>
            <a:spLocks noGrp="1"/>
          </p:cNvSpPr>
          <p:nvPr>
            <p:ph idx="1"/>
          </p:nvPr>
        </p:nvSpPr>
        <p:spPr>
          <a:xfrm>
            <a:off x="612011" y="1524000"/>
            <a:ext cx="8305800" cy="4114800"/>
          </a:xfrm>
        </p:spPr>
        <p:txBody>
          <a:bodyPr/>
          <a:lstStyle/>
          <a:p>
            <a:endParaRPr lang="en-AU" sz="2400" dirty="0" smtClean="0"/>
          </a:p>
          <a:p>
            <a:pPr marL="609600" indent="-609600">
              <a:buFont typeface="Arial" panose="020B0604020202020204" pitchFamily="34" charset="0"/>
              <a:buChar char="•"/>
            </a:pPr>
            <a:r>
              <a:rPr lang="en-AU" sz="2400" i="1" dirty="0"/>
              <a:t>High Rate PHY 2.4 GHz, 5 GHz, 60 GHz </a:t>
            </a:r>
          </a:p>
          <a:p>
            <a:pPr marL="609600" indent="-609600">
              <a:buFont typeface="Arial" panose="020B0604020202020204" pitchFamily="34" charset="0"/>
              <a:buChar char="•"/>
            </a:pPr>
            <a:r>
              <a:rPr lang="en-US" sz="2400" dirty="0" smtClean="0"/>
              <a:t>Continued working on Functional Requirements Document</a:t>
            </a:r>
          </a:p>
          <a:p>
            <a:pPr marL="609600" indent="-609600">
              <a:buFont typeface="Arial" panose="020B0604020202020204" pitchFamily="34" charset="0"/>
              <a:buChar char="•"/>
            </a:pPr>
            <a:r>
              <a:rPr lang="en-US" sz="2400" dirty="0" smtClean="0"/>
              <a:t>Reviewed proposals on</a:t>
            </a:r>
          </a:p>
          <a:p>
            <a:pPr marL="1009650" lvl="1" indent="-609600">
              <a:buFont typeface="Arial" panose="020B0604020202020204" pitchFamily="34" charset="0"/>
              <a:buChar char="•"/>
            </a:pPr>
            <a:r>
              <a:rPr lang="en-US" sz="2000" dirty="0" smtClean="0"/>
              <a:t>Security, Channel Sounding, and Functional Requirements</a:t>
            </a:r>
            <a:endParaRPr lang="en-US" sz="2000" dirty="0"/>
          </a:p>
          <a:p>
            <a:pPr marL="0" indent="0">
              <a:buNone/>
            </a:pPr>
            <a:endParaRPr lang="en-US" sz="2400" dirty="0"/>
          </a:p>
          <a:p>
            <a:r>
              <a:rPr lang="en-AU" sz="2400" b="1" dirty="0" smtClean="0"/>
              <a:t>Plans for September 2016</a:t>
            </a:r>
          </a:p>
          <a:p>
            <a:pPr lvl="1"/>
            <a:r>
              <a:rPr lang="en-AU" sz="2000" dirty="0" smtClean="0"/>
              <a:t>Continue reviewing technical proposals and updating Functional Requirements document</a:t>
            </a:r>
          </a:p>
          <a:p>
            <a:pPr lvl="1"/>
            <a:endParaRPr lang="en-AU" sz="1800" dirty="0" smtClean="0"/>
          </a:p>
          <a:p>
            <a:r>
              <a:rPr lang="en-AU" sz="2000" dirty="0" smtClean="0"/>
              <a:t>Closing </a:t>
            </a:r>
            <a:r>
              <a:rPr lang="en-AU" sz="2000" dirty="0"/>
              <a:t>report: </a:t>
            </a:r>
            <a:r>
              <a:rPr lang="en-AU" sz="2000" dirty="0" smtClean="0"/>
              <a:t>16/751r0</a:t>
            </a:r>
            <a:endParaRPr lang="en-US" sz="20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10</a:t>
            </a:fld>
            <a:endParaRPr lang="en-US" altLang="en-US"/>
          </a:p>
        </p:txBody>
      </p:sp>
      <p:sp>
        <p:nvSpPr>
          <p:cNvPr id="7" name="Right Arrow 6"/>
          <p:cNvSpPr/>
          <p:nvPr/>
        </p:nvSpPr>
        <p:spPr bwMode="auto">
          <a:xfrm>
            <a:off x="281651" y="34671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2800" b="1" dirty="0" smtClean="0"/>
              <a:t>Projected Completion of 802.11 Amendments</a:t>
            </a:r>
            <a:endParaRPr lang="en-US" altLang="en-US" sz="2800" b="1" dirty="0"/>
          </a:p>
        </p:txBody>
      </p:sp>
      <p:sp>
        <p:nvSpPr>
          <p:cNvPr id="9" name="Right Arrow 8"/>
          <p:cNvSpPr/>
          <p:nvPr/>
        </p:nvSpPr>
        <p:spPr bwMode="auto">
          <a:xfrm>
            <a:off x="425370" y="2783229"/>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ight Arrow 10"/>
          <p:cNvSpPr/>
          <p:nvPr/>
        </p:nvSpPr>
        <p:spPr bwMode="auto">
          <a:xfrm>
            <a:off x="284063" y="5061995"/>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914400" y="5944393"/>
            <a:ext cx="4099199" cy="461665"/>
          </a:xfrm>
          <a:prstGeom prst="rect">
            <a:avLst/>
          </a:prstGeom>
          <a:noFill/>
        </p:spPr>
        <p:txBody>
          <a:bodyPr wrap="none" rtlCol="0">
            <a:spAutoFit/>
          </a:bodyPr>
          <a:lstStyle/>
          <a:p>
            <a:pPr marL="171450" indent="-171450">
              <a:buFont typeface="Arial" panose="020B0604020202020204" pitchFamily="34" charset="0"/>
              <a:buChar char="•"/>
            </a:pPr>
            <a:r>
              <a:rPr lang="en-US" sz="2400" dirty="0" smtClean="0"/>
              <a:t>Editors Report:  Doc 16/934r</a:t>
            </a:r>
            <a:r>
              <a:rPr lang="en-US" sz="2400" b="1" dirty="0" smtClean="0">
                <a:solidFill>
                  <a:schemeClr val="accent5">
                    <a:lumMod val="50000"/>
                  </a:schemeClr>
                </a:solidFill>
              </a:rPr>
              <a:t>2</a:t>
            </a:r>
            <a:endParaRPr lang="en-US" sz="2400" b="1" dirty="0">
              <a:solidFill>
                <a:schemeClr val="accent5">
                  <a:lumMod val="50000"/>
                </a:schemeClr>
              </a:solidFill>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21955"/>
            <a:ext cx="7821613" cy="3792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GB" dirty="0"/>
              <a:t>Manchester Grand </a:t>
            </a:r>
            <a:r>
              <a:rPr lang="en-GB" dirty="0" smtClean="0"/>
              <a:t>Hyatt</a:t>
            </a:r>
            <a:endParaRPr lang="en-GB" dirty="0"/>
          </a:p>
          <a:p>
            <a:r>
              <a:rPr lang="en-GB" dirty="0" smtClean="0"/>
              <a:t>San Diego, CA</a:t>
            </a:r>
            <a:r>
              <a:rPr lang="en-GB" dirty="0"/>
              <a:t/>
            </a:r>
            <a:br>
              <a:rPr lang="en-GB" dirty="0"/>
            </a:br>
            <a:r>
              <a:rPr lang="en-US" dirty="0" smtClean="0"/>
              <a:t>July</a:t>
            </a:r>
            <a:r>
              <a:rPr lang="en-US" altLang="en-US" dirty="0" smtClean="0"/>
              <a:t>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7" name="Date Placeholder 6"/>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a:t>
            </a:fld>
            <a:endParaRPr lang="en-US"/>
          </a:p>
        </p:txBody>
      </p:sp>
    </p:spTree>
    <p:extLst>
      <p:ext uri="{BB962C8B-B14F-4D97-AF65-F5344CB8AC3E}">
        <p14:creationId xmlns:p14="http://schemas.microsoft.com/office/powerpoint/2010/main" val="4169467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4</a:t>
            </a:fld>
            <a:endParaRPr lang="en-US" sz="800" b="1" dirty="0">
              <a:latin typeface="+mj-lt"/>
            </a:endParaRPr>
          </a:p>
        </p:txBody>
      </p:sp>
      <p:sp>
        <p:nvSpPr>
          <p:cNvPr id="5" name="Date Placeholder 4"/>
          <p:cNvSpPr>
            <a:spLocks noGrp="1"/>
          </p:cNvSpPr>
          <p:nvPr>
            <p:ph type="dt" sz="half" idx="10"/>
          </p:nvPr>
        </p:nvSpPr>
        <p:spPr/>
        <p:txBody>
          <a:bodyPr/>
          <a:lstStyle/>
          <a:p>
            <a:pPr>
              <a:defRPr/>
            </a:pPr>
            <a:r>
              <a:rPr lang="en-US" smtClean="0"/>
              <a:t>July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4</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WUR SG</a:t>
            </a:r>
          </a:p>
          <a:p>
            <a:pPr algn="ctr"/>
            <a:r>
              <a:rPr lang="en-US" sz="1100" b="1" dirty="0" smtClean="0">
                <a:latin typeface="Tahoma" pitchFamily="34" charset="0"/>
                <a:ea typeface="ＭＳ Ｐゴシック" charset="-128"/>
                <a:cs typeface="Arial" pitchFamily="34" charset="0"/>
              </a:rPr>
              <a:t>Wake-up </a:t>
            </a:r>
          </a:p>
          <a:p>
            <a:pPr algn="ctr"/>
            <a:r>
              <a:rPr lang="en-US" sz="1100" b="1" dirty="0" smtClean="0">
                <a:latin typeface="Tahoma" pitchFamily="34" charset="0"/>
                <a:ea typeface="ＭＳ Ｐゴシック" charset="-128"/>
                <a:cs typeface="Arial" pitchFamily="34" charset="0"/>
              </a:rPr>
              <a:t>Radio</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2" name="Down Arrow 1"/>
          <p:cNvSpPr/>
          <p:nvPr/>
        </p:nvSpPr>
        <p:spPr bwMode="auto">
          <a:xfrm>
            <a:off x="1682985" y="2440144"/>
            <a:ext cx="731227" cy="549911"/>
          </a:xfrm>
          <a:prstGeom prst="downArrow">
            <a:avLst/>
          </a:prstGeom>
          <a:solidFill>
            <a:srgbClr val="FF0000"/>
          </a:solidFill>
          <a:ln w="12700" cap="flat" cmpd="sng" algn="ctr">
            <a:solidFill>
              <a:schemeClr val="tx1"/>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9211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smtClean="0"/>
              <a:t>802.11 Task Groups in Comment Resolution</a:t>
            </a:r>
            <a:endParaRPr lang="en-US" sz="32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581197631"/>
              </p:ext>
            </p:extLst>
          </p:nvPr>
        </p:nvGraphicFramePr>
        <p:xfrm>
          <a:off x="838201" y="1640840"/>
          <a:ext cx="8077199" cy="3972560"/>
        </p:xfrm>
        <a:graphic>
          <a:graphicData uri="http://schemas.openxmlformats.org/drawingml/2006/table">
            <a:tbl>
              <a:tblPr firstRow="1" bandRow="1">
                <a:tableStyleId>{5C22544A-7EE6-4342-B048-85BDC9FD1C3A}</a:tableStyleId>
              </a:tblPr>
              <a:tblGrid>
                <a:gridCol w="717973"/>
                <a:gridCol w="837636"/>
                <a:gridCol w="658142"/>
                <a:gridCol w="1139048"/>
                <a:gridCol w="1066800"/>
                <a:gridCol w="2362200"/>
                <a:gridCol w="1295400"/>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TGax</a:t>
                      </a:r>
                      <a:endParaRPr lang="en-US" sz="1400" dirty="0"/>
                    </a:p>
                  </a:txBody>
                  <a:tcPr/>
                </a:tc>
                <a:tc>
                  <a:txBody>
                    <a:bodyPr/>
                    <a:lstStyle/>
                    <a:p>
                      <a:r>
                        <a:rPr lang="en-US" sz="1400" dirty="0" smtClean="0"/>
                        <a:t>Internal</a:t>
                      </a:r>
                      <a:br>
                        <a:rPr lang="en-US" sz="1400" dirty="0" smtClean="0"/>
                      </a:br>
                      <a:r>
                        <a:rPr lang="en-US" sz="1400" dirty="0" smtClean="0"/>
                        <a:t>WG</a:t>
                      </a:r>
                      <a:endParaRPr lang="en-US" sz="1400" dirty="0"/>
                    </a:p>
                  </a:txBody>
                  <a:tcPr/>
                </a:tc>
                <a:tc>
                  <a:txBody>
                    <a:bodyPr/>
                    <a:lstStyle/>
                    <a:p>
                      <a:r>
                        <a:rPr lang="en-US" sz="1400" dirty="0" smtClean="0"/>
                        <a:t>D0.1</a:t>
                      </a:r>
                      <a:endParaRPr lang="en-US" sz="1400" dirty="0"/>
                    </a:p>
                  </a:txBody>
                  <a:tcPr/>
                </a:tc>
                <a:tc>
                  <a:txBody>
                    <a:bodyPr/>
                    <a:lstStyle/>
                    <a:p>
                      <a:pPr algn="ctr"/>
                      <a:r>
                        <a:rPr lang="en-US" sz="1400" smtClean="0"/>
                        <a:t>~1000</a:t>
                      </a:r>
                      <a:endParaRPr lang="en-US" sz="1400" dirty="0"/>
                    </a:p>
                  </a:txBody>
                  <a:tcPr/>
                </a:tc>
                <a:tc>
                  <a:txBody>
                    <a:bodyPr/>
                    <a:lstStyle/>
                    <a:p>
                      <a:pPr algn="ctr"/>
                      <a:r>
                        <a:rPr lang="en-US" sz="1400" dirty="0" smtClean="0"/>
                        <a:t>500</a:t>
                      </a:r>
                      <a:endParaRPr lang="en-US" sz="1400" dirty="0"/>
                    </a:p>
                  </a:txBody>
                  <a:tcPr/>
                </a:tc>
                <a:tc>
                  <a:txBody>
                    <a:bodyPr/>
                    <a:lstStyle/>
                    <a:p>
                      <a:r>
                        <a:rPr lang="en-US" sz="1400" baseline="0" dirty="0" smtClean="0"/>
                        <a:t>Continue resolving comments</a:t>
                      </a:r>
                      <a:br>
                        <a:rPr lang="en-US" sz="1400" baseline="0" dirty="0" smtClean="0"/>
                      </a:br>
                      <a:r>
                        <a:rPr lang="en-US" sz="1400" baseline="0" dirty="0" smtClean="0"/>
                        <a:t>Sept 2016 working on D0.3</a:t>
                      </a:r>
                      <a:endParaRPr lang="en-US" sz="1400" dirty="0"/>
                    </a:p>
                  </a:txBody>
                  <a:tcPr/>
                </a:tc>
                <a:tc>
                  <a:txBody>
                    <a:bodyPr/>
                    <a:lstStyle/>
                    <a:p>
                      <a:pPr algn="ctr"/>
                      <a:r>
                        <a:rPr lang="en-US" sz="1400" dirty="0" smtClean="0"/>
                        <a:t>16/1051</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a:t>
                      </a:r>
                      <a:r>
                        <a:rPr lang="en-US" sz="1400" baseline="0" dirty="0" err="1" smtClean="0"/>
                        <a:t>recir</a:t>
                      </a:r>
                      <a:endParaRPr lang="en-US" sz="1400" dirty="0"/>
                    </a:p>
                  </a:txBody>
                  <a:tcPr/>
                </a:tc>
                <a:tc>
                  <a:txBody>
                    <a:bodyPr/>
                    <a:lstStyle/>
                    <a:p>
                      <a:r>
                        <a:rPr lang="en-US" sz="1400" dirty="0" smtClean="0"/>
                        <a:t>D7.0</a:t>
                      </a:r>
                      <a:endParaRPr lang="en-US" sz="1400" dirty="0"/>
                    </a:p>
                  </a:txBody>
                  <a:tcPr/>
                </a:tc>
                <a:tc>
                  <a:txBody>
                    <a:bodyPr/>
                    <a:lstStyle/>
                    <a:p>
                      <a:pPr algn="ctr"/>
                      <a:r>
                        <a:rPr lang="en-US" sz="1400" dirty="0" smtClean="0"/>
                        <a:t>6</a:t>
                      </a:r>
                      <a:endParaRPr lang="en-US" sz="1400" dirty="0"/>
                    </a:p>
                  </a:txBody>
                  <a:tcPr/>
                </a:tc>
                <a:tc>
                  <a:txBody>
                    <a:bodyPr/>
                    <a:lstStyle/>
                    <a:p>
                      <a:pPr algn="ctr"/>
                      <a:r>
                        <a:rPr lang="en-US" sz="1400" dirty="0" smtClean="0"/>
                        <a:t>6</a:t>
                      </a:r>
                      <a:endParaRPr lang="en-US" sz="1400" dirty="0"/>
                    </a:p>
                  </a:txBody>
                  <a:tcPr/>
                </a:tc>
                <a:tc>
                  <a:txBody>
                    <a:bodyPr/>
                    <a:lstStyle/>
                    <a:p>
                      <a:r>
                        <a:rPr lang="en-US" sz="1400" baseline="0" dirty="0" smtClean="0"/>
                        <a:t>Recirculation  </a:t>
                      </a:r>
                      <a:endParaRPr lang="en-US" sz="1400" dirty="0"/>
                    </a:p>
                  </a:txBody>
                  <a:tcPr/>
                </a:tc>
                <a:tc>
                  <a:txBody>
                    <a:bodyPr/>
                    <a:lstStyle/>
                    <a:p>
                      <a:pPr algn="ctr"/>
                      <a:r>
                        <a:rPr lang="en-US" sz="1400" dirty="0" smtClean="0"/>
                        <a:t>16/1034</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LB221</a:t>
                      </a:r>
                      <a:endParaRPr lang="en-US" sz="1400" dirty="0"/>
                    </a:p>
                  </a:txBody>
                  <a:tcPr/>
                </a:tc>
                <a:tc>
                  <a:txBody>
                    <a:bodyPr/>
                    <a:lstStyle/>
                    <a:p>
                      <a:r>
                        <a:rPr lang="en-US" sz="1400" dirty="0" smtClean="0"/>
                        <a:t>D5.0</a:t>
                      </a:r>
                      <a:endParaRPr lang="en-US" sz="1400" dirty="0"/>
                    </a:p>
                  </a:txBody>
                  <a:tcPr/>
                </a:tc>
                <a:tc>
                  <a:txBody>
                    <a:bodyPr/>
                    <a:lstStyle/>
                    <a:p>
                      <a:pPr algn="ctr"/>
                      <a:r>
                        <a:rPr lang="en-US" sz="1400" dirty="0" smtClean="0"/>
                        <a:t>65</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Recirculation</a:t>
                      </a:r>
                      <a:endParaRPr lang="en-US" sz="1400" dirty="0"/>
                    </a:p>
                  </a:txBody>
                  <a:tcPr/>
                </a:tc>
                <a:tc>
                  <a:txBody>
                    <a:bodyPr/>
                    <a:lstStyle/>
                    <a:p>
                      <a:pPr algn="ctr"/>
                      <a:r>
                        <a:rPr lang="en-US" sz="1400" dirty="0" smtClean="0"/>
                        <a:t>16/1047</a:t>
                      </a:r>
                      <a:endParaRPr lang="en-US" sz="1400" dirty="0"/>
                    </a:p>
                  </a:txBody>
                  <a:tcPr/>
                </a:tc>
              </a:tr>
              <a:tr h="635000">
                <a:tc>
                  <a:txBody>
                    <a:bodyPr/>
                    <a:lstStyle/>
                    <a:p>
                      <a:r>
                        <a:rPr lang="en-US" sz="1400" dirty="0" err="1" smtClean="0"/>
                        <a:t>TGmc</a:t>
                      </a:r>
                      <a:endParaRPr lang="en-US" sz="1400" dirty="0"/>
                    </a:p>
                  </a:txBody>
                  <a:tcPr/>
                </a:tc>
                <a:tc>
                  <a:txBody>
                    <a:bodyPr/>
                    <a:lstStyle/>
                    <a:p>
                      <a:r>
                        <a:rPr lang="en-US" sz="1400" dirty="0" smtClean="0"/>
                        <a:t>SB </a:t>
                      </a:r>
                      <a:r>
                        <a:rPr lang="en-US" sz="1400" dirty="0" err="1" smtClean="0"/>
                        <a:t>recir</a:t>
                      </a:r>
                      <a:r>
                        <a:rPr lang="en-US" sz="1400" dirty="0" smtClean="0"/>
                        <a:t> </a:t>
                      </a:r>
                      <a:endParaRPr lang="en-US" sz="1400" dirty="0"/>
                    </a:p>
                  </a:txBody>
                  <a:tcPr/>
                </a:tc>
                <a:tc>
                  <a:txBody>
                    <a:bodyPr/>
                    <a:lstStyle/>
                    <a:p>
                      <a:r>
                        <a:rPr lang="en-US" sz="1400" dirty="0" smtClean="0"/>
                        <a:t>D6.0</a:t>
                      </a:r>
                      <a:endParaRPr lang="en-US" sz="1400" dirty="0"/>
                    </a:p>
                  </a:txBody>
                  <a:tcPr/>
                </a:tc>
                <a:tc>
                  <a:txBody>
                    <a:bodyPr/>
                    <a:lstStyle/>
                    <a:p>
                      <a:pPr algn="ctr"/>
                      <a:r>
                        <a:rPr lang="en-US" sz="1400" dirty="0" smtClean="0"/>
                        <a:t> </a:t>
                      </a:r>
                      <a:endParaRPr lang="en-US" sz="1400" dirty="0"/>
                    </a:p>
                  </a:txBody>
                  <a:tcPr/>
                </a:tc>
                <a:tc>
                  <a:txBody>
                    <a:bodyPr/>
                    <a:lstStyle/>
                    <a:p>
                      <a:pPr algn="ctr"/>
                      <a:r>
                        <a:rPr lang="en-US" sz="1400" dirty="0" smtClean="0"/>
                        <a:t> </a:t>
                      </a:r>
                      <a:endParaRPr lang="en-US" sz="1400" dirty="0"/>
                    </a:p>
                  </a:txBody>
                  <a:tcPr/>
                </a:tc>
                <a:tc>
                  <a:txBody>
                    <a:bodyPr/>
                    <a:lstStyle/>
                    <a:p>
                      <a:r>
                        <a:rPr lang="en-US" sz="1400" dirty="0" smtClean="0"/>
                        <a:t>Recirculation</a:t>
                      </a:r>
                      <a:r>
                        <a:rPr lang="en-US" sz="1400" baseline="0" dirty="0" smtClean="0"/>
                        <a:t> planned  D7.0 </a:t>
                      </a:r>
                      <a:br>
                        <a:rPr lang="en-US" sz="1400" baseline="0" dirty="0" smtClean="0"/>
                      </a:br>
                      <a:r>
                        <a:rPr lang="en-US" sz="1400" baseline="0" dirty="0" err="1" smtClean="0"/>
                        <a:t>Revcom</a:t>
                      </a:r>
                      <a:r>
                        <a:rPr lang="en-US" sz="1400" baseline="0" dirty="0" smtClean="0"/>
                        <a:t> approval </a:t>
                      </a:r>
                      <a:br>
                        <a:rPr lang="en-US" sz="1400" baseline="0" dirty="0" smtClean="0"/>
                      </a:br>
                      <a:r>
                        <a:rPr lang="en-US" sz="1400" baseline="0" dirty="0" smtClean="0"/>
                        <a:t>Dec 2016</a:t>
                      </a:r>
                      <a:endParaRPr lang="en-US" sz="1400" dirty="0"/>
                    </a:p>
                  </a:txBody>
                  <a:tcPr/>
                </a:tc>
                <a:tc>
                  <a:txBody>
                    <a:bodyPr/>
                    <a:lstStyle/>
                    <a:p>
                      <a:pPr algn="ctr"/>
                      <a:endParaRPr lang="en-US" sz="1400" dirty="0"/>
                    </a:p>
                  </a:txBody>
                  <a:tcPr/>
                </a:tc>
              </a:tr>
              <a:tr h="370840">
                <a:tc>
                  <a:txBody>
                    <a:bodyPr/>
                    <a:lstStyle/>
                    <a:p>
                      <a:r>
                        <a:rPr lang="en-US" sz="1400" dirty="0" err="1" smtClean="0"/>
                        <a:t>TGah</a:t>
                      </a:r>
                      <a:endParaRPr lang="en-US" sz="1400" dirty="0"/>
                    </a:p>
                  </a:txBody>
                  <a:tcPr/>
                </a:tc>
                <a:tc>
                  <a:txBody>
                    <a:bodyPr/>
                    <a:lstStyle/>
                    <a:p>
                      <a:r>
                        <a:rPr lang="en-US" sz="1400" baseline="0" dirty="0" smtClean="0"/>
                        <a:t> </a:t>
                      </a:r>
                      <a:endParaRPr lang="en-US" sz="1400" dirty="0"/>
                    </a:p>
                  </a:txBody>
                  <a:tcPr/>
                </a:tc>
                <a:tc>
                  <a:txBody>
                    <a:bodyPr/>
                    <a:lstStyle/>
                    <a:p>
                      <a:r>
                        <a:rPr lang="en-US" sz="1400" dirty="0" smtClean="0"/>
                        <a:t>D7.0</a:t>
                      </a:r>
                      <a:endParaRPr lang="en-US" sz="1400" dirty="0"/>
                    </a:p>
                  </a:txBody>
                  <a:tcPr/>
                </a:tc>
                <a:tc>
                  <a:txBody>
                    <a:bodyPr/>
                    <a:lstStyle/>
                    <a:p>
                      <a:pPr algn="ctr"/>
                      <a:endParaRPr lang="en-US" sz="1400" dirty="0"/>
                    </a:p>
                  </a:txBody>
                  <a:tcPr/>
                </a:tc>
                <a:tc>
                  <a:txBody>
                    <a:bodyPr/>
                    <a:lstStyle/>
                    <a:p>
                      <a:pPr algn="ctr"/>
                      <a:r>
                        <a:rPr lang="en-US" sz="1400" dirty="0" smtClean="0"/>
                        <a:t> </a:t>
                      </a:r>
                      <a:endParaRPr lang="en-US" sz="1400" dirty="0"/>
                    </a:p>
                  </a:txBody>
                  <a:tcPr/>
                </a:tc>
                <a:tc>
                  <a:txBody>
                    <a:bodyPr/>
                    <a:lstStyle/>
                    <a:p>
                      <a:r>
                        <a:rPr lang="en-US" sz="1400" dirty="0" err="1" smtClean="0"/>
                        <a:t>RevCom</a:t>
                      </a:r>
                      <a:r>
                        <a:rPr lang="en-US" sz="1400" baseline="0" dirty="0" smtClean="0"/>
                        <a:t> expected </a:t>
                      </a:r>
                      <a:br>
                        <a:rPr lang="en-US" sz="1400" baseline="0" dirty="0" smtClean="0"/>
                      </a:br>
                      <a:r>
                        <a:rPr lang="en-US" sz="1400" baseline="0" dirty="0" smtClean="0"/>
                        <a:t>Dec 2016, pending</a:t>
                      </a:r>
                      <a:br>
                        <a:rPr lang="en-US" sz="1400" baseline="0" dirty="0" smtClean="0"/>
                      </a:br>
                      <a:r>
                        <a:rPr lang="en-US" sz="1400" baseline="0" dirty="0" smtClean="0"/>
                        <a:t>802.11ai/mc – Recir-D9.0</a:t>
                      </a:r>
                      <a:endParaRPr lang="en-US" sz="1400" dirty="0"/>
                    </a:p>
                  </a:txBody>
                  <a:tcPr/>
                </a:tc>
                <a:tc>
                  <a:txBody>
                    <a:bodyPr/>
                    <a:lstStyle/>
                    <a:p>
                      <a:pPr algn="ctr"/>
                      <a:r>
                        <a:rPr lang="en-US" sz="1400" dirty="0" smtClean="0"/>
                        <a:t>16/1039</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   -</a:t>
                      </a:r>
                      <a:endParaRPr lang="en-US" sz="1400" dirty="0"/>
                    </a:p>
                  </a:txBody>
                  <a:tcPr/>
                </a:tc>
                <a:tc>
                  <a:txBody>
                    <a:bodyPr/>
                    <a:lstStyle/>
                    <a:p>
                      <a:r>
                        <a:rPr lang="en-US" sz="1400" dirty="0" smtClean="0"/>
                        <a:t>D2.0</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dirty="0" smtClean="0"/>
                        <a:t>-</a:t>
                      </a:r>
                      <a:endParaRPr lang="en-US" sz="1400" dirty="0"/>
                    </a:p>
                  </a:txBody>
                  <a:tcPr/>
                </a:tc>
                <a:tc>
                  <a:txBody>
                    <a:bodyPr/>
                    <a:lstStyle/>
                    <a:p>
                      <a:pPr algn="ctr"/>
                      <a:r>
                        <a:rPr lang="en-US" sz="1400" baseline="0" dirty="0" smtClean="0"/>
                        <a:t>---------</a:t>
                      </a:r>
                    </a:p>
                    <a:p>
                      <a:endParaRPr lang="en-US" sz="1400" dirty="0"/>
                    </a:p>
                  </a:txBody>
                  <a:tcPr/>
                </a:tc>
                <a:tc>
                  <a:txBody>
                    <a:bodyPr/>
                    <a:lstStyle/>
                    <a:p>
                      <a:pPr algn="ctr"/>
                      <a:r>
                        <a:rPr lang="en-US" sz="1400" dirty="0" smtClean="0"/>
                        <a:t>-</a:t>
                      </a:r>
                      <a:endParaRPr lang="en-US" sz="1400" dirty="0"/>
                    </a:p>
                  </a:txBody>
                  <a:tcPr/>
                </a:tc>
              </a:tr>
            </a:tbl>
          </a:graphicData>
        </a:graphic>
      </p:graphicFrame>
      <p:sp>
        <p:nvSpPr>
          <p:cNvPr id="8" name="Right Arrow 7"/>
          <p:cNvSpPr/>
          <p:nvPr/>
        </p:nvSpPr>
        <p:spPr bwMode="auto">
          <a:xfrm>
            <a:off x="365567" y="4547886"/>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sz="2800" b="1" dirty="0" smtClean="0"/>
              <a:t>802.11WNG  (Wireless Next Generation)</a:t>
            </a:r>
            <a:endParaRPr lang="en-US" sz="2800" b="1" dirty="0"/>
          </a:p>
        </p:txBody>
      </p:sp>
      <p:sp>
        <p:nvSpPr>
          <p:cNvPr id="3" name="Content Placeholder 2"/>
          <p:cNvSpPr>
            <a:spLocks noGrp="1"/>
          </p:cNvSpPr>
          <p:nvPr>
            <p:ph idx="1"/>
          </p:nvPr>
        </p:nvSpPr>
        <p:spPr>
          <a:xfrm>
            <a:off x="304800" y="1219200"/>
            <a:ext cx="8610600" cy="2895600"/>
          </a:xfrm>
        </p:spPr>
        <p:txBody>
          <a:bodyPr/>
          <a:lstStyle/>
          <a:p>
            <a:pPr>
              <a:spcBef>
                <a:spcPts val="0"/>
              </a:spcBef>
            </a:pPr>
            <a:r>
              <a:rPr lang="en-US" altLang="en-US" sz="2000" b="1" dirty="0" smtClean="0"/>
              <a:t>Presentations reviewed </a:t>
            </a:r>
            <a:br>
              <a:rPr lang="en-US" altLang="en-US" sz="2000" b="1" dirty="0" smtClean="0"/>
            </a:br>
            <a:endParaRPr lang="en-US" altLang="en-US" sz="2000" b="1" dirty="0" smtClean="0"/>
          </a:p>
          <a:p>
            <a:pPr marL="1200150" lvl="2" indent="-457200">
              <a:spcBef>
                <a:spcPct val="0"/>
              </a:spcBef>
            </a:pPr>
            <a:r>
              <a:rPr lang="en-GB" altLang="en-US" sz="1600" dirty="0"/>
              <a:t>“</a:t>
            </a:r>
            <a:r>
              <a:rPr lang="en-US" altLang="en-US" sz="1600" dirty="0"/>
              <a:t>P802.1CM Time-Sensitive Networking for </a:t>
            </a:r>
            <a:r>
              <a:rPr lang="en-US" altLang="en-US" sz="1600" dirty="0" err="1"/>
              <a:t>Fronthaul</a:t>
            </a:r>
            <a:r>
              <a:rPr lang="en-GB" altLang="en-US" sz="1600" dirty="0"/>
              <a:t>” - </a:t>
            </a:r>
            <a:r>
              <a:rPr lang="en-GB" altLang="en-US" sz="1600" dirty="0" err="1"/>
              <a:t>János</a:t>
            </a:r>
            <a:r>
              <a:rPr lang="en-GB" altLang="en-US" sz="1600" dirty="0"/>
              <a:t> </a:t>
            </a:r>
            <a:r>
              <a:rPr lang="en-GB" altLang="en-US" sz="1600" dirty="0" err="1"/>
              <a:t>Farkas</a:t>
            </a:r>
            <a:r>
              <a:rPr lang="en-GB" altLang="en-US" sz="1600" dirty="0"/>
              <a:t> (Ericsson)</a:t>
            </a:r>
          </a:p>
          <a:p>
            <a:pPr marL="1543050" lvl="3" indent="-457200">
              <a:spcBef>
                <a:spcPct val="0"/>
              </a:spcBef>
            </a:pPr>
            <a:r>
              <a:rPr lang="en-GB" altLang="en-US" sz="1600" dirty="0">
                <a:solidFill>
                  <a:srgbClr val="FF0000"/>
                </a:solidFill>
              </a:rPr>
              <a:t>https://mentor.ieee.org/802.11/dcn/16/11-16-1003-00-0wng-p802-1cm-time-sensitive-networking-for-fronthaul.pptx </a:t>
            </a:r>
          </a:p>
          <a:p>
            <a:pPr marL="1200150" lvl="2" indent="-457200">
              <a:spcBef>
                <a:spcPct val="0"/>
              </a:spcBef>
            </a:pPr>
            <a:endParaRPr lang="en-GB" altLang="en-US" sz="1600" dirty="0" smtClean="0"/>
          </a:p>
          <a:p>
            <a:pPr marL="1200150" lvl="2" indent="-457200">
              <a:spcBef>
                <a:spcPct val="0"/>
              </a:spcBef>
            </a:pPr>
            <a:r>
              <a:rPr lang="en-GB" altLang="en-US" sz="1600" dirty="0" smtClean="0"/>
              <a:t>“</a:t>
            </a:r>
            <a:r>
              <a:rPr lang="en-GB" altLang="en-US" sz="1600" dirty="0"/>
              <a:t>History and Implementation of the IEEE 802 Security Architecture”, </a:t>
            </a:r>
            <a:r>
              <a:rPr lang="en-GB" altLang="en-US" sz="1600" dirty="0" err="1"/>
              <a:t>Meareg</a:t>
            </a:r>
            <a:r>
              <a:rPr lang="en-GB" altLang="en-US" sz="1600" dirty="0"/>
              <a:t> </a:t>
            </a:r>
            <a:r>
              <a:rPr lang="en-GB" altLang="en-US" sz="1600" dirty="0" err="1"/>
              <a:t>Abreha</a:t>
            </a:r>
            <a:r>
              <a:rPr lang="en-GB" altLang="en-US" sz="1600" dirty="0"/>
              <a:t> (Addis Ababa University – IEEE 802 student paper award winner)</a:t>
            </a:r>
            <a:endParaRPr lang="en-GB" altLang="en-US" sz="1600" dirty="0">
              <a:solidFill>
                <a:srgbClr val="FF0000"/>
              </a:solidFill>
            </a:endParaRPr>
          </a:p>
          <a:p>
            <a:pPr marL="1543050" lvl="3" indent="-457200">
              <a:spcBef>
                <a:spcPct val="0"/>
              </a:spcBef>
            </a:pPr>
            <a:r>
              <a:rPr lang="en-GB" altLang="en-US" sz="1600" dirty="0">
                <a:solidFill>
                  <a:srgbClr val="FF0000"/>
                </a:solidFill>
              </a:rPr>
              <a:t>https://mentor.ieee.org/802.11/dcn/16/11-16-0940-01-0wng-history-and-implementation-of-the-ieee-802-security-architecture.pptx</a:t>
            </a:r>
          </a:p>
          <a:p>
            <a:pPr marL="1200150" lvl="2" indent="-457200">
              <a:spcBef>
                <a:spcPct val="0"/>
              </a:spcBef>
            </a:pPr>
            <a:endParaRPr lang="en-GB" altLang="en-US" sz="1600" dirty="0" smtClean="0"/>
          </a:p>
          <a:p>
            <a:pPr marL="1200150" lvl="2" indent="-457200">
              <a:spcBef>
                <a:spcPct val="0"/>
              </a:spcBef>
            </a:pPr>
            <a:r>
              <a:rPr lang="en-GB" altLang="en-US" sz="1600" dirty="0" smtClean="0"/>
              <a:t>Introduction </a:t>
            </a:r>
            <a:r>
              <a:rPr lang="en-GB" altLang="en-US" sz="1600" dirty="0"/>
              <a:t>to SOMA” </a:t>
            </a:r>
            <a:r>
              <a:rPr lang="en-US" altLang="en-US" sz="1600" dirty="0" err="1"/>
              <a:t>Junghoon</a:t>
            </a:r>
            <a:r>
              <a:rPr lang="en-US" altLang="en-US" sz="1600" dirty="0"/>
              <a:t> Suh </a:t>
            </a:r>
            <a:r>
              <a:rPr lang="en-GB" altLang="en-US" sz="1600" dirty="0"/>
              <a:t>(Huawei)</a:t>
            </a:r>
          </a:p>
          <a:p>
            <a:pPr marL="1543050" lvl="3" indent="-457200">
              <a:spcBef>
                <a:spcPct val="0"/>
              </a:spcBef>
            </a:pPr>
            <a:r>
              <a:rPr lang="en-GB" altLang="en-US" sz="1600" dirty="0">
                <a:solidFill>
                  <a:srgbClr val="FF0000"/>
                </a:solidFill>
              </a:rPr>
              <a:t>https://</a:t>
            </a:r>
            <a:r>
              <a:rPr lang="en-GB" altLang="en-US" sz="1600" dirty="0" smtClean="0">
                <a:solidFill>
                  <a:srgbClr val="FF0000"/>
                </a:solidFill>
              </a:rPr>
              <a:t>mentor.ieee.org/802.11/dcn/16/11-16-0943-00-0wng-introduction-to-soma.pptx</a:t>
            </a:r>
          </a:p>
          <a:p>
            <a:pPr marL="1085850" lvl="3" indent="0">
              <a:spcBef>
                <a:spcPct val="0"/>
              </a:spcBef>
              <a:buNone/>
            </a:pPr>
            <a:r>
              <a:rPr lang="en-GB" altLang="en-US" sz="1600" dirty="0" smtClean="0"/>
              <a:t> </a:t>
            </a:r>
          </a:p>
          <a:p>
            <a:pPr marL="1200150" lvl="2" indent="-457200">
              <a:spcBef>
                <a:spcPts val="0"/>
              </a:spcBef>
              <a:defRPr/>
            </a:pPr>
            <a:r>
              <a:rPr lang="en-GB" altLang="en-US" sz="1600" dirty="0">
                <a:solidFill>
                  <a:srgbClr val="000000"/>
                </a:solidFill>
              </a:rPr>
              <a:t>“Student Measurements of 802.11 </a:t>
            </a:r>
            <a:r>
              <a:rPr lang="en-GB" altLang="en-US" sz="1600" dirty="0" err="1">
                <a:solidFill>
                  <a:srgbClr val="000000"/>
                </a:solidFill>
              </a:rPr>
              <a:t>behavior</a:t>
            </a:r>
            <a:r>
              <a:rPr lang="en-GB" altLang="en-US" sz="1600" dirty="0">
                <a:solidFill>
                  <a:srgbClr val="000000"/>
                </a:solidFill>
              </a:rPr>
              <a:t> in different environments”, </a:t>
            </a:r>
            <a:r>
              <a:rPr lang="en-GB" altLang="en-US" sz="1600" dirty="0" smtClean="0">
                <a:solidFill>
                  <a:srgbClr val="000000"/>
                </a:solidFill>
              </a:rPr>
              <a:t/>
            </a:r>
            <a:br>
              <a:rPr lang="en-GB" altLang="en-US" sz="1600" dirty="0" smtClean="0">
                <a:solidFill>
                  <a:srgbClr val="000000"/>
                </a:solidFill>
              </a:rPr>
            </a:br>
            <a:r>
              <a:rPr lang="en-US" altLang="en-US" sz="1600" dirty="0" smtClean="0">
                <a:solidFill>
                  <a:srgbClr val="000000"/>
                </a:solidFill>
              </a:rPr>
              <a:t>Jim </a:t>
            </a:r>
            <a:r>
              <a:rPr lang="en-US" altLang="en-US" sz="1600" dirty="0">
                <a:solidFill>
                  <a:srgbClr val="000000"/>
                </a:solidFill>
              </a:rPr>
              <a:t>Lansford</a:t>
            </a:r>
            <a:r>
              <a:rPr lang="en-US" sz="1600" dirty="0">
                <a:solidFill>
                  <a:srgbClr val="000000"/>
                </a:solidFill>
              </a:rPr>
              <a:t> (Qualcomm/University of Colorado - Boulder)</a:t>
            </a:r>
          </a:p>
          <a:p>
            <a:pPr marL="1543050" lvl="3" indent="-457200">
              <a:spcBef>
                <a:spcPct val="0"/>
              </a:spcBef>
              <a:defRPr/>
            </a:pPr>
            <a:r>
              <a:rPr lang="en-US" sz="1600" dirty="0">
                <a:solidFill>
                  <a:srgbClr val="FF0000"/>
                </a:solidFill>
              </a:rPr>
              <a:t>https://mentor.ieee.org/802.11/dcn/16/11-16-0977-00-0wng-measurements-of-802-11-behavior-in-different-environments.ppt </a:t>
            </a:r>
          </a:p>
          <a:p>
            <a:pPr>
              <a:spcBef>
                <a:spcPts val="0"/>
              </a:spcBef>
            </a:pPr>
            <a:r>
              <a:rPr lang="en-US" altLang="en-US" sz="2000" b="1" dirty="0" smtClean="0"/>
              <a:t>Closing report: 16/1050</a:t>
            </a:r>
            <a:endParaRPr lang="en-US" altLang="en-US" sz="20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
        <p:nvSpPr>
          <p:cNvPr id="7" name="Right Arrow 6"/>
          <p:cNvSpPr/>
          <p:nvPr/>
        </p:nvSpPr>
        <p:spPr bwMode="auto">
          <a:xfrm>
            <a:off x="313963"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WUR – SG (Wake-Up Receiver)</a:t>
            </a:r>
            <a:endParaRPr lang="en-US" b="1" dirty="0"/>
          </a:p>
        </p:txBody>
      </p:sp>
      <p:sp>
        <p:nvSpPr>
          <p:cNvPr id="3" name="Content Placeholder 2"/>
          <p:cNvSpPr>
            <a:spLocks noGrp="1"/>
          </p:cNvSpPr>
          <p:nvPr>
            <p:ph idx="1"/>
          </p:nvPr>
        </p:nvSpPr>
        <p:spPr>
          <a:xfrm>
            <a:off x="914400" y="1600200"/>
            <a:ext cx="7772400" cy="4343400"/>
          </a:xfrm>
        </p:spPr>
        <p:txBody>
          <a:bodyPr/>
          <a:lstStyle/>
          <a:p>
            <a:r>
              <a:rPr lang="en-AU" sz="2400" b="1" dirty="0" smtClean="0"/>
              <a:t>Goal</a:t>
            </a:r>
          </a:p>
          <a:p>
            <a:pPr lvl="1"/>
            <a:r>
              <a:rPr lang="en-AU" sz="2000" dirty="0" smtClean="0"/>
              <a:t>Focus is on low </a:t>
            </a:r>
            <a:r>
              <a:rPr lang="en-AU" sz="2000" smtClean="0"/>
              <a:t>power performance – 2.4 GHz, 5GHz</a:t>
            </a:r>
            <a:endParaRPr lang="en-AU" sz="2000" dirty="0" smtClean="0"/>
          </a:p>
          <a:p>
            <a:r>
              <a:rPr lang="en-AU" sz="2400" dirty="0" smtClean="0"/>
              <a:t>Started work on PAR / CSD</a:t>
            </a:r>
          </a:p>
          <a:p>
            <a:pPr lvl="1"/>
            <a:r>
              <a:rPr lang="en-AU" sz="2000" dirty="0" smtClean="0"/>
              <a:t>4 presentations – PAR</a:t>
            </a:r>
          </a:p>
          <a:p>
            <a:pPr lvl="1"/>
            <a:r>
              <a:rPr lang="en-AU" sz="2000" dirty="0" smtClean="0"/>
              <a:t>1 presentation – CSD</a:t>
            </a:r>
          </a:p>
          <a:p>
            <a:r>
              <a:rPr lang="en-AU" sz="2400" dirty="0" smtClean="0"/>
              <a:t>Reviewed 6 technical presentations</a:t>
            </a:r>
          </a:p>
          <a:p>
            <a:pPr lvl="1"/>
            <a:r>
              <a:rPr lang="en-AU" sz="2000" dirty="0" smtClean="0"/>
              <a:t>Power Savings, Security, Roaming</a:t>
            </a:r>
          </a:p>
          <a:p>
            <a:pPr lvl="1"/>
            <a:r>
              <a:rPr lang="en-AU" sz="2000" dirty="0" smtClean="0"/>
              <a:t>Performance metrics </a:t>
            </a:r>
            <a:endParaRPr lang="en-AU" sz="20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
        <p:nvSpPr>
          <p:cNvPr id="7" name="Right Arrow 6"/>
          <p:cNvSpPr/>
          <p:nvPr/>
        </p:nvSpPr>
        <p:spPr bwMode="auto">
          <a:xfrm>
            <a:off x="523269"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802.11ax</a:t>
            </a:r>
            <a:br>
              <a:rPr lang="en-US" b="1" dirty="0" smtClean="0"/>
            </a:br>
            <a:r>
              <a:rPr lang="en-US" b="1" dirty="0" smtClean="0"/>
              <a:t>(High Efficiency WLAN) </a:t>
            </a:r>
            <a:endParaRPr lang="en-US" b="1" dirty="0"/>
          </a:p>
        </p:txBody>
      </p:sp>
      <p:sp>
        <p:nvSpPr>
          <p:cNvPr id="3" name="Content Placeholder 2"/>
          <p:cNvSpPr>
            <a:spLocks noGrp="1"/>
          </p:cNvSpPr>
          <p:nvPr>
            <p:ph idx="1"/>
          </p:nvPr>
        </p:nvSpPr>
        <p:spPr>
          <a:xfrm>
            <a:off x="1066800" y="1752600"/>
            <a:ext cx="7467600" cy="4267200"/>
          </a:xfrm>
        </p:spPr>
        <p:txBody>
          <a:bodyPr/>
          <a:lstStyle/>
          <a:p>
            <a:r>
              <a:rPr lang="en-CA" sz="2400" dirty="0" smtClean="0"/>
              <a:t>90 </a:t>
            </a:r>
            <a:r>
              <a:rPr lang="en-CA" sz="2400" dirty="0"/>
              <a:t>technical submissions</a:t>
            </a:r>
          </a:p>
          <a:p>
            <a:pPr lvl="1"/>
            <a:r>
              <a:rPr lang="en-CA" sz="1800" dirty="0" smtClean="0"/>
              <a:t>Many of the submissions address comments on D0.1 from internal review</a:t>
            </a:r>
          </a:p>
          <a:p>
            <a:r>
              <a:rPr lang="en-CA" sz="2400" dirty="0" smtClean="0"/>
              <a:t>Approved 230 </a:t>
            </a:r>
            <a:r>
              <a:rPr lang="en-CA" sz="2400" dirty="0"/>
              <a:t>comments (internal review) technical </a:t>
            </a:r>
            <a:r>
              <a:rPr lang="en-CA" sz="2400" dirty="0" smtClean="0"/>
              <a:t>draft</a:t>
            </a:r>
            <a:endParaRPr lang="en-CA" sz="2400" dirty="0"/>
          </a:p>
          <a:p>
            <a:r>
              <a:rPr lang="en-CA" sz="2400" dirty="0" smtClean="0"/>
              <a:t>Editor to begin updating Draft 0.3</a:t>
            </a:r>
            <a:endParaRPr lang="en-CA" sz="2400" dirty="0"/>
          </a:p>
          <a:p>
            <a:r>
              <a:rPr lang="en-CA" sz="2400" dirty="0" smtClean="0"/>
              <a:t>Plans for September 2016</a:t>
            </a:r>
            <a:endParaRPr lang="en-CA" sz="2400" dirty="0"/>
          </a:p>
          <a:p>
            <a:pPr lvl="1"/>
            <a:r>
              <a:rPr lang="en-CA" sz="2000" dirty="0" smtClean="0"/>
              <a:t>Continue updating  Draft 0.3</a:t>
            </a:r>
          </a:p>
          <a:p>
            <a:pPr lvl="1"/>
            <a:r>
              <a:rPr lang="en-CA" sz="2000" dirty="0" smtClean="0"/>
              <a:t>Decide of draft is ready for D1.0 WG letter. </a:t>
            </a:r>
          </a:p>
          <a:p>
            <a:r>
              <a:rPr lang="en-AU" sz="2400" dirty="0"/>
              <a:t>Closing report: </a:t>
            </a:r>
            <a:r>
              <a:rPr lang="en-AU" sz="2400" dirty="0" smtClean="0"/>
              <a:t>16/1051</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
        <p:nvSpPr>
          <p:cNvPr id="7" name="Right Arrow 6"/>
          <p:cNvSpPr/>
          <p:nvPr/>
        </p:nvSpPr>
        <p:spPr bwMode="auto">
          <a:xfrm>
            <a:off x="555103"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802.11ay</a:t>
            </a:r>
            <a:br>
              <a:rPr lang="en-US" b="1" dirty="0" smtClean="0"/>
            </a:br>
            <a:r>
              <a:rPr lang="en-US" b="1" dirty="0" smtClean="0"/>
              <a:t>(Next Generation 60 GHz (20Gb/s) </a:t>
            </a:r>
            <a:endParaRPr lang="en-US" b="1" dirty="0"/>
          </a:p>
        </p:txBody>
      </p:sp>
      <p:sp>
        <p:nvSpPr>
          <p:cNvPr id="3" name="Content Placeholder 2"/>
          <p:cNvSpPr>
            <a:spLocks noGrp="1"/>
          </p:cNvSpPr>
          <p:nvPr>
            <p:ph idx="1"/>
          </p:nvPr>
        </p:nvSpPr>
        <p:spPr>
          <a:xfrm>
            <a:off x="1066800" y="1981200"/>
            <a:ext cx="7467600" cy="3733800"/>
          </a:xfrm>
        </p:spPr>
        <p:txBody>
          <a:bodyPr/>
          <a:lstStyle/>
          <a:p>
            <a:r>
              <a:rPr lang="en-CA" sz="2400" dirty="0" smtClean="0"/>
              <a:t>20 </a:t>
            </a:r>
            <a:r>
              <a:rPr lang="en-CA" sz="2400" dirty="0"/>
              <a:t>technical submissions</a:t>
            </a:r>
          </a:p>
          <a:p>
            <a:pPr lvl="1"/>
            <a:r>
              <a:rPr lang="en-CA" sz="1800" dirty="0" smtClean="0"/>
              <a:t>Channel models, Specification Framework Document, and Technologies</a:t>
            </a:r>
          </a:p>
          <a:p>
            <a:pPr>
              <a:buFont typeface="Arial" panose="020B0604020202020204" pitchFamily="34" charset="0"/>
              <a:buChar char="•"/>
            </a:pPr>
            <a:r>
              <a:rPr lang="en-CA" sz="2400" dirty="0" smtClean="0"/>
              <a:t> Current status</a:t>
            </a:r>
          </a:p>
          <a:p>
            <a:pPr lvl="1">
              <a:buFont typeface="Arial" panose="020B0604020202020204" pitchFamily="34" charset="0"/>
              <a:buChar char="•"/>
            </a:pPr>
            <a:r>
              <a:rPr lang="en-CA" sz="2000" dirty="0" smtClean="0"/>
              <a:t>Channel model proposal under review</a:t>
            </a:r>
          </a:p>
          <a:p>
            <a:pPr lvl="1">
              <a:buFont typeface="Arial" panose="020B0604020202020204" pitchFamily="34" charset="0"/>
              <a:buChar char="•"/>
            </a:pPr>
            <a:r>
              <a:rPr lang="en-CA" sz="2000" dirty="0" smtClean="0"/>
              <a:t>Evaluation methodology approved</a:t>
            </a:r>
          </a:p>
          <a:p>
            <a:r>
              <a:rPr lang="en-CA" sz="2400" dirty="0" smtClean="0"/>
              <a:t>Plans for September 2016</a:t>
            </a:r>
            <a:endParaRPr lang="en-CA" sz="2400" dirty="0"/>
          </a:p>
          <a:p>
            <a:pPr lvl="1"/>
            <a:r>
              <a:rPr lang="en-CA" sz="2000" dirty="0" smtClean="0"/>
              <a:t>Continued working on Specification Framework Document</a:t>
            </a:r>
          </a:p>
          <a:p>
            <a:r>
              <a:rPr lang="en-AU" sz="2400" dirty="0" smtClean="0"/>
              <a:t>Closing </a:t>
            </a:r>
            <a:r>
              <a:rPr lang="en-AU" sz="2400" dirty="0"/>
              <a:t>report: </a:t>
            </a:r>
            <a:r>
              <a:rPr lang="en-AU" sz="2400" dirty="0" smtClean="0"/>
              <a:t>16/1035</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July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9</a:t>
            </a:fld>
            <a:endParaRPr lang="en-US" altLang="en-US"/>
          </a:p>
        </p:txBody>
      </p:sp>
      <p:sp>
        <p:nvSpPr>
          <p:cNvPr id="7" name="Right Arrow 6"/>
          <p:cNvSpPr/>
          <p:nvPr/>
        </p:nvSpPr>
        <p:spPr bwMode="auto">
          <a:xfrm>
            <a:off x="536777" y="3276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601</TotalTime>
  <Words>733</Words>
  <Application>Microsoft Office PowerPoint</Application>
  <PresentationFormat>On-screen Show (4:3)</PresentationFormat>
  <Paragraphs>312</Paragraphs>
  <Slides>12</Slides>
  <Notes>7</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IEEE-P802_15</vt:lpstr>
      <vt:lpstr>Custom Design</vt:lpstr>
      <vt:lpstr>PowerPoint Presentation</vt:lpstr>
      <vt:lpstr>PowerPoint Presentation</vt:lpstr>
      <vt:lpstr>IEEE 802.11 Revisions</vt:lpstr>
      <vt:lpstr>IEEE 802.11 Standards Pipeline</vt:lpstr>
      <vt:lpstr>802.11 Task Groups in Comment Resolution</vt:lpstr>
      <vt:lpstr>802.11WNG  (Wireless Next Generation)</vt:lpstr>
      <vt:lpstr>WUR – SG (Wake-Up Receiver)</vt:lpstr>
      <vt:lpstr>802.11ax (High Efficiency WLAN) </vt:lpstr>
      <vt:lpstr>802.11ay (Next Generation 60 GHz (20Gb/s) </vt:lpstr>
      <vt:lpstr>802.11az (Next Generation Positioning)</vt:lpstr>
      <vt:lpstr>Projected Completion of 802.11 Amendments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103</cp:revision>
  <cp:lastPrinted>1998-02-10T13:28:06Z</cp:lastPrinted>
  <dcterms:created xsi:type="dcterms:W3CDTF">2016-01-21T14:33:00Z</dcterms:created>
  <dcterms:modified xsi:type="dcterms:W3CDTF">2016-07-29T02:36:47Z</dcterms:modified>
</cp:coreProperties>
</file>