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471" r:id="rId2"/>
    <p:sldId id="493" r:id="rId3"/>
    <p:sldId id="472" r:id="rId4"/>
    <p:sldId id="473" r:id="rId5"/>
    <p:sldId id="474" r:id="rId6"/>
    <p:sldId id="475" r:id="rId7"/>
    <p:sldId id="476" r:id="rId8"/>
    <p:sldId id="481" r:id="rId9"/>
    <p:sldId id="482" r:id="rId10"/>
    <p:sldId id="483" r:id="rId11"/>
    <p:sldId id="484" r:id="rId12"/>
    <p:sldId id="494" r:id="rId13"/>
    <p:sldId id="485" r:id="rId14"/>
    <p:sldId id="486" r:id="rId15"/>
    <p:sldId id="487" r:id="rId16"/>
    <p:sldId id="495" r:id="rId17"/>
    <p:sldId id="488" r:id="rId18"/>
    <p:sldId id="490" r:id="rId19"/>
    <p:sldId id="492" r:id="rId20"/>
    <p:sldId id="49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12" autoAdjust="0"/>
  </p:normalViewPr>
  <p:slideViewPr>
    <p:cSldViewPr snapToGrid="0">
      <p:cViewPr varScale="1">
        <p:scale>
          <a:sx n="88" d="100"/>
          <a:sy n="8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060ECDA-7AB0-44E3-9BE9-E1FF7F742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639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D9490A6-CC63-4DA7-BD76-B7C13FF8D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291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2901462" y="8853069"/>
            <a:ext cx="792878" cy="1819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821" indent="-2857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2801" indent="-228561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9922" indent="-228561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042" indent="-228561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16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28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840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552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9513000F-E332-4E9A-850C-5D09E527D185}" type="slidenum">
              <a:rPr lang="en-US" altLang="en-US">
                <a:latin typeface="Arial" pitchFamily="34" charset="0"/>
              </a:rPr>
              <a:pPr/>
              <a:t>7</a:t>
            </a:fld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smtClean="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2901462" y="8853069"/>
            <a:ext cx="792878" cy="18144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821" indent="-2857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2801" indent="-228561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9922" indent="-228561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042" indent="-228561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16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28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840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552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2FAD54CA-299B-45BC-B65E-32BC290DCE0F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79D45B-B4CE-4D18-864F-E8571EBCA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8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8F73F8-6305-403B-B958-F42A13A97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9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992AE6-B574-42B5-A8A0-C0FEAFB99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0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001C61-7669-4525-959A-E1AB59C3B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7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16F740-C53D-4899-95C6-8360D3190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E2A5E-CAA8-4C3E-A77E-41E503333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599736" y="378534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3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7194ED-4561-4C68-95E9-90471188D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0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723CD9-67A1-4FE8-908E-BCB41C79F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6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53D148-A251-494F-B52C-C39DB0C3A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1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EB6CC3-D76B-4B43-B9F8-279BB8386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2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DB8501-9182-4230-8105-FFA17255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2"/>
          </p:nvPr>
        </p:nvSpPr>
        <p:spPr>
          <a:xfrm>
            <a:off x="588978" y="367776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27075B-29E3-4492-832C-7B8D4F7C3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77825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9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5ED296-2CCE-40BC-B87A-280351A7F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1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69355AD-DEA4-4A18-A47E-C9A63EE61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400" dirty="0"/>
              <a:t>doc.: IEEE 802. </a:t>
            </a:r>
            <a:r>
              <a:rPr lang="en-US" sz="1400" dirty="0" smtClean="0"/>
              <a:t>15-16-0544-02-0000</a:t>
            </a:r>
            <a:endParaRPr lang="en-US" sz="1400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85800" y="377825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448-06-004t-tg4t-consolidated-comment-entry-form.xls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485-03-004u-802-15-4u-sponsor-ballot-consolidated-comments.xlsx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103-01-ACSD-802-15-4u.docx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505-00-007a-p802-15-7-par-with-proposed-title-chang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531-00-0008-15-8-par-extention-july-2016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162-08-003e-lb114-consolidated-comments.xl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371-04-003e-lb119-consolidated-comments.xl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318-53-0010-tg10-consolidated-comment-entry-form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6/15-16-0541-00-003e-15-3e-mec-review-detail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802.15 Motions</a:t>
            </a:r>
            <a:br>
              <a:rPr lang="en-US" dirty="0" smtClean="0"/>
            </a:br>
            <a:r>
              <a:rPr lang="en-US" dirty="0" smtClean="0"/>
              <a:t>EC Meeting July 29, 2016</a:t>
            </a:r>
            <a:br>
              <a:rPr lang="en-US" dirty="0" smtClean="0"/>
            </a:br>
            <a:r>
              <a:rPr lang="en-US" dirty="0" smtClean="0"/>
              <a:t>Manchester Grand Hyatt</a:t>
            </a:r>
            <a:br>
              <a:rPr lang="en-US" dirty="0" smtClean="0"/>
            </a:br>
            <a:r>
              <a:rPr lang="en-US" dirty="0" smtClean="0"/>
              <a:t>San Diego, CA, USA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479D45B-B4CE-4D18-864F-E8571EBCA0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65965" y="6475413"/>
            <a:ext cx="1244635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20738" y="1489075"/>
            <a:ext cx="8323262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Initial Letter Ballot (LB123) closed  23 June 2016</a:t>
            </a:r>
          </a:p>
          <a:p>
            <a:pPr marL="347663" indent="-347663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Vote Results (pool of 103  voters)</a:t>
            </a:r>
          </a:p>
          <a:p>
            <a:pPr marL="747713" lvl="1" indent="-347663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73 Responses (71%)</a:t>
            </a:r>
          </a:p>
          <a:p>
            <a:pPr marL="747713" lvl="1" indent="-347663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62 Yes, 4 No  (93% approval ratio)</a:t>
            </a:r>
          </a:p>
          <a:p>
            <a:pPr marL="1090613" lvl="2" indent="-347663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All 4 No </a:t>
            </a:r>
            <a:r>
              <a:rPr lang="en-US" sz="1800" dirty="0">
                <a:latin typeface="Calibri" pitchFamily="34" charset="0"/>
                <a:ea typeface="MS PGothic" pitchFamily="34" charset="-128"/>
              </a:rPr>
              <a:t>voters have since changed their vote to Yes</a:t>
            </a:r>
          </a:p>
          <a:p>
            <a:pPr marL="747713" lvl="1" indent="-347663">
              <a:lnSpc>
                <a:spcPct val="90000"/>
              </a:lnSpc>
              <a:defRPr/>
            </a:pPr>
            <a:r>
              <a:rPr lang="en-US" sz="1800" dirty="0">
                <a:latin typeface="Calibri" pitchFamily="34" charset="0"/>
                <a:ea typeface="MS PGothic" pitchFamily="34" charset="-128"/>
              </a:rPr>
              <a:t>7</a:t>
            </a: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 Abstain (10%)</a:t>
            </a:r>
          </a:p>
          <a:p>
            <a:pPr marL="747713" lvl="1" indent="-347663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Ballot passes</a:t>
            </a:r>
          </a:p>
          <a:p>
            <a:pPr marL="347663" lvl="1" indent="-347663">
              <a:lnSpc>
                <a:spcPct val="90000"/>
              </a:lnSpc>
              <a:buFontTx/>
              <a:buChar char="•"/>
              <a:defRPr/>
            </a:pP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16 comments from 8 </a:t>
            </a:r>
            <a:r>
              <a:rPr lang="en-US" sz="2000" dirty="0">
                <a:latin typeface="Calibri" pitchFamily="34" charset="0"/>
                <a:ea typeface="MS PGothic" pitchFamily="34" charset="-128"/>
                <a:cs typeface="Calibri" pitchFamily="34" charset="0"/>
              </a:rPr>
              <a:t>commenters </a:t>
            </a: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(6 Must </a:t>
            </a:r>
            <a:r>
              <a:rPr lang="en-US" sz="2000" dirty="0">
                <a:latin typeface="Calibri" pitchFamily="34" charset="0"/>
                <a:ea typeface="MS PGothic" pitchFamily="34" charset="-128"/>
                <a:cs typeface="Calibri" pitchFamily="34" charset="0"/>
              </a:rPr>
              <a:t>Be </a:t>
            </a: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Satisfied)</a:t>
            </a:r>
            <a:endParaRPr lang="en-US" sz="18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  <a:p>
            <a:pPr marL="747713" lvl="1" indent="-347663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All 4 No voters have accepted the resolutions to their </a:t>
            </a:r>
            <a:r>
              <a:rPr lang="en-US" sz="1800" dirty="0">
                <a:latin typeface="Calibri" pitchFamily="34" charset="0"/>
                <a:ea typeface="MS PGothic" pitchFamily="34" charset="-128"/>
              </a:rPr>
              <a:t>6</a:t>
            </a: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 comments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347663" indent="-347663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marL="457200" lvl="1" indent="3175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sz="1800" dirty="0">
                <a:latin typeface="+mj-lt"/>
                <a:ea typeface="MS PGothic" pitchFamily="34" charset="-128"/>
                <a:hlinkClick r:id="rId2"/>
              </a:rPr>
              <a:t>https://</a:t>
            </a:r>
            <a:r>
              <a:rPr lang="en-US" sz="1800" dirty="0" smtClean="0">
                <a:latin typeface="+mj-lt"/>
                <a:ea typeface="MS PGothic" pitchFamily="34" charset="-128"/>
                <a:hlinkClick r:id="rId2"/>
              </a:rPr>
              <a:t>mentor.ieee.org/802.15/dcn/16/15-16-0448-06-004t-tg4t-consolidated-comment-entry-form.xls</a:t>
            </a:r>
            <a:endParaRPr lang="en-US" sz="1800" dirty="0" smtClean="0">
              <a:latin typeface="+mj-lt"/>
              <a:ea typeface="MS PGothic" pitchFamily="34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b="1" dirty="0">
                <a:ea typeface="MS PGothic" pitchFamily="34" charset="-128"/>
              </a:rPr>
              <a:t>802.15.4t Letter Ballot History</a:t>
            </a:r>
            <a:endParaRPr lang="en-US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545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 txBox="1">
            <a:spLocks noChangeArrowheads="1"/>
          </p:cNvSpPr>
          <p:nvPr/>
        </p:nvSpPr>
        <p:spPr bwMode="auto">
          <a:xfrm>
            <a:off x="457200" y="1379538"/>
            <a:ext cx="8229600" cy="477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0513" indent="-347663"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6858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371600" indent="-4572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16017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0589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5161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29733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4305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>
                <a:latin typeface="Calibri" pitchFamily="34" charset="0"/>
              </a:rPr>
              <a:t>MEC Review Completed on 6/13/16</a:t>
            </a:r>
          </a:p>
          <a:p>
            <a:pPr lvl="2" indent="-228600">
              <a:lnSpc>
                <a:spcPct val="90000"/>
              </a:lnSpc>
              <a:buFontTx/>
              <a:buChar char="•"/>
            </a:pPr>
            <a:r>
              <a:rPr lang="en-US" altLang="en-US" sz="2800">
                <a:latin typeface="Calibri" pitchFamily="34" charset="0"/>
              </a:rPr>
              <a:t>Response from Patrick Gibbons: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You must submit your draft for review by the IEEE Registration Authority.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Please provide an introduction for your draft.</a:t>
            </a:r>
          </a:p>
          <a:p>
            <a:pPr lvl="2" indent="-228600">
              <a:lnSpc>
                <a:spcPct val="90000"/>
              </a:lnSpc>
              <a:buFontTx/>
              <a:buChar char="•"/>
            </a:pPr>
            <a:r>
              <a:rPr lang="en-US" altLang="en-US" sz="2800">
                <a:latin typeface="Calibri" pitchFamily="34" charset="0"/>
              </a:rPr>
              <a:t>Completion of Above Items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Per consult w/Michelle Turner (on7/27/16), since there are no objects in draft an IEEE Registration Authority review is not needed.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Introduction being added prior to LB recirculation.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endParaRPr lang="en-US" altLang="en-US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27038" y="650875"/>
            <a:ext cx="8275637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dirty="0">
                <a:ea typeface="MS PGothic" pitchFamily="34" charset="-128"/>
              </a:rPr>
              <a:t>15.4t Review by Editorial Coordination Staff 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 err="1" smtClean="0"/>
              <a:t>Recirc</a:t>
            </a:r>
            <a:r>
              <a:rPr lang="en-US" dirty="0" smtClean="0"/>
              <a:t> is scheduled to start no later than Monday August 1 and complete on August 11</a:t>
            </a:r>
          </a:p>
          <a:p>
            <a:r>
              <a:rPr lang="en-US" dirty="0" smtClean="0"/>
              <a:t>BRC call scheduled upon completion</a:t>
            </a:r>
          </a:p>
          <a:p>
            <a:r>
              <a:rPr lang="en-US" dirty="0" smtClean="0"/>
              <a:t>One more </a:t>
            </a:r>
            <a:r>
              <a:rPr lang="en-US" dirty="0" err="1" smtClean="0"/>
              <a:t>recirc</a:t>
            </a:r>
            <a:r>
              <a:rPr lang="en-US" dirty="0" smtClean="0"/>
              <a:t> will be conducted if needed, but not expected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MS PGothic" pitchFamily="34" charset="-128"/>
              </a:rPr>
              <a:t>15.4t (Higher Rate) to Sponsor Ballot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DB8501-9182-4230-8105-FFA17255C40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66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buFontTx/>
              <a:buNone/>
              <a:defRPr/>
            </a:pPr>
            <a:r>
              <a:rPr lang="en-US" kern="0" dirty="0" smtClean="0"/>
              <a:t>Motion: </a:t>
            </a:r>
            <a:r>
              <a:rPr lang="en-US" i="1" kern="0" dirty="0"/>
              <a:t>802.15 has reviewed and approves the CSD </a:t>
            </a:r>
            <a:r>
              <a:rPr lang="en-US" i="1" kern="0" dirty="0" smtClean="0"/>
              <a:t>[</a:t>
            </a:r>
            <a:r>
              <a:rPr lang="en-US" i="1" dirty="0"/>
              <a:t>15-15-0739-02-0000</a:t>
            </a:r>
            <a:r>
              <a:rPr lang="en-US" i="1" kern="0" dirty="0" smtClean="0"/>
              <a:t>] </a:t>
            </a:r>
            <a:r>
              <a:rPr lang="en-US" i="1" kern="0" dirty="0"/>
              <a:t>and requests </a:t>
            </a:r>
            <a:r>
              <a:rPr lang="en-US" i="1" kern="0" dirty="0" smtClean="0"/>
              <a:t>conditional </a:t>
            </a:r>
            <a:r>
              <a:rPr lang="en-US" i="1" kern="0" dirty="0"/>
              <a:t>approval from the EC to submit </a:t>
            </a:r>
            <a:r>
              <a:rPr lang="en-US" i="1" dirty="0"/>
              <a:t>P802.15.4t/D02 Draft Standard</a:t>
            </a:r>
            <a:r>
              <a:rPr lang="en-US" i="1" kern="0" dirty="0" smtClean="0"/>
              <a:t> </a:t>
            </a:r>
            <a:r>
              <a:rPr lang="en-US" i="1" kern="0" dirty="0"/>
              <a:t>to Sponsor Ballot</a:t>
            </a:r>
            <a:r>
              <a:rPr lang="en-US" i="1" kern="0" dirty="0" smtClean="0"/>
              <a:t>.</a:t>
            </a:r>
          </a:p>
          <a:p>
            <a:pPr marL="0" lvl="1" indent="0">
              <a:buFontTx/>
              <a:buNone/>
              <a:defRPr/>
            </a:pPr>
            <a:r>
              <a:rPr lang="en-US" sz="2000" kern="0" dirty="0" smtClean="0">
                <a:ea typeface="MS PGothic" charset="0"/>
              </a:rPr>
              <a:t>(WG vote 45/0/0)</a:t>
            </a: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Moved: Heile, </a:t>
            </a: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Second: </a:t>
            </a:r>
            <a:r>
              <a:rPr lang="en-US" kern="0" dirty="0" err="1" smtClean="0">
                <a:ea typeface="MS PGothic" charset="0"/>
              </a:rPr>
              <a:t>Gilb</a:t>
            </a:r>
            <a:endParaRPr lang="en-US" kern="0" dirty="0">
              <a:ea typeface="MS PGothic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79425" y="717550"/>
            <a:ext cx="818515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dirty="0">
                <a:ea typeface="MS PGothic" pitchFamily="34" charset="-128"/>
              </a:rPr>
              <a:t>15.4t (Higher Rate) to Sponsor Ballot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642256" y="356506"/>
            <a:ext cx="1600200" cy="212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001C61-7669-4525-959A-E1AB59C3B73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b="1" smtClean="0">
                <a:latin typeface="Times New Roman" pitchFamily="18" charset="0"/>
              </a:rPr>
              <a:t>Bob Heile, Wi-SUN Alliance</a:t>
            </a:r>
            <a:endParaRPr lang="en-US" altLang="en-US" sz="1200" b="1" dirty="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EB6CC3-D76B-4B43-B9F8-279BB83862A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4" name="Title 6"/>
          <p:cNvSpPr>
            <a:spLocks noGrp="1"/>
          </p:cNvSpPr>
          <p:nvPr>
            <p:ph type="title" idx="4294967295"/>
          </p:nvPr>
        </p:nvSpPr>
        <p:spPr>
          <a:xfrm>
            <a:off x="566072" y="27305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a typeface="MS PGothic" pitchFamily="34" charset="-128"/>
              </a:rPr>
              <a:t>802.15.4u India </a:t>
            </a:r>
            <a:r>
              <a:rPr lang="en-US" altLang="en-US" b="1" dirty="0" err="1" smtClean="0">
                <a:ea typeface="MS PGothic" pitchFamily="34" charset="-128"/>
              </a:rPr>
              <a:t>SubGHz</a:t>
            </a:r>
            <a:r>
              <a:rPr lang="en-US" altLang="en-US" b="1" dirty="0" smtClean="0">
                <a:ea typeface="MS PGothic" pitchFamily="34" charset="-128"/>
              </a:rPr>
              <a:t> Band</a:t>
            </a:r>
            <a:br>
              <a:rPr lang="en-US" altLang="en-US" b="1" dirty="0" smtClean="0">
                <a:ea typeface="MS PGothic" pitchFamily="34" charset="-128"/>
              </a:rPr>
            </a:br>
            <a:r>
              <a:rPr lang="en-US" altLang="en-US" b="1" dirty="0">
                <a:ea typeface="MS PGothic" pitchFamily="34" charset="-128"/>
              </a:rPr>
              <a:t>C</a:t>
            </a:r>
            <a:r>
              <a:rPr lang="en-US" altLang="en-US" b="1" dirty="0" smtClean="0">
                <a:ea typeface="MS PGothic" pitchFamily="34" charset="-128"/>
              </a:rPr>
              <a:t>onditional Approval to forward to </a:t>
            </a:r>
            <a:r>
              <a:rPr lang="en-US" altLang="en-US" b="1" dirty="0" err="1" smtClean="0">
                <a:ea typeface="MS PGothic" pitchFamily="34" charset="-128"/>
              </a:rPr>
              <a:t>RevCom</a:t>
            </a:r>
            <a:endParaRPr lang="en-US" altLang="en-US" b="1" dirty="0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653160" y="571496"/>
            <a:ext cx="7772400" cy="1066800"/>
          </a:xfrm>
        </p:spPr>
        <p:txBody>
          <a:bodyPr/>
          <a:lstStyle/>
          <a:p>
            <a:r>
              <a:rPr lang="en-US" dirty="0" smtClean="0"/>
              <a:t>802.15.4u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653160" y="1523996"/>
            <a:ext cx="794655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Initial Sponsor Ballot Close Date: 15-Jul-2016 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71 eligible people in this ballot group-- 90% returned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62 affirmative votes (98% affirmative)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 total negative votes with comments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 abstention votes: (Lack of time: 1)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Total Comments: 16  / Must be Satisfied Comments: 1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Based on the resolution to his comment, the one NO voter has flipped his vote to yes.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Need one recirculation to finish up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Comment Resolutions details can be found at: </a:t>
            </a:r>
          </a:p>
          <a:p>
            <a:pPr marL="0" indent="0">
              <a:buNone/>
            </a:pPr>
            <a:r>
              <a:rPr lang="en-US" sz="1100" dirty="0" smtClean="0">
                <a:hlinkClick r:id="rId2"/>
              </a:rPr>
              <a:t>https://mentor.ieee.org/802.15/dcn/16/15-16-0485-03-004u-802-15-4u-sponsor-ballot-consolidated-comments.xlsx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13928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 err="1" smtClean="0"/>
              <a:t>Recirc</a:t>
            </a:r>
            <a:r>
              <a:rPr lang="en-US" dirty="0" smtClean="0"/>
              <a:t> is scheduled to start no later than Monday August 1 and complete on August 11</a:t>
            </a:r>
          </a:p>
          <a:p>
            <a:r>
              <a:rPr lang="en-US" dirty="0" smtClean="0"/>
              <a:t>BRC call scheduled upon completion</a:t>
            </a:r>
          </a:p>
          <a:p>
            <a:r>
              <a:rPr lang="en-US" dirty="0" smtClean="0"/>
              <a:t>Project is being submitted to </a:t>
            </a:r>
            <a:r>
              <a:rPr lang="en-US" dirty="0" err="1" smtClean="0"/>
              <a:t>RevCom</a:t>
            </a:r>
            <a:r>
              <a:rPr lang="en-US" dirty="0" smtClean="0"/>
              <a:t> on August 4</a:t>
            </a:r>
          </a:p>
          <a:p>
            <a:r>
              <a:rPr lang="en-US" dirty="0" smtClean="0"/>
              <a:t>Only one </a:t>
            </a:r>
            <a:r>
              <a:rPr lang="en-US" dirty="0" err="1" smtClean="0"/>
              <a:t>recirc</a:t>
            </a:r>
            <a:r>
              <a:rPr lang="en-US" dirty="0" smtClean="0"/>
              <a:t> will be conducted.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802.15.4u to </a:t>
            </a:r>
            <a:r>
              <a:rPr lang="en-US" dirty="0" err="1"/>
              <a:t>RevCom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DB8501-9182-4230-8105-FFA17255C40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02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53160" y="723900"/>
            <a:ext cx="7772400" cy="1066800"/>
          </a:xfrm>
        </p:spPr>
        <p:txBody>
          <a:bodyPr/>
          <a:lstStyle/>
          <a:p>
            <a:r>
              <a:rPr lang="en-US" dirty="0" smtClean="0"/>
              <a:t>802.15.4u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316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  <a:r>
              <a:rPr lang="en-US" sz="2800" dirty="0" smtClean="0"/>
              <a:t>The </a:t>
            </a:r>
            <a:r>
              <a:rPr lang="en-US" sz="2800" dirty="0"/>
              <a:t>802.15 WG has reviewed and approves the CSD </a:t>
            </a:r>
            <a:r>
              <a:rPr lang="en-US" sz="2800" dirty="0" smtClean="0"/>
              <a:t>[</a:t>
            </a:r>
            <a:r>
              <a:rPr lang="en-US" sz="2800" dirty="0" smtClean="0">
                <a:hlinkClick r:id="rId2"/>
              </a:rPr>
              <a:t>https://mentor.ieee.org/802-ec/dcn/15/ec-15-0103-01-ACSD-802-15-4u.docx</a:t>
            </a:r>
            <a:r>
              <a:rPr lang="en-US" sz="2800" dirty="0" smtClean="0"/>
              <a:t>] and requests </a:t>
            </a:r>
            <a:r>
              <a:rPr lang="en-US" sz="2800" dirty="0"/>
              <a:t>conditional approval from the EC to </a:t>
            </a:r>
            <a:r>
              <a:rPr lang="en-US" sz="2800" dirty="0" smtClean="0"/>
              <a:t>submit P802.15.4u_D4 </a:t>
            </a:r>
            <a:r>
              <a:rPr lang="en-US" sz="2800" dirty="0"/>
              <a:t>to </a:t>
            </a:r>
            <a:r>
              <a:rPr lang="en-US" sz="2800" dirty="0" err="1" smtClean="0"/>
              <a:t>RevCom</a:t>
            </a:r>
            <a:endParaRPr lang="en-US" sz="2800" dirty="0" smtClean="0"/>
          </a:p>
          <a:p>
            <a:pPr marL="0" indent="0">
              <a:buNone/>
            </a:pPr>
            <a:r>
              <a:rPr lang="en-US" sz="1800" dirty="0" smtClean="0"/>
              <a:t>(WG vote</a:t>
            </a:r>
            <a:r>
              <a:rPr lang="en-US" sz="1800" smtClean="0"/>
              <a:t>: 35/0/0)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800" dirty="0" smtClean="0"/>
              <a:t>Mover: </a:t>
            </a:r>
            <a:r>
              <a:rPr lang="en-US" sz="2800" dirty="0" err="1" smtClean="0"/>
              <a:t>Heile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Second: </a:t>
            </a:r>
            <a:r>
              <a:rPr lang="en-US" sz="2800" dirty="0" err="1" smtClean="0"/>
              <a:t>Gilb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5340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257" y="1953986"/>
            <a:ext cx="7772400" cy="1066800"/>
          </a:xfrm>
        </p:spPr>
        <p:txBody>
          <a:bodyPr/>
          <a:lstStyle/>
          <a:p>
            <a:r>
              <a:rPr lang="en-US" dirty="0" smtClean="0"/>
              <a:t>Maintenance PARs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42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32857"/>
            <a:ext cx="7772400" cy="4463143"/>
          </a:xfrm>
        </p:spPr>
        <p:txBody>
          <a:bodyPr/>
          <a:lstStyle/>
          <a:p>
            <a:r>
              <a:rPr lang="en-US" sz="2400" dirty="0" smtClean="0"/>
              <a:t>Group wishes to align PAR title with common industry usage which is Optical Wireless Communications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Move: that the EC approve forwarding the 802.15.7 PAR title change request (</a:t>
            </a:r>
            <a:r>
              <a:rPr lang="en-US" sz="2000" dirty="0" smtClean="0">
                <a:hlinkClick r:id="rId2"/>
              </a:rPr>
              <a:t>15-16-0505-00-007a</a:t>
            </a:r>
            <a:r>
              <a:rPr lang="en-US" sz="2400" dirty="0" smtClean="0"/>
              <a:t>) to </a:t>
            </a:r>
            <a:r>
              <a:rPr lang="en-US" sz="2400" dirty="0" err="1" smtClean="0"/>
              <a:t>NesCom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(WG vote: 43-0-1)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Moved: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Second: </a:t>
            </a:r>
            <a:r>
              <a:rPr lang="en-US" sz="2400" dirty="0" err="1" smtClean="0"/>
              <a:t>Gilb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802.15.7 PAR Title 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7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29" y="1981200"/>
            <a:ext cx="8338457" cy="4114800"/>
          </a:xfrm>
        </p:spPr>
        <p:txBody>
          <a:bodyPr/>
          <a:lstStyle/>
          <a:p>
            <a:r>
              <a:rPr lang="en-US" dirty="0" smtClean="0"/>
              <a:t>802.15.3e to Sponsor Ballot (unconditional)</a:t>
            </a:r>
          </a:p>
          <a:p>
            <a:r>
              <a:rPr lang="en-US" dirty="0" smtClean="0"/>
              <a:t>802.15.4t to Sponsor Ballot (conditional)</a:t>
            </a:r>
          </a:p>
          <a:p>
            <a:r>
              <a:rPr lang="en-US" dirty="0" smtClean="0"/>
              <a:t>802.15.4u to </a:t>
            </a:r>
            <a:r>
              <a:rPr lang="en-US" dirty="0" err="1" smtClean="0"/>
              <a:t>RevCom</a:t>
            </a:r>
            <a:r>
              <a:rPr lang="en-US" dirty="0" smtClean="0"/>
              <a:t> (conditional)</a:t>
            </a:r>
          </a:p>
          <a:p>
            <a:r>
              <a:rPr lang="en-US" dirty="0" smtClean="0"/>
              <a:t>802.15.7 PAR Title Change to </a:t>
            </a:r>
            <a:r>
              <a:rPr lang="en-US" dirty="0" err="1" smtClean="0"/>
              <a:t>NesCom</a:t>
            </a:r>
            <a:endParaRPr lang="en-US" dirty="0" smtClean="0"/>
          </a:p>
          <a:p>
            <a:r>
              <a:rPr lang="en-US" dirty="0" smtClean="0"/>
              <a:t>802.15.8 PAR Extension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Package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49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Move that the EC approve forwarding the one year 802.15.8 PAR extension request </a:t>
            </a:r>
            <a:r>
              <a:rPr lang="en-US" sz="2400" dirty="0" smtClean="0"/>
              <a:t>(</a:t>
            </a:r>
            <a:r>
              <a:rPr lang="en-US" sz="2400" dirty="0" smtClean="0">
                <a:hlinkClick r:id="rId2"/>
              </a:rPr>
              <a:t>15-16-0531-00-0008</a:t>
            </a:r>
            <a:r>
              <a:rPr lang="en-US" sz="2400" dirty="0" smtClean="0"/>
              <a:t>) </a:t>
            </a:r>
            <a:r>
              <a:rPr lang="en-US" dirty="0" smtClean="0"/>
              <a:t>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(WG vote: 45-0-0)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Moved: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Second: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802.15.8 One Year PAR Extension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4" name="Title 6"/>
          <p:cNvSpPr>
            <a:spLocks noGrp="1"/>
          </p:cNvSpPr>
          <p:nvPr>
            <p:ph type="ctrTitle" idx="4294967295"/>
          </p:nvPr>
        </p:nvSpPr>
        <p:spPr>
          <a:xfrm>
            <a:off x="250371" y="2130425"/>
            <a:ext cx="8741229" cy="1470025"/>
          </a:xfrm>
        </p:spPr>
        <p:txBody>
          <a:bodyPr/>
          <a:lstStyle/>
          <a:p>
            <a:r>
              <a:rPr lang="en-US" altLang="en-US" dirty="0" smtClean="0"/>
              <a:t>802.15.3e High Rate Close Proximity (HRCP) </a:t>
            </a:r>
            <a:br>
              <a:rPr lang="en-US" altLang="en-US" dirty="0" smtClean="0"/>
            </a:br>
            <a:r>
              <a:rPr lang="en-US" altLang="en-US" dirty="0" smtClean="0"/>
              <a:t>Unconditional Approval to Start </a:t>
            </a:r>
            <a:br>
              <a:rPr lang="en-US" altLang="en-US" dirty="0" smtClean="0"/>
            </a:br>
            <a:r>
              <a:rPr lang="en-US" altLang="en-US" dirty="0" smtClean="0"/>
              <a:t>Sponsor Ballot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DB8501-9182-4230-8105-FFA17255C4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20738" y="1489075"/>
            <a:ext cx="8323262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Initial Letter Ballot (LB114) closed  21 Feb 2016</a:t>
            </a:r>
          </a:p>
          <a:p>
            <a:pPr marL="347663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Vote Results (pool of 103 voters)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71 Responses (69%)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65 Yes, 4 no  (94% approval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2 Abstain (3%)</a:t>
            </a:r>
          </a:p>
          <a:p>
            <a:pPr marL="747713" lvl="1" indent="-347663">
              <a:lnSpc>
                <a:spcPct val="90000"/>
              </a:lnSpc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</a:rPr>
              <a:t>Ballot passes</a:t>
            </a:r>
          </a:p>
          <a:p>
            <a:pPr marL="347663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140 comments from 9 commenters (84 no Voter comments)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108 Must Be Satisfied</a:t>
            </a:r>
            <a:br>
              <a:rPr lang="en-US" sz="2000" dirty="0" smtClean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(56 accepted, 40 revised, 12 rejected, 0 out of scope, 0 withdrawn)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32 Other</a:t>
            </a:r>
          </a:p>
          <a:p>
            <a:pPr marL="347663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marL="747713" lvl="1" indent="-34766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itchFamily="18" charset="0"/>
                <a:hlinkClick r:id="rId2"/>
              </a:rPr>
              <a:t>https://mentor.ieee.org/802.15/dcn/16/15-16-0162-08-003e-lb114-consolidated-comments.xls</a:t>
            </a: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600" b="1"/>
              <a:t>802.15.3e Letter Ballot History</a:t>
            </a:r>
            <a:endParaRPr lang="en-US" sz="36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600" b="1"/>
              <a:t>802.15.3e Letter Ballot History</a:t>
            </a:r>
            <a:endParaRPr lang="en-US" sz="3600" b="1">
              <a:solidFill>
                <a:schemeClr val="tx2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457200" y="1489075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771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Recirc-1 (LB119) closed 14 May 2016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Final cumulative vote results (pool of 103  voters)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73 Responses (71% response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67 Yes, 4 no  (94% approval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2 Abstain (3% abstain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Ballot passes</a:t>
            </a:r>
            <a:endParaRPr lang="en-US" sz="200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101 comments from 3 commenters (66 no Voter comments)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39 Must Be Satisfied </a:t>
            </a:r>
            <a:br>
              <a:rPr lang="en-US" sz="2000">
                <a:latin typeface="Calibri" pitchFamily="34" charset="0"/>
                <a:cs typeface="Calibri" pitchFamily="34" charset="0"/>
              </a:rPr>
            </a:br>
            <a:r>
              <a:rPr lang="en-US" sz="2000">
                <a:latin typeface="Calibri" pitchFamily="34" charset="0"/>
                <a:cs typeface="Calibri" pitchFamily="34" charset="0"/>
              </a:rPr>
              <a:t>(23 accepted, 15 revised, 1 rejected, 0 out of scope, 0 withdrawn)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62 Other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hlinkClick r:id="rId2"/>
              </a:rPr>
              <a:t>https://mentor.ieee.org/802.15/dcn/16/15-16-0371-04-003e-lb119-consolidated-comments.xls</a:t>
            </a:r>
            <a:endParaRPr lang="en-US" sz="2000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600" b="1"/>
              <a:t>802.15.3e Letter Ballot History</a:t>
            </a:r>
            <a:endParaRPr lang="en-US" sz="3600" b="1">
              <a:solidFill>
                <a:schemeClr val="tx2"/>
              </a:solidFill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457200" y="1489075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771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Recirc-2 (LB124) closed 3 July 2016 – Final Recirc.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Final cumulative vote results (pool of 103  voters)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76 Responses (74% final response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74 Yes, 0 no  (100% final approval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2 Abstain (3% final abstain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Ballot passes</a:t>
            </a:r>
            <a:endParaRPr lang="en-US" sz="200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32 comments from 1 commenter (0 no Voter comments)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All 32 comments withdrawn by commenter</a:t>
            </a:r>
            <a:endParaRPr lang="en-US" sz="240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hlinkClick r:id="rId2"/>
              </a:rPr>
              <a:t>https://mentor.ieee.org/802.15/dcn/16/15-16-0524-00-003e-tg3e-consolidated-letter-ballot-comments.xls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 txBox="1">
            <a:spLocks noChangeArrowheads="1"/>
          </p:cNvSpPr>
          <p:nvPr/>
        </p:nvSpPr>
        <p:spPr bwMode="auto">
          <a:xfrm>
            <a:off x="457200" y="1739900"/>
            <a:ext cx="82296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051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6858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</a:pPr>
            <a:r>
              <a:rPr lang="en-US" altLang="en-US" sz="2800" dirty="0">
                <a:latin typeface="Calibri" pitchFamily="34" charset="0"/>
              </a:rPr>
              <a:t>MEC Review Completed on 7/22/16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altLang="en-US" sz="2800" dirty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latin typeface="Calibri" pitchFamily="34" charset="0"/>
              </a:rPr>
              <a:t>All MEC items </a:t>
            </a:r>
            <a:r>
              <a:rPr lang="en-US" altLang="en-US" sz="2800" dirty="0">
                <a:latin typeface="Calibri" pitchFamily="34" charset="0"/>
              </a:rPr>
              <a:t>have been addressed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altLang="en-US" sz="2800" dirty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latin typeface="Calibri" pitchFamily="34" charset="0"/>
              </a:rPr>
              <a:t>MEC review detail can be found at: </a:t>
            </a:r>
            <a:r>
              <a:rPr lang="en-US" altLang="en-US" sz="1400" dirty="0" smtClean="0">
                <a:latin typeface="Calibri" pitchFamily="34" charset="0"/>
                <a:hlinkClick r:id="rId3"/>
              </a:rPr>
              <a:t>https://</a:t>
            </a:r>
            <a:r>
              <a:rPr lang="en-US" altLang="en-US" sz="1400" dirty="0" smtClean="0">
                <a:latin typeface="Calibri" pitchFamily="34" charset="0"/>
                <a:hlinkClick r:id="rId3"/>
              </a:rPr>
              <a:t>mentor.ieee.org/802.15/dcn/16/15-16-0541-00-003e-15-3e-mec-review-detail.pptx</a:t>
            </a:r>
            <a:endParaRPr lang="en-US" altLang="en-US" sz="1400" dirty="0" smtClean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altLang="en-US" sz="1400" dirty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altLang="en-US" sz="1400" dirty="0" smtClean="0">
              <a:latin typeface="Calibri" pitchFamily="34" charset="0"/>
            </a:endParaRPr>
          </a:p>
          <a:p>
            <a:pPr marL="404813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en-US" sz="2400" dirty="0" smtClean="0">
                <a:latin typeface="Calibri" pitchFamily="34" charset="0"/>
              </a:rPr>
              <a:t>No changes have been made to the draft since the last </a:t>
            </a:r>
            <a:r>
              <a:rPr lang="en-US" altLang="en-US" sz="2400" dirty="0" err="1" smtClean="0">
                <a:latin typeface="Calibri" pitchFamily="34" charset="0"/>
              </a:rPr>
              <a:t>reciruculation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427038" y="650875"/>
            <a:ext cx="8275637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800" b="1"/>
              <a:t>15.3e Review by Editorial Coordination Staff Summary 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buFontTx/>
              <a:buNone/>
              <a:defRPr/>
            </a:pPr>
            <a:r>
              <a:rPr lang="en-US" kern="0" dirty="0" smtClean="0"/>
              <a:t>Motion: </a:t>
            </a:r>
            <a:r>
              <a:rPr lang="en-US" i="1" kern="0" dirty="0"/>
              <a:t>802.15 has reviewed and approves the CSD </a:t>
            </a:r>
            <a:r>
              <a:rPr lang="en-US" i="1" kern="0" dirty="0" smtClean="0"/>
              <a:t>[</a:t>
            </a:r>
            <a:r>
              <a:rPr lang="en-US" i="1" dirty="0"/>
              <a:t>15-14-0716-07-003e</a:t>
            </a:r>
            <a:r>
              <a:rPr lang="en-US" i="1" kern="0" dirty="0" smtClean="0"/>
              <a:t>] </a:t>
            </a:r>
            <a:r>
              <a:rPr lang="en-US" i="1" kern="0" dirty="0"/>
              <a:t>and requests </a:t>
            </a:r>
            <a:r>
              <a:rPr lang="en-US" i="1" kern="0" dirty="0" smtClean="0"/>
              <a:t>unconditional </a:t>
            </a:r>
            <a:r>
              <a:rPr lang="en-US" i="1" kern="0" dirty="0"/>
              <a:t>approval from the EC to submit </a:t>
            </a:r>
            <a:r>
              <a:rPr lang="en-US" i="1" kern="0" dirty="0" smtClean="0"/>
              <a:t>P802.15.3e_D04 </a:t>
            </a:r>
            <a:r>
              <a:rPr lang="en-US" i="1" kern="0" dirty="0"/>
              <a:t>to Sponsor Ballot</a:t>
            </a:r>
            <a:r>
              <a:rPr lang="en-US" i="1" kern="0" dirty="0" smtClean="0"/>
              <a:t>.</a:t>
            </a:r>
          </a:p>
          <a:p>
            <a:pPr marL="0" lvl="1" indent="0">
              <a:buFontTx/>
              <a:buNone/>
              <a:defRPr/>
            </a:pPr>
            <a:r>
              <a:rPr lang="en-US" sz="2000" kern="0" dirty="0" smtClean="0">
                <a:ea typeface="MS PGothic" charset="0"/>
              </a:rPr>
              <a:t>(WG vote: 36/0/0)</a:t>
            </a: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Mover: Bob </a:t>
            </a:r>
            <a:r>
              <a:rPr lang="en-US" kern="0" dirty="0" err="1" smtClean="0">
                <a:ea typeface="MS PGothic" charset="0"/>
              </a:rPr>
              <a:t>Heile</a:t>
            </a:r>
            <a:endParaRPr lang="en-US" kern="0" dirty="0" smtClean="0">
              <a:ea typeface="MS PGothic" charset="0"/>
            </a:endParaRP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Seconder: James </a:t>
            </a:r>
            <a:r>
              <a:rPr lang="en-US" kern="0" dirty="0" err="1" smtClean="0">
                <a:ea typeface="MS PGothic" charset="0"/>
              </a:rPr>
              <a:t>Gilb</a:t>
            </a:r>
            <a:endParaRPr lang="en-US" kern="0" dirty="0">
              <a:ea typeface="MS PGothic" charset="0"/>
            </a:endParaRPr>
          </a:p>
        </p:txBody>
      </p:sp>
      <p:sp>
        <p:nvSpPr>
          <p:cNvPr id="12291" name="Rectangle 2"/>
          <p:cNvSpPr txBox="1">
            <a:spLocks noChangeArrowheads="1"/>
          </p:cNvSpPr>
          <p:nvPr/>
        </p:nvSpPr>
        <p:spPr bwMode="auto">
          <a:xfrm>
            <a:off x="479425" y="717550"/>
            <a:ext cx="8185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800" b="1"/>
              <a:t>15.3e (High Rate Close Proximity) to Sponsor Ballot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001C61-7669-4525-959A-E1AB59C3B7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b="1" smtClean="0">
                <a:latin typeface="Times New Roman" pitchFamily="18" charset="0"/>
              </a:rPr>
              <a:t>Bob Heile, Wi-SUN Alliance</a:t>
            </a:r>
            <a:endParaRPr lang="en-US" altLang="en-US" sz="1200" b="1" dirty="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EB6CC3-D76B-4B43-B9F8-279BB83862A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4" name="Title 6"/>
          <p:cNvSpPr>
            <a:spLocks noGrp="1"/>
          </p:cNvSpPr>
          <p:nvPr>
            <p:ph type="ctrTitle" idx="4294967295"/>
          </p:nvPr>
        </p:nvSpPr>
        <p:spPr>
          <a:xfrm>
            <a:off x="65316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a typeface="MS PGothic" pitchFamily="34" charset="-128"/>
              </a:rPr>
              <a:t>802.15.4t Higher Rate PHY</a:t>
            </a:r>
            <a:br>
              <a:rPr lang="en-US" altLang="en-US" b="1" dirty="0" smtClean="0">
                <a:ea typeface="MS PGothic" pitchFamily="34" charset="-128"/>
              </a:rPr>
            </a:br>
            <a:r>
              <a:rPr lang="en-US" altLang="en-US" b="1" dirty="0">
                <a:ea typeface="MS PGothic" pitchFamily="34" charset="-128"/>
              </a:rPr>
              <a:t>C</a:t>
            </a:r>
            <a:r>
              <a:rPr lang="en-US" altLang="en-US" b="1" dirty="0" smtClean="0">
                <a:ea typeface="MS PGothic" pitchFamily="34" charset="-128"/>
              </a:rPr>
              <a:t>onditional Approval to Start Sponsor Ballot</a:t>
            </a:r>
          </a:p>
        </p:txBody>
      </p:sp>
    </p:spTree>
    <p:extLst>
      <p:ext uri="{BB962C8B-B14F-4D97-AF65-F5344CB8AC3E}">
        <p14:creationId xmlns:p14="http://schemas.microsoft.com/office/powerpoint/2010/main" val="9896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14129</TotalTime>
  <Words>1046</Words>
  <Application>Microsoft Office PowerPoint</Application>
  <PresentationFormat>On-screen Show (4:3)</PresentationFormat>
  <Paragraphs>188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IEEE-P802_15</vt:lpstr>
      <vt:lpstr>802.15 Motions EC Meeting July 29, 2016 Manchester Grand Hyatt San Diego, CA, USA</vt:lpstr>
      <vt:lpstr>Contents of Package</vt:lpstr>
      <vt:lpstr>802.15.3e High Rate Close Proximity (HRCP)  Unconditional Approval to Start  Sponsor Ballot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802.15.4t Higher Rate PHY Conditional Approval to Start Sponsor Ballot</vt:lpstr>
      <vt:lpstr>PowerPoint Presentation</vt:lpstr>
      <vt:lpstr>PowerPoint Presentation</vt:lpstr>
      <vt:lpstr>15.4t (Higher Rate) to Sponsor Ballot </vt:lpstr>
      <vt:lpstr>PowerPoint Presentation</vt:lpstr>
      <vt:lpstr>802.15.4u India SubGHz Band Conditional Approval to forward to RevCom</vt:lpstr>
      <vt:lpstr>802.15.4u to RevCom</vt:lpstr>
      <vt:lpstr>802.15.4u to RevCom </vt:lpstr>
      <vt:lpstr>802.15.4u to RevCom</vt:lpstr>
      <vt:lpstr>Maintenance PARs to NesCom</vt:lpstr>
      <vt:lpstr>802.15.7 PAR Title Change</vt:lpstr>
      <vt:lpstr>802.15.8 One Year PAR Extension</vt:lpstr>
    </vt:vector>
  </TitlesOfParts>
  <Company>IEEE 802.15.4f Active RFID Task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McInnis</dc:creator>
  <cp:lastModifiedBy>bheile</cp:lastModifiedBy>
  <cp:revision>592</cp:revision>
  <dcterms:created xsi:type="dcterms:W3CDTF">2009-03-12T22:43:48Z</dcterms:created>
  <dcterms:modified xsi:type="dcterms:W3CDTF">2016-07-29T19:52:00Z</dcterms:modified>
</cp:coreProperties>
</file>