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9" r:id="rId2"/>
    <p:sldId id="292" r:id="rId3"/>
    <p:sldId id="320" r:id="rId4"/>
    <p:sldId id="293" r:id="rId5"/>
    <p:sldId id="312" r:id="rId6"/>
    <p:sldId id="305" r:id="rId7"/>
    <p:sldId id="294" r:id="rId8"/>
    <p:sldId id="296" r:id="rId9"/>
    <p:sldId id="306" r:id="rId10"/>
    <p:sldId id="309" r:id="rId11"/>
    <p:sldId id="318" r:id="rId12"/>
    <p:sldId id="319" r:id="rId13"/>
    <p:sldId id="301" r:id="rId14"/>
    <p:sldId id="297" r:id="rId15"/>
    <p:sldId id="316" r:id="rId16"/>
    <p:sldId id="317" r:id="rId17"/>
    <p:sldId id="300" r:id="rId18"/>
    <p:sldId id="313" r:id="rId19"/>
    <p:sldId id="308" r:id="rId20"/>
  </p:sldIdLst>
  <p:sldSz cx="9144000" cy="6858000" type="screen4x3"/>
  <p:notesSz cx="6797675" cy="9926638"/>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김준형" initials="jhkim" lastIdx="1" clrIdx="0"/>
  <p:cmAuthor id="1" name="Admin" initials="A" lastIdx="3" clrIdx="1"/>
  <p:cmAuthor id="2" name="김준형" initials="김" lastIdx="1" clrIdx="2">
    <p:extLst>
      <p:ext uri="{19B8F6BF-5375-455C-9EA6-DF929625EA0E}">
        <p15:presenceInfo xmlns:p15="http://schemas.microsoft.com/office/powerpoint/2012/main" userId="김준형"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00FF"/>
    <a:srgbClr val="CCFFFF"/>
    <a:srgbClr val="FF3399"/>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밝은 스타일 2 - 강조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밝은 스타일 1 - 강조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0" autoAdjust="0"/>
    <p:restoredTop sz="93286" autoAdjust="0"/>
  </p:normalViewPr>
  <p:slideViewPr>
    <p:cSldViewPr>
      <p:cViewPr varScale="1">
        <p:scale>
          <a:sx n="109" d="100"/>
          <a:sy n="109" d="100"/>
        </p:scale>
        <p:origin x="1168" y="80"/>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46"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094" y="202270"/>
            <a:ext cx="26409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81635" y="202270"/>
            <a:ext cx="22643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078917" y="9607410"/>
            <a:ext cx="211493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44060" y="9607410"/>
            <a:ext cx="135860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087AD6B1-6C40-493F-B270-5B817A0DB11E}" type="slidenum">
              <a:rPr lang="en-US" altLang="ko-KR"/>
              <a:pPr/>
              <a:t>‹#›</a:t>
            </a:fld>
            <a:endParaRPr lang="en-US" altLang="ko-KR"/>
          </a:p>
        </p:txBody>
      </p:sp>
      <p:sp>
        <p:nvSpPr>
          <p:cNvPr id="3078" name="Line 6"/>
          <p:cNvSpPr>
            <a:spLocks noChangeShapeType="1"/>
          </p:cNvSpPr>
          <p:nvPr/>
        </p:nvSpPr>
        <p:spPr bwMode="auto">
          <a:xfrm>
            <a:off x="680079" y="414317"/>
            <a:ext cx="54375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80079" y="9607410"/>
            <a:ext cx="697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80079" y="9595524"/>
            <a:ext cx="558847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53636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117369"/>
            <a:ext cx="275922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41173" y="117369"/>
            <a:ext cx="26829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925513" y="750888"/>
            <a:ext cx="4946650" cy="370998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5734" y="4715408"/>
            <a:ext cx="4986207" cy="446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697636" y="9610806"/>
            <a:ext cx="24604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875939" y="9610806"/>
            <a:ext cx="7859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1167993F-8497-4889-AB50-110429ED30FD}" type="slidenum">
              <a:rPr lang="en-US" altLang="ko-KR"/>
              <a:pPr/>
              <a:t>‹#›</a:t>
            </a:fld>
            <a:endParaRPr lang="en-US" altLang="ko-KR"/>
          </a:p>
        </p:txBody>
      </p:sp>
      <p:sp>
        <p:nvSpPr>
          <p:cNvPr id="2056" name="Rectangle 8"/>
          <p:cNvSpPr>
            <a:spLocks noChangeArrowheads="1"/>
          </p:cNvSpPr>
          <p:nvPr/>
        </p:nvSpPr>
        <p:spPr bwMode="auto">
          <a:xfrm>
            <a:off x="709648" y="9610806"/>
            <a:ext cx="697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09648" y="9609108"/>
            <a:ext cx="53783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34948" y="317531"/>
            <a:ext cx="55277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97282669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25513" y="750888"/>
            <a:ext cx="4946650" cy="3709987"/>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a:t>
            </a:fld>
            <a:endParaRPr lang="en-US" altLang="ko-KR"/>
          </a:p>
        </p:txBody>
      </p:sp>
    </p:spTree>
    <p:extLst>
      <p:ext uri="{BB962C8B-B14F-4D97-AF65-F5344CB8AC3E}">
        <p14:creationId xmlns:p14="http://schemas.microsoft.com/office/powerpoint/2010/main" val="15309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B88D31AC-600C-49C9-91AD-7A9EFC9C8E48}" type="slidenum">
              <a:rPr lang="en-US" altLang="ko-KR"/>
              <a:pPr/>
              <a:t>‹#›</a:t>
            </a:fld>
            <a:endParaRPr lang="en-US" altLang="ko-KR"/>
          </a:p>
        </p:txBody>
      </p:sp>
    </p:spTree>
    <p:extLst>
      <p:ext uri="{BB962C8B-B14F-4D97-AF65-F5344CB8AC3E}">
        <p14:creationId xmlns:p14="http://schemas.microsoft.com/office/powerpoint/2010/main" val="11637523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49003B2-71B0-4C77-A045-A30436F529EF}" type="slidenum">
              <a:rPr lang="en-US" altLang="ko-KR"/>
              <a:pPr/>
              <a:t>‹#›</a:t>
            </a:fld>
            <a:endParaRPr lang="en-US" altLang="ko-KR"/>
          </a:p>
        </p:txBody>
      </p:sp>
    </p:spTree>
    <p:extLst>
      <p:ext uri="{BB962C8B-B14F-4D97-AF65-F5344CB8AC3E}">
        <p14:creationId xmlns:p14="http://schemas.microsoft.com/office/powerpoint/2010/main" val="3719847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65B121E-FC60-40C5-B8F5-FD30D9722FD9}" type="slidenum">
              <a:rPr lang="en-US" altLang="ko-KR"/>
              <a:pPr/>
              <a:t>‹#›</a:t>
            </a:fld>
            <a:endParaRPr lang="en-US" altLang="ko-KR"/>
          </a:p>
        </p:txBody>
      </p:sp>
    </p:spTree>
    <p:extLst>
      <p:ext uri="{BB962C8B-B14F-4D97-AF65-F5344CB8AC3E}">
        <p14:creationId xmlns:p14="http://schemas.microsoft.com/office/powerpoint/2010/main" val="3232430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43F14156-D200-4457-B4C4-5D7FCD238904}" type="slidenum">
              <a:rPr lang="en-US" altLang="ko-KR"/>
              <a:pPr/>
              <a:t>‹#›</a:t>
            </a:fld>
            <a:endParaRPr lang="en-US" altLang="ko-KR"/>
          </a:p>
        </p:txBody>
      </p:sp>
    </p:spTree>
    <p:extLst>
      <p:ext uri="{BB962C8B-B14F-4D97-AF65-F5344CB8AC3E}">
        <p14:creationId xmlns:p14="http://schemas.microsoft.com/office/powerpoint/2010/main" val="1359064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C7BCF18-A9B7-46E6-B85B-92241CFF1EB5}" type="slidenum">
              <a:rPr lang="en-US" altLang="ko-KR"/>
              <a:pPr/>
              <a:t>‹#›</a:t>
            </a:fld>
            <a:endParaRPr lang="en-US" altLang="ko-KR"/>
          </a:p>
        </p:txBody>
      </p:sp>
    </p:spTree>
    <p:extLst>
      <p:ext uri="{BB962C8B-B14F-4D97-AF65-F5344CB8AC3E}">
        <p14:creationId xmlns:p14="http://schemas.microsoft.com/office/powerpoint/2010/main" val="1112178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dirty="0" smtClean="0"/>
              <a:t>마스터 제목 스타일 편집</a:t>
            </a:r>
            <a:endParaRPr lang="ko-KR" altLang="en-US" dirty="0"/>
          </a:p>
        </p:txBody>
      </p:sp>
      <p:sp>
        <p:nvSpPr>
          <p:cNvPr id="3" name="내용 개체 틀 2"/>
          <p:cNvSpPr>
            <a:spLocks noGrp="1"/>
          </p:cNvSpPr>
          <p:nvPr>
            <p:ph sz="half" idx="1"/>
          </p:nvPr>
        </p:nvSpPr>
        <p:spPr>
          <a:xfrm>
            <a:off x="6858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내용 개체 틀 3"/>
          <p:cNvSpPr>
            <a:spLocks noGrp="1"/>
          </p:cNvSpPr>
          <p:nvPr>
            <p:ph sz="half" idx="2"/>
          </p:nvPr>
        </p:nvSpPr>
        <p:spPr>
          <a:xfrm>
            <a:off x="46482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날짜 개체 틀 4"/>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00584478-7229-46B7-90B7-6F2C0048A995}" type="slidenum">
              <a:rPr lang="en-US" altLang="ko-KR"/>
              <a:pPr/>
              <a:t>‹#›</a:t>
            </a:fld>
            <a:endParaRPr lang="en-US" altLang="ko-KR"/>
          </a:p>
        </p:txBody>
      </p:sp>
    </p:spTree>
    <p:extLst>
      <p:ext uri="{BB962C8B-B14F-4D97-AF65-F5344CB8AC3E}">
        <p14:creationId xmlns:p14="http://schemas.microsoft.com/office/powerpoint/2010/main" val="21436990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8" name="바닥글 개체 틀 7"/>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A4AEFCD5-9A6A-4B4E-B2E0-90498B877071}" type="slidenum">
              <a:rPr lang="en-US" altLang="ko-KR"/>
              <a:pPr/>
              <a:t>‹#›</a:t>
            </a:fld>
            <a:endParaRPr lang="en-US" altLang="ko-KR"/>
          </a:p>
        </p:txBody>
      </p:sp>
    </p:spTree>
    <p:extLst>
      <p:ext uri="{BB962C8B-B14F-4D97-AF65-F5344CB8AC3E}">
        <p14:creationId xmlns:p14="http://schemas.microsoft.com/office/powerpoint/2010/main" val="22176128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4" name="바닥글 개체 틀 3"/>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D28256C3-2AA4-4145-9783-F043BC288164}" type="slidenum">
              <a:rPr lang="en-US" altLang="ko-KR"/>
              <a:pPr/>
              <a:t>‹#›</a:t>
            </a:fld>
            <a:endParaRPr lang="en-US" altLang="ko-KR"/>
          </a:p>
        </p:txBody>
      </p:sp>
    </p:spTree>
    <p:extLst>
      <p:ext uri="{BB962C8B-B14F-4D97-AF65-F5344CB8AC3E}">
        <p14:creationId xmlns:p14="http://schemas.microsoft.com/office/powerpoint/2010/main" val="4125129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3" name="바닥글 개체 틀 2"/>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EBCBA1D1-C26B-48B5-BA7F-34FF92B9C553}" type="slidenum">
              <a:rPr lang="en-US" altLang="ko-KR"/>
              <a:pPr/>
              <a:t>‹#›</a:t>
            </a:fld>
            <a:endParaRPr lang="en-US" altLang="ko-KR"/>
          </a:p>
        </p:txBody>
      </p:sp>
    </p:spTree>
    <p:extLst>
      <p:ext uri="{BB962C8B-B14F-4D97-AF65-F5344CB8AC3E}">
        <p14:creationId xmlns:p14="http://schemas.microsoft.com/office/powerpoint/2010/main" val="41119502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CA4D08DF-8693-425F-BC4B-5CDA24BA09A8}" type="slidenum">
              <a:rPr lang="en-US" altLang="ko-KR"/>
              <a:pPr/>
              <a:t>‹#›</a:t>
            </a:fld>
            <a:endParaRPr lang="en-US" altLang="ko-KR"/>
          </a:p>
        </p:txBody>
      </p:sp>
    </p:spTree>
    <p:extLst>
      <p:ext uri="{BB962C8B-B14F-4D97-AF65-F5344CB8AC3E}">
        <p14:creationId xmlns:p14="http://schemas.microsoft.com/office/powerpoint/2010/main" val="33060784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42F19F6-7776-49AB-844D-669DB8048BE7}" type="slidenum">
              <a:rPr lang="en-US" altLang="ko-KR"/>
              <a:pPr/>
              <a:t>‹#›</a:t>
            </a:fld>
            <a:endParaRPr lang="en-US" altLang="ko-KR"/>
          </a:p>
        </p:txBody>
      </p:sp>
    </p:spTree>
    <p:extLst>
      <p:ext uri="{BB962C8B-B14F-4D97-AF65-F5344CB8AC3E}">
        <p14:creationId xmlns:p14="http://schemas.microsoft.com/office/powerpoint/2010/main" val="26556848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dirty="0" smtClean="0"/>
              <a:t>마스터 제목 스타일 편집</a:t>
            </a:r>
            <a:endParaRPr lang="en-US" altLang="ko-KR" dirty="0" smtClean="0"/>
          </a:p>
        </p:txBody>
      </p:sp>
      <p:sp>
        <p:nvSpPr>
          <p:cNvPr id="1027" name="Rectangle 3"/>
          <p:cNvSpPr>
            <a:spLocks noGrp="1" noChangeArrowheads="1"/>
          </p:cNvSpPr>
          <p:nvPr>
            <p:ph type="body" idx="1"/>
          </p:nvPr>
        </p:nvSpPr>
        <p:spPr bwMode="auto">
          <a:xfrm>
            <a:off x="685800" y="1412776"/>
            <a:ext cx="777240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altLang="ko-KR"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t>July 2016</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smtClean="0"/>
              <a:t>Junhyeong Kim,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E15B7E4A-8B12-48C1-9A66-EC22279A1A5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a:t>
            </a:r>
            <a:r>
              <a:rPr lang="en-US" altLang="ko-KR" sz="1400" b="1">
                <a:ea typeface="굴림" charset="-127"/>
              </a:rPr>
              <a:t>IEEE </a:t>
            </a:r>
            <a:r>
              <a:rPr lang="en-US" altLang="ko-KR" sz="1400" b="1" smtClean="0">
                <a:ea typeface="굴림" charset="-127"/>
              </a:rPr>
              <a:t>802.15-16-0502</a:t>
            </a:r>
            <a:r>
              <a:rPr lang="en-US" altLang="ko-KR" sz="1400" b="1" smtClean="0">
                <a:solidFill>
                  <a:schemeClr val="tx1"/>
                </a:solidFill>
                <a:ea typeface="굴림" charset="-127"/>
              </a:rPr>
              <a:t>-00</a:t>
            </a:r>
            <a:r>
              <a:rPr lang="en-US" altLang="ko-KR" sz="1400" b="1" smtClean="0">
                <a:ea typeface="굴림" charset="-127"/>
              </a:rPr>
              <a:t>-hrrc</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5/dcn/15/15-15-0839-00-hrrc-handover-strategy-for-high-speed-rail-communications.pdf" TargetMode="External"/><Relationship Id="rId2" Type="http://schemas.openxmlformats.org/officeDocument/2006/relationships/hyperlink" Target="https://mentor.ieee.org/802.15/dcn/15/15-15-0837-00-hrrc-ray-tracing-based-study-on-mobile-channel-in-typical-urban-environment-with-various-beamforming-strategies-at-32-ghz.pdf" TargetMode="External"/><Relationship Id="rId1" Type="http://schemas.openxmlformats.org/officeDocument/2006/relationships/slideLayout" Target="../slideLayouts/slideLayout6.xml"/><Relationship Id="rId4" Type="http://schemas.openxmlformats.org/officeDocument/2006/relationships/hyperlink" Target="https://mentor.ieee.org/802.15/dcn/16/15-16-0185-01-hrrc-performance-evaluation-of-millimeter-wave-based-communication-system-in-subway-tunnels.ppt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a:xfrm>
            <a:off x="685800" y="378281"/>
            <a:ext cx="1600200" cy="215444"/>
          </a:xfrm>
        </p:spPr>
        <p:txBody>
          <a:bodyPr/>
          <a:lstStyle/>
          <a:p>
            <a:r>
              <a:rPr lang="en-US" altLang="ko-KR" dirty="0" smtClean="0"/>
              <a:t>July 2016</a:t>
            </a:r>
            <a:endParaRPr lang="en-US" altLang="ko-KR" dirty="0"/>
          </a:p>
        </p:txBody>
      </p:sp>
      <p:sp>
        <p:nvSpPr>
          <p:cNvPr id="5" name="바닥글 개체 틀 2"/>
          <p:cNvSpPr>
            <a:spLocks noGrp="1"/>
          </p:cNvSpPr>
          <p:nvPr>
            <p:ph type="ftr" sz="quarter" idx="11"/>
          </p:nvPr>
        </p:nvSpPr>
        <p:spPr/>
        <p:txBody>
          <a:bodyPr/>
          <a:lstStyle/>
          <a:p>
            <a:r>
              <a:rPr lang="en-US" altLang="ko-KR" dirty="0" smtClean="0"/>
              <a:t>Junhyeong Kim, ETRI</a:t>
            </a:r>
            <a:endParaRPr lang="en-US" altLang="ko-KR" dirty="0"/>
          </a:p>
        </p:txBody>
      </p:sp>
      <p:sp>
        <p:nvSpPr>
          <p:cNvPr id="6" name="슬라이드 번호 개체 틀 3"/>
          <p:cNvSpPr>
            <a:spLocks noGrp="1"/>
          </p:cNvSpPr>
          <p:nvPr>
            <p:ph type="sldNum" sz="quarter" idx="12"/>
          </p:nvPr>
        </p:nvSpPr>
        <p:spPr/>
        <p:txBody>
          <a:bodyPr/>
          <a:lstStyle/>
          <a:p>
            <a:r>
              <a:rPr lang="en-US" altLang="ko-KR"/>
              <a:t>Slide </a:t>
            </a:r>
            <a:fld id="{20DD148E-E40C-48E7-AA6E-777C35E9267D}" type="slidenum">
              <a:rPr lang="en-US" altLang="ko-KR"/>
              <a:pPr/>
              <a:t>1</a:t>
            </a:fld>
            <a:endParaRPr lang="en-US" altLang="ko-KR"/>
          </a:p>
        </p:txBody>
      </p:sp>
      <p:sp>
        <p:nvSpPr>
          <p:cNvPr id="27651" name="Rectangle 3"/>
          <p:cNvSpPr>
            <a:spLocks noChangeArrowheads="1"/>
          </p:cNvSpPr>
          <p:nvPr/>
        </p:nvSpPr>
        <p:spPr bwMode="auto">
          <a:xfrm>
            <a:off x="152400" y="609600"/>
            <a:ext cx="899160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A KR-EU </a:t>
            </a:r>
            <a:r>
              <a:rPr lang="en-US" altLang="ko-KR" sz="1600" dirty="0">
                <a:solidFill>
                  <a:schemeClr val="tx2"/>
                </a:solidFill>
                <a:ea typeface="굴림" charset="-127"/>
              </a:rPr>
              <a:t>Joint Research Project Relevant to </a:t>
            </a:r>
            <a:r>
              <a:rPr lang="en-US" altLang="ko-KR" sz="1600" dirty="0" smtClean="0">
                <a:solidFill>
                  <a:schemeClr val="tx2"/>
                </a:solidFill>
                <a:ea typeface="굴림" charset="-127"/>
              </a:rPr>
              <a:t>HRRC – 5G CHAMPION]</a:t>
            </a:r>
            <a:endParaRPr lang="en-US" altLang="ko-KR" sz="1600" dirty="0">
              <a:solidFill>
                <a:schemeClr val="tx2"/>
              </a:solidFill>
              <a:ea typeface="굴림" charset="-127"/>
            </a:endParaRPr>
          </a:p>
          <a:p>
            <a:r>
              <a:rPr lang="en-US" altLang="ko-KR" sz="1600" b="1" dirty="0">
                <a:solidFill>
                  <a:schemeClr val="tx2"/>
                </a:solidFill>
                <a:ea typeface="굴림" charset="-127"/>
              </a:rPr>
              <a:t>Date Submitted</a:t>
            </a:r>
            <a:r>
              <a:rPr lang="en-US" altLang="ko-KR" sz="1600" b="1" smtClean="0">
                <a:solidFill>
                  <a:schemeClr val="tx2"/>
                </a:solidFill>
                <a:ea typeface="굴림" charset="-127"/>
              </a:rPr>
              <a:t>: </a:t>
            </a:r>
            <a:r>
              <a:rPr lang="en-US" altLang="ko-KR" sz="1600" smtClean="0">
                <a:ea typeface="굴림" charset="-127"/>
              </a:rPr>
              <a:t>[</a:t>
            </a:r>
            <a:r>
              <a:rPr lang="en-US" altLang="ko-KR" sz="1600" smtClean="0">
                <a:solidFill>
                  <a:schemeClr val="tx2"/>
                </a:solidFill>
                <a:ea typeface="굴림" charset="-127"/>
              </a:rPr>
              <a:t>26 </a:t>
            </a:r>
            <a:r>
              <a:rPr lang="en-US" altLang="ko-KR" sz="1600" smtClean="0">
                <a:ea typeface="굴림" charset="-127"/>
              </a:rPr>
              <a:t>July</a:t>
            </a:r>
            <a:r>
              <a:rPr lang="en-US" altLang="ko-KR" sz="1600" dirty="0" smtClean="0">
                <a:ea typeface="굴림" charset="-127"/>
              </a:rPr>
              <a:t>, 2016</a:t>
            </a:r>
            <a:r>
              <a:rPr lang="en-US" altLang="ko-KR" sz="1600" dirty="0" smtClean="0">
                <a:solidFill>
                  <a:schemeClr val="tx2"/>
                </a:solidFill>
                <a:ea typeface="굴림" charset="-127"/>
              </a:rPr>
              <a:t>]</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smtClean="0">
                <a:ea typeface="굴림" charset="-127"/>
              </a:rPr>
              <a:t>Junhyeong Kim, Bing Hui, </a:t>
            </a:r>
            <a:r>
              <a:rPr lang="en-US" altLang="ko-KR" sz="1600" dirty="0" err="1">
                <a:ea typeface="굴림" charset="-127"/>
              </a:rPr>
              <a:t>Hee</a:t>
            </a:r>
            <a:r>
              <a:rPr lang="en-US" altLang="ko-KR" sz="1600" dirty="0">
                <a:ea typeface="굴림" charset="-127"/>
              </a:rPr>
              <a:t>-Sang Chung and </a:t>
            </a:r>
            <a:r>
              <a:rPr lang="en-US" altLang="ko-KR" sz="1600" dirty="0" smtClean="0">
                <a:ea typeface="굴림" charset="-127"/>
              </a:rPr>
              <a:t>Il </a:t>
            </a:r>
            <a:r>
              <a:rPr lang="en-US" altLang="ko-KR" sz="1600" dirty="0" err="1" smtClean="0">
                <a:ea typeface="굴림" charset="-127"/>
              </a:rPr>
              <a:t>Gyu</a:t>
            </a:r>
            <a:r>
              <a:rPr lang="en-US" altLang="ko-KR" sz="1600" dirty="0" smtClean="0">
                <a:ea typeface="굴림" charset="-127"/>
              </a:rPr>
              <a:t> Kim</a:t>
            </a:r>
            <a:r>
              <a:rPr lang="en-US" altLang="ko-KR" sz="1600" dirty="0" smtClean="0">
                <a:solidFill>
                  <a:schemeClr val="tx2"/>
                </a:solidFill>
                <a:ea typeface="굴림" charset="-127"/>
              </a:rPr>
              <a:t>] </a:t>
            </a:r>
            <a:r>
              <a:rPr lang="en-US" altLang="ko-KR" sz="1600" dirty="0">
                <a:solidFill>
                  <a:schemeClr val="tx2"/>
                </a:solidFill>
                <a:ea typeface="굴림" charset="-127"/>
              </a:rPr>
              <a:t>Company </a:t>
            </a:r>
            <a:r>
              <a:rPr lang="en-US" altLang="ko-KR" sz="1600" dirty="0" smtClean="0">
                <a:solidFill>
                  <a:schemeClr val="tx2"/>
                </a:solidFill>
                <a:ea typeface="굴림" charset="-127"/>
              </a:rPr>
              <a:t>[</a:t>
            </a:r>
            <a:r>
              <a:rPr lang="en-US" altLang="ko-KR" sz="1600" dirty="0">
                <a:ea typeface="굴림" charset="-127"/>
              </a:rPr>
              <a:t>ETRI</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Address </a:t>
            </a:r>
            <a:r>
              <a:rPr lang="en-US" altLang="ko-KR" sz="1600" dirty="0" smtClean="0">
                <a:solidFill>
                  <a:schemeClr val="tx2"/>
                </a:solidFill>
                <a:ea typeface="굴림" charset="-127"/>
              </a:rPr>
              <a:t>[</a:t>
            </a:r>
            <a:r>
              <a:rPr lang="en-US" altLang="ko-KR" sz="1600" dirty="0">
                <a:ea typeface="굴림" charset="-127"/>
              </a:rPr>
              <a:t>218 </a:t>
            </a:r>
            <a:r>
              <a:rPr lang="en-US" altLang="ko-KR" sz="1600" dirty="0" err="1">
                <a:ea typeface="굴림" charset="-127"/>
              </a:rPr>
              <a:t>Gajeong-ro</a:t>
            </a:r>
            <a:r>
              <a:rPr lang="en-US" altLang="ko-KR" sz="1600" dirty="0">
                <a:ea typeface="굴림" charset="-127"/>
              </a:rPr>
              <a:t>, </a:t>
            </a:r>
            <a:r>
              <a:rPr lang="en-US" altLang="ko-KR" sz="1600" dirty="0" err="1">
                <a:ea typeface="굴림" charset="-127"/>
              </a:rPr>
              <a:t>Yuseong-gu</a:t>
            </a:r>
            <a:r>
              <a:rPr lang="en-US" altLang="ko-KR" sz="1600" dirty="0">
                <a:ea typeface="굴림" charset="-127"/>
              </a:rPr>
              <a:t>, Daejeon, </a:t>
            </a:r>
            <a:r>
              <a:rPr lang="en-US" altLang="ko-KR" sz="1600" dirty="0" smtClean="0">
                <a:ea typeface="굴림" charset="-127"/>
              </a:rPr>
              <a:t>34129, </a:t>
            </a:r>
            <a:r>
              <a:rPr lang="en-US" altLang="ko-KR" sz="1600" dirty="0">
                <a:ea typeface="굴림" charset="-127"/>
              </a:rPr>
              <a:t>KOREA</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Voice:[+</a:t>
            </a:r>
            <a:r>
              <a:rPr lang="en-US" altLang="ko-KR" sz="1600" dirty="0" smtClean="0">
                <a:ea typeface="굴림" charset="-127"/>
              </a:rPr>
              <a:t>82-42-860-6239</a:t>
            </a:r>
            <a:r>
              <a:rPr lang="en-US" altLang="ko-KR" sz="1600" dirty="0" smtClean="0">
                <a:solidFill>
                  <a:schemeClr val="tx2"/>
                </a:solidFill>
                <a:ea typeface="굴림" charset="-127"/>
              </a:rPr>
              <a:t>], </a:t>
            </a:r>
            <a:r>
              <a:rPr lang="en-US" altLang="ko-KR" sz="1600" dirty="0">
                <a:solidFill>
                  <a:schemeClr val="tx2"/>
                </a:solidFill>
                <a:ea typeface="굴림" charset="-127"/>
              </a:rPr>
              <a:t>FAX: </a:t>
            </a:r>
            <a:r>
              <a:rPr lang="en-US" altLang="ko-KR" sz="1600" dirty="0" smtClean="0">
                <a:solidFill>
                  <a:schemeClr val="tx2"/>
                </a:solidFill>
                <a:ea typeface="굴림" charset="-127"/>
              </a:rPr>
              <a:t>[</a:t>
            </a:r>
            <a:r>
              <a:rPr lang="en-US" altLang="ko-KR" sz="1600" dirty="0">
                <a:ea typeface="굴림" charset="-127"/>
              </a:rPr>
              <a:t>+</a:t>
            </a:r>
            <a:r>
              <a:rPr lang="en-US" altLang="ko-KR" sz="1600" dirty="0" smtClean="0">
                <a:ea typeface="굴림" charset="-127"/>
              </a:rPr>
              <a:t>82-42-861-1966</a:t>
            </a:r>
            <a:r>
              <a:rPr lang="en-US" altLang="ko-KR" sz="1600" dirty="0" smtClean="0">
                <a:solidFill>
                  <a:schemeClr val="tx2"/>
                </a:solidFill>
                <a:ea typeface="굴림" charset="-127"/>
              </a:rPr>
              <a:t>], </a:t>
            </a:r>
            <a:r>
              <a:rPr lang="en-US" altLang="ko-KR" sz="1600" dirty="0">
                <a:solidFill>
                  <a:schemeClr val="tx2"/>
                </a:solidFill>
                <a:ea typeface="굴림" charset="-127"/>
              </a:rPr>
              <a:t>E-Mail</a:t>
            </a:r>
            <a:r>
              <a:rPr lang="en-US" altLang="ko-KR" sz="1600" dirty="0" smtClean="0">
                <a:solidFill>
                  <a:schemeClr val="tx2"/>
                </a:solidFill>
                <a:ea typeface="굴림" charset="-127"/>
              </a:rPr>
              <a:t>:[jhkim41jf@etri.re.kr</a:t>
            </a:r>
            <a:r>
              <a:rPr lang="en-US" altLang="ko-KR" sz="1600" dirty="0">
                <a:solidFill>
                  <a:schemeClr val="tx2"/>
                </a:solidFill>
                <a:ea typeface="굴림" charset="-127"/>
              </a:rPr>
              <a:t>]	</a:t>
            </a:r>
          </a:p>
          <a:p>
            <a:pPr>
              <a:spcBef>
                <a:spcPts val="600"/>
              </a:spcBef>
              <a:spcAft>
                <a:spcPts val="600"/>
              </a:spcAft>
            </a:pPr>
            <a:r>
              <a:rPr lang="en-US" altLang="ko-KR" sz="1600" b="1" dirty="0" smtClean="0">
                <a:solidFill>
                  <a:schemeClr val="tx2"/>
                </a:solidFill>
                <a:ea typeface="굴림" charset="-127"/>
              </a:rPr>
              <a:t>Abstract</a:t>
            </a:r>
            <a:r>
              <a:rPr lang="en-US" altLang="ko-KR" sz="1600" b="1" dirty="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[This document presents performance evaluation results of a prototype of a millimeter-wave-based communication system in tunnel environments]</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[For discussion]</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Main Research Topics</a:t>
            </a:r>
            <a:endParaRPr lang="ko-KR" altLang="en-US" dirty="0"/>
          </a:p>
        </p:txBody>
      </p:sp>
      <p:sp>
        <p:nvSpPr>
          <p:cNvPr id="3" name="내용 개체 틀 2"/>
          <p:cNvSpPr>
            <a:spLocks noGrp="1"/>
          </p:cNvSpPr>
          <p:nvPr>
            <p:ph idx="1"/>
          </p:nvPr>
        </p:nvSpPr>
        <p:spPr/>
        <p:txBody>
          <a:bodyPr/>
          <a:lstStyle/>
          <a:p>
            <a:r>
              <a:rPr lang="en-US" altLang="ko-KR" sz="2400" dirty="0" smtClean="0"/>
              <a:t>More</a:t>
            </a:r>
            <a:r>
              <a:rPr lang="ko-KR" altLang="en-US" sz="2400" dirty="0" smtClean="0"/>
              <a:t> </a:t>
            </a:r>
            <a:r>
              <a:rPr lang="en-US" altLang="ko-KR" sz="2400" dirty="0"/>
              <a:t>s</a:t>
            </a:r>
            <a:r>
              <a:rPr lang="en-US" altLang="ko-KR" sz="2400" dirty="0" smtClean="0"/>
              <a:t>pecifically, the following research topics of WP3, highly relevant to </a:t>
            </a:r>
            <a:r>
              <a:rPr lang="en-US" altLang="ko-KR" sz="2400" b="1" i="1" dirty="0" smtClean="0">
                <a:solidFill>
                  <a:srgbClr val="0000FF"/>
                </a:solidFill>
              </a:rPr>
              <a:t>IG HRRC</a:t>
            </a:r>
            <a:r>
              <a:rPr lang="en-US" altLang="ko-KR" sz="2400" dirty="0" smtClean="0"/>
              <a:t>, are our main concerns</a:t>
            </a:r>
          </a:p>
          <a:p>
            <a:pPr lvl="1"/>
            <a:r>
              <a:rPr lang="en-US" altLang="ko-KR" sz="2000" dirty="0" smtClean="0"/>
              <a:t>Implementation </a:t>
            </a:r>
            <a:r>
              <a:rPr lang="en-US" altLang="ko-KR" sz="2000" dirty="0"/>
              <a:t>of </a:t>
            </a:r>
            <a:r>
              <a:rPr lang="en-US" altLang="ko-KR" sz="2000" dirty="0" err="1"/>
              <a:t>mmWave</a:t>
            </a:r>
            <a:r>
              <a:rPr lang="en-US" altLang="ko-KR" sz="2000" dirty="0"/>
              <a:t> </a:t>
            </a:r>
            <a:r>
              <a:rPr lang="en-US" altLang="ko-KR" sz="2000" dirty="0" smtClean="0"/>
              <a:t>(24~28 </a:t>
            </a:r>
            <a:r>
              <a:rPr lang="en-US" altLang="ko-KR" sz="2000" dirty="0"/>
              <a:t>GHz) wireless transceiver for high capacity backhaul/</a:t>
            </a:r>
            <a:r>
              <a:rPr lang="en-US" altLang="ko-KR" sz="2000" dirty="0" err="1"/>
              <a:t>fronthaul</a:t>
            </a:r>
            <a:r>
              <a:rPr lang="en-US" altLang="ko-KR" sz="2000" dirty="0"/>
              <a:t> links</a:t>
            </a:r>
            <a:endParaRPr lang="en-US" altLang="ko-KR" sz="2000" dirty="0" smtClean="0"/>
          </a:p>
          <a:p>
            <a:pPr lvl="2"/>
            <a:r>
              <a:rPr lang="en-US" altLang="ko-KR" sz="1600" dirty="0" smtClean="0"/>
              <a:t>Investigation </a:t>
            </a:r>
            <a:r>
              <a:rPr lang="en-US" altLang="ko-KR" sz="1600" dirty="0"/>
              <a:t>and </a:t>
            </a:r>
            <a:r>
              <a:rPr lang="en-US" altLang="ko-KR" sz="1600" dirty="0" smtClean="0"/>
              <a:t>development of </a:t>
            </a:r>
            <a:r>
              <a:rPr lang="en-US" altLang="ko-KR" sz="1600" dirty="0"/>
              <a:t>advanced antenna </a:t>
            </a:r>
            <a:r>
              <a:rPr lang="en-US" altLang="ko-KR" sz="1600" dirty="0" smtClean="0"/>
              <a:t>solutions, </a:t>
            </a:r>
            <a:r>
              <a:rPr lang="en-US" altLang="ko-KR" sz="1600" dirty="0" err="1" smtClean="0"/>
              <a:t>mmWave</a:t>
            </a:r>
            <a:r>
              <a:rPr lang="en-US" altLang="ko-KR" sz="1600" dirty="0" smtClean="0"/>
              <a:t> </a:t>
            </a:r>
            <a:r>
              <a:rPr lang="en-US" altLang="ko-KR" sz="1600" dirty="0"/>
              <a:t>RF front-end platform architecture, and transceiver </a:t>
            </a:r>
            <a:r>
              <a:rPr lang="en-US" altLang="ko-KR" sz="1600" dirty="0" smtClean="0"/>
              <a:t>algorithms</a:t>
            </a:r>
          </a:p>
          <a:p>
            <a:pPr lvl="3"/>
            <a:r>
              <a:rPr lang="en-US" altLang="ko-KR" sz="1200" dirty="0" smtClean="0"/>
              <a:t>Analog </a:t>
            </a:r>
            <a:r>
              <a:rPr lang="en-US" altLang="ko-KR" sz="1200" dirty="0"/>
              <a:t>and hybrid analog-digital </a:t>
            </a:r>
            <a:r>
              <a:rPr lang="en-US" altLang="ko-KR" sz="1200" dirty="0" smtClean="0"/>
              <a:t>beamforming</a:t>
            </a:r>
          </a:p>
          <a:p>
            <a:pPr lvl="3"/>
            <a:r>
              <a:rPr lang="en-US" altLang="ko-KR" sz="1200" dirty="0" smtClean="0"/>
              <a:t>MIMO using polarized antennas</a:t>
            </a:r>
          </a:p>
          <a:p>
            <a:pPr lvl="1"/>
            <a:r>
              <a:rPr lang="en-US" altLang="ko-KR" sz="2000" dirty="0" smtClean="0"/>
              <a:t>Investigation of novel </a:t>
            </a:r>
            <a:r>
              <a:rPr lang="en-US" altLang="ko-KR" sz="2000" dirty="0"/>
              <a:t>channel models for dynamic </a:t>
            </a:r>
            <a:r>
              <a:rPr lang="en-US" altLang="ko-KR" sz="2000" dirty="0" err="1"/>
              <a:t>mmWave</a:t>
            </a:r>
            <a:r>
              <a:rPr lang="en-US" altLang="ko-KR" sz="2000" dirty="0"/>
              <a:t> backhaul/</a:t>
            </a:r>
            <a:r>
              <a:rPr lang="en-US" altLang="ko-KR" sz="2000" dirty="0" err="1"/>
              <a:t>fronthaul</a:t>
            </a:r>
            <a:r>
              <a:rPr lang="en-US" altLang="ko-KR" sz="2000" dirty="0"/>
              <a:t> </a:t>
            </a:r>
            <a:r>
              <a:rPr lang="en-US" altLang="ko-KR" sz="2000" dirty="0" smtClean="0"/>
              <a:t>channel</a:t>
            </a:r>
          </a:p>
          <a:p>
            <a:pPr lvl="1"/>
            <a:r>
              <a:rPr lang="en-US" altLang="ko-KR" sz="2000" dirty="0" smtClean="0"/>
              <a:t>Advanced </a:t>
            </a:r>
            <a:r>
              <a:rPr lang="en-US" altLang="ko-KR" sz="2000" dirty="0"/>
              <a:t>algorithms and solutions to support mobility management in high-speed moving hot spot </a:t>
            </a:r>
            <a:r>
              <a:rPr lang="en-US" altLang="ko-KR" sz="2000" dirty="0" smtClean="0"/>
              <a:t>scenarios</a:t>
            </a:r>
          </a:p>
          <a:p>
            <a:pPr lvl="2"/>
            <a:r>
              <a:rPr lang="en-US" altLang="ko-KR" sz="1600" dirty="0"/>
              <a:t>N</a:t>
            </a:r>
            <a:r>
              <a:rPr lang="en-US" altLang="ko-KR" sz="1600" dirty="0" smtClean="0"/>
              <a:t>eighbor cell search/measurement</a:t>
            </a:r>
          </a:p>
          <a:p>
            <a:pPr lvl="2"/>
            <a:r>
              <a:rPr lang="en-US" altLang="ko-KR" sz="1600" dirty="0" smtClean="0"/>
              <a:t>Effective handover algorithm  </a:t>
            </a:r>
            <a:endParaRPr lang="en-US" altLang="ko-KR" sz="16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10</a:t>
            </a:fld>
            <a:endParaRPr lang="en-US" altLang="ko-KR"/>
          </a:p>
        </p:txBody>
      </p:sp>
    </p:spTree>
    <p:extLst>
      <p:ext uri="{BB962C8B-B14F-4D97-AF65-F5344CB8AC3E}">
        <p14:creationId xmlns:p14="http://schemas.microsoft.com/office/powerpoint/2010/main" val="849093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Main Research Topics</a:t>
            </a:r>
            <a:endParaRPr lang="ko-KR" altLang="en-US" dirty="0"/>
          </a:p>
        </p:txBody>
      </p:sp>
      <p:sp>
        <p:nvSpPr>
          <p:cNvPr id="3" name="내용 개체 틀 2"/>
          <p:cNvSpPr>
            <a:spLocks noGrp="1"/>
          </p:cNvSpPr>
          <p:nvPr>
            <p:ph idx="1"/>
          </p:nvPr>
        </p:nvSpPr>
        <p:spPr/>
        <p:txBody>
          <a:bodyPr/>
          <a:lstStyle/>
          <a:p>
            <a:r>
              <a:rPr lang="en-US" altLang="ko-KR" sz="2400" dirty="0" smtClean="0"/>
              <a:t>Advanced MIMO and beamforming (BF) techniques for </a:t>
            </a:r>
            <a:r>
              <a:rPr lang="en-US" altLang="ko-KR" sz="2400" dirty="0"/>
              <a:t>high-speed </a:t>
            </a:r>
            <a:r>
              <a:rPr lang="en-US" altLang="ko-KR" sz="2400" dirty="0" smtClean="0"/>
              <a:t>train (HST) communication using millimeter-wave</a:t>
            </a:r>
          </a:p>
          <a:p>
            <a:pPr lvl="1"/>
            <a:r>
              <a:rPr lang="en-US" altLang="ko-KR" sz="2000" dirty="0" smtClean="0"/>
              <a:t>Polarized MIMO technologies</a:t>
            </a:r>
          </a:p>
          <a:p>
            <a:pPr lvl="2"/>
            <a:r>
              <a:rPr lang="en-US" altLang="ko-KR" sz="1600" dirty="0" smtClean="0"/>
              <a:t>Due to relatively low multi-path and high LOS in this case</a:t>
            </a:r>
          </a:p>
          <a:p>
            <a:pPr lvl="1"/>
            <a:r>
              <a:rPr lang="en-US" altLang="ko-KR" sz="2000" dirty="0" smtClean="0"/>
              <a:t>Adaptive BF is the main concern in the case of the train with relatively low velocity</a:t>
            </a:r>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11</a:t>
            </a:fld>
            <a:endParaRPr lang="en-US" altLang="ko-KR"/>
          </a:p>
        </p:txBody>
      </p:sp>
      <p:pic>
        <p:nvPicPr>
          <p:cNvPr id="7" name="그림 6"/>
          <p:cNvPicPr>
            <a:picLocks noChangeAspect="1"/>
          </p:cNvPicPr>
          <p:nvPr/>
        </p:nvPicPr>
        <p:blipFill>
          <a:blip r:embed="rId2"/>
          <a:stretch>
            <a:fillRect/>
          </a:stretch>
        </p:blipFill>
        <p:spPr>
          <a:xfrm>
            <a:off x="4860032" y="3682316"/>
            <a:ext cx="3901535" cy="2711079"/>
          </a:xfrm>
          <a:prstGeom prst="rect">
            <a:avLst/>
          </a:prstGeom>
        </p:spPr>
      </p:pic>
      <p:sp>
        <p:nvSpPr>
          <p:cNvPr id="10" name="TextBox 9"/>
          <p:cNvSpPr txBox="1"/>
          <p:nvPr/>
        </p:nvSpPr>
        <p:spPr>
          <a:xfrm>
            <a:off x="1009700" y="4437112"/>
            <a:ext cx="3600400" cy="1384995"/>
          </a:xfrm>
          <a:prstGeom prst="rect">
            <a:avLst/>
          </a:prstGeom>
          <a:noFill/>
        </p:spPr>
        <p:txBody>
          <a:bodyPr wrap="square" rtlCol="0">
            <a:spAutoFit/>
          </a:bodyPr>
          <a:lstStyle/>
          <a:p>
            <a:pPr marL="285750" indent="-285750" latinLnBrk="1">
              <a:buFont typeface="Wingdings" panose="05000000000000000000" pitchFamily="2" charset="2"/>
              <a:buChar char="ü"/>
            </a:pPr>
            <a:r>
              <a:rPr lang="en-US" altLang="ko-KR" sz="1400" dirty="0">
                <a:latin typeface="+mn-lt"/>
              </a:rPr>
              <a:t>Adaptive BF is necessary for the train running along the curved track while fixed BF is enough for the train running along the straight line</a:t>
            </a:r>
            <a:r>
              <a:rPr lang="en-US" altLang="ko-KR" sz="1400" baseline="30000" dirty="0">
                <a:latin typeface="+mn-lt"/>
              </a:rPr>
              <a:t>[2][3</a:t>
            </a:r>
            <a:r>
              <a:rPr lang="en-US" altLang="ko-KR" sz="1400" baseline="30000" dirty="0" smtClean="0">
                <a:latin typeface="+mn-lt"/>
              </a:rPr>
              <a:t>]</a:t>
            </a:r>
            <a:endParaRPr lang="ko-KR" altLang="ko-KR" sz="1400" baseline="30000" dirty="0">
              <a:latin typeface="+mn-lt"/>
            </a:endParaRPr>
          </a:p>
          <a:p>
            <a:pPr marL="285750" indent="-285750" latinLnBrk="1">
              <a:buFont typeface="Wingdings" panose="05000000000000000000" pitchFamily="2" charset="2"/>
              <a:buChar char="ü"/>
            </a:pPr>
            <a:r>
              <a:rPr lang="en-US" altLang="ko-KR" sz="1400" dirty="0">
                <a:latin typeface="+mn-lt"/>
              </a:rPr>
              <a:t>In the curved track, trains are most likely to run at low </a:t>
            </a:r>
            <a:r>
              <a:rPr lang="en-US" altLang="ko-KR" sz="1400" dirty="0" smtClean="0">
                <a:latin typeface="+mn-lt"/>
              </a:rPr>
              <a:t>speeds</a:t>
            </a:r>
            <a:endParaRPr lang="ko-KR" altLang="ko-KR" sz="1400" dirty="0"/>
          </a:p>
        </p:txBody>
      </p:sp>
    </p:spTree>
    <p:extLst>
      <p:ext uri="{BB962C8B-B14F-4D97-AF65-F5344CB8AC3E}">
        <p14:creationId xmlns:p14="http://schemas.microsoft.com/office/powerpoint/2010/main" val="3326815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Main Research Topics</a:t>
            </a:r>
            <a:endParaRPr lang="ko-KR" altLang="en-US" dirty="0"/>
          </a:p>
        </p:txBody>
      </p:sp>
      <p:sp>
        <p:nvSpPr>
          <p:cNvPr id="3" name="내용 개체 틀 2"/>
          <p:cNvSpPr>
            <a:spLocks noGrp="1"/>
          </p:cNvSpPr>
          <p:nvPr>
            <p:ph idx="1"/>
          </p:nvPr>
        </p:nvSpPr>
        <p:spPr/>
        <p:txBody>
          <a:bodyPr/>
          <a:lstStyle/>
          <a:p>
            <a:r>
              <a:rPr lang="en-US" altLang="ko-KR" sz="2400" dirty="0" smtClean="0"/>
              <a:t>Effective cell search and </a:t>
            </a:r>
            <a:r>
              <a:rPr lang="en-US" altLang="ko-KR" sz="2400" dirty="0"/>
              <a:t>h</a:t>
            </a:r>
            <a:r>
              <a:rPr lang="en-US" altLang="ko-KR" sz="2400" dirty="0" smtClean="0"/>
              <a:t>andover Algorithm for high-speed rail communications</a:t>
            </a:r>
          </a:p>
          <a:p>
            <a:pPr lvl="1"/>
            <a:r>
              <a:rPr lang="en-US" altLang="ko-KR" sz="2000" dirty="0" smtClean="0"/>
              <a:t>Signal characteristics in the high-speed rail communication network</a:t>
            </a:r>
            <a:r>
              <a:rPr lang="en-US" altLang="ko-KR" sz="2000" baseline="30000" dirty="0" smtClean="0"/>
              <a:t>[4]</a:t>
            </a:r>
          </a:p>
          <a:p>
            <a:pPr lvl="2"/>
            <a:r>
              <a:rPr lang="en-US" altLang="ko-KR" sz="1600" b="1" i="1" dirty="0" smtClean="0">
                <a:solidFill>
                  <a:srgbClr val="0000FF"/>
                </a:solidFill>
              </a:rPr>
              <a:t>Blue</a:t>
            </a:r>
            <a:r>
              <a:rPr lang="en-US" altLang="ko-KR" sz="1600" dirty="0" smtClean="0"/>
              <a:t> : signal strength of serving cell</a:t>
            </a:r>
          </a:p>
          <a:p>
            <a:pPr lvl="2"/>
            <a:r>
              <a:rPr lang="en-US" altLang="ko-KR" sz="1600" b="1" i="1" dirty="0" smtClean="0">
                <a:solidFill>
                  <a:srgbClr val="336600"/>
                </a:solidFill>
              </a:rPr>
              <a:t>Green</a:t>
            </a:r>
            <a:r>
              <a:rPr lang="en-US" altLang="ko-KR" sz="1600" dirty="0" smtClean="0"/>
              <a:t> : </a:t>
            </a:r>
            <a:r>
              <a:rPr lang="en-US" altLang="ko-KR" sz="1600" dirty="0"/>
              <a:t>signal strength of </a:t>
            </a:r>
            <a:r>
              <a:rPr lang="en-US" altLang="ko-KR" sz="1600" dirty="0" smtClean="0"/>
              <a:t>target(handover) </a:t>
            </a:r>
            <a:r>
              <a:rPr lang="en-US" altLang="ko-KR" sz="1600" dirty="0"/>
              <a:t>cell</a:t>
            </a:r>
            <a:endParaRPr lang="ko-KR" altLang="en-US" sz="16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12</a:t>
            </a:fld>
            <a:endParaRPr lang="en-US" altLang="ko-KR"/>
          </a:p>
        </p:txBody>
      </p:sp>
      <p:pic>
        <p:nvPicPr>
          <p:cNvPr id="7" name="그림 6"/>
          <p:cNvPicPr>
            <a:picLocks noChangeAspect="1"/>
          </p:cNvPicPr>
          <p:nvPr/>
        </p:nvPicPr>
        <p:blipFill>
          <a:blip r:embed="rId2"/>
          <a:stretch>
            <a:fillRect/>
          </a:stretch>
        </p:blipFill>
        <p:spPr>
          <a:xfrm>
            <a:off x="1115616" y="3818481"/>
            <a:ext cx="7128792" cy="2418831"/>
          </a:xfrm>
          <a:prstGeom prst="rect">
            <a:avLst/>
          </a:prstGeom>
        </p:spPr>
      </p:pic>
    </p:spTree>
    <p:extLst>
      <p:ext uri="{BB962C8B-B14F-4D97-AF65-F5344CB8AC3E}">
        <p14:creationId xmlns:p14="http://schemas.microsoft.com/office/powerpoint/2010/main" val="1411971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Plan for </a:t>
            </a:r>
            <a:r>
              <a:rPr lang="en-US" altLang="ko-KR" dirty="0" err="1"/>
              <a:t>PoC</a:t>
            </a:r>
            <a:r>
              <a:rPr lang="en-US" altLang="ko-KR" dirty="0"/>
              <a:t> and Demonstration</a:t>
            </a:r>
            <a:endParaRPr lang="ko-KR" altLang="en-US" dirty="0"/>
          </a:p>
        </p:txBody>
      </p:sp>
      <p:sp>
        <p:nvSpPr>
          <p:cNvPr id="3" name="내용 개체 틀 2"/>
          <p:cNvSpPr>
            <a:spLocks noGrp="1"/>
          </p:cNvSpPr>
          <p:nvPr>
            <p:ph idx="1"/>
          </p:nvPr>
        </p:nvSpPr>
        <p:spPr/>
        <p:txBody>
          <a:bodyPr/>
          <a:lstStyle/>
          <a:p>
            <a:r>
              <a:rPr lang="en-US" altLang="ko-KR" sz="2000" dirty="0"/>
              <a:t>The 5G CHAMPION </a:t>
            </a:r>
            <a:r>
              <a:rPr lang="en-US" altLang="ko-KR" sz="2000" dirty="0" err="1"/>
              <a:t>PoC</a:t>
            </a:r>
            <a:r>
              <a:rPr lang="en-US" altLang="ko-KR" sz="2000" dirty="0"/>
              <a:t> includes </a:t>
            </a:r>
          </a:p>
          <a:p>
            <a:pPr lvl="1"/>
            <a:r>
              <a:rPr lang="en-US" altLang="ko-KR" sz="1800" dirty="0" err="1"/>
              <a:t>mmWave</a:t>
            </a:r>
            <a:r>
              <a:rPr lang="en-US" altLang="ko-KR" sz="1800" dirty="0"/>
              <a:t> radio access for the wireless backhaul</a:t>
            </a:r>
          </a:p>
          <a:p>
            <a:pPr lvl="1"/>
            <a:r>
              <a:rPr lang="en-US" altLang="ko-KR" sz="1800" dirty="0"/>
              <a:t>Heterogeneous access</a:t>
            </a:r>
          </a:p>
          <a:p>
            <a:pPr lvl="1"/>
            <a:r>
              <a:rPr lang="en-US" altLang="ko-KR" sz="1800" dirty="0" smtClean="0"/>
              <a:t>Localized </a:t>
            </a:r>
            <a:r>
              <a:rPr lang="en-US" altLang="ko-KR" sz="1800" dirty="0"/>
              <a:t>EPCs (Evolved Packet Cores</a:t>
            </a:r>
            <a:r>
              <a:rPr lang="en-US" altLang="ko-KR" sz="1800" dirty="0" smtClean="0"/>
              <a:t>)</a:t>
            </a:r>
          </a:p>
          <a:p>
            <a:pPr lvl="1"/>
            <a:r>
              <a:rPr lang="en-US" altLang="ko-KR" sz="1800" dirty="0"/>
              <a:t>Additionally, 5G CHAMPION demonstrates the capability of interoperability with satellite systems</a:t>
            </a:r>
            <a:endParaRPr lang="en-US" altLang="ko-KR" sz="1800" dirty="0" smtClean="0"/>
          </a:p>
          <a:p>
            <a:endParaRPr lang="en-US" altLang="ko-KR" sz="2200" dirty="0" smtClean="0"/>
          </a:p>
          <a:p>
            <a:r>
              <a:rPr lang="en-US" altLang="ko-KR" sz="2200" dirty="0" smtClean="0"/>
              <a:t>5GCHAMPION </a:t>
            </a:r>
            <a:r>
              <a:rPr lang="en-US" altLang="ko-KR" sz="2200" dirty="0"/>
              <a:t>will provide a fully integrated and operational 5G prototype to the 2018 Olympic Games in </a:t>
            </a:r>
            <a:r>
              <a:rPr lang="en-US" altLang="ko-KR" sz="2200" dirty="0" err="1"/>
              <a:t>PyeongChang</a:t>
            </a:r>
            <a:r>
              <a:rPr lang="en-US" altLang="ko-KR" sz="2200" dirty="0"/>
              <a:t>, Korea</a:t>
            </a:r>
          </a:p>
          <a:p>
            <a:pPr lvl="1"/>
            <a:r>
              <a:rPr lang="en-US" altLang="ko-KR" sz="1800" dirty="0"/>
              <a:t>Provide </a:t>
            </a:r>
            <a:r>
              <a:rPr lang="en-US" altLang="ko-KR" sz="1800" b="1" i="1" dirty="0">
                <a:solidFill>
                  <a:schemeClr val="accent2"/>
                </a:solidFill>
              </a:rPr>
              <a:t>UHD video streaming</a:t>
            </a:r>
            <a:r>
              <a:rPr lang="en-US" altLang="ko-KR" sz="1800" dirty="0"/>
              <a:t> and/or </a:t>
            </a:r>
            <a:r>
              <a:rPr lang="en-US" altLang="ko-KR" sz="1800" b="1" i="1" dirty="0">
                <a:solidFill>
                  <a:schemeClr val="accent2"/>
                </a:solidFill>
              </a:rPr>
              <a:t>immersive video conference</a:t>
            </a:r>
            <a:r>
              <a:rPr lang="en-US" altLang="ko-KR" sz="1800" dirty="0"/>
              <a:t> from Finland to Korea and vice versa</a:t>
            </a:r>
          </a:p>
          <a:p>
            <a:endParaRPr lang="en-US" altLang="ko-KR" sz="2200" dirty="0" smtClean="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13</a:t>
            </a:fld>
            <a:endParaRPr lang="en-US" altLang="ko-KR"/>
          </a:p>
        </p:txBody>
      </p:sp>
    </p:spTree>
    <p:extLst>
      <p:ext uri="{BB962C8B-B14F-4D97-AF65-F5344CB8AC3E}">
        <p14:creationId xmlns:p14="http://schemas.microsoft.com/office/powerpoint/2010/main" val="1063208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Plan for </a:t>
            </a:r>
            <a:r>
              <a:rPr lang="en-US" altLang="ko-KR" dirty="0" err="1" smtClean="0"/>
              <a:t>PoC</a:t>
            </a:r>
            <a:r>
              <a:rPr lang="en-US" altLang="ko-KR" dirty="0" smtClean="0"/>
              <a:t> </a:t>
            </a:r>
            <a:r>
              <a:rPr lang="en-US" altLang="ko-KR" dirty="0"/>
              <a:t>and </a:t>
            </a:r>
            <a:r>
              <a:rPr lang="en-US" altLang="ko-KR" dirty="0" smtClean="0"/>
              <a:t>Demonstration</a:t>
            </a:r>
            <a:endParaRPr lang="ko-KR" altLang="en-US" dirty="0"/>
          </a:p>
        </p:txBody>
      </p:sp>
      <p:sp>
        <p:nvSpPr>
          <p:cNvPr id="3" name="내용 개체 틀 2"/>
          <p:cNvSpPr>
            <a:spLocks noGrp="1"/>
          </p:cNvSpPr>
          <p:nvPr>
            <p:ph idx="1"/>
          </p:nvPr>
        </p:nvSpPr>
        <p:spPr/>
        <p:txBody>
          <a:bodyPr/>
          <a:lstStyle/>
          <a:p>
            <a:r>
              <a:rPr lang="en-US" altLang="ko-KR" sz="2000" dirty="0" smtClean="0"/>
              <a:t>Immersive </a:t>
            </a:r>
            <a:r>
              <a:rPr lang="en-US" altLang="ko-KR" sz="2000" dirty="0"/>
              <a:t>Teleconference </a:t>
            </a:r>
            <a:r>
              <a:rPr lang="en-US" altLang="ko-KR" sz="2000" dirty="0" smtClean="0"/>
              <a:t>Service</a:t>
            </a:r>
          </a:p>
          <a:p>
            <a:pPr lvl="1"/>
            <a:r>
              <a:rPr lang="en-US" altLang="ko-KR" sz="1600" dirty="0" smtClean="0"/>
              <a:t>This </a:t>
            </a:r>
            <a:r>
              <a:rPr lang="en-US" altLang="ko-KR" sz="1600" dirty="0"/>
              <a:t>use case connects EU and Korea’s passengers in the buses of each </a:t>
            </a:r>
            <a:r>
              <a:rPr lang="en-US" altLang="ko-KR" sz="1600" dirty="0" smtClean="0"/>
              <a:t>side</a:t>
            </a:r>
          </a:p>
          <a:p>
            <a:pPr lvl="1"/>
            <a:r>
              <a:rPr lang="en-US" altLang="ko-KR" sz="1600" dirty="0" smtClean="0"/>
              <a:t>The </a:t>
            </a:r>
            <a:r>
              <a:rPr lang="en-US" altLang="ko-KR" sz="1600" dirty="0"/>
              <a:t>5G mobile access and core network provides stable and high quality A/V experience to the end users in the bus running at </a:t>
            </a:r>
            <a:r>
              <a:rPr lang="en-US" altLang="ko-KR" sz="1600" dirty="0" smtClean="0"/>
              <a:t>high-speed</a:t>
            </a:r>
          </a:p>
          <a:p>
            <a:pPr lvl="1"/>
            <a:r>
              <a:rPr lang="en-US" altLang="ko-KR" sz="1600" dirty="0" smtClean="0"/>
              <a:t>Sharing </a:t>
            </a:r>
            <a:r>
              <a:rPr lang="en-US" altLang="ko-KR" sz="1600" dirty="0"/>
              <a:t>real-time video of the </a:t>
            </a:r>
            <a:r>
              <a:rPr lang="en-US" altLang="ko-KR" sz="1600" dirty="0" err="1"/>
              <a:t>PyeongChang</a:t>
            </a:r>
            <a:r>
              <a:rPr lang="en-US" altLang="ko-KR" sz="1600" dirty="0"/>
              <a:t> Olympic venue with passengers of EU access will be another applicable use case of this </a:t>
            </a:r>
            <a:r>
              <a:rPr lang="en-US" altLang="ko-KR" sz="1600" dirty="0" smtClean="0"/>
              <a:t>use </a:t>
            </a:r>
            <a:endParaRPr lang="ko-KR" altLang="en-US"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14</a:t>
            </a:fld>
            <a:endParaRPr lang="en-US" altLang="ko-KR"/>
          </a:p>
        </p:txBody>
      </p:sp>
      <p:pic>
        <p:nvPicPr>
          <p:cNvPr id="9" name="그림 8"/>
          <p:cNvPicPr>
            <a:picLocks noChangeAspect="1"/>
          </p:cNvPicPr>
          <p:nvPr/>
        </p:nvPicPr>
        <p:blipFill>
          <a:blip r:embed="rId2"/>
          <a:stretch>
            <a:fillRect/>
          </a:stretch>
        </p:blipFill>
        <p:spPr>
          <a:xfrm>
            <a:off x="611560" y="4293096"/>
            <a:ext cx="2662064" cy="767491"/>
          </a:xfrm>
          <a:prstGeom prst="rect">
            <a:avLst/>
          </a:prstGeom>
        </p:spPr>
      </p:pic>
      <p:grpSp>
        <p:nvGrpSpPr>
          <p:cNvPr id="14" name="그룹 13"/>
          <p:cNvGrpSpPr/>
          <p:nvPr/>
        </p:nvGrpSpPr>
        <p:grpSpPr>
          <a:xfrm>
            <a:off x="3568250" y="3418210"/>
            <a:ext cx="4786660" cy="2963118"/>
            <a:chOff x="4139952" y="3274194"/>
            <a:chExt cx="4786660" cy="2963118"/>
          </a:xfrm>
        </p:grpSpPr>
        <p:pic>
          <p:nvPicPr>
            <p:cNvPr id="7" name="_x315698336" descr="EMB00001dd01b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30013"/>
              <a:ext cx="4739083" cy="29072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709294" y="3274609"/>
              <a:ext cx="864339" cy="230832"/>
            </a:xfrm>
            <a:prstGeom prst="rect">
              <a:avLst/>
            </a:prstGeom>
            <a:solidFill>
              <a:schemeClr val="bg1"/>
            </a:solidFill>
          </p:spPr>
          <p:txBody>
            <a:bodyPr wrap="none" rtlCol="0">
              <a:spAutoFit/>
            </a:bodyPr>
            <a:lstStyle>
              <a:defPPr>
                <a:defRPr lang="en-US"/>
              </a:defPPr>
              <a:lvl1pPr>
                <a:defRPr sz="1000" b="1">
                  <a:latin typeface="+mn-lt"/>
                </a:defRPr>
              </a:lvl1pPr>
            </a:lstStyle>
            <a:p>
              <a:r>
                <a:rPr lang="en-US" altLang="ko-KR" sz="900" dirty="0" smtClean="0"/>
                <a:t>EU (Finland)</a:t>
              </a:r>
              <a:endParaRPr lang="ko-KR" altLang="en-US" sz="900" dirty="0"/>
            </a:p>
          </p:txBody>
        </p:sp>
        <p:sp>
          <p:nvSpPr>
            <p:cNvPr id="12" name="TextBox 11"/>
            <p:cNvSpPr txBox="1"/>
            <p:nvPr/>
          </p:nvSpPr>
          <p:spPr>
            <a:xfrm>
              <a:off x="6824755" y="3274194"/>
              <a:ext cx="2101857" cy="230832"/>
            </a:xfrm>
            <a:prstGeom prst="rect">
              <a:avLst/>
            </a:prstGeom>
            <a:solidFill>
              <a:schemeClr val="bg1"/>
            </a:solidFill>
          </p:spPr>
          <p:txBody>
            <a:bodyPr wrap="none" rtlCol="0">
              <a:spAutoFit/>
            </a:bodyPr>
            <a:lstStyle/>
            <a:p>
              <a:r>
                <a:rPr lang="en-US" altLang="ko-KR" sz="900" b="1" dirty="0" smtClean="0">
                  <a:latin typeface="+mn-lt"/>
                </a:rPr>
                <a:t>KR (</a:t>
              </a:r>
              <a:r>
                <a:rPr lang="en-US" altLang="ko-KR" sz="900" b="1" dirty="0" err="1" smtClean="0">
                  <a:latin typeface="+mn-lt"/>
                </a:rPr>
                <a:t>PyeongChang</a:t>
              </a:r>
              <a:r>
                <a:rPr lang="en-US" altLang="ko-KR" sz="900" b="1" dirty="0" smtClean="0">
                  <a:latin typeface="+mn-lt"/>
                </a:rPr>
                <a:t> </a:t>
              </a:r>
              <a:r>
                <a:rPr lang="en-US" altLang="ko-KR" sz="900" b="1" dirty="0">
                  <a:latin typeface="+mn-lt"/>
                </a:rPr>
                <a:t>Olympic </a:t>
              </a:r>
              <a:r>
                <a:rPr lang="en-US" altLang="ko-KR" sz="900" b="1" dirty="0" smtClean="0">
                  <a:latin typeface="+mn-lt"/>
                </a:rPr>
                <a:t>Venue)</a:t>
              </a:r>
              <a:endParaRPr lang="ko-KR" altLang="en-US" sz="900" b="1" dirty="0">
                <a:latin typeface="+mn-lt"/>
              </a:endParaRPr>
            </a:p>
          </p:txBody>
        </p:sp>
        <p:pic>
          <p:nvPicPr>
            <p:cNvPr id="8" name="그림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6033" y="4540094"/>
              <a:ext cx="792088" cy="792088"/>
            </a:xfrm>
            <a:prstGeom prst="rect">
              <a:avLst/>
            </a:prstGeom>
            <a:solidFill>
              <a:schemeClr val="bg1"/>
            </a:solidFill>
          </p:spPr>
        </p:pic>
      </p:grpSp>
    </p:spTree>
    <p:extLst>
      <p:ext uri="{BB962C8B-B14F-4D97-AF65-F5344CB8AC3E}">
        <p14:creationId xmlns:p14="http://schemas.microsoft.com/office/powerpoint/2010/main" val="3554504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Plan for </a:t>
            </a:r>
            <a:r>
              <a:rPr lang="en-US" altLang="ko-KR" dirty="0" err="1"/>
              <a:t>PoC</a:t>
            </a:r>
            <a:r>
              <a:rPr lang="en-US" altLang="ko-KR" dirty="0"/>
              <a:t> and Demonstration</a:t>
            </a:r>
            <a:endParaRPr lang="ko-KR" altLang="en-US" dirty="0"/>
          </a:p>
        </p:txBody>
      </p:sp>
      <p:sp>
        <p:nvSpPr>
          <p:cNvPr id="3" name="내용 개체 틀 2"/>
          <p:cNvSpPr>
            <a:spLocks noGrp="1"/>
          </p:cNvSpPr>
          <p:nvPr>
            <p:ph idx="1"/>
          </p:nvPr>
        </p:nvSpPr>
        <p:spPr/>
        <p:txBody>
          <a:bodyPr/>
          <a:lstStyle/>
          <a:p>
            <a:r>
              <a:rPr lang="en-US" altLang="ko-KR" sz="2000" dirty="0" smtClean="0"/>
              <a:t>UHD </a:t>
            </a:r>
            <a:r>
              <a:rPr lang="en-US" altLang="ko-KR" sz="2000" dirty="0"/>
              <a:t>CDN </a:t>
            </a:r>
            <a:r>
              <a:rPr lang="en-US" altLang="ko-KR" sz="2000" dirty="0" smtClean="0"/>
              <a:t>Service</a:t>
            </a:r>
          </a:p>
          <a:p>
            <a:pPr lvl="1"/>
            <a:r>
              <a:rPr lang="en-US" altLang="ko-KR" sz="1600" dirty="0" smtClean="0"/>
              <a:t>Conveying </a:t>
            </a:r>
            <a:r>
              <a:rPr lang="en-US" altLang="ko-KR" sz="1600" dirty="0"/>
              <a:t>this information to mobile platforms in Europe(bus) and Korea(train) </a:t>
            </a:r>
            <a:endParaRPr lang="en-US" altLang="ko-KR" sz="1600" dirty="0" smtClean="0"/>
          </a:p>
          <a:p>
            <a:pPr lvl="1"/>
            <a:r>
              <a:rPr lang="en-US" altLang="ko-KR" sz="1600" dirty="0" smtClean="0"/>
              <a:t>This </a:t>
            </a:r>
            <a:r>
              <a:rPr lang="en-US" altLang="ko-KR" sz="1600" dirty="0"/>
              <a:t>demonstration will directly </a:t>
            </a:r>
            <a:r>
              <a:rPr lang="en-US" altLang="ko-KR" sz="1600" dirty="0" smtClean="0"/>
              <a:t>relate:</a:t>
            </a:r>
          </a:p>
          <a:p>
            <a:pPr lvl="2"/>
            <a:r>
              <a:rPr lang="en-US" altLang="ko-KR" sz="1200" dirty="0" err="1" smtClean="0"/>
              <a:t>mmWave</a:t>
            </a:r>
            <a:r>
              <a:rPr lang="en-US" altLang="ko-KR" sz="1200" dirty="0" smtClean="0"/>
              <a:t> backhauling</a:t>
            </a:r>
          </a:p>
          <a:p>
            <a:pPr lvl="2"/>
            <a:r>
              <a:rPr lang="en-US" altLang="ko-KR" sz="1200" dirty="0" smtClean="0"/>
              <a:t>Provisioning </a:t>
            </a:r>
            <a:r>
              <a:rPr lang="en-US" altLang="ko-KR" sz="1200" dirty="0"/>
              <a:t>&amp; orchestration tailor-made for UHD CDN service over the </a:t>
            </a:r>
            <a:r>
              <a:rPr lang="en-US" altLang="ko-KR" sz="1200" dirty="0" smtClean="0"/>
              <a:t>DECs</a:t>
            </a:r>
          </a:p>
          <a:p>
            <a:pPr lvl="2"/>
            <a:r>
              <a:rPr lang="en-US" altLang="ko-KR" sz="1200" dirty="0" smtClean="0"/>
              <a:t>CDN </a:t>
            </a:r>
            <a:r>
              <a:rPr lang="en-US" altLang="ko-KR" sz="1200" dirty="0"/>
              <a:t>service request routing between VECs along with load balancing &amp; highly scalable facilities based on real-time monitoring </a:t>
            </a:r>
            <a:r>
              <a:rPr lang="en-US" altLang="ko-KR" sz="1200" dirty="0" smtClean="0"/>
              <a:t>information </a:t>
            </a:r>
            <a:endParaRPr lang="en-US" altLang="ko-KR" sz="1200" dirty="0"/>
          </a:p>
          <a:p>
            <a:endParaRPr lang="ko-KR" altLang="en-US" sz="16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15</a:t>
            </a:fld>
            <a:endParaRPr lang="en-US" altLang="ko-KR"/>
          </a:p>
        </p:txBody>
      </p:sp>
      <p:grpSp>
        <p:nvGrpSpPr>
          <p:cNvPr id="10" name="그룹 9"/>
          <p:cNvGrpSpPr/>
          <p:nvPr/>
        </p:nvGrpSpPr>
        <p:grpSpPr>
          <a:xfrm>
            <a:off x="2465492" y="3486495"/>
            <a:ext cx="4698796" cy="2912419"/>
            <a:chOff x="2123728" y="3468909"/>
            <a:chExt cx="4698796" cy="2912419"/>
          </a:xfrm>
        </p:grpSpPr>
        <p:pic>
          <p:nvPicPr>
            <p:cNvPr id="7" name="그림 6"/>
            <p:cNvPicPr>
              <a:picLocks noChangeAspect="1"/>
            </p:cNvPicPr>
            <p:nvPr/>
          </p:nvPicPr>
          <p:blipFill>
            <a:blip r:embed="rId2"/>
            <a:stretch>
              <a:fillRect/>
            </a:stretch>
          </p:blipFill>
          <p:spPr>
            <a:xfrm>
              <a:off x="2123728" y="3468909"/>
              <a:ext cx="4698796" cy="2912419"/>
            </a:xfrm>
            <a:prstGeom prst="rect">
              <a:avLst/>
            </a:prstGeom>
          </p:spPr>
        </p:pic>
        <p:sp>
          <p:nvSpPr>
            <p:cNvPr id="8" name="TextBox 7"/>
            <p:cNvSpPr txBox="1"/>
            <p:nvPr/>
          </p:nvSpPr>
          <p:spPr>
            <a:xfrm>
              <a:off x="2987824" y="3636561"/>
              <a:ext cx="659155" cy="230832"/>
            </a:xfrm>
            <a:prstGeom prst="rect">
              <a:avLst/>
            </a:prstGeom>
            <a:solidFill>
              <a:schemeClr val="bg1"/>
            </a:solidFill>
          </p:spPr>
          <p:txBody>
            <a:bodyPr wrap="none" rtlCol="0">
              <a:spAutoFit/>
            </a:bodyPr>
            <a:lstStyle>
              <a:defPPr>
                <a:defRPr lang="en-US"/>
              </a:defPPr>
              <a:lvl1pPr>
                <a:defRPr sz="1000" b="1">
                  <a:latin typeface="+mn-lt"/>
                </a:defRPr>
              </a:lvl1pPr>
            </a:lstStyle>
            <a:p>
              <a:r>
                <a:rPr lang="en-US" altLang="ko-KR" sz="900" dirty="0" smtClean="0"/>
                <a:t>EU (bus)</a:t>
              </a:r>
              <a:endParaRPr lang="ko-KR" altLang="en-US" sz="900" dirty="0"/>
            </a:p>
          </p:txBody>
        </p:sp>
        <p:sp>
          <p:nvSpPr>
            <p:cNvPr id="9" name="TextBox 8"/>
            <p:cNvSpPr txBox="1"/>
            <p:nvPr/>
          </p:nvSpPr>
          <p:spPr>
            <a:xfrm>
              <a:off x="4914454" y="3635440"/>
              <a:ext cx="1238434" cy="230832"/>
            </a:xfrm>
            <a:prstGeom prst="rect">
              <a:avLst/>
            </a:prstGeom>
            <a:solidFill>
              <a:schemeClr val="bg1"/>
            </a:solidFill>
          </p:spPr>
          <p:txBody>
            <a:bodyPr wrap="square" rtlCol="0">
              <a:spAutoFit/>
            </a:bodyPr>
            <a:lstStyle/>
            <a:p>
              <a:pPr algn="ctr"/>
              <a:r>
                <a:rPr lang="en-US" altLang="ko-KR" sz="900" b="1" dirty="0" smtClean="0">
                  <a:latin typeface="+mn-lt"/>
                </a:rPr>
                <a:t>KR (train)</a:t>
              </a:r>
              <a:endParaRPr lang="ko-KR" altLang="en-US" sz="900" b="1" dirty="0">
                <a:latin typeface="+mn-lt"/>
              </a:endParaRPr>
            </a:p>
          </p:txBody>
        </p:sp>
      </p:grpSp>
    </p:spTree>
    <p:extLst>
      <p:ext uri="{BB962C8B-B14F-4D97-AF65-F5344CB8AC3E}">
        <p14:creationId xmlns:p14="http://schemas.microsoft.com/office/powerpoint/2010/main" val="4081285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Plan for </a:t>
            </a:r>
            <a:r>
              <a:rPr lang="en-US" altLang="ko-KR" dirty="0" err="1"/>
              <a:t>PoC</a:t>
            </a:r>
            <a:r>
              <a:rPr lang="en-US" altLang="ko-KR" dirty="0"/>
              <a:t> and Demonstration</a:t>
            </a:r>
            <a:endParaRPr lang="ko-KR" altLang="en-US" dirty="0"/>
          </a:p>
        </p:txBody>
      </p:sp>
      <p:sp>
        <p:nvSpPr>
          <p:cNvPr id="3" name="내용 개체 틀 2"/>
          <p:cNvSpPr>
            <a:spLocks noGrp="1"/>
          </p:cNvSpPr>
          <p:nvPr>
            <p:ph idx="1"/>
          </p:nvPr>
        </p:nvSpPr>
        <p:spPr/>
        <p:txBody>
          <a:bodyPr/>
          <a:lstStyle/>
          <a:p>
            <a:r>
              <a:rPr lang="en-US" altLang="ko-KR" sz="2000" dirty="0" smtClean="0"/>
              <a:t>The </a:t>
            </a:r>
            <a:r>
              <a:rPr lang="en-US" altLang="ko-KR" sz="2000" dirty="0" err="1" smtClean="0"/>
              <a:t>PoC</a:t>
            </a:r>
            <a:r>
              <a:rPr lang="en-US" altLang="ko-KR" sz="2000" dirty="0" smtClean="0"/>
              <a:t> system would be the upgraded version of </a:t>
            </a:r>
            <a:r>
              <a:rPr lang="en-US" altLang="ko-KR" sz="2000" dirty="0"/>
              <a:t>t</a:t>
            </a:r>
            <a:r>
              <a:rPr lang="en-US" altLang="ko-KR" sz="2000" dirty="0" smtClean="0"/>
              <a:t>he existing </a:t>
            </a:r>
            <a:r>
              <a:rPr lang="en-US" altLang="ko-KR" sz="2000" dirty="0"/>
              <a:t>MHN </a:t>
            </a:r>
            <a:r>
              <a:rPr lang="en-US" altLang="ko-KR" sz="2000" dirty="0" smtClean="0"/>
              <a:t>system </a:t>
            </a:r>
            <a:r>
              <a:rPr lang="en-US" altLang="ko-KR" sz="2000" dirty="0"/>
              <a:t>for </a:t>
            </a:r>
            <a:r>
              <a:rPr lang="en-US" altLang="ko-KR" sz="2000" dirty="0" smtClean="0"/>
              <a:t>moving subway capable of achieving a peak </a:t>
            </a:r>
            <a:r>
              <a:rPr lang="en-US" altLang="ko-KR" sz="2000" dirty="0"/>
              <a:t>data rate of over </a:t>
            </a:r>
            <a:r>
              <a:rPr lang="en-US" altLang="ko-KR" sz="2000" dirty="0" smtClean="0"/>
              <a:t>400Mbps</a:t>
            </a:r>
            <a:r>
              <a:rPr lang="en-US" altLang="ko-KR" sz="2000" baseline="30000" dirty="0" smtClean="0"/>
              <a:t>[5]</a:t>
            </a:r>
            <a:endParaRPr lang="en-US" altLang="ko-KR" sz="2000" baseline="300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16</a:t>
            </a:fld>
            <a:endParaRPr lang="en-US" altLang="ko-KR"/>
          </a:p>
        </p:txBody>
      </p:sp>
      <p:grpSp>
        <p:nvGrpSpPr>
          <p:cNvPr id="29" name="그룹 28"/>
          <p:cNvGrpSpPr>
            <a:grpSpLocks noChangeAspect="1"/>
          </p:cNvGrpSpPr>
          <p:nvPr/>
        </p:nvGrpSpPr>
        <p:grpSpPr>
          <a:xfrm>
            <a:off x="467543" y="2609294"/>
            <a:ext cx="6732591" cy="3787083"/>
            <a:chOff x="539552" y="1862754"/>
            <a:chExt cx="8064896" cy="4536504"/>
          </a:xfrm>
        </p:grpSpPr>
        <p:pic>
          <p:nvPicPr>
            <p:cNvPr id="18" name="그림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39552" y="1862754"/>
              <a:ext cx="8064896" cy="4536504"/>
            </a:xfrm>
            <a:prstGeom prst="rect">
              <a:avLst/>
            </a:prstGeom>
          </p:spPr>
        </p:pic>
        <p:sp>
          <p:nvSpPr>
            <p:cNvPr id="19" name="타원 18"/>
            <p:cNvSpPr>
              <a:spLocks noChangeAspect="1"/>
            </p:cNvSpPr>
            <p:nvPr/>
          </p:nvSpPr>
          <p:spPr>
            <a:xfrm>
              <a:off x="4206133" y="2908758"/>
              <a:ext cx="676292" cy="68551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C00000"/>
                </a:solidFill>
              </a:endParaRPr>
            </a:p>
          </p:txBody>
        </p:sp>
        <p:grpSp>
          <p:nvGrpSpPr>
            <p:cNvPr id="20" name="그룹 19"/>
            <p:cNvGrpSpPr/>
            <p:nvPr/>
          </p:nvGrpSpPr>
          <p:grpSpPr>
            <a:xfrm>
              <a:off x="6084168" y="1988840"/>
              <a:ext cx="2389912" cy="1920561"/>
              <a:chOff x="5874633" y="2515426"/>
              <a:chExt cx="2389912" cy="1920561"/>
            </a:xfrm>
          </p:grpSpPr>
          <p:pic>
            <p:nvPicPr>
              <p:cNvPr id="2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4634" y="2515426"/>
                <a:ext cx="2389911" cy="192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직사각형 21"/>
              <p:cNvSpPr/>
              <p:nvPr/>
            </p:nvSpPr>
            <p:spPr bwMode="auto">
              <a:xfrm>
                <a:off x="5874633" y="2515427"/>
                <a:ext cx="2389911" cy="1920560"/>
              </a:xfrm>
              <a:prstGeom prst="rect">
                <a:avLst/>
              </a:prstGeom>
              <a:noFill/>
              <a:ln w="38100" cap="flat" cmpd="sng" algn="ctr">
                <a:solidFill>
                  <a:srgbClr val="FFC000"/>
                </a:solidFill>
                <a:prstDash val="sys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23" name="그룹 22"/>
            <p:cNvGrpSpPr/>
            <p:nvPr/>
          </p:nvGrpSpPr>
          <p:grpSpPr>
            <a:xfrm>
              <a:off x="683568" y="4718595"/>
              <a:ext cx="2790472" cy="1569640"/>
              <a:chOff x="1907704" y="4718595"/>
              <a:chExt cx="2790472" cy="1569640"/>
            </a:xfrm>
          </p:grpSpPr>
          <p:pic>
            <p:nvPicPr>
              <p:cNvPr id="24" name="그림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4718595"/>
                <a:ext cx="2790472" cy="1569640"/>
              </a:xfrm>
              <a:prstGeom prst="rect">
                <a:avLst/>
              </a:prstGeom>
            </p:spPr>
          </p:pic>
          <p:sp>
            <p:nvSpPr>
              <p:cNvPr id="25" name="직사각형 24"/>
              <p:cNvSpPr/>
              <p:nvPr/>
            </p:nvSpPr>
            <p:spPr bwMode="auto">
              <a:xfrm>
                <a:off x="1907704" y="4718595"/>
                <a:ext cx="2790471" cy="1569640"/>
              </a:xfrm>
              <a:prstGeom prst="rect">
                <a:avLst/>
              </a:prstGeom>
              <a:noFill/>
              <a:ln w="38100" cap="flat" cmpd="sng" algn="ctr">
                <a:solidFill>
                  <a:srgbClr val="FFC000"/>
                </a:solidFill>
                <a:prstDash val="sys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cxnSp>
          <p:nvCxnSpPr>
            <p:cNvPr id="26" name="직선 화살표 연결선 25"/>
            <p:cNvCxnSpPr/>
            <p:nvPr/>
          </p:nvCxnSpPr>
          <p:spPr>
            <a:xfrm flipV="1">
              <a:off x="1944234" y="3424456"/>
              <a:ext cx="2304396" cy="1490396"/>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87930" y="4727396"/>
              <a:ext cx="716626" cy="368683"/>
            </a:xfrm>
            <a:prstGeom prst="rect">
              <a:avLst/>
            </a:prstGeom>
            <a:noFill/>
          </p:spPr>
          <p:txBody>
            <a:bodyPr wrap="none" rtlCol="0">
              <a:spAutoFit/>
            </a:bodyPr>
            <a:lstStyle/>
            <a:p>
              <a:pPr eaLnBrk="1" fontAlgn="auto" latinLnBrk="1" hangingPunct="1">
                <a:spcBef>
                  <a:spcPts val="0"/>
                </a:spcBef>
                <a:spcAft>
                  <a:spcPts val="0"/>
                </a:spcAft>
              </a:pPr>
              <a:r>
                <a:rPr lang="en-US" altLang="ko-KR" sz="1400" b="1" dirty="0" err="1" smtClean="0">
                  <a:solidFill>
                    <a:srgbClr val="FFC000"/>
                  </a:solidFill>
                  <a:latin typeface="맑은 고딕"/>
                  <a:ea typeface="맑은 고딕" panose="020B0503020000020004" pitchFamily="50" charset="-127"/>
                </a:rPr>
                <a:t>mRU</a:t>
              </a:r>
              <a:endParaRPr lang="ko-KR" altLang="en-US" sz="1600" b="1" dirty="0">
                <a:solidFill>
                  <a:srgbClr val="FFC000"/>
                </a:solidFill>
                <a:latin typeface="맑은 고딕"/>
                <a:ea typeface="맑은 고딕" panose="020B0503020000020004" pitchFamily="50" charset="-127"/>
              </a:endParaRPr>
            </a:p>
          </p:txBody>
        </p:sp>
        <p:sp>
          <p:nvSpPr>
            <p:cNvPr id="28" name="TextBox 27"/>
            <p:cNvSpPr txBox="1"/>
            <p:nvPr/>
          </p:nvSpPr>
          <p:spPr>
            <a:xfrm>
              <a:off x="7858738" y="3529106"/>
              <a:ext cx="659020" cy="368683"/>
            </a:xfrm>
            <a:prstGeom prst="rect">
              <a:avLst/>
            </a:prstGeom>
            <a:noFill/>
          </p:spPr>
          <p:txBody>
            <a:bodyPr wrap="none" rtlCol="0">
              <a:spAutoFit/>
            </a:bodyPr>
            <a:lstStyle/>
            <a:p>
              <a:pPr eaLnBrk="1" fontAlgn="auto" latinLnBrk="1" hangingPunct="1">
                <a:spcBef>
                  <a:spcPts val="0"/>
                </a:spcBef>
                <a:spcAft>
                  <a:spcPts val="0"/>
                </a:spcAft>
              </a:pPr>
              <a:r>
                <a:rPr lang="en-US" altLang="ko-KR" sz="1400" b="1" dirty="0" err="1" smtClean="0">
                  <a:solidFill>
                    <a:srgbClr val="FFC000"/>
                  </a:solidFill>
                  <a:latin typeface="맑은 고딕"/>
                  <a:ea typeface="맑은 고딕" panose="020B0503020000020004" pitchFamily="50" charset="-127"/>
                </a:rPr>
                <a:t>mTE</a:t>
              </a:r>
              <a:endParaRPr lang="ko-KR" altLang="en-US" sz="1600" b="1" dirty="0">
                <a:solidFill>
                  <a:srgbClr val="FFC000"/>
                </a:solidFill>
                <a:latin typeface="맑은 고딕"/>
                <a:ea typeface="맑은 고딕" panose="020B0503020000020004" pitchFamily="50" charset="-127"/>
              </a:endParaRPr>
            </a:p>
          </p:txBody>
        </p:sp>
      </p:grpSp>
      <p:pic>
        <p:nvPicPr>
          <p:cNvPr id="30" name="내용 개체 틀 7"/>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380277" y="4365104"/>
            <a:ext cx="3440195" cy="21602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467543" y="2609294"/>
            <a:ext cx="2563138" cy="646331"/>
          </a:xfrm>
          <a:prstGeom prst="rect">
            <a:avLst/>
          </a:prstGeom>
          <a:noFill/>
        </p:spPr>
        <p:txBody>
          <a:bodyPr wrap="none" rtlCol="0">
            <a:spAutoFit/>
          </a:bodyPr>
          <a:lstStyle/>
          <a:p>
            <a:pPr eaLnBrk="1" fontAlgn="auto" latinLnBrk="1" hangingPunct="1">
              <a:spcBef>
                <a:spcPts val="0"/>
              </a:spcBef>
              <a:spcAft>
                <a:spcPts val="0"/>
              </a:spcAft>
            </a:pPr>
            <a:r>
              <a:rPr lang="en-US" altLang="ko-KR" b="1" dirty="0" smtClean="0">
                <a:solidFill>
                  <a:srgbClr val="FFC000"/>
                </a:solidFill>
                <a:latin typeface="맑은 고딕"/>
                <a:ea typeface="맑은 고딕" panose="020B0503020000020004" pitchFamily="50" charset="-127"/>
              </a:rPr>
              <a:t>MHN : Mobile </a:t>
            </a:r>
            <a:r>
              <a:rPr lang="en-US" altLang="ko-KR" b="1" dirty="0">
                <a:solidFill>
                  <a:srgbClr val="FFC000"/>
                </a:solidFill>
                <a:latin typeface="맑은 고딕"/>
                <a:ea typeface="맑은 고딕" panose="020B0503020000020004" pitchFamily="50" charset="-127"/>
              </a:rPr>
              <a:t>H</a:t>
            </a:r>
            <a:r>
              <a:rPr lang="en-US" altLang="ko-KR" b="1" dirty="0" smtClean="0">
                <a:solidFill>
                  <a:srgbClr val="FFC000"/>
                </a:solidFill>
                <a:latin typeface="맑은 고딕"/>
                <a:ea typeface="맑은 고딕" panose="020B0503020000020004" pitchFamily="50" charset="-127"/>
              </a:rPr>
              <a:t>otspot </a:t>
            </a:r>
            <a:r>
              <a:rPr lang="en-US" altLang="ko-KR" b="1" dirty="0">
                <a:solidFill>
                  <a:srgbClr val="FFC000"/>
                </a:solidFill>
                <a:latin typeface="맑은 고딕"/>
                <a:ea typeface="맑은 고딕" panose="020B0503020000020004" pitchFamily="50" charset="-127"/>
              </a:rPr>
              <a:t>N</a:t>
            </a:r>
            <a:r>
              <a:rPr lang="en-US" altLang="ko-KR" b="1" dirty="0" smtClean="0">
                <a:solidFill>
                  <a:srgbClr val="FFC000"/>
                </a:solidFill>
                <a:latin typeface="맑은 고딕"/>
                <a:ea typeface="맑은 고딕" panose="020B0503020000020004" pitchFamily="50" charset="-127"/>
              </a:rPr>
              <a:t>etwork</a:t>
            </a:r>
          </a:p>
          <a:p>
            <a:pPr eaLnBrk="1" fontAlgn="auto" latinLnBrk="1" hangingPunct="1">
              <a:spcBef>
                <a:spcPts val="0"/>
              </a:spcBef>
              <a:spcAft>
                <a:spcPts val="0"/>
              </a:spcAft>
            </a:pPr>
            <a:r>
              <a:rPr lang="en-US" altLang="ko-KR" b="1" dirty="0" err="1" smtClean="0">
                <a:solidFill>
                  <a:srgbClr val="FFC000"/>
                </a:solidFill>
                <a:latin typeface="맑은 고딕"/>
                <a:ea typeface="맑은 고딕" panose="020B0503020000020004" pitchFamily="50" charset="-127"/>
              </a:rPr>
              <a:t>mRU</a:t>
            </a:r>
            <a:r>
              <a:rPr lang="en-US" altLang="ko-KR" b="1" dirty="0" smtClean="0">
                <a:solidFill>
                  <a:srgbClr val="FFC000"/>
                </a:solidFill>
                <a:latin typeface="맑은 고딕"/>
                <a:ea typeface="맑은 고딕" panose="020B0503020000020004" pitchFamily="50" charset="-127"/>
              </a:rPr>
              <a:t> : MHN Radio Unit</a:t>
            </a:r>
          </a:p>
          <a:p>
            <a:pPr eaLnBrk="1" fontAlgn="auto" latinLnBrk="1" hangingPunct="1">
              <a:spcBef>
                <a:spcPts val="0"/>
              </a:spcBef>
              <a:spcAft>
                <a:spcPts val="0"/>
              </a:spcAft>
            </a:pPr>
            <a:r>
              <a:rPr lang="en-US" altLang="ko-KR" b="1" dirty="0" err="1" smtClean="0">
                <a:solidFill>
                  <a:srgbClr val="FFC000"/>
                </a:solidFill>
                <a:latin typeface="맑은 고딕"/>
                <a:ea typeface="맑은 고딕" panose="020B0503020000020004" pitchFamily="50" charset="-127"/>
              </a:rPr>
              <a:t>mTE</a:t>
            </a:r>
            <a:r>
              <a:rPr lang="en-US" altLang="ko-KR" b="1" dirty="0" smtClean="0">
                <a:solidFill>
                  <a:srgbClr val="FFC000"/>
                </a:solidFill>
                <a:latin typeface="맑은 고딕"/>
                <a:ea typeface="맑은 고딕" panose="020B0503020000020004" pitchFamily="50" charset="-127"/>
              </a:rPr>
              <a:t> : MHN Terminal Equipment</a:t>
            </a:r>
            <a:endParaRPr lang="ko-KR" altLang="en-US" sz="1400" b="1" dirty="0">
              <a:solidFill>
                <a:srgbClr val="FFC000"/>
              </a:solidFill>
              <a:latin typeface="맑은 고딕"/>
              <a:ea typeface="맑은 고딕" panose="020B0503020000020004" pitchFamily="50" charset="-127"/>
            </a:endParaRPr>
          </a:p>
        </p:txBody>
      </p:sp>
    </p:spTree>
    <p:extLst>
      <p:ext uri="{BB962C8B-B14F-4D97-AF65-F5344CB8AC3E}">
        <p14:creationId xmlns:p14="http://schemas.microsoft.com/office/powerpoint/2010/main" val="981689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Plan for Standardization</a:t>
            </a:r>
            <a:endParaRPr lang="ko-KR" altLang="en-US" sz="3200" dirty="0"/>
          </a:p>
        </p:txBody>
      </p:sp>
      <p:sp>
        <p:nvSpPr>
          <p:cNvPr id="3" name="내용 개체 틀 2"/>
          <p:cNvSpPr>
            <a:spLocks noGrp="1"/>
          </p:cNvSpPr>
          <p:nvPr>
            <p:ph idx="1"/>
          </p:nvPr>
        </p:nvSpPr>
        <p:spPr/>
        <p:txBody>
          <a:bodyPr/>
          <a:lstStyle/>
          <a:p>
            <a:r>
              <a:rPr lang="en-US" altLang="ko-KR" sz="1800" dirty="0" smtClean="0"/>
              <a:t>IEEE 802.15 IG HRRC</a:t>
            </a:r>
            <a:endParaRPr lang="en-US" altLang="ko-KR" sz="1800" dirty="0"/>
          </a:p>
          <a:p>
            <a:pPr lvl="1"/>
            <a:r>
              <a:rPr lang="en-US" altLang="ko-KR" sz="1400" dirty="0" smtClean="0"/>
              <a:t>Interest Group for High </a:t>
            </a:r>
            <a:r>
              <a:rPr lang="en-US" altLang="ko-KR" sz="1400" dirty="0"/>
              <a:t>Rate Rail </a:t>
            </a:r>
            <a:r>
              <a:rPr lang="en-US" altLang="ko-KR" sz="1400" dirty="0" smtClean="0"/>
              <a:t>Communications, chaired by ETRI</a:t>
            </a:r>
            <a:endParaRPr lang="en-US" altLang="ko-KR" sz="1400" dirty="0"/>
          </a:p>
          <a:p>
            <a:pPr lvl="1"/>
            <a:r>
              <a:rPr lang="en-US" altLang="ko-KR" sz="1400" dirty="0" smtClean="0"/>
              <a:t>Consideration of the </a:t>
            </a:r>
            <a:r>
              <a:rPr lang="en-US" altLang="ko-KR" sz="1400" dirty="0"/>
              <a:t>transition from the IG to Study Group when enough interest has been </a:t>
            </a:r>
            <a:r>
              <a:rPr lang="en-US" altLang="ko-KR" sz="1400" dirty="0" smtClean="0"/>
              <a:t>identified</a:t>
            </a:r>
            <a:endParaRPr lang="en-US" altLang="ko-KR" sz="1400" dirty="0"/>
          </a:p>
          <a:p>
            <a:endParaRPr lang="en-US" altLang="ko-KR" sz="1800" dirty="0" smtClean="0"/>
          </a:p>
          <a:p>
            <a:r>
              <a:rPr lang="en-US" altLang="ko-KR" sz="1800" dirty="0" smtClean="0"/>
              <a:t>3GPP</a:t>
            </a:r>
            <a:endParaRPr lang="en-US" altLang="ko-KR" sz="1800" dirty="0"/>
          </a:p>
          <a:p>
            <a:pPr lvl="1"/>
            <a:r>
              <a:rPr lang="en-US" altLang="ko-KR" sz="1400" dirty="0"/>
              <a:t>ETRI introduced some </a:t>
            </a:r>
            <a:r>
              <a:rPr lang="en-US" altLang="ko-KR" sz="1400" dirty="0" smtClean="0"/>
              <a:t>high </a:t>
            </a:r>
            <a:r>
              <a:rPr lang="en-US" altLang="ko-KR" sz="1400" dirty="0"/>
              <a:t>speed(HS) deployment scenarios in </a:t>
            </a:r>
            <a:r>
              <a:rPr lang="en-US" altLang="ko-KR" sz="1400" dirty="0" smtClean="0"/>
              <a:t>5G </a:t>
            </a:r>
          </a:p>
          <a:p>
            <a:pPr lvl="2"/>
            <a:r>
              <a:rPr lang="en-US" altLang="ko-KR" sz="1000" dirty="0" smtClean="0"/>
              <a:t>3GPP </a:t>
            </a:r>
            <a:r>
              <a:rPr lang="en-US" altLang="ko-KR" sz="1000" dirty="0"/>
              <a:t>TSG RAN </a:t>
            </a:r>
            <a:r>
              <a:rPr lang="en-US" altLang="ko-KR" sz="1000" dirty="0" smtClean="0"/>
              <a:t>Ad Hoc </a:t>
            </a:r>
            <a:r>
              <a:rPr lang="en-US" altLang="ko-KR" sz="1000" dirty="0"/>
              <a:t>Meeting #</a:t>
            </a:r>
            <a:r>
              <a:rPr lang="en-US" altLang="ko-KR" sz="1000" dirty="0" smtClean="0"/>
              <a:t>70bis</a:t>
            </a:r>
            <a:endParaRPr lang="en-US" altLang="ko-KR" sz="1000" dirty="0"/>
          </a:p>
          <a:p>
            <a:pPr lvl="1"/>
            <a:r>
              <a:rPr lang="en-US" altLang="ko-KR" sz="1400" dirty="0"/>
              <a:t>Currently RAN1 </a:t>
            </a:r>
            <a:r>
              <a:rPr lang="en-US" altLang="ko-KR" sz="1400" dirty="0" smtClean="0"/>
              <a:t>discuss about evaluation </a:t>
            </a:r>
            <a:r>
              <a:rPr lang="en-US" altLang="ko-KR" sz="1400" dirty="0"/>
              <a:t>parameters for HS deployment scenarios</a:t>
            </a:r>
          </a:p>
          <a:p>
            <a:pPr lvl="2"/>
            <a:r>
              <a:rPr lang="en-US" altLang="ko-KR" sz="1000" dirty="0"/>
              <a:t>Option 1) Around </a:t>
            </a:r>
            <a:r>
              <a:rPr lang="en-US" altLang="ko-KR" sz="1000" dirty="0" smtClean="0"/>
              <a:t>4GHz, Option </a:t>
            </a:r>
            <a:r>
              <a:rPr lang="en-US" altLang="ko-KR" sz="1000" dirty="0"/>
              <a:t>2) Around 30 GHz</a:t>
            </a:r>
          </a:p>
          <a:p>
            <a:pPr lvl="2"/>
            <a:r>
              <a:rPr lang="en-US" altLang="ko-KR" sz="1000" dirty="0" smtClean="0"/>
              <a:t>ETRI has proposed evaluation parameters on Option 2) in RAN1</a:t>
            </a:r>
          </a:p>
          <a:p>
            <a:pPr lvl="1"/>
            <a:r>
              <a:rPr lang="en-US" altLang="ko-KR" sz="1400" dirty="0" smtClean="0"/>
              <a:t>Contributing </a:t>
            </a:r>
            <a:r>
              <a:rPr lang="en-US" altLang="ko-KR" sz="1400" dirty="0"/>
              <a:t>to SA5 on 5G Management architecture</a:t>
            </a:r>
          </a:p>
          <a:p>
            <a:endParaRPr lang="en-US" altLang="ko-KR" sz="1800" dirty="0" smtClean="0"/>
          </a:p>
          <a:p>
            <a:r>
              <a:rPr lang="en-US" altLang="ko-KR" sz="1800" dirty="0" smtClean="0"/>
              <a:t>ITU-T </a:t>
            </a:r>
            <a:r>
              <a:rPr lang="en-US" altLang="ko-KR" sz="1800" dirty="0"/>
              <a:t>FG </a:t>
            </a:r>
            <a:r>
              <a:rPr lang="en-US" altLang="ko-KR" sz="1800" dirty="0" smtClean="0"/>
              <a:t>IMT-2020</a:t>
            </a:r>
          </a:p>
          <a:p>
            <a:endParaRPr lang="en-US" altLang="ko-KR" sz="1800" dirty="0"/>
          </a:p>
          <a:p>
            <a:r>
              <a:rPr lang="en-US" altLang="ko-KR" sz="1800" dirty="0" smtClean="0"/>
              <a:t>ETSI </a:t>
            </a:r>
            <a:r>
              <a:rPr lang="en-US" altLang="ko-KR" sz="1800" dirty="0"/>
              <a:t>NFV ISG</a:t>
            </a:r>
          </a:p>
          <a:p>
            <a:pPr lvl="1"/>
            <a:endParaRPr lang="en-US" altLang="ko-KR" sz="1400" dirty="0" smtClean="0"/>
          </a:p>
          <a:p>
            <a:endParaRPr lang="ko-KR" altLang="en-US" sz="18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17</a:t>
            </a:fld>
            <a:endParaRPr lang="en-US" altLang="ko-KR"/>
          </a:p>
        </p:txBody>
      </p:sp>
    </p:spTree>
    <p:extLst>
      <p:ext uri="{BB962C8B-B14F-4D97-AF65-F5344CB8AC3E}">
        <p14:creationId xmlns:p14="http://schemas.microsoft.com/office/powerpoint/2010/main" val="1461337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References</a:t>
            </a:r>
            <a:endParaRPr lang="ko-KR" altLang="en-US"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18</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2216411693"/>
              </p:ext>
            </p:extLst>
          </p:nvPr>
        </p:nvGraphicFramePr>
        <p:xfrm>
          <a:off x="923764" y="1556792"/>
          <a:ext cx="7296472" cy="3017520"/>
        </p:xfrm>
        <a:graphic>
          <a:graphicData uri="http://schemas.openxmlformats.org/drawingml/2006/table">
            <a:tbl>
              <a:tblPr firstRow="1" bandRow="1">
                <a:tableStyleId>{2D5ABB26-0587-4C30-8999-92F81FD0307C}</a:tableStyleId>
              </a:tblPr>
              <a:tblGrid>
                <a:gridCol w="360040"/>
                <a:gridCol w="6936432"/>
              </a:tblGrid>
              <a:tr h="370840">
                <a:tc>
                  <a:txBody>
                    <a:bodyPr/>
                    <a:lstStyle/>
                    <a:p>
                      <a:pPr algn="ctr" latinLnBrk="1"/>
                      <a:r>
                        <a:rPr lang="en-US" altLang="ko-KR" sz="1400" dirty="0" smtClean="0"/>
                        <a:t>[1] </a:t>
                      </a:r>
                      <a:endParaRPr lang="ko-KR" altLang="en-US" sz="1400"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altLang="ko-KR" sz="1400" dirty="0" smtClean="0"/>
                        <a:t>Recommendation ITU-R M.2083-0, “</a:t>
                      </a:r>
                      <a:r>
                        <a:rPr lang="en-US" altLang="ko-KR" sz="1400" dirty="0" smtClean="0"/>
                        <a:t>IMT Vision – Framework and overall objectives of the future development of IMT for 2020 and beyond”</a:t>
                      </a:r>
                    </a:p>
                  </a:txBody>
                  <a:tcPr/>
                </a:tc>
              </a:tr>
              <a:tr h="370840">
                <a:tc>
                  <a:txBody>
                    <a:bodyPr/>
                    <a:lstStyle/>
                    <a:p>
                      <a:pPr algn="ctr" latinLnBrk="1"/>
                      <a:r>
                        <a:rPr lang="en-US" altLang="ko-KR" sz="1400" dirty="0" smtClean="0"/>
                        <a:t>[2]</a:t>
                      </a:r>
                      <a:endParaRPr lang="ko-KR" altLang="en-US" sz="1400" dirty="0"/>
                    </a:p>
                  </a:txBody>
                  <a:tcPr/>
                </a:tc>
                <a:tc>
                  <a:txBody>
                    <a:bodyPr/>
                    <a:lstStyle/>
                    <a:p>
                      <a:pPr latinLnBrk="1"/>
                      <a:r>
                        <a:rPr lang="en-US" altLang="ko-KR" sz="1400" dirty="0" smtClean="0"/>
                        <a:t>J. Kim, H. S. Chung, I. G. Kim, H. Lee and M. S. Lee, "A study on millimeter-wave beamforming for high-speed train communication," </a:t>
                      </a:r>
                      <a:r>
                        <a:rPr lang="en-US" altLang="ko-KR" sz="1400" i="1" dirty="0" smtClean="0"/>
                        <a:t>Information and Communication Technology Convergence (ICTC), 2015 International Conference on</a:t>
                      </a:r>
                      <a:r>
                        <a:rPr lang="en-US" altLang="ko-KR" sz="1400" dirty="0" smtClean="0"/>
                        <a:t>, </a:t>
                      </a:r>
                      <a:r>
                        <a:rPr lang="en-US" altLang="ko-KR" sz="1400" dirty="0" err="1" smtClean="0"/>
                        <a:t>Jeju</a:t>
                      </a:r>
                      <a:r>
                        <a:rPr lang="en-US" altLang="ko-KR" sz="1400" dirty="0" smtClean="0"/>
                        <a:t>, 2015, pp. 1190-1193.</a:t>
                      </a:r>
                      <a:endParaRPr lang="ko-KR" altLang="en-US" sz="1400" dirty="0"/>
                    </a:p>
                  </a:txBody>
                  <a:tcPr/>
                </a:tc>
              </a:tr>
              <a:tr h="370840">
                <a:tc>
                  <a:txBody>
                    <a:bodyPr/>
                    <a:lstStyle/>
                    <a:p>
                      <a:pPr algn="ctr" latinLnBrk="1"/>
                      <a:r>
                        <a:rPr lang="en-US" altLang="ko-KR" sz="1400" dirty="0" smtClean="0"/>
                        <a:t>[3]</a:t>
                      </a:r>
                      <a:endParaRPr lang="ko-KR" altLang="en-US" sz="1400"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hlinkClick r:id="rId2"/>
                        </a:rPr>
                        <a:t>IEEE 802.15-15-0837-01-hrrc, “</a:t>
                      </a:r>
                      <a:r>
                        <a:rPr lang="en-US" altLang="ko-KR" sz="1400" dirty="0" smtClean="0">
                          <a:effectLst/>
                          <a:hlinkClick r:id="rId2"/>
                        </a:rPr>
                        <a:t>Ray-tracing based Study on Mobile Channel in Typical Urban Environment with Various Beamforming Strategies at 32 GHz</a:t>
                      </a:r>
                      <a:r>
                        <a:rPr lang="en-US" altLang="ko-KR" sz="1400" dirty="0" smtClean="0">
                          <a:hlinkClick r:id="rId2"/>
                        </a:rPr>
                        <a:t>”</a:t>
                      </a:r>
                      <a:endParaRPr lang="en-US" altLang="ko-KR" sz="1400" dirty="0" smtClean="0"/>
                    </a:p>
                  </a:txBody>
                  <a:tcPr/>
                </a:tc>
              </a:tr>
              <a:tr h="370840">
                <a:tc>
                  <a:txBody>
                    <a:bodyPr/>
                    <a:lstStyle/>
                    <a:p>
                      <a:pPr algn="ctr" latinLnBrk="1"/>
                      <a:r>
                        <a:rPr lang="en-US" altLang="ko-KR" sz="1400" dirty="0" smtClean="0"/>
                        <a:t>[4]</a:t>
                      </a:r>
                      <a:endParaRPr lang="ko-KR" altLang="en-US" sz="1400"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hlinkClick r:id="rId3"/>
                        </a:rPr>
                        <a:t>IEEE 802.15-15-0839-00-hrrc, “Handover Strategy for High-speed Rail Communications”</a:t>
                      </a:r>
                      <a:endParaRPr lang="en-US" altLang="ko-KR" sz="1400" dirty="0" smtClean="0"/>
                    </a:p>
                  </a:txBody>
                  <a:tcPr/>
                </a:tc>
              </a:tr>
              <a:tr h="370840">
                <a:tc>
                  <a:txBody>
                    <a:bodyPr/>
                    <a:lstStyle/>
                    <a:p>
                      <a:pPr algn="ctr" latinLnBrk="1"/>
                      <a:r>
                        <a:rPr lang="en-US" altLang="ko-KR" sz="1400" dirty="0" smtClean="0"/>
                        <a:t>[5] </a:t>
                      </a:r>
                      <a:endParaRPr lang="ko-KR" altLang="en-US" sz="1400"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hlinkClick r:id="rId4"/>
                        </a:rPr>
                        <a:t>IEEE 802.15-16-0185-01-hrrc, “Performance Evaluation of Millimeter-wave-based Communication System in Subway Tunnels”</a:t>
                      </a:r>
                      <a:endParaRPr lang="en-US" altLang="ko-KR" sz="1400" dirty="0" smtClean="0"/>
                    </a:p>
                  </a:txBody>
                  <a:tcPr/>
                </a:tc>
              </a:tr>
            </a:tbl>
          </a:graphicData>
        </a:graphic>
      </p:graphicFrame>
    </p:spTree>
    <p:extLst>
      <p:ext uri="{BB962C8B-B14F-4D97-AF65-F5344CB8AC3E}">
        <p14:creationId xmlns:p14="http://schemas.microsoft.com/office/powerpoint/2010/main" val="3629434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19</a:t>
            </a:fld>
            <a:endParaRPr lang="en-US" altLang="ko-KR"/>
          </a:p>
        </p:txBody>
      </p:sp>
      <p:sp>
        <p:nvSpPr>
          <p:cNvPr id="7" name="TextBox 6"/>
          <p:cNvSpPr txBox="1"/>
          <p:nvPr/>
        </p:nvSpPr>
        <p:spPr>
          <a:xfrm>
            <a:off x="2843808" y="2852936"/>
            <a:ext cx="3397084" cy="923330"/>
          </a:xfrm>
          <a:prstGeom prst="rect">
            <a:avLst/>
          </a:prstGeom>
          <a:noFill/>
        </p:spPr>
        <p:txBody>
          <a:bodyPr wrap="none" rtlCol="0">
            <a:spAutoFit/>
          </a:bodyPr>
          <a:lstStyle/>
          <a:p>
            <a:r>
              <a:rPr lang="en-US" altLang="ko-KR" sz="5400" b="1" dirty="0" smtClean="0"/>
              <a:t>Thank you</a:t>
            </a:r>
            <a:endParaRPr lang="ko-KR" altLang="en-US" sz="5400" b="1" dirty="0"/>
          </a:p>
        </p:txBody>
      </p:sp>
    </p:spTree>
    <p:extLst>
      <p:ext uri="{BB962C8B-B14F-4D97-AF65-F5344CB8AC3E}">
        <p14:creationId xmlns:p14="http://schemas.microsoft.com/office/powerpoint/2010/main" val="1745727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a:t>
            </a:r>
            <a:endParaRPr lang="ko-KR" altLang="en-US" dirty="0"/>
          </a:p>
        </p:txBody>
      </p:sp>
      <p:sp>
        <p:nvSpPr>
          <p:cNvPr id="3" name="내용 개체 틀 2"/>
          <p:cNvSpPr>
            <a:spLocks noGrp="1"/>
          </p:cNvSpPr>
          <p:nvPr>
            <p:ph idx="1"/>
          </p:nvPr>
        </p:nvSpPr>
        <p:spPr/>
        <p:txBody>
          <a:bodyPr/>
          <a:lstStyle/>
          <a:p>
            <a:r>
              <a:rPr lang="en-US" altLang="ko-KR" sz="2800" dirty="0" smtClean="0"/>
              <a:t>Background</a:t>
            </a:r>
          </a:p>
          <a:p>
            <a:endParaRPr lang="en-US" altLang="ko-KR" sz="2800" dirty="0"/>
          </a:p>
          <a:p>
            <a:r>
              <a:rPr lang="en-US" altLang="ko-KR" sz="2800" dirty="0" smtClean="0"/>
              <a:t>Overview</a:t>
            </a:r>
          </a:p>
          <a:p>
            <a:pPr marL="0" indent="0">
              <a:buNone/>
            </a:pPr>
            <a:endParaRPr lang="en-US" altLang="ko-KR" sz="2800" dirty="0"/>
          </a:p>
          <a:p>
            <a:r>
              <a:rPr lang="en-US" altLang="ko-KR" sz="2800" dirty="0" smtClean="0"/>
              <a:t>Main Research Topics</a:t>
            </a:r>
          </a:p>
          <a:p>
            <a:endParaRPr lang="en-US" altLang="ko-KR" sz="2800" dirty="0" smtClean="0"/>
          </a:p>
          <a:p>
            <a:r>
              <a:rPr lang="en-US" altLang="ko-KR" sz="2800" dirty="0"/>
              <a:t>Plan for </a:t>
            </a:r>
            <a:r>
              <a:rPr lang="en-US" altLang="ko-KR" sz="2800" dirty="0" err="1"/>
              <a:t>PoC</a:t>
            </a:r>
            <a:r>
              <a:rPr lang="en-US" altLang="ko-KR" sz="2800" dirty="0"/>
              <a:t> and Demonstration</a:t>
            </a:r>
            <a:endParaRPr lang="en-US" altLang="ko-KR" sz="2800" dirty="0" smtClean="0"/>
          </a:p>
          <a:p>
            <a:endParaRPr lang="en-US" altLang="ko-KR" sz="2800" dirty="0" smtClean="0"/>
          </a:p>
          <a:p>
            <a:r>
              <a:rPr lang="en-US" altLang="ko-KR" sz="2800" dirty="0"/>
              <a:t>Plan for Standardization</a:t>
            </a:r>
            <a:endParaRPr lang="ko-KR" altLang="en-US" sz="28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a:t>
            </a:fld>
            <a:endParaRPr lang="en-US" altLang="ko-KR"/>
          </a:p>
        </p:txBody>
      </p:sp>
    </p:spTree>
    <p:extLst>
      <p:ext uri="{BB962C8B-B14F-4D97-AF65-F5344CB8AC3E}">
        <p14:creationId xmlns:p14="http://schemas.microsoft.com/office/powerpoint/2010/main" val="4187021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Background</a:t>
            </a:r>
            <a:endParaRPr lang="ko-KR" altLang="en-US" dirty="0"/>
          </a:p>
        </p:txBody>
      </p:sp>
      <p:sp>
        <p:nvSpPr>
          <p:cNvPr id="3" name="내용 개체 틀 2"/>
          <p:cNvSpPr>
            <a:spLocks noGrp="1"/>
          </p:cNvSpPr>
          <p:nvPr>
            <p:ph idx="1"/>
          </p:nvPr>
        </p:nvSpPr>
        <p:spPr/>
        <p:txBody>
          <a:bodyPr/>
          <a:lstStyle/>
          <a:p>
            <a:r>
              <a:rPr lang="en-US" altLang="ko-KR" sz="1800" dirty="0"/>
              <a:t>Usage </a:t>
            </a:r>
            <a:r>
              <a:rPr lang="en-US" altLang="ko-KR" sz="1800"/>
              <a:t>scenarios </a:t>
            </a:r>
            <a:r>
              <a:rPr lang="en-US" altLang="ko-KR" sz="1800" smtClean="0"/>
              <a:t>of </a:t>
            </a:r>
            <a:r>
              <a:rPr lang="en-US" altLang="ko-KR" sz="1800" dirty="0"/>
              <a:t>future 5G </a:t>
            </a:r>
            <a:r>
              <a:rPr lang="en-US" altLang="ko-KR" sz="1800" dirty="0" smtClean="0"/>
              <a:t>have </a:t>
            </a:r>
            <a:r>
              <a:rPr lang="en-US" altLang="ko-KR" sz="1800" dirty="0"/>
              <a:t>been defined by the ITU for IMT2020 </a:t>
            </a:r>
            <a:r>
              <a:rPr lang="en-US" altLang="ko-KR" sz="1800"/>
              <a:t>and </a:t>
            </a:r>
            <a:r>
              <a:rPr lang="en-US" altLang="ko-KR" sz="1800" smtClean="0"/>
              <a:t>beyond</a:t>
            </a:r>
            <a:r>
              <a:rPr lang="en-US" altLang="ko-KR" sz="1800" baseline="30000" smtClean="0"/>
              <a:t>[1</a:t>
            </a:r>
            <a:r>
              <a:rPr lang="en-US" altLang="ko-KR" sz="1800" baseline="30000" dirty="0"/>
              <a:t>]</a:t>
            </a:r>
            <a:endParaRPr lang="en-US" altLang="ko-KR" sz="1800" dirty="0"/>
          </a:p>
          <a:p>
            <a:pPr lvl="1"/>
            <a:r>
              <a:rPr lang="en-US" altLang="ko-KR" sz="1600" dirty="0"/>
              <a:t>Enhanced Mobile Broadband</a:t>
            </a:r>
          </a:p>
          <a:p>
            <a:pPr lvl="1"/>
            <a:r>
              <a:rPr lang="en-US" altLang="ko-KR" sz="1600" dirty="0"/>
              <a:t>Ultra-reliable and low latency communications</a:t>
            </a:r>
          </a:p>
          <a:p>
            <a:pPr lvl="1"/>
            <a:r>
              <a:rPr lang="en-US" altLang="ko-KR" sz="1600" dirty="0"/>
              <a:t>Massive MTC</a:t>
            </a:r>
          </a:p>
          <a:p>
            <a:endParaRPr lang="ko-KR" altLang="en-US"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3</a:t>
            </a:fld>
            <a:endParaRPr lang="en-US" altLang="ko-KR"/>
          </a:p>
        </p:txBody>
      </p:sp>
      <p:graphicFrame>
        <p:nvGraphicFramePr>
          <p:cNvPr id="7" name="개체 6"/>
          <p:cNvGraphicFramePr>
            <a:graphicFrameLocks noChangeAspect="1"/>
          </p:cNvGraphicFramePr>
          <p:nvPr>
            <p:extLst>
              <p:ext uri="{D42A27DB-BD31-4B8C-83A1-F6EECF244321}">
                <p14:modId xmlns:p14="http://schemas.microsoft.com/office/powerpoint/2010/main" val="2515523509"/>
              </p:ext>
            </p:extLst>
          </p:nvPr>
        </p:nvGraphicFramePr>
        <p:xfrm>
          <a:off x="82920" y="2964964"/>
          <a:ext cx="4824536" cy="3200340"/>
        </p:xfrm>
        <a:graphic>
          <a:graphicData uri="http://schemas.openxmlformats.org/presentationml/2006/ole">
            <mc:AlternateContent xmlns:mc="http://schemas.openxmlformats.org/markup-compatibility/2006">
              <mc:Choice xmlns:v="urn:schemas-microsoft-com:vml" Requires="v">
                <p:oleObj spid="_x0000_s3178" r:id="rId3" imgW="5353200" imgH="3575160" progId="CorelDRAW.Graphic.14">
                  <p:embed/>
                </p:oleObj>
              </mc:Choice>
              <mc:Fallback>
                <p:oleObj r:id="rId3" imgW="5353200" imgH="3575160" progId="CorelDRAW.Graphic.1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20" y="2964964"/>
                        <a:ext cx="4824536" cy="3200340"/>
                      </a:xfrm>
                      <a:prstGeom prst="rect">
                        <a:avLst/>
                      </a:prstGeom>
                      <a:noFill/>
                    </p:spPr>
                  </p:pic>
                </p:oleObj>
              </mc:Fallback>
            </mc:AlternateContent>
          </a:graphicData>
        </a:graphic>
      </p:graphicFrame>
      <p:graphicFrame>
        <p:nvGraphicFramePr>
          <p:cNvPr id="8" name="개체 7"/>
          <p:cNvGraphicFramePr>
            <a:graphicFrameLocks noChangeAspect="1"/>
          </p:cNvGraphicFramePr>
          <p:nvPr>
            <p:extLst>
              <p:ext uri="{D42A27DB-BD31-4B8C-83A1-F6EECF244321}">
                <p14:modId xmlns:p14="http://schemas.microsoft.com/office/powerpoint/2010/main" val="2557546356"/>
              </p:ext>
            </p:extLst>
          </p:nvPr>
        </p:nvGraphicFramePr>
        <p:xfrm>
          <a:off x="4932040" y="2780928"/>
          <a:ext cx="3651306" cy="3354387"/>
        </p:xfrm>
        <a:graphic>
          <a:graphicData uri="http://schemas.openxmlformats.org/presentationml/2006/ole">
            <mc:AlternateContent xmlns:mc="http://schemas.openxmlformats.org/markup-compatibility/2006">
              <mc:Choice xmlns:v="urn:schemas-microsoft-com:vml" Requires="v">
                <p:oleObj spid="_x0000_s3179" r:id="rId5" imgW="4405320" imgH="4042440" progId="CorelDRAW.Graphic.14">
                  <p:embed/>
                </p:oleObj>
              </mc:Choice>
              <mc:Fallback>
                <p:oleObj r:id="rId5" imgW="4405320" imgH="4042440" progId="CorelDRAW.Graphic.1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2780928"/>
                        <a:ext cx="3651306" cy="3354387"/>
                      </a:xfrm>
                      <a:prstGeom prst="rect">
                        <a:avLst/>
                      </a:prstGeom>
                      <a:noFill/>
                    </p:spPr>
                  </p:pic>
                </p:oleObj>
              </mc:Fallback>
            </mc:AlternateContent>
          </a:graphicData>
        </a:graphic>
      </p:graphicFrame>
      <p:sp>
        <p:nvSpPr>
          <p:cNvPr id="9" name="직사각형 8"/>
          <p:cNvSpPr/>
          <p:nvPr/>
        </p:nvSpPr>
        <p:spPr>
          <a:xfrm>
            <a:off x="899592" y="6121577"/>
            <a:ext cx="3114250" cy="276999"/>
          </a:xfrm>
          <a:prstGeom prst="rect">
            <a:avLst/>
          </a:prstGeom>
        </p:spPr>
        <p:txBody>
          <a:bodyPr wrap="none">
            <a:spAutoFit/>
          </a:bodyPr>
          <a:lstStyle/>
          <a:p>
            <a:r>
              <a:rPr lang="en-US" altLang="ko-KR" b="1" dirty="0">
                <a:solidFill>
                  <a:schemeClr val="accent2"/>
                </a:solidFill>
              </a:rPr>
              <a:t>Usage scenarios of IMT for 2020 and beyond</a:t>
            </a:r>
          </a:p>
        </p:txBody>
      </p:sp>
      <p:sp>
        <p:nvSpPr>
          <p:cNvPr id="10" name="직사각형 9"/>
          <p:cNvSpPr/>
          <p:nvPr/>
        </p:nvSpPr>
        <p:spPr>
          <a:xfrm>
            <a:off x="4633623" y="6132465"/>
            <a:ext cx="4569969" cy="276999"/>
          </a:xfrm>
          <a:prstGeom prst="rect">
            <a:avLst/>
          </a:prstGeom>
        </p:spPr>
        <p:txBody>
          <a:bodyPr wrap="none">
            <a:spAutoFit/>
          </a:bodyPr>
          <a:lstStyle/>
          <a:p>
            <a:r>
              <a:rPr lang="en-US" altLang="ko-KR" b="1" dirty="0" smtClean="0">
                <a:solidFill>
                  <a:schemeClr val="accent2"/>
                </a:solidFill>
              </a:rPr>
              <a:t>Enhancement </a:t>
            </a:r>
            <a:r>
              <a:rPr lang="en-US" altLang="ko-KR" b="1" dirty="0">
                <a:solidFill>
                  <a:schemeClr val="accent2"/>
                </a:solidFill>
              </a:rPr>
              <a:t>of key capabilities from IMT-Advanced to </a:t>
            </a:r>
            <a:r>
              <a:rPr lang="en-US" altLang="ko-KR" b="1" dirty="0" smtClean="0">
                <a:solidFill>
                  <a:schemeClr val="accent2"/>
                </a:solidFill>
              </a:rPr>
              <a:t>IMT-2020</a:t>
            </a:r>
            <a:endParaRPr lang="en-US" altLang="ko-KR" b="1" dirty="0">
              <a:solidFill>
                <a:schemeClr val="accent2"/>
              </a:solidFill>
            </a:endParaRPr>
          </a:p>
        </p:txBody>
      </p:sp>
    </p:spTree>
    <p:extLst>
      <p:ext uri="{BB962C8B-B14F-4D97-AF65-F5344CB8AC3E}">
        <p14:creationId xmlns:p14="http://schemas.microsoft.com/office/powerpoint/2010/main" val="123354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Overview</a:t>
            </a:r>
            <a:endParaRPr lang="ko-KR" altLang="en-US" dirty="0"/>
          </a:p>
        </p:txBody>
      </p:sp>
      <p:sp>
        <p:nvSpPr>
          <p:cNvPr id="3" name="내용 개체 틀 2"/>
          <p:cNvSpPr>
            <a:spLocks noGrp="1"/>
          </p:cNvSpPr>
          <p:nvPr>
            <p:ph idx="1"/>
          </p:nvPr>
        </p:nvSpPr>
        <p:spPr/>
        <p:txBody>
          <a:bodyPr/>
          <a:lstStyle/>
          <a:p>
            <a:r>
              <a:rPr lang="en-US" altLang="ko-KR" sz="1600" dirty="0"/>
              <a:t>Project </a:t>
            </a:r>
            <a:r>
              <a:rPr lang="en-US" altLang="ko-KR" sz="1600" dirty="0" smtClean="0"/>
              <a:t>Title </a:t>
            </a:r>
            <a:r>
              <a:rPr lang="en-US" altLang="ko-KR" sz="1600" dirty="0"/>
              <a:t>: </a:t>
            </a:r>
            <a:r>
              <a:rPr lang="en-US" altLang="ko-KR" sz="1600" b="1" i="1" dirty="0" smtClean="0">
                <a:solidFill>
                  <a:srgbClr val="0000FF"/>
                </a:solidFill>
              </a:rPr>
              <a:t>5GCHAMPION</a:t>
            </a:r>
          </a:p>
          <a:p>
            <a:pPr lvl="1"/>
            <a:r>
              <a:rPr lang="en-US" altLang="ko-KR" sz="1400" dirty="0" smtClean="0">
                <a:solidFill>
                  <a:srgbClr val="0000FF"/>
                </a:solidFill>
              </a:rPr>
              <a:t>5G</a:t>
            </a:r>
            <a:r>
              <a:rPr lang="en-US" altLang="ko-KR" sz="1400" dirty="0" smtClean="0"/>
              <a:t> </a:t>
            </a:r>
            <a:r>
              <a:rPr lang="en-US" altLang="ko-KR" sz="1400" dirty="0">
                <a:solidFill>
                  <a:srgbClr val="0000FF"/>
                </a:solidFill>
              </a:rPr>
              <a:t>C</a:t>
            </a:r>
            <a:r>
              <a:rPr lang="en-US" altLang="ko-KR" sz="1400" dirty="0"/>
              <a:t>ommunication with a </a:t>
            </a:r>
            <a:r>
              <a:rPr lang="en-US" altLang="ko-KR" sz="1400" dirty="0">
                <a:solidFill>
                  <a:srgbClr val="0000FF"/>
                </a:solidFill>
              </a:rPr>
              <a:t>H</a:t>
            </a:r>
            <a:r>
              <a:rPr lang="en-US" altLang="ko-KR" sz="1400" dirty="0"/>
              <a:t>eterogeneous, </a:t>
            </a:r>
            <a:r>
              <a:rPr lang="en-US" altLang="ko-KR" sz="1400" dirty="0">
                <a:solidFill>
                  <a:srgbClr val="0000FF"/>
                </a:solidFill>
              </a:rPr>
              <a:t>A</a:t>
            </a:r>
            <a:r>
              <a:rPr lang="en-US" altLang="ko-KR" sz="1400" dirty="0"/>
              <a:t>gile </a:t>
            </a:r>
            <a:r>
              <a:rPr lang="en-US" altLang="ko-KR" sz="1400" dirty="0">
                <a:solidFill>
                  <a:srgbClr val="0000FF"/>
                </a:solidFill>
              </a:rPr>
              <a:t>M</a:t>
            </a:r>
            <a:r>
              <a:rPr lang="en-US" altLang="ko-KR" sz="1400" dirty="0"/>
              <a:t>obile </a:t>
            </a:r>
            <a:r>
              <a:rPr lang="en-US" altLang="ko-KR" sz="1400" dirty="0" smtClean="0"/>
              <a:t>network in </a:t>
            </a:r>
            <a:r>
              <a:rPr lang="en-US" altLang="ko-KR" sz="1400" dirty="0"/>
              <a:t>the </a:t>
            </a:r>
            <a:r>
              <a:rPr lang="en-US" altLang="ko-KR" sz="1400" dirty="0" err="1" smtClean="0">
                <a:solidFill>
                  <a:srgbClr val="0000FF"/>
                </a:solidFill>
              </a:rPr>
              <a:t>P</a:t>
            </a:r>
            <a:r>
              <a:rPr lang="en-US" altLang="ko-KR" sz="1400" dirty="0" err="1" smtClean="0"/>
              <a:t>yeongChang</a:t>
            </a:r>
            <a:r>
              <a:rPr lang="en-US" altLang="ko-KR" sz="1400" dirty="0" smtClean="0"/>
              <a:t> </a:t>
            </a:r>
            <a:r>
              <a:rPr lang="en-US" altLang="ko-KR" sz="1400" dirty="0" err="1" smtClean="0"/>
              <a:t>w</a:t>
            </a:r>
            <a:r>
              <a:rPr lang="en-US" altLang="ko-KR" sz="1400" dirty="0" err="1" smtClean="0">
                <a:solidFill>
                  <a:srgbClr val="0000FF"/>
                </a:solidFill>
              </a:rPr>
              <a:t>I</a:t>
            </a:r>
            <a:r>
              <a:rPr lang="en-US" altLang="ko-KR" sz="1400" dirty="0" err="1" smtClean="0"/>
              <a:t>nter</a:t>
            </a:r>
            <a:r>
              <a:rPr lang="en-US" altLang="ko-KR" sz="1400" dirty="0" smtClean="0"/>
              <a:t> </a:t>
            </a:r>
            <a:r>
              <a:rPr lang="en-US" altLang="ko-KR" sz="1400" dirty="0">
                <a:solidFill>
                  <a:srgbClr val="0000FF"/>
                </a:solidFill>
              </a:rPr>
              <a:t>O</a:t>
            </a:r>
            <a:r>
              <a:rPr lang="en-US" altLang="ko-KR" sz="1400" dirty="0"/>
              <a:t>lympic </a:t>
            </a:r>
            <a:r>
              <a:rPr lang="en-US" altLang="ko-KR" sz="1400" dirty="0" err="1" smtClean="0"/>
              <a:t>competitio</a:t>
            </a:r>
            <a:r>
              <a:rPr lang="en-US" altLang="ko-KR" sz="1400" dirty="0" err="1" smtClean="0">
                <a:solidFill>
                  <a:srgbClr val="0000FF"/>
                </a:solidFill>
              </a:rPr>
              <a:t>N</a:t>
            </a:r>
            <a:r>
              <a:rPr lang="en-US" altLang="ko-KR" sz="1400" dirty="0" smtClean="0"/>
              <a:t> </a:t>
            </a:r>
          </a:p>
          <a:p>
            <a:r>
              <a:rPr lang="en-US" altLang="ko-KR" sz="1600" dirty="0" smtClean="0"/>
              <a:t>5GCHAMPION Project Duration</a:t>
            </a:r>
          </a:p>
          <a:p>
            <a:pPr lvl="1"/>
            <a:r>
              <a:rPr lang="en-US" altLang="ko-KR" sz="1200" dirty="0" smtClean="0"/>
              <a:t>2016.6.1. ~ 2018.5.31. (24 months)</a:t>
            </a:r>
          </a:p>
          <a:p>
            <a:r>
              <a:rPr lang="en-US" altLang="ko-KR" sz="1600" dirty="0"/>
              <a:t>5GCHAMPION </a:t>
            </a:r>
            <a:r>
              <a:rPr lang="en-US" altLang="ko-KR" sz="1600" dirty="0" smtClean="0"/>
              <a:t>Project Objective</a:t>
            </a:r>
          </a:p>
          <a:p>
            <a:pPr lvl="1"/>
            <a:r>
              <a:rPr lang="en-US" altLang="ko-KR" sz="1400" b="1" i="1" dirty="0" smtClean="0">
                <a:solidFill>
                  <a:srgbClr val="C00000"/>
                </a:solidFill>
              </a:rPr>
              <a:t>5GCHAMPION </a:t>
            </a:r>
            <a:r>
              <a:rPr lang="en-US" altLang="ko-KR" sz="1400" b="1" i="1" dirty="0">
                <a:solidFill>
                  <a:srgbClr val="C00000"/>
                </a:solidFill>
              </a:rPr>
              <a:t>project aims at the first 5G system </a:t>
            </a:r>
            <a:r>
              <a:rPr lang="en-US" altLang="ko-KR" sz="1400" b="1" i="1" dirty="0" smtClean="0">
                <a:solidFill>
                  <a:srgbClr val="C00000"/>
                </a:solidFill>
              </a:rPr>
              <a:t>proof-of-concept (</a:t>
            </a:r>
            <a:r>
              <a:rPr lang="en-US" altLang="ko-KR" sz="1400" b="1" i="1" dirty="0" err="1" smtClean="0">
                <a:solidFill>
                  <a:srgbClr val="C00000"/>
                </a:solidFill>
              </a:rPr>
              <a:t>PoC</a:t>
            </a:r>
            <a:r>
              <a:rPr lang="en-US" altLang="ko-KR" sz="1400" b="1" i="1" dirty="0" smtClean="0">
                <a:solidFill>
                  <a:srgbClr val="C00000"/>
                </a:solidFill>
              </a:rPr>
              <a:t>) </a:t>
            </a:r>
            <a:r>
              <a:rPr lang="en-US" altLang="ko-KR" sz="1400" b="1" i="1" dirty="0">
                <a:solidFill>
                  <a:srgbClr val="C00000"/>
                </a:solidFill>
              </a:rPr>
              <a:t>in conjunction with the 2018 Korean Winter </a:t>
            </a:r>
            <a:r>
              <a:rPr lang="en-US" altLang="ko-KR" sz="1400" b="1" i="1" dirty="0" smtClean="0">
                <a:solidFill>
                  <a:srgbClr val="C00000"/>
                </a:solidFill>
              </a:rPr>
              <a:t>Olympics</a:t>
            </a:r>
          </a:p>
          <a:p>
            <a:r>
              <a:rPr lang="en-US" altLang="ko-KR" sz="1600" dirty="0" smtClean="0"/>
              <a:t>5GCHAMPION Concept</a:t>
            </a:r>
          </a:p>
          <a:p>
            <a:pPr lvl="1"/>
            <a:r>
              <a:rPr lang="en-US" altLang="ko-KR" sz="1400" dirty="0" smtClean="0"/>
              <a:t>A </a:t>
            </a:r>
            <a:r>
              <a:rPr lang="en-US" altLang="ko-KR" sz="1400" dirty="0"/>
              <a:t>system to support various 5G use cases </a:t>
            </a:r>
            <a:r>
              <a:rPr lang="en-US" altLang="ko-KR" sz="1400" dirty="0" smtClean="0"/>
              <a:t/>
            </a:r>
            <a:br>
              <a:rPr lang="en-US" altLang="ko-KR" sz="1400" dirty="0" smtClean="0"/>
            </a:br>
            <a:r>
              <a:rPr lang="en-US" altLang="ko-KR" sz="1400" dirty="0" smtClean="0"/>
              <a:t>and </a:t>
            </a:r>
            <a:r>
              <a:rPr lang="en-US" altLang="ko-KR" sz="1400" dirty="0"/>
              <a:t>all new and legacy access networks</a:t>
            </a:r>
          </a:p>
          <a:p>
            <a:endParaRPr lang="ko-KR" altLang="en-US" sz="18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4</a:t>
            </a:fld>
            <a:endParaRPr lang="en-US" altLang="ko-KR"/>
          </a:p>
        </p:txBody>
      </p:sp>
      <p:graphicFrame>
        <p:nvGraphicFramePr>
          <p:cNvPr id="18" name="표 17"/>
          <p:cNvGraphicFramePr>
            <a:graphicFrameLocks noGrp="1"/>
          </p:cNvGraphicFramePr>
          <p:nvPr>
            <p:extLst>
              <p:ext uri="{D42A27DB-BD31-4B8C-83A1-F6EECF244321}">
                <p14:modId xmlns:p14="http://schemas.microsoft.com/office/powerpoint/2010/main" val="2521365435"/>
              </p:ext>
            </p:extLst>
          </p:nvPr>
        </p:nvGraphicFramePr>
        <p:xfrm>
          <a:off x="971600" y="4385036"/>
          <a:ext cx="3168352" cy="1803400"/>
        </p:xfrm>
        <a:graphic>
          <a:graphicData uri="http://schemas.openxmlformats.org/drawingml/2006/table">
            <a:tbl>
              <a:tblPr firstRow="1" bandRow="1">
                <a:tableStyleId>{7E9639D4-E3E2-4D34-9284-5A2195B3D0D7}</a:tableStyleId>
              </a:tblPr>
              <a:tblGrid>
                <a:gridCol w="3168352"/>
              </a:tblGrid>
              <a:tr h="370840">
                <a:tc>
                  <a:txBody>
                    <a:bodyPr/>
                    <a:lstStyle/>
                    <a:p>
                      <a:pPr algn="ctr" latinLnBrk="1"/>
                      <a:r>
                        <a:rPr lang="en-US" altLang="ko-KR" sz="1400" dirty="0" smtClean="0"/>
                        <a:t>Key Building</a:t>
                      </a:r>
                      <a:r>
                        <a:rPr lang="en-US" altLang="ko-KR" sz="1400" baseline="0" dirty="0" smtClean="0"/>
                        <a:t> Block of </a:t>
                      </a:r>
                    </a:p>
                    <a:p>
                      <a:pPr algn="ctr" latinLnBrk="1"/>
                      <a:r>
                        <a:rPr lang="en-US" altLang="ko-KR" sz="1400" baseline="0" dirty="0" smtClean="0"/>
                        <a:t>5GCHAMPION System</a:t>
                      </a:r>
                      <a:endParaRPr lang="ko-KR" altLang="en-US" sz="1400" dirty="0"/>
                    </a:p>
                  </a:txBody>
                  <a:tcPr anchor="ctr"/>
                </a:tc>
              </a:tr>
              <a:tr h="370840">
                <a:tc>
                  <a:txBody>
                    <a:bodyPr/>
                    <a:lstStyle/>
                    <a:p>
                      <a:pPr algn="ctr" latinLnBrk="1"/>
                      <a:r>
                        <a:rPr lang="en-US" altLang="ko-KR" sz="1200" dirty="0" err="1" smtClean="0"/>
                        <a:t>mmWave</a:t>
                      </a:r>
                      <a:r>
                        <a:rPr lang="en-US" altLang="ko-KR" sz="1200" dirty="0" smtClean="0"/>
                        <a:t> access and backhaul network</a:t>
                      </a:r>
                    </a:p>
                  </a:txBody>
                  <a:tcPr anchor="ctr"/>
                </a:tc>
              </a:tr>
              <a:tr h="370840">
                <a:tc>
                  <a:txBody>
                    <a:bodyPr/>
                    <a:lstStyle/>
                    <a:p>
                      <a:pPr algn="ctr" latinLnBrk="1"/>
                      <a:r>
                        <a:rPr lang="en-US" altLang="ko-KR" sz="1200" dirty="0" smtClean="0"/>
                        <a:t>sub 6 GHz direct 5G </a:t>
                      </a:r>
                    </a:p>
                    <a:p>
                      <a:pPr algn="ctr" latinLnBrk="1"/>
                      <a:r>
                        <a:rPr lang="en-US" altLang="ko-KR" sz="1200" dirty="0" smtClean="0"/>
                        <a:t>satellite narrowband access, positioning</a:t>
                      </a:r>
                    </a:p>
                  </a:txBody>
                  <a:tcPr anchor="ct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smtClean="0"/>
                        <a:t>a flexible and evolved packet core network managed by SDN interface</a:t>
                      </a:r>
                      <a:endParaRPr lang="ko-KR" altLang="en-US" sz="1200" dirty="0" smtClean="0"/>
                    </a:p>
                  </a:txBody>
                  <a:tcPr anchor="ctr"/>
                </a:tc>
              </a:tr>
            </a:tbl>
          </a:graphicData>
        </a:graphic>
      </p:graphicFrame>
      <p:pic>
        <p:nvPicPr>
          <p:cNvPr id="19" name="_x315698096" descr="EMB00001dd01b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8552" y="3573016"/>
            <a:ext cx="4067944" cy="2813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616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Overview</a:t>
            </a:r>
            <a:endParaRPr lang="ko-KR" altLang="en-US" dirty="0"/>
          </a:p>
        </p:txBody>
      </p:sp>
      <p:sp>
        <p:nvSpPr>
          <p:cNvPr id="3" name="내용 개체 틀 2"/>
          <p:cNvSpPr>
            <a:spLocks noGrp="1"/>
          </p:cNvSpPr>
          <p:nvPr>
            <p:ph idx="1"/>
          </p:nvPr>
        </p:nvSpPr>
        <p:spPr/>
        <p:txBody>
          <a:bodyPr/>
          <a:lstStyle/>
          <a:p>
            <a:r>
              <a:rPr lang="en-US" altLang="ko-KR" sz="2400" dirty="0" smtClean="0"/>
              <a:t>Potential </a:t>
            </a:r>
            <a:r>
              <a:rPr lang="en-US" altLang="ko-KR" sz="2400" dirty="0"/>
              <a:t>use-cases covered by 5GCHAMPION</a:t>
            </a:r>
            <a:endParaRPr lang="ko-KR" altLang="en-US" sz="24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5</a:t>
            </a:fld>
            <a:endParaRPr lang="en-US" altLang="ko-KR"/>
          </a:p>
        </p:txBody>
      </p:sp>
      <p:pic>
        <p:nvPicPr>
          <p:cNvPr id="7" name="그림 6"/>
          <p:cNvPicPr>
            <a:picLocks noChangeAspect="1"/>
          </p:cNvPicPr>
          <p:nvPr/>
        </p:nvPicPr>
        <p:blipFill>
          <a:blip r:embed="rId2"/>
          <a:stretch>
            <a:fillRect/>
          </a:stretch>
        </p:blipFill>
        <p:spPr>
          <a:xfrm>
            <a:off x="1683073" y="2108601"/>
            <a:ext cx="5854053" cy="4175493"/>
          </a:xfrm>
          <a:prstGeom prst="rect">
            <a:avLst/>
          </a:prstGeom>
        </p:spPr>
      </p:pic>
    </p:spTree>
    <p:extLst>
      <p:ext uri="{BB962C8B-B14F-4D97-AF65-F5344CB8AC3E}">
        <p14:creationId xmlns:p14="http://schemas.microsoft.com/office/powerpoint/2010/main" val="579360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Overview</a:t>
            </a:r>
            <a:endParaRPr lang="ko-KR" altLang="en-US" dirty="0"/>
          </a:p>
        </p:txBody>
      </p:sp>
      <p:sp>
        <p:nvSpPr>
          <p:cNvPr id="3" name="내용 개체 틀 2"/>
          <p:cNvSpPr>
            <a:spLocks noGrp="1"/>
          </p:cNvSpPr>
          <p:nvPr>
            <p:ph idx="1"/>
          </p:nvPr>
        </p:nvSpPr>
        <p:spPr/>
        <p:txBody>
          <a:bodyPr/>
          <a:lstStyle/>
          <a:p>
            <a:r>
              <a:rPr lang="en-US" altLang="ko-KR" sz="2400" dirty="0"/>
              <a:t>K</a:t>
            </a:r>
            <a:r>
              <a:rPr lang="en-US" altLang="ko-KR" sz="2400" dirty="0" smtClean="0"/>
              <a:t>ey </a:t>
            </a:r>
            <a:r>
              <a:rPr lang="en-US" altLang="ko-KR" sz="2400" dirty="0"/>
              <a:t>T</a:t>
            </a:r>
            <a:r>
              <a:rPr lang="en-US" altLang="ko-KR" sz="2400" dirty="0" smtClean="0"/>
              <a:t>echnological </a:t>
            </a:r>
            <a:r>
              <a:rPr lang="en-US" altLang="ko-KR" sz="2400" dirty="0"/>
              <a:t>O</a:t>
            </a:r>
            <a:r>
              <a:rPr lang="en-US" altLang="ko-KR" sz="2400" dirty="0" smtClean="0"/>
              <a:t>bjectives of 5G CHAMPION</a:t>
            </a:r>
            <a:endParaRPr lang="ko-KR" altLang="en-US" sz="24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6</a:t>
            </a:fld>
            <a:endParaRPr lang="en-US" altLang="ko-KR"/>
          </a:p>
        </p:txBody>
      </p:sp>
      <p:graphicFrame>
        <p:nvGraphicFramePr>
          <p:cNvPr id="8" name="표 7"/>
          <p:cNvGraphicFramePr>
            <a:graphicFrameLocks noGrp="1"/>
          </p:cNvGraphicFramePr>
          <p:nvPr>
            <p:extLst>
              <p:ext uri="{D42A27DB-BD31-4B8C-83A1-F6EECF244321}">
                <p14:modId xmlns:p14="http://schemas.microsoft.com/office/powerpoint/2010/main" val="2129030663"/>
              </p:ext>
            </p:extLst>
          </p:nvPr>
        </p:nvGraphicFramePr>
        <p:xfrm>
          <a:off x="809667" y="2069416"/>
          <a:ext cx="7524666" cy="4038600"/>
        </p:xfrm>
        <a:graphic>
          <a:graphicData uri="http://schemas.openxmlformats.org/drawingml/2006/table">
            <a:tbl>
              <a:tblPr firstRow="1" bandRow="1">
                <a:tableStyleId>{5940675A-B579-460E-94D1-54222C63F5DA}</a:tableStyleId>
              </a:tblPr>
              <a:tblGrid>
                <a:gridCol w="435694"/>
                <a:gridCol w="5774911"/>
                <a:gridCol w="1314061"/>
              </a:tblGrid>
              <a:tr h="137160">
                <a:tc>
                  <a:txBody>
                    <a:bodyPr/>
                    <a:lstStyle/>
                    <a:p>
                      <a:pPr algn="ctr" latinLnBrk="1"/>
                      <a:endParaRPr lang="ko-KR" altLang="en-US" sz="1400" b="1" dirty="0">
                        <a:solidFill>
                          <a:schemeClr val="bg1"/>
                        </a:solidFill>
                        <a:latin typeface="+mn-lt"/>
                      </a:endParaRPr>
                    </a:p>
                  </a:txBody>
                  <a:tcPr anchor="ctr">
                    <a:solidFill>
                      <a:schemeClr val="accent2"/>
                    </a:solidFill>
                  </a:tcPr>
                </a:tc>
                <a:tc>
                  <a:txBody>
                    <a:bodyPr/>
                    <a:lstStyle/>
                    <a:p>
                      <a:pPr algn="ctr" latinLnBrk="1"/>
                      <a:r>
                        <a:rPr lang="en-US" altLang="ko-KR" sz="1400" b="1" dirty="0" smtClean="0">
                          <a:solidFill>
                            <a:schemeClr val="bg1"/>
                          </a:solidFill>
                        </a:rPr>
                        <a:t>KPIs</a:t>
                      </a:r>
                      <a:endParaRPr lang="ko-KR" altLang="en-US" sz="1400" b="1" dirty="0">
                        <a:solidFill>
                          <a:schemeClr val="bg1"/>
                        </a:solidFill>
                        <a:latin typeface="+mn-lt"/>
                      </a:endParaRPr>
                    </a:p>
                  </a:txBody>
                  <a:tcPr anchor="ctr">
                    <a:solidFill>
                      <a:schemeClr val="accent2"/>
                    </a:solidFill>
                  </a:tcPr>
                </a:tc>
                <a:tc>
                  <a:txBody>
                    <a:bodyPr/>
                    <a:lstStyle/>
                    <a:p>
                      <a:pPr algn="ctr" latinLnBrk="1"/>
                      <a:r>
                        <a:rPr lang="en-US" altLang="ko-KR" sz="1400" b="1" dirty="0" smtClean="0">
                          <a:solidFill>
                            <a:schemeClr val="bg1"/>
                          </a:solidFill>
                        </a:rPr>
                        <a:t>Remarks</a:t>
                      </a:r>
                      <a:endParaRPr lang="ko-KR" altLang="en-US" sz="1400" b="1" dirty="0">
                        <a:solidFill>
                          <a:schemeClr val="bg1"/>
                        </a:solidFill>
                        <a:latin typeface="+mn-lt"/>
                      </a:endParaRPr>
                    </a:p>
                  </a:txBody>
                  <a:tcPr anchor="ctr">
                    <a:solidFill>
                      <a:schemeClr val="accent2"/>
                    </a:solidFill>
                  </a:tcPr>
                </a:tc>
              </a:tr>
              <a:tr h="137160">
                <a:tc>
                  <a:txBody>
                    <a:bodyPr/>
                    <a:lstStyle/>
                    <a:p>
                      <a:pPr algn="ctr" latinLnBrk="1"/>
                      <a:r>
                        <a:rPr lang="en-US" altLang="ko-KR" sz="1400" dirty="0" smtClean="0"/>
                        <a:t>1</a:t>
                      </a:r>
                      <a:endParaRPr lang="ko-KR" altLang="en-US" sz="1400" b="1" dirty="0">
                        <a:latin typeface="+mn-lt"/>
                      </a:endParaRPr>
                    </a:p>
                  </a:txBody>
                  <a:tcPr anchor="ct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t>Provide up to 20 </a:t>
                      </a:r>
                      <a:r>
                        <a:rPr lang="en-US" altLang="ko-KR" sz="1400" dirty="0" err="1" smtClean="0"/>
                        <a:t>Gbps</a:t>
                      </a:r>
                      <a:r>
                        <a:rPr lang="en-US" altLang="ko-KR" sz="1400" dirty="0" smtClean="0"/>
                        <a:t> user data rate over a </a:t>
                      </a:r>
                      <a:r>
                        <a:rPr lang="en-US" altLang="ko-KR" sz="1400" dirty="0" err="1" smtClean="0"/>
                        <a:t>mmWave</a:t>
                      </a:r>
                      <a:r>
                        <a:rPr lang="en-US" altLang="ko-KR" sz="1400" dirty="0" smtClean="0"/>
                        <a:t> indoor link</a:t>
                      </a:r>
                      <a:endParaRPr lang="ko-KR" altLang="en-US" sz="1400" b="1" dirty="0">
                        <a:latin typeface="+mn-lt"/>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20 </a:t>
                      </a:r>
                      <a:r>
                        <a:rPr lang="en-US" altLang="ko-KR" sz="1400" dirty="0" err="1" smtClean="0"/>
                        <a:t>Gbps</a:t>
                      </a:r>
                      <a:endParaRPr lang="ko-KR" altLang="en-US" sz="1400" b="1" dirty="0">
                        <a:latin typeface="+mn-lt"/>
                      </a:endParaRPr>
                    </a:p>
                  </a:txBody>
                  <a:tcPr anchor="ctr"/>
                </a:tc>
              </a:tr>
              <a:tr h="206375">
                <a:tc>
                  <a:txBody>
                    <a:bodyPr/>
                    <a:lstStyle/>
                    <a:p>
                      <a:pPr algn="ctr" latinLnBrk="1"/>
                      <a:r>
                        <a:rPr lang="en-US" altLang="ko-KR" sz="1400" dirty="0" smtClean="0"/>
                        <a:t>2</a:t>
                      </a:r>
                      <a:endParaRPr lang="ko-KR" altLang="en-US" sz="1400" b="1" dirty="0">
                        <a:solidFill>
                          <a:srgbClr val="0000FF"/>
                        </a:solidFill>
                        <a:latin typeface="+mn-lt"/>
                      </a:endParaRPr>
                    </a:p>
                  </a:txBody>
                  <a:tcPr anchor="ctr"/>
                </a:tc>
                <a:tc>
                  <a:txBody>
                    <a:bodyPr/>
                    <a:lstStyle/>
                    <a:p>
                      <a:pPr algn="l" latinLnBrk="1"/>
                      <a:r>
                        <a:rPr lang="en-US" altLang="ko-KR" sz="1400" baseline="0" dirty="0" smtClean="0"/>
                        <a:t>Provide a </a:t>
                      </a:r>
                      <a:r>
                        <a:rPr lang="en-US" altLang="ko-KR" sz="1400" baseline="0" dirty="0" err="1" smtClean="0"/>
                        <a:t>mmWave</a:t>
                      </a:r>
                      <a:r>
                        <a:rPr lang="en-US" altLang="ko-KR" sz="1400" baseline="0" dirty="0" smtClean="0"/>
                        <a:t> high capacity backhaul link with 2.5 </a:t>
                      </a:r>
                      <a:r>
                        <a:rPr lang="en-US" altLang="ko-KR" sz="1400" baseline="0" dirty="0" err="1" smtClean="0"/>
                        <a:t>Gbps</a:t>
                      </a:r>
                      <a:r>
                        <a:rPr lang="en-US" altLang="ko-KR" sz="1400" baseline="0" dirty="0" smtClean="0"/>
                        <a:t> maximum data-rate using 400 MHz ~ 1 GHz bandwidth in the 24-29.19 GHz band</a:t>
                      </a:r>
                      <a:endParaRPr lang="ko-KR" altLang="en-US" sz="1400" b="1" dirty="0">
                        <a:solidFill>
                          <a:srgbClr val="0000FF"/>
                        </a:solidFill>
                        <a:latin typeface="+mn-lt"/>
                      </a:endParaRPr>
                    </a:p>
                  </a:txBody>
                  <a:tcPr anchor="ctr"/>
                </a:tc>
                <a:tc>
                  <a:txBody>
                    <a:bodyPr/>
                    <a:lstStyle/>
                    <a:p>
                      <a:pPr algn="ctr" latinLnBrk="1"/>
                      <a:r>
                        <a:rPr lang="en-US" altLang="ko-KR" sz="1400" dirty="0" smtClean="0"/>
                        <a:t>2.5 </a:t>
                      </a:r>
                      <a:r>
                        <a:rPr lang="en-US" altLang="ko-KR" sz="1400" dirty="0" err="1" smtClean="0"/>
                        <a:t>Gbps</a:t>
                      </a:r>
                      <a:endParaRPr lang="ko-KR" altLang="en-US" sz="1400" b="1" dirty="0">
                        <a:solidFill>
                          <a:srgbClr val="0000FF"/>
                        </a:solidFill>
                        <a:latin typeface="+mn-lt"/>
                      </a:endParaRPr>
                    </a:p>
                  </a:txBody>
                  <a:tcPr anchor="ctr"/>
                </a:tc>
              </a:tr>
              <a:tr h="206375">
                <a:tc>
                  <a:txBody>
                    <a:bodyPr/>
                    <a:lstStyle/>
                    <a:p>
                      <a:pPr algn="ctr" latinLnBrk="1"/>
                      <a:r>
                        <a:rPr lang="en-US" altLang="ko-KR" sz="1400" dirty="0" smtClean="0"/>
                        <a:t>3</a:t>
                      </a:r>
                      <a:endParaRPr lang="ko-KR" altLang="en-US" sz="1400" b="1" dirty="0">
                        <a:solidFill>
                          <a:srgbClr val="0000FF"/>
                        </a:solidFill>
                        <a:latin typeface="+mn-lt"/>
                      </a:endParaRPr>
                    </a:p>
                  </a:txBody>
                  <a:tcPr anchor="ctr"/>
                </a:tc>
                <a:tc>
                  <a:txBody>
                    <a:bodyPr/>
                    <a:lstStyle/>
                    <a:p>
                      <a:pPr algn="l" latinLnBrk="1"/>
                      <a:r>
                        <a:rPr lang="en-US" altLang="ko-KR" sz="1400" dirty="0" smtClean="0"/>
                        <a:t>Provide in the high mobility scenario a user-experience of 100 Mbps</a:t>
                      </a:r>
                      <a:endParaRPr lang="ko-KR" altLang="en-US" sz="1400" b="1" dirty="0">
                        <a:solidFill>
                          <a:srgbClr val="0000FF"/>
                        </a:solidFill>
                        <a:latin typeface="+mn-lt"/>
                      </a:endParaRPr>
                    </a:p>
                  </a:txBody>
                  <a:tcPr anchor="ctr"/>
                </a:tc>
                <a:tc>
                  <a:txBody>
                    <a:bodyPr/>
                    <a:lstStyle/>
                    <a:p>
                      <a:pPr algn="ctr" latinLnBrk="1"/>
                      <a:r>
                        <a:rPr lang="en-US" altLang="ko-KR" sz="1400" dirty="0" smtClean="0"/>
                        <a:t>100 Mbps</a:t>
                      </a:r>
                      <a:endParaRPr lang="ko-KR" altLang="en-US" sz="1400" b="1" dirty="0">
                        <a:solidFill>
                          <a:srgbClr val="0000FF"/>
                        </a:solidFill>
                        <a:latin typeface="+mn-lt"/>
                      </a:endParaRPr>
                    </a:p>
                  </a:txBody>
                  <a:tcPr anchor="ctr"/>
                </a:tc>
              </a:tr>
              <a:tr h="0">
                <a:tc>
                  <a:txBody>
                    <a:bodyPr/>
                    <a:lstStyle/>
                    <a:p>
                      <a:pPr algn="ctr" latinLnBrk="1"/>
                      <a:r>
                        <a:rPr lang="en-US" altLang="ko-KR" sz="1400" kern="1200" dirty="0" smtClean="0"/>
                        <a:t>4</a:t>
                      </a:r>
                      <a:endParaRPr lang="ko-KR" altLang="en-US" sz="1400" b="1" kern="1200" dirty="0">
                        <a:solidFill>
                          <a:schemeClr val="dk1"/>
                        </a:solidFill>
                        <a:latin typeface="+mn-lt"/>
                        <a:ea typeface="+mn-ea"/>
                        <a:cs typeface="+mn-cs"/>
                      </a:endParaRPr>
                    </a:p>
                  </a:txBody>
                  <a:tcPr anchor="ctr"/>
                </a:tc>
                <a:tc>
                  <a:txBody>
                    <a:bodyPr/>
                    <a:lstStyle/>
                    <a:p>
                      <a:pPr algn="l" latinLnBrk="1"/>
                      <a:r>
                        <a:rPr lang="en-US" altLang="ko-KR" sz="1400" kern="1200" dirty="0" smtClean="0"/>
                        <a:t>Provide a seamless access to satellite communications for 5G devices</a:t>
                      </a:r>
                    </a:p>
                    <a:p>
                      <a:pPr algn="l" latinLnBrk="1"/>
                      <a:r>
                        <a:rPr lang="en-US" altLang="ko-KR" sz="1400" kern="1200" dirty="0" smtClean="0"/>
                        <a:t>including  narrowband </a:t>
                      </a:r>
                      <a:r>
                        <a:rPr lang="en-US" altLang="ko-KR" sz="1400" kern="1200" dirty="0" err="1" smtClean="0"/>
                        <a:t>IoT</a:t>
                      </a:r>
                      <a:r>
                        <a:rPr lang="en-US" altLang="ko-KR" sz="1400" kern="1200" dirty="0" smtClean="0"/>
                        <a:t> service to 5G UE ‘as is’ via a satellite component</a:t>
                      </a:r>
                      <a:endParaRPr lang="ko-KR" altLang="en-US" sz="1400" b="1" kern="1200" dirty="0">
                        <a:solidFill>
                          <a:schemeClr val="dk1"/>
                        </a:solidFill>
                        <a:latin typeface="+mn-lt"/>
                        <a:ea typeface="+mn-ea"/>
                        <a:cs typeface="+mn-cs"/>
                      </a:endParaRPr>
                    </a:p>
                  </a:txBody>
                  <a:tcPr anchor="ctr"/>
                </a:tc>
                <a:tc>
                  <a:txBody>
                    <a:bodyPr/>
                    <a:lstStyle/>
                    <a:p>
                      <a:pPr algn="ctr" latinLnBrk="1"/>
                      <a:r>
                        <a:rPr lang="en-US" altLang="ko-KR" sz="1400" kern="1200" dirty="0" smtClean="0"/>
                        <a:t>support</a:t>
                      </a:r>
                      <a:endParaRPr lang="ko-KR" altLang="en-US" sz="1400" b="1" kern="1200" dirty="0">
                        <a:solidFill>
                          <a:schemeClr val="dk1"/>
                        </a:solidFill>
                        <a:latin typeface="+mn-lt"/>
                        <a:ea typeface="+mn-ea"/>
                        <a:cs typeface="+mn-cs"/>
                      </a:endParaRPr>
                    </a:p>
                  </a:txBody>
                  <a:tcPr anchor="ctr"/>
                </a:tc>
              </a:tr>
              <a:tr h="232274">
                <a:tc>
                  <a:txBody>
                    <a:bodyPr/>
                    <a:lstStyle/>
                    <a:p>
                      <a:pPr algn="ctr" latinLnBrk="1"/>
                      <a:r>
                        <a:rPr lang="en-US" altLang="ko-KR" sz="1400" kern="1200" dirty="0" smtClean="0"/>
                        <a:t>5</a:t>
                      </a:r>
                      <a:endParaRPr lang="ko-KR" altLang="en-US" sz="1400" b="1" kern="1200" dirty="0">
                        <a:solidFill>
                          <a:srgbClr val="0000FF"/>
                        </a:solidFill>
                        <a:latin typeface="+mn-lt"/>
                        <a:ea typeface="+mn-ea"/>
                        <a:cs typeface="+mn-cs"/>
                      </a:endParaRPr>
                    </a:p>
                  </a:txBody>
                  <a:tcPr anchor="ctr"/>
                </a:tc>
                <a:tc>
                  <a:txBody>
                    <a:bodyPr/>
                    <a:lstStyle/>
                    <a:p>
                      <a:pPr algn="l" latinLnBrk="1"/>
                      <a:r>
                        <a:rPr lang="en-US" altLang="ko-KR" sz="1400" kern="1200" dirty="0" smtClean="0"/>
                        <a:t>Demonstrate 1~2 </a:t>
                      </a:r>
                      <a:r>
                        <a:rPr lang="en-US" altLang="ko-KR" sz="1400" kern="1200" dirty="0" err="1" smtClean="0"/>
                        <a:t>ms</a:t>
                      </a:r>
                      <a:r>
                        <a:rPr lang="en-US" altLang="ko-KR" sz="1400" kern="1200" dirty="0" smtClean="0"/>
                        <a:t> latency over the 5G wireless backhaul link</a:t>
                      </a:r>
                      <a:endParaRPr lang="ko-KR" altLang="en-US" sz="1400" b="1" kern="1200" dirty="0">
                        <a:solidFill>
                          <a:srgbClr val="0000FF"/>
                        </a:solidFill>
                        <a:latin typeface="+mn-lt"/>
                        <a:ea typeface="+mn-ea"/>
                        <a:cs typeface="+mn-cs"/>
                      </a:endParaRPr>
                    </a:p>
                  </a:txBody>
                  <a:tcPr anchor="ctr"/>
                </a:tc>
                <a:tc>
                  <a:txBody>
                    <a:bodyPr/>
                    <a:lstStyle/>
                    <a:p>
                      <a:pPr algn="ctr" latinLnBrk="1"/>
                      <a:r>
                        <a:rPr lang="en-US" altLang="ko-KR" sz="1400" kern="1200" dirty="0" smtClean="0"/>
                        <a:t>1~2 </a:t>
                      </a:r>
                      <a:r>
                        <a:rPr lang="en-US" altLang="ko-KR" sz="1400" kern="1200" dirty="0" err="1" smtClean="0"/>
                        <a:t>msec</a:t>
                      </a:r>
                      <a:endParaRPr lang="ko-KR" altLang="en-US" sz="1400" b="1" kern="1200" dirty="0">
                        <a:solidFill>
                          <a:srgbClr val="0000FF"/>
                        </a:solidFill>
                        <a:latin typeface="+mn-lt"/>
                        <a:ea typeface="+mn-ea"/>
                        <a:cs typeface="+mn-cs"/>
                      </a:endParaRPr>
                    </a:p>
                  </a:txBody>
                  <a:tcPr anchor="ctr"/>
                </a:tc>
              </a:tr>
              <a:tr h="245986">
                <a:tc>
                  <a:txBody>
                    <a:bodyPr/>
                    <a:lstStyle/>
                    <a:p>
                      <a:pPr algn="ctr" latinLnBrk="1"/>
                      <a:r>
                        <a:rPr lang="en-US" altLang="ko-KR" sz="1400" kern="1200" dirty="0" smtClean="0"/>
                        <a:t>6</a:t>
                      </a:r>
                      <a:endParaRPr lang="ko-KR" altLang="en-US" sz="1400" b="1" kern="1200" dirty="0">
                        <a:solidFill>
                          <a:srgbClr val="0000FF"/>
                        </a:solidFill>
                        <a:latin typeface="+mn-lt"/>
                        <a:ea typeface="+mn-ea"/>
                        <a:cs typeface="+mn-cs"/>
                      </a:endParaRPr>
                    </a:p>
                  </a:txBody>
                  <a:tcPr anchor="ctr"/>
                </a:tc>
                <a:tc>
                  <a:txBody>
                    <a:bodyPr/>
                    <a:lstStyle/>
                    <a:p>
                      <a:pPr algn="l" latinLnBrk="1"/>
                      <a:r>
                        <a:rPr lang="en-US" altLang="ko-KR" sz="1400" kern="1200" dirty="0" smtClean="0"/>
                        <a:t>Demonstrate an agile management of the core network functionality and services through an SDN/NFV evolved packet core</a:t>
                      </a:r>
                      <a:endParaRPr lang="ko-KR" altLang="en-US" sz="1400" b="1" kern="1200" dirty="0">
                        <a:solidFill>
                          <a:srgbClr val="0000FF"/>
                        </a:solidFill>
                        <a:latin typeface="+mn-lt"/>
                        <a:ea typeface="+mn-ea"/>
                        <a:cs typeface="+mn-cs"/>
                      </a:endParaRPr>
                    </a:p>
                  </a:txBody>
                  <a:tcPr anchor="ctr"/>
                </a:tc>
                <a:tc>
                  <a:txBody>
                    <a:bodyPr/>
                    <a:lstStyle/>
                    <a:p>
                      <a:pPr algn="ctr" latinLnBrk="1"/>
                      <a:r>
                        <a:rPr lang="en-US" altLang="ko-KR" sz="1400" kern="1200" dirty="0" smtClean="0"/>
                        <a:t>support</a:t>
                      </a:r>
                      <a:endParaRPr lang="ko-KR" altLang="en-US" sz="1400" b="1" kern="1200" dirty="0">
                        <a:solidFill>
                          <a:srgbClr val="0000FF"/>
                        </a:solidFill>
                        <a:latin typeface="+mn-lt"/>
                        <a:ea typeface="+mn-ea"/>
                        <a:cs typeface="+mn-cs"/>
                      </a:endParaRPr>
                    </a:p>
                  </a:txBody>
                  <a:tcPr anchor="ctr"/>
                </a:tc>
              </a:tr>
              <a:tr h="320040">
                <a:tc>
                  <a:txBody>
                    <a:bodyPr/>
                    <a:lstStyle/>
                    <a:p>
                      <a:pPr algn="ctr"/>
                      <a:r>
                        <a:rPr lang="en-US" altLang="ko-KR" sz="1400" kern="1200" dirty="0" smtClean="0"/>
                        <a:t>7</a:t>
                      </a:r>
                      <a:endParaRPr lang="ko-KR" altLang="en-US" sz="1400" b="1" kern="1200" dirty="0">
                        <a:solidFill>
                          <a:schemeClr val="dk1"/>
                        </a:solidFill>
                        <a:latin typeface="+mn-lt"/>
                        <a:ea typeface="+mn-ea"/>
                        <a:cs typeface="+mn-cs"/>
                      </a:endParaRPr>
                    </a:p>
                  </a:txBody>
                  <a:tcPr anchor="ctr"/>
                </a:tc>
                <a:tc>
                  <a:txBody>
                    <a:bodyPr/>
                    <a:lstStyle/>
                    <a:p>
                      <a:pPr algn="l"/>
                      <a:r>
                        <a:rPr lang="en-US" altLang="ko-KR" sz="1400" kern="1200" dirty="0" smtClean="0"/>
                        <a:t>Ubiquitous (indoor-outdoor) location accuracy &lt; 1 m</a:t>
                      </a:r>
                      <a:endParaRPr lang="ko-KR" altLang="en-US" sz="1400" b="1" kern="1200" dirty="0">
                        <a:solidFill>
                          <a:schemeClr val="dk1"/>
                        </a:solidFill>
                        <a:latin typeface="+mn-lt"/>
                        <a:ea typeface="+mn-ea"/>
                        <a:cs typeface="+mn-cs"/>
                      </a:endParaRPr>
                    </a:p>
                  </a:txBody>
                  <a:tcPr anchor="ctr"/>
                </a:tc>
                <a:tc>
                  <a:txBody>
                    <a:bodyPr/>
                    <a:lstStyle/>
                    <a:p>
                      <a:pPr algn="ctr" latinLnBrk="1"/>
                      <a:r>
                        <a:rPr lang="en-US" altLang="ko-KR" sz="1400" kern="1200" dirty="0" smtClean="0"/>
                        <a:t>Less than 1 m</a:t>
                      </a:r>
                      <a:endParaRPr lang="ko-KR" altLang="en-US" sz="1400" b="1" kern="1200" dirty="0">
                        <a:solidFill>
                          <a:schemeClr val="dk1"/>
                        </a:solidFill>
                        <a:latin typeface="+mn-lt"/>
                        <a:ea typeface="+mn-ea"/>
                        <a:cs typeface="+mn-cs"/>
                      </a:endParaRPr>
                    </a:p>
                  </a:txBody>
                  <a:tcPr anchor="ctr"/>
                </a:tc>
              </a:tr>
              <a:tr h="213360">
                <a:tc>
                  <a:txBody>
                    <a:bodyPr/>
                    <a:lstStyle/>
                    <a:p>
                      <a:pPr algn="ctr" latinLnBrk="1"/>
                      <a:r>
                        <a:rPr lang="en-US" altLang="ko-KR" sz="1400" kern="1200" baseline="0" dirty="0" smtClean="0"/>
                        <a:t>8</a:t>
                      </a:r>
                      <a:endParaRPr lang="ko-KR" altLang="en-US" sz="1400" b="1" kern="1200" baseline="0" dirty="0">
                        <a:solidFill>
                          <a:srgbClr val="0000FF"/>
                        </a:solidFill>
                        <a:latin typeface="+mn-lt"/>
                        <a:ea typeface="+mn-ea"/>
                        <a:cs typeface="+mn-cs"/>
                      </a:endParaRPr>
                    </a:p>
                  </a:txBody>
                  <a:tcPr anchor="ctr"/>
                </a:tc>
                <a:tc>
                  <a:txBody>
                    <a:bodyPr/>
                    <a:lstStyle/>
                    <a:p>
                      <a:pPr algn="l" latinLnBrk="1"/>
                      <a:r>
                        <a:rPr lang="en-US" altLang="ko-KR" sz="1400" kern="1200" baseline="0" dirty="0" smtClean="0"/>
                        <a:t>Improved multi-link connectivity supporting simultaneous or adaptively selecting wireless backhaul to several entry points into the network</a:t>
                      </a:r>
                      <a:endParaRPr lang="ko-KR" altLang="en-US" sz="1400" b="1" kern="1200" baseline="0" dirty="0">
                        <a:solidFill>
                          <a:srgbClr val="0000FF"/>
                        </a:solidFill>
                        <a:latin typeface="+mn-lt"/>
                        <a:ea typeface="+mn-ea"/>
                        <a:cs typeface="+mn-cs"/>
                      </a:endParaRPr>
                    </a:p>
                  </a:txBody>
                  <a:tcPr anchor="ctr"/>
                </a:tc>
                <a:tc>
                  <a:txBody>
                    <a:bodyPr/>
                    <a:lstStyle/>
                    <a:p>
                      <a:pPr algn="ctr" latinLnBrk="1"/>
                      <a:r>
                        <a:rPr lang="en-US" altLang="ko-KR" sz="1400" kern="1200" baseline="0" dirty="0" smtClean="0"/>
                        <a:t>support</a:t>
                      </a:r>
                      <a:endParaRPr lang="ko-KR" altLang="en-US" sz="1400" b="1" kern="1200" baseline="0" dirty="0">
                        <a:solidFill>
                          <a:srgbClr val="0000FF"/>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268084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Overview</a:t>
            </a:r>
            <a:endParaRPr lang="ko-KR" altLang="en-US" dirty="0"/>
          </a:p>
        </p:txBody>
      </p:sp>
      <p:sp>
        <p:nvSpPr>
          <p:cNvPr id="3" name="내용 개체 틀 2"/>
          <p:cNvSpPr>
            <a:spLocks noGrp="1"/>
          </p:cNvSpPr>
          <p:nvPr>
            <p:ph idx="1"/>
          </p:nvPr>
        </p:nvSpPr>
        <p:spPr/>
        <p:txBody>
          <a:bodyPr/>
          <a:lstStyle/>
          <a:p>
            <a:r>
              <a:rPr lang="en-US" altLang="ko-KR" sz="1800" dirty="0" smtClean="0"/>
              <a:t>Additionally, 5G CHAMPION Participants Will</a:t>
            </a:r>
          </a:p>
          <a:p>
            <a:pPr lvl="1"/>
            <a:r>
              <a:rPr lang="en-US" altLang="ko-KR" sz="1600" dirty="0" smtClean="0"/>
              <a:t>Contribute </a:t>
            </a:r>
            <a:r>
              <a:rPr lang="en-US" altLang="ko-KR" sz="1600" dirty="0"/>
              <a:t>to Global 5G </a:t>
            </a:r>
            <a:r>
              <a:rPr lang="en-US" altLang="ko-KR" sz="1600" dirty="0" smtClean="0"/>
              <a:t>standardization</a:t>
            </a:r>
          </a:p>
          <a:p>
            <a:pPr lvl="1"/>
            <a:r>
              <a:rPr lang="en-US" altLang="ko-KR" sz="1600" dirty="0" smtClean="0"/>
              <a:t>Contribute </a:t>
            </a:r>
            <a:r>
              <a:rPr lang="en-US" altLang="ko-KR" sz="1600" dirty="0"/>
              <a:t>to regulations activities for a unified approach of spectrum </a:t>
            </a:r>
            <a:r>
              <a:rPr lang="en-US" altLang="ko-KR" sz="1600" dirty="0" smtClean="0"/>
              <a:t>allocations</a:t>
            </a:r>
          </a:p>
          <a:p>
            <a:pPr lvl="1"/>
            <a:r>
              <a:rPr lang="en-US" altLang="ko-KR" sz="1600" dirty="0" smtClean="0"/>
              <a:t>Join </a:t>
            </a:r>
            <a:r>
              <a:rPr lang="en-US" altLang="ko-KR" sz="1600" dirty="0"/>
              <a:t>forces and create a long lasting synergy for 5G research, innovation and commercialization</a:t>
            </a:r>
            <a:endParaRPr lang="ko-KR" altLang="en-US" sz="16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7</a:t>
            </a:fld>
            <a:endParaRPr lang="en-US" altLang="ko-KR"/>
          </a:p>
        </p:txBody>
      </p:sp>
      <p:graphicFrame>
        <p:nvGraphicFramePr>
          <p:cNvPr id="8" name="표 7"/>
          <p:cNvGraphicFramePr>
            <a:graphicFrameLocks noGrp="1"/>
          </p:cNvGraphicFramePr>
          <p:nvPr>
            <p:extLst>
              <p:ext uri="{D42A27DB-BD31-4B8C-83A1-F6EECF244321}">
                <p14:modId xmlns:p14="http://schemas.microsoft.com/office/powerpoint/2010/main" val="311391570"/>
              </p:ext>
            </p:extLst>
          </p:nvPr>
        </p:nvGraphicFramePr>
        <p:xfrm>
          <a:off x="179512" y="3460968"/>
          <a:ext cx="3845885" cy="2560320"/>
        </p:xfrm>
        <a:graphic>
          <a:graphicData uri="http://schemas.openxmlformats.org/drawingml/2006/table">
            <a:tbl>
              <a:tblPr>
                <a:tableStyleId>{5940675A-B579-460E-94D1-54222C63F5DA}</a:tableStyleId>
              </a:tblPr>
              <a:tblGrid>
                <a:gridCol w="983195"/>
                <a:gridCol w="1969133"/>
                <a:gridCol w="893557"/>
              </a:tblGrid>
              <a:tr h="47248">
                <a:tc>
                  <a:txBody>
                    <a:bodyPr/>
                    <a:lstStyle/>
                    <a:p>
                      <a:pPr algn="ctr">
                        <a:spcAft>
                          <a:spcPts val="0"/>
                        </a:spcAft>
                      </a:pPr>
                      <a:r>
                        <a:rPr lang="en-GB" sz="1200" b="1" dirty="0" smtClean="0">
                          <a:effectLst/>
                        </a:rPr>
                        <a:t>Participant </a:t>
                      </a:r>
                    </a:p>
                    <a:p>
                      <a:pPr algn="ctr">
                        <a:spcAft>
                          <a:spcPts val="0"/>
                        </a:spcAft>
                      </a:pPr>
                      <a:r>
                        <a:rPr lang="en-GB" sz="1200" b="1" dirty="0" smtClean="0">
                          <a:effectLst/>
                        </a:rPr>
                        <a:t>(EU)</a:t>
                      </a:r>
                      <a:endParaRPr lang="ko-KR" sz="1200" b="1" dirty="0">
                        <a:effectLst/>
                        <a:latin typeface="Times New Roman" panose="02020603050405020304" pitchFamily="18" charset="0"/>
                        <a:ea typeface="맑은 고딕" panose="020B0503020000020004" pitchFamily="50" charset="-127"/>
                      </a:endParaRPr>
                    </a:p>
                  </a:txBody>
                  <a:tcPr marL="68580" marR="68580" marT="0" marB="0" anchor="ctr">
                    <a:solidFill>
                      <a:schemeClr val="accent5">
                        <a:lumMod val="40000"/>
                        <a:lumOff val="60000"/>
                      </a:schemeClr>
                    </a:solidFill>
                  </a:tcPr>
                </a:tc>
                <a:tc>
                  <a:txBody>
                    <a:bodyPr/>
                    <a:lstStyle/>
                    <a:p>
                      <a:pPr algn="ctr">
                        <a:spcAft>
                          <a:spcPts val="0"/>
                        </a:spcAft>
                      </a:pPr>
                      <a:r>
                        <a:rPr lang="en-GB" sz="1200" b="1" dirty="0">
                          <a:effectLst/>
                        </a:rPr>
                        <a:t>Participant </a:t>
                      </a:r>
                      <a:endParaRPr lang="en-GB" sz="1200" b="1" dirty="0" smtClean="0">
                        <a:effectLst/>
                      </a:endParaRPr>
                    </a:p>
                    <a:p>
                      <a:pPr algn="ctr">
                        <a:spcAft>
                          <a:spcPts val="0"/>
                        </a:spcAft>
                      </a:pPr>
                      <a:r>
                        <a:rPr lang="en-GB" sz="1200" b="1" dirty="0" smtClean="0">
                          <a:effectLst/>
                        </a:rPr>
                        <a:t>Organization Name</a:t>
                      </a:r>
                      <a:endParaRPr lang="ko-KR" sz="1200" b="1" dirty="0">
                        <a:effectLst/>
                        <a:latin typeface="Times New Roman" panose="02020603050405020304" pitchFamily="18" charset="0"/>
                        <a:ea typeface="맑은 고딕" panose="020B0503020000020004" pitchFamily="50" charset="-127"/>
                      </a:endParaRPr>
                    </a:p>
                  </a:txBody>
                  <a:tcPr marL="68580" marR="68580" marT="0" marB="0" anchor="ctr">
                    <a:solidFill>
                      <a:schemeClr val="accent5">
                        <a:lumMod val="40000"/>
                        <a:lumOff val="60000"/>
                      </a:schemeClr>
                    </a:solidFill>
                  </a:tcPr>
                </a:tc>
                <a:tc>
                  <a:txBody>
                    <a:bodyPr/>
                    <a:lstStyle/>
                    <a:p>
                      <a:pPr algn="ctr">
                        <a:spcAft>
                          <a:spcPts val="0"/>
                        </a:spcAft>
                      </a:pPr>
                      <a:r>
                        <a:rPr lang="en-GB" sz="1200" b="1" dirty="0">
                          <a:effectLst/>
                        </a:rPr>
                        <a:t>Country</a:t>
                      </a:r>
                      <a:endParaRPr lang="ko-KR" sz="1200" b="1" dirty="0">
                        <a:effectLst/>
                        <a:latin typeface="Times New Roman" panose="02020603050405020304" pitchFamily="18" charset="0"/>
                        <a:ea typeface="맑은 고딕" panose="020B0503020000020004" pitchFamily="50" charset="-127"/>
                      </a:endParaRPr>
                    </a:p>
                  </a:txBody>
                  <a:tcPr marL="68580" marR="68580" marT="0" marB="0" anchor="ctr">
                    <a:solidFill>
                      <a:schemeClr val="accent5">
                        <a:lumMod val="40000"/>
                        <a:lumOff val="60000"/>
                      </a:schemeClr>
                    </a:solidFill>
                  </a:tcPr>
                </a:tc>
              </a:tr>
              <a:tr h="43815">
                <a:tc>
                  <a:txBody>
                    <a:bodyPr/>
                    <a:lstStyle/>
                    <a:p>
                      <a:pPr algn="ctr">
                        <a:spcAft>
                          <a:spcPts val="0"/>
                        </a:spcAft>
                      </a:pPr>
                      <a:r>
                        <a:rPr lang="en-GB" sz="1200" b="1" dirty="0" smtClean="0">
                          <a:solidFill>
                            <a:srgbClr val="0000FF"/>
                          </a:solidFill>
                          <a:effectLst/>
                        </a:rPr>
                        <a:t>CEA</a:t>
                      </a:r>
                    </a:p>
                    <a:p>
                      <a:pPr algn="ctr">
                        <a:spcAft>
                          <a:spcPts val="0"/>
                        </a:spcAft>
                      </a:pPr>
                      <a:r>
                        <a:rPr lang="en-GB" altLang="ko-KR" sz="1200" dirty="0" smtClean="0">
                          <a:effectLst/>
                        </a:rPr>
                        <a:t>(Coordinator)</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fr-FR" sz="1200" dirty="0">
                          <a:effectLst/>
                        </a:rPr>
                        <a:t>Commissariat à l’énergie atomique et aux énergies alternatives</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France</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r h="168910">
                <a:tc>
                  <a:txBody>
                    <a:bodyPr/>
                    <a:lstStyle/>
                    <a:p>
                      <a:pPr marL="756285" indent="-756285" algn="ctr">
                        <a:spcAft>
                          <a:spcPts val="0"/>
                        </a:spcAft>
                      </a:pPr>
                      <a:r>
                        <a:rPr lang="en-GB" sz="1200" dirty="0" smtClean="0">
                          <a:effectLst/>
                        </a:rPr>
                        <a:t>Nokia</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Nokia</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Finland</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INTEL</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INTEL Deutschland GmbH</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Germany</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TASF</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Thales </a:t>
                      </a:r>
                      <a:r>
                        <a:rPr lang="en-GB" sz="1200" dirty="0" err="1">
                          <a:effectLst/>
                        </a:rPr>
                        <a:t>Alenia</a:t>
                      </a:r>
                      <a:r>
                        <a:rPr lang="en-GB" sz="1200" dirty="0">
                          <a:effectLst/>
                        </a:rPr>
                        <a:t> Space </a:t>
                      </a:r>
                      <a:endParaRPr lang="en-GB" sz="1200" dirty="0" smtClean="0">
                        <a:effectLst/>
                      </a:endParaRPr>
                    </a:p>
                    <a:p>
                      <a:pPr algn="ctr">
                        <a:spcAft>
                          <a:spcPts val="0"/>
                        </a:spcAft>
                      </a:pPr>
                      <a:r>
                        <a:rPr lang="en-GB" sz="1200" dirty="0" smtClean="0">
                          <a:effectLst/>
                        </a:rPr>
                        <a:t>– </a:t>
                      </a:r>
                      <a:r>
                        <a:rPr lang="en-GB" sz="1200" dirty="0">
                          <a:effectLst/>
                        </a:rPr>
                        <a:t>France</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France</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UOULU</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University of Oulu</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Finland</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HHI</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err="1">
                          <a:effectLst/>
                        </a:rPr>
                        <a:t>Fraunhofer</a:t>
                      </a:r>
                      <a:r>
                        <a:rPr lang="en-GB" sz="1200" dirty="0">
                          <a:effectLst/>
                        </a:rPr>
                        <a:t> </a:t>
                      </a:r>
                      <a:endParaRPr lang="en-GB" sz="1200" dirty="0" smtClean="0">
                        <a:effectLst/>
                      </a:endParaRPr>
                    </a:p>
                    <a:p>
                      <a:pPr algn="ctr">
                        <a:spcAft>
                          <a:spcPts val="0"/>
                        </a:spcAft>
                      </a:pPr>
                      <a:r>
                        <a:rPr lang="en-GB" sz="1200" dirty="0" smtClean="0">
                          <a:effectLst/>
                        </a:rPr>
                        <a:t>Heinrich </a:t>
                      </a:r>
                      <a:r>
                        <a:rPr lang="en-GB" sz="1200" dirty="0">
                          <a:effectLst/>
                        </a:rPr>
                        <a:t>Hertz Institute</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Germany</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TPZF</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Telespazio</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France</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err="1" smtClean="0">
                          <a:effectLst/>
                        </a:rPr>
                        <a:t>iMINDs</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iMINDs</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Belgium</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bl>
          </a:graphicData>
        </a:graphic>
      </p:graphicFrame>
      <p:graphicFrame>
        <p:nvGraphicFramePr>
          <p:cNvPr id="10" name="표 9"/>
          <p:cNvGraphicFramePr>
            <a:graphicFrameLocks noGrp="1"/>
          </p:cNvGraphicFramePr>
          <p:nvPr>
            <p:extLst>
              <p:ext uri="{D42A27DB-BD31-4B8C-83A1-F6EECF244321}">
                <p14:modId xmlns:p14="http://schemas.microsoft.com/office/powerpoint/2010/main" val="3941914940"/>
              </p:ext>
            </p:extLst>
          </p:nvPr>
        </p:nvGraphicFramePr>
        <p:xfrm>
          <a:off x="4306233" y="3134862"/>
          <a:ext cx="4730263" cy="3291840"/>
        </p:xfrm>
        <a:graphic>
          <a:graphicData uri="http://schemas.openxmlformats.org/drawingml/2006/table">
            <a:tbl>
              <a:tblPr>
                <a:tableStyleId>{5940675A-B579-460E-94D1-54222C63F5DA}</a:tableStyleId>
              </a:tblPr>
              <a:tblGrid>
                <a:gridCol w="1080120"/>
                <a:gridCol w="2664296"/>
                <a:gridCol w="985847"/>
              </a:tblGrid>
              <a:tr h="168910">
                <a:tc>
                  <a:txBody>
                    <a:bodyPr/>
                    <a:lstStyle/>
                    <a:p>
                      <a:pPr algn="ctr">
                        <a:spcAft>
                          <a:spcPts val="0"/>
                        </a:spcAft>
                      </a:pPr>
                      <a:r>
                        <a:rPr lang="en-GB" sz="1200" b="1" dirty="0" smtClean="0">
                          <a:effectLst/>
                        </a:rPr>
                        <a:t>Participant </a:t>
                      </a:r>
                    </a:p>
                    <a:p>
                      <a:pPr algn="ctr">
                        <a:spcAft>
                          <a:spcPts val="0"/>
                        </a:spcAft>
                      </a:pPr>
                      <a:r>
                        <a:rPr lang="en-GB" sz="1200" b="1" dirty="0" smtClean="0">
                          <a:effectLst/>
                        </a:rPr>
                        <a:t>(KR)</a:t>
                      </a:r>
                      <a:endParaRPr lang="ko-KR" sz="1200" b="1" dirty="0">
                        <a:effectLst/>
                        <a:latin typeface="Times New Roman" panose="02020603050405020304" pitchFamily="18" charset="0"/>
                        <a:ea typeface="맑은 고딕" panose="020B0503020000020004" pitchFamily="50" charset="-127"/>
                      </a:endParaRPr>
                    </a:p>
                  </a:txBody>
                  <a:tcPr marL="68580" marR="68580" marT="0" marB="0" anchor="ctr">
                    <a:solidFill>
                      <a:schemeClr val="accent2">
                        <a:lumMod val="40000"/>
                        <a:lumOff val="60000"/>
                      </a:schemeClr>
                    </a:solidFill>
                  </a:tcPr>
                </a:tc>
                <a:tc>
                  <a:txBody>
                    <a:bodyPr/>
                    <a:lstStyle/>
                    <a:p>
                      <a:pPr algn="ctr">
                        <a:spcAft>
                          <a:spcPts val="0"/>
                        </a:spcAft>
                      </a:pPr>
                      <a:r>
                        <a:rPr lang="en-GB" sz="1200" b="1" dirty="0" smtClean="0">
                          <a:effectLst/>
                        </a:rPr>
                        <a:t>Participant</a:t>
                      </a:r>
                    </a:p>
                    <a:p>
                      <a:pPr algn="ctr">
                        <a:spcAft>
                          <a:spcPts val="0"/>
                        </a:spcAft>
                      </a:pPr>
                      <a:r>
                        <a:rPr lang="en-GB" sz="1200" b="1" dirty="0" smtClean="0">
                          <a:effectLst/>
                        </a:rPr>
                        <a:t>Organization Name</a:t>
                      </a:r>
                      <a:endParaRPr lang="ko-KR" sz="1200" b="1" dirty="0">
                        <a:effectLst/>
                        <a:latin typeface="Times New Roman" panose="02020603050405020304" pitchFamily="18" charset="0"/>
                        <a:ea typeface="맑은 고딕" panose="020B0503020000020004" pitchFamily="50" charset="-127"/>
                      </a:endParaRPr>
                    </a:p>
                  </a:txBody>
                  <a:tcPr marL="68580" marR="68580" marT="0" marB="0" anchor="ctr">
                    <a:solidFill>
                      <a:schemeClr val="accent2">
                        <a:lumMod val="40000"/>
                        <a:lumOff val="60000"/>
                      </a:schemeClr>
                    </a:solidFill>
                  </a:tcPr>
                </a:tc>
                <a:tc>
                  <a:txBody>
                    <a:bodyPr/>
                    <a:lstStyle/>
                    <a:p>
                      <a:pPr algn="ctr">
                        <a:spcAft>
                          <a:spcPts val="0"/>
                        </a:spcAft>
                      </a:pPr>
                      <a:r>
                        <a:rPr lang="en-GB" sz="1200" b="1" dirty="0">
                          <a:effectLst/>
                        </a:rPr>
                        <a:t>Country</a:t>
                      </a:r>
                      <a:endParaRPr lang="ko-KR" sz="1200" b="1" dirty="0">
                        <a:effectLst/>
                        <a:latin typeface="Times New Roman" panose="02020603050405020304" pitchFamily="18" charset="0"/>
                        <a:ea typeface="맑은 고딕" panose="020B0503020000020004" pitchFamily="50" charset="-127"/>
                      </a:endParaRPr>
                    </a:p>
                  </a:txBody>
                  <a:tcPr marL="68580" marR="68580" marT="0" marB="0" anchor="ctr">
                    <a:solidFill>
                      <a:schemeClr val="accent2">
                        <a:lumMod val="40000"/>
                        <a:lumOff val="60000"/>
                      </a:schemeClr>
                    </a:solidFill>
                  </a:tcPr>
                </a:tc>
              </a:tr>
              <a:tr h="43815">
                <a:tc>
                  <a:txBody>
                    <a:bodyPr/>
                    <a:lstStyle/>
                    <a:p>
                      <a:pPr algn="ctr">
                        <a:spcAft>
                          <a:spcPts val="0"/>
                        </a:spcAft>
                      </a:pPr>
                      <a:r>
                        <a:rPr lang="en-GB" sz="1200" b="1" i="0" dirty="0" smtClean="0">
                          <a:solidFill>
                            <a:srgbClr val="0000FF"/>
                          </a:solidFill>
                          <a:effectLst/>
                        </a:rPr>
                        <a:t>ETRI </a:t>
                      </a:r>
                    </a:p>
                    <a:p>
                      <a:pPr algn="ctr">
                        <a:spcAft>
                          <a:spcPts val="0"/>
                        </a:spcAft>
                      </a:pPr>
                      <a:r>
                        <a:rPr lang="en-GB" sz="1200" dirty="0" smtClean="0">
                          <a:effectLst/>
                        </a:rPr>
                        <a:t>(Coordinator)</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US" sz="1200" dirty="0">
                          <a:effectLst/>
                        </a:rPr>
                        <a:t>Electronics and </a:t>
                      </a:r>
                      <a:r>
                        <a:rPr lang="en-US" sz="1200" dirty="0" smtClean="0">
                          <a:effectLst/>
                        </a:rPr>
                        <a:t>Telecommunications</a:t>
                      </a:r>
                    </a:p>
                    <a:p>
                      <a:pPr algn="ctr">
                        <a:spcAft>
                          <a:spcPts val="0"/>
                        </a:spcAft>
                      </a:pPr>
                      <a:r>
                        <a:rPr lang="en-US" sz="1200" dirty="0" smtClean="0">
                          <a:effectLst/>
                        </a:rPr>
                        <a:t>Research </a:t>
                      </a:r>
                      <a:r>
                        <a:rPr lang="en-US" sz="1200" dirty="0">
                          <a:effectLst/>
                        </a:rPr>
                        <a:t>Institute</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South Korea</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r h="168910">
                <a:tc>
                  <a:txBody>
                    <a:bodyPr/>
                    <a:lstStyle/>
                    <a:p>
                      <a:pPr marL="756285" indent="-756285" algn="ctr">
                        <a:spcAft>
                          <a:spcPts val="0"/>
                        </a:spcAft>
                      </a:pPr>
                      <a:r>
                        <a:rPr lang="en-GB" sz="1200" dirty="0" smtClean="0">
                          <a:effectLst/>
                        </a:rPr>
                        <a:t>SMRT </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Seoul Metropolitan </a:t>
                      </a:r>
                      <a:endParaRPr lang="en-GB" sz="1200" dirty="0" smtClean="0">
                        <a:effectLst/>
                      </a:endParaRPr>
                    </a:p>
                    <a:p>
                      <a:pPr algn="ctr">
                        <a:spcAft>
                          <a:spcPts val="0"/>
                        </a:spcAft>
                      </a:pPr>
                      <a:r>
                        <a:rPr lang="en-GB" sz="1200" dirty="0" smtClean="0">
                          <a:effectLst/>
                        </a:rPr>
                        <a:t>Rapid </a:t>
                      </a:r>
                      <a:r>
                        <a:rPr lang="en-GB" sz="1200" dirty="0">
                          <a:effectLst/>
                        </a:rPr>
                        <a:t>Transit</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South Korea</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SKT</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South Korea Telecom</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South Korea</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HFR</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smtClean="0">
                          <a:effectLst/>
                        </a:rPr>
                        <a:t>-</a:t>
                      </a:r>
                      <a:r>
                        <a:rPr lang="en-GB" sz="1200" dirty="0">
                          <a:effectLst/>
                        </a:rPr>
                        <a:t> </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South Korea</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CL</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Clever Logic</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South Korea</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SNU</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Seoul National University</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South Korea</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DKU</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err="1">
                          <a:effectLst/>
                        </a:rPr>
                        <a:t>Dankook</a:t>
                      </a:r>
                      <a:r>
                        <a:rPr lang="en-GB" sz="1200" dirty="0">
                          <a:effectLst/>
                        </a:rPr>
                        <a:t> University</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South Korea</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HU</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err="1">
                          <a:effectLst/>
                        </a:rPr>
                        <a:t>Hanyang</a:t>
                      </a:r>
                      <a:r>
                        <a:rPr lang="en-GB" sz="1200" dirty="0">
                          <a:effectLst/>
                        </a:rPr>
                        <a:t> University</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South Korea</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KT</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Korea Telecom</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South Korea</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ELU</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err="1">
                          <a:effectLst/>
                        </a:rPr>
                        <a:t>Eluon</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South Korea</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INS</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err="1">
                          <a:effectLst/>
                        </a:rPr>
                        <a:t>InSoft</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South Korea</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MOB</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err="1">
                          <a:effectLst/>
                        </a:rPr>
                        <a:t>Mobigen</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South Korea</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GIST</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err="1">
                          <a:effectLst/>
                        </a:rPr>
                        <a:t>Gwangju</a:t>
                      </a:r>
                      <a:r>
                        <a:rPr lang="en-GB" sz="1200" dirty="0">
                          <a:effectLst/>
                        </a:rPr>
                        <a:t> Institute of </a:t>
                      </a:r>
                      <a:endParaRPr lang="en-GB" sz="1200" dirty="0" smtClean="0">
                        <a:effectLst/>
                      </a:endParaRPr>
                    </a:p>
                    <a:p>
                      <a:pPr algn="ctr">
                        <a:spcAft>
                          <a:spcPts val="0"/>
                        </a:spcAft>
                      </a:pPr>
                      <a:r>
                        <a:rPr lang="en-GB" sz="1200" dirty="0" smtClean="0">
                          <a:effectLst/>
                        </a:rPr>
                        <a:t>Science </a:t>
                      </a:r>
                      <a:r>
                        <a:rPr lang="en-GB" sz="1200" dirty="0">
                          <a:effectLst/>
                        </a:rPr>
                        <a:t>and Technology</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South Korea</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bl>
          </a:graphicData>
        </a:graphic>
      </p:graphicFrame>
    </p:spTree>
    <p:extLst>
      <p:ext uri="{BB962C8B-B14F-4D97-AF65-F5344CB8AC3E}">
        <p14:creationId xmlns:p14="http://schemas.microsoft.com/office/powerpoint/2010/main" val="2440889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Main Research Topics</a:t>
            </a:r>
            <a:endParaRPr lang="ko-KR" altLang="en-US" dirty="0"/>
          </a:p>
        </p:txBody>
      </p:sp>
      <p:sp>
        <p:nvSpPr>
          <p:cNvPr id="3" name="내용 개체 틀 2"/>
          <p:cNvSpPr>
            <a:spLocks noGrp="1"/>
          </p:cNvSpPr>
          <p:nvPr>
            <p:ph idx="1"/>
          </p:nvPr>
        </p:nvSpPr>
        <p:spPr/>
        <p:txBody>
          <a:bodyPr/>
          <a:lstStyle/>
          <a:p>
            <a:r>
              <a:rPr lang="en-US" altLang="ko-KR" sz="2000" dirty="0" smtClean="0"/>
              <a:t>Work Package (WP) Construction and Research Tasks</a:t>
            </a:r>
            <a:endParaRPr lang="ko-KR" altLang="en-US" sz="20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8</a:t>
            </a:fld>
            <a:endParaRPr lang="en-US" altLang="ko-KR"/>
          </a:p>
        </p:txBody>
      </p:sp>
      <p:graphicFrame>
        <p:nvGraphicFramePr>
          <p:cNvPr id="9" name="표 8"/>
          <p:cNvGraphicFramePr>
            <a:graphicFrameLocks noGrp="1"/>
          </p:cNvGraphicFramePr>
          <p:nvPr>
            <p:extLst>
              <p:ext uri="{D42A27DB-BD31-4B8C-83A1-F6EECF244321}">
                <p14:modId xmlns:p14="http://schemas.microsoft.com/office/powerpoint/2010/main" val="2558990216"/>
              </p:ext>
            </p:extLst>
          </p:nvPr>
        </p:nvGraphicFramePr>
        <p:xfrm>
          <a:off x="251520" y="1772816"/>
          <a:ext cx="8640960" cy="4657917"/>
        </p:xfrm>
        <a:graphic>
          <a:graphicData uri="http://schemas.openxmlformats.org/drawingml/2006/table">
            <a:tbl>
              <a:tblPr firstRow="1" bandRow="1">
                <a:tableStyleId>{5940675A-B579-460E-94D1-54222C63F5DA}</a:tableStyleId>
              </a:tblPr>
              <a:tblGrid>
                <a:gridCol w="744021"/>
                <a:gridCol w="1920275"/>
                <a:gridCol w="5976664"/>
              </a:tblGrid>
              <a:tr h="302959">
                <a:tc>
                  <a:txBody>
                    <a:bodyPr/>
                    <a:lstStyle>
                      <a:lvl1pPr marL="0" algn="l" defTabSz="914400" rtl="0" eaLnBrk="1" latinLnBrk="1" hangingPunct="1">
                        <a:defRPr sz="1800" b="1" kern="1200">
                          <a:solidFill>
                            <a:schemeClr val="lt1"/>
                          </a:solidFill>
                          <a:latin typeface="맑은 고딕"/>
                        </a:defRPr>
                      </a:lvl1pPr>
                      <a:lvl2pPr marL="457200" algn="l" defTabSz="914400" rtl="0" eaLnBrk="1" latinLnBrk="1" hangingPunct="1">
                        <a:defRPr sz="1800" b="1" kern="1200">
                          <a:solidFill>
                            <a:schemeClr val="lt1"/>
                          </a:solidFill>
                          <a:latin typeface="맑은 고딕"/>
                        </a:defRPr>
                      </a:lvl2pPr>
                      <a:lvl3pPr marL="914400" algn="l" defTabSz="914400" rtl="0" eaLnBrk="1" latinLnBrk="1" hangingPunct="1">
                        <a:defRPr sz="1800" b="1" kern="1200">
                          <a:solidFill>
                            <a:schemeClr val="lt1"/>
                          </a:solidFill>
                          <a:latin typeface="맑은 고딕"/>
                        </a:defRPr>
                      </a:lvl3pPr>
                      <a:lvl4pPr marL="1371600" algn="l" defTabSz="914400" rtl="0" eaLnBrk="1" latinLnBrk="1" hangingPunct="1">
                        <a:defRPr sz="1800" b="1" kern="1200">
                          <a:solidFill>
                            <a:schemeClr val="lt1"/>
                          </a:solidFill>
                          <a:latin typeface="맑은 고딕"/>
                        </a:defRPr>
                      </a:lvl4pPr>
                      <a:lvl5pPr marL="1828800" algn="l" defTabSz="914400" rtl="0" eaLnBrk="1" latinLnBrk="1" hangingPunct="1">
                        <a:defRPr sz="1800" b="1" kern="1200">
                          <a:solidFill>
                            <a:schemeClr val="lt1"/>
                          </a:solidFill>
                          <a:latin typeface="맑은 고딕"/>
                        </a:defRPr>
                      </a:lvl5pPr>
                      <a:lvl6pPr marL="2286000" algn="l" defTabSz="914400" rtl="0" eaLnBrk="1" latinLnBrk="1" hangingPunct="1">
                        <a:defRPr sz="1800" b="1" kern="1200">
                          <a:solidFill>
                            <a:schemeClr val="lt1"/>
                          </a:solidFill>
                          <a:latin typeface="맑은 고딕"/>
                        </a:defRPr>
                      </a:lvl6pPr>
                      <a:lvl7pPr marL="2743200" algn="l" defTabSz="914400" rtl="0" eaLnBrk="1" latinLnBrk="1" hangingPunct="1">
                        <a:defRPr sz="1800" b="1" kern="1200">
                          <a:solidFill>
                            <a:schemeClr val="lt1"/>
                          </a:solidFill>
                          <a:latin typeface="맑은 고딕"/>
                        </a:defRPr>
                      </a:lvl7pPr>
                      <a:lvl8pPr marL="3200400" algn="l" defTabSz="914400" rtl="0" eaLnBrk="1" latinLnBrk="1" hangingPunct="1">
                        <a:defRPr sz="1800" b="1" kern="1200">
                          <a:solidFill>
                            <a:schemeClr val="lt1"/>
                          </a:solidFill>
                          <a:latin typeface="맑은 고딕"/>
                        </a:defRPr>
                      </a:lvl8pPr>
                      <a:lvl9pPr marL="3657600" algn="l" defTabSz="914400" rtl="0" eaLnBrk="1" latinLnBrk="1" hangingPunct="1">
                        <a:defRPr sz="1800" b="1" kern="1200">
                          <a:solidFill>
                            <a:schemeClr val="lt1"/>
                          </a:solidFill>
                          <a:latin typeface="맑은 고딕"/>
                        </a:defRPr>
                      </a:lvl9pPr>
                    </a:lstStyle>
                    <a:p>
                      <a:pPr algn="ctr" latinLnBrk="1"/>
                      <a:endParaRPr lang="ko-KR" altLang="en-US" sz="1200" b="1" dirty="0">
                        <a:solidFill>
                          <a:sysClr val="windowText" lastClr="000000"/>
                        </a:solidFill>
                        <a:latin typeface="+mn-ea"/>
                        <a:ea typeface="+mn-ea"/>
                      </a:endParaRPr>
                    </a:p>
                  </a:txBody>
                  <a:tcPr anchor="ctr">
                    <a:solidFill>
                      <a:schemeClr val="accent2">
                        <a:lumMod val="40000"/>
                        <a:lumOff val="60000"/>
                      </a:schemeClr>
                    </a:solidFill>
                  </a:tcPr>
                </a:tc>
                <a:tc>
                  <a:txBody>
                    <a:bodyPr/>
                    <a:lstStyle>
                      <a:lvl1pPr marL="0" algn="l" defTabSz="914400" rtl="0" eaLnBrk="1" latinLnBrk="1" hangingPunct="1">
                        <a:defRPr sz="1800" b="1" kern="1200">
                          <a:solidFill>
                            <a:schemeClr val="lt1"/>
                          </a:solidFill>
                          <a:latin typeface="맑은 고딕"/>
                        </a:defRPr>
                      </a:lvl1pPr>
                      <a:lvl2pPr marL="457200" algn="l" defTabSz="914400" rtl="0" eaLnBrk="1" latinLnBrk="1" hangingPunct="1">
                        <a:defRPr sz="1800" b="1" kern="1200">
                          <a:solidFill>
                            <a:schemeClr val="lt1"/>
                          </a:solidFill>
                          <a:latin typeface="맑은 고딕"/>
                        </a:defRPr>
                      </a:lvl2pPr>
                      <a:lvl3pPr marL="914400" algn="l" defTabSz="914400" rtl="0" eaLnBrk="1" latinLnBrk="1" hangingPunct="1">
                        <a:defRPr sz="1800" b="1" kern="1200">
                          <a:solidFill>
                            <a:schemeClr val="lt1"/>
                          </a:solidFill>
                          <a:latin typeface="맑은 고딕"/>
                        </a:defRPr>
                      </a:lvl3pPr>
                      <a:lvl4pPr marL="1371600" algn="l" defTabSz="914400" rtl="0" eaLnBrk="1" latinLnBrk="1" hangingPunct="1">
                        <a:defRPr sz="1800" b="1" kern="1200">
                          <a:solidFill>
                            <a:schemeClr val="lt1"/>
                          </a:solidFill>
                          <a:latin typeface="맑은 고딕"/>
                        </a:defRPr>
                      </a:lvl4pPr>
                      <a:lvl5pPr marL="1828800" algn="l" defTabSz="914400" rtl="0" eaLnBrk="1" latinLnBrk="1" hangingPunct="1">
                        <a:defRPr sz="1800" b="1" kern="1200">
                          <a:solidFill>
                            <a:schemeClr val="lt1"/>
                          </a:solidFill>
                          <a:latin typeface="맑은 고딕"/>
                        </a:defRPr>
                      </a:lvl5pPr>
                      <a:lvl6pPr marL="2286000" algn="l" defTabSz="914400" rtl="0" eaLnBrk="1" latinLnBrk="1" hangingPunct="1">
                        <a:defRPr sz="1800" b="1" kern="1200">
                          <a:solidFill>
                            <a:schemeClr val="lt1"/>
                          </a:solidFill>
                          <a:latin typeface="맑은 고딕"/>
                        </a:defRPr>
                      </a:lvl6pPr>
                      <a:lvl7pPr marL="2743200" algn="l" defTabSz="914400" rtl="0" eaLnBrk="1" latinLnBrk="1" hangingPunct="1">
                        <a:defRPr sz="1800" b="1" kern="1200">
                          <a:solidFill>
                            <a:schemeClr val="lt1"/>
                          </a:solidFill>
                          <a:latin typeface="맑은 고딕"/>
                        </a:defRPr>
                      </a:lvl7pPr>
                      <a:lvl8pPr marL="3200400" algn="l" defTabSz="914400" rtl="0" eaLnBrk="1" latinLnBrk="1" hangingPunct="1">
                        <a:defRPr sz="1800" b="1" kern="1200">
                          <a:solidFill>
                            <a:schemeClr val="lt1"/>
                          </a:solidFill>
                          <a:latin typeface="맑은 고딕"/>
                        </a:defRPr>
                      </a:lvl8pPr>
                      <a:lvl9pPr marL="3657600" algn="l" defTabSz="914400" rtl="0" eaLnBrk="1" latinLnBrk="1" hangingPunct="1">
                        <a:defRPr sz="1800" b="1" kern="1200">
                          <a:solidFill>
                            <a:schemeClr val="lt1"/>
                          </a:solidFill>
                          <a:latin typeface="맑은 고딕"/>
                        </a:defRPr>
                      </a:lvl9pPr>
                    </a:lstStyle>
                    <a:p>
                      <a:pPr algn="ctr" latinLnBrk="1"/>
                      <a:r>
                        <a:rPr lang="en-US" altLang="ko-KR" sz="1200" b="1" dirty="0" smtClean="0">
                          <a:solidFill>
                            <a:sysClr val="windowText" lastClr="000000"/>
                          </a:solidFill>
                          <a:latin typeface="+mn-ea"/>
                          <a:ea typeface="+mn-ea"/>
                        </a:rPr>
                        <a:t>WP Title</a:t>
                      </a:r>
                      <a:endParaRPr lang="ko-KR" altLang="en-US" sz="1200" b="1" dirty="0">
                        <a:solidFill>
                          <a:sysClr val="windowText" lastClr="000000"/>
                        </a:solidFill>
                        <a:latin typeface="+mn-ea"/>
                        <a:ea typeface="+mn-ea"/>
                      </a:endParaRPr>
                    </a:p>
                  </a:txBody>
                  <a:tcPr anchor="ctr">
                    <a:solidFill>
                      <a:schemeClr val="accent2">
                        <a:lumMod val="40000"/>
                        <a:lumOff val="60000"/>
                      </a:schemeClr>
                    </a:solidFill>
                  </a:tcPr>
                </a:tc>
                <a:tc>
                  <a:txBody>
                    <a:bodyPr/>
                    <a:lstStyle/>
                    <a:p>
                      <a:pPr algn="ctr" latinLnBrk="1"/>
                      <a:r>
                        <a:rPr lang="en-US" altLang="ko-KR" sz="1200" b="1" dirty="0" smtClean="0">
                          <a:solidFill>
                            <a:sysClr val="windowText" lastClr="000000"/>
                          </a:solidFill>
                          <a:latin typeface="+mn-ea"/>
                          <a:ea typeface="+mn-ea"/>
                        </a:rPr>
                        <a:t>Detailed</a:t>
                      </a:r>
                      <a:r>
                        <a:rPr lang="en-US" altLang="ko-KR" sz="1200" b="1" baseline="0" dirty="0" smtClean="0">
                          <a:solidFill>
                            <a:sysClr val="windowText" lastClr="000000"/>
                          </a:solidFill>
                          <a:latin typeface="+mn-ea"/>
                          <a:ea typeface="+mn-ea"/>
                        </a:rPr>
                        <a:t> Research Tasks</a:t>
                      </a:r>
                      <a:endParaRPr lang="ko-KR" altLang="en-US" sz="1200" b="1" dirty="0">
                        <a:solidFill>
                          <a:sysClr val="windowText" lastClr="000000"/>
                        </a:solidFill>
                        <a:latin typeface="+mn-ea"/>
                        <a:ea typeface="+mn-ea"/>
                      </a:endParaRPr>
                    </a:p>
                  </a:txBody>
                  <a:tcPr anchor="ctr">
                    <a:solidFill>
                      <a:schemeClr val="accent2">
                        <a:lumMod val="40000"/>
                        <a:lumOff val="60000"/>
                      </a:schemeClr>
                    </a:solidFill>
                  </a:tcPr>
                </a:tc>
              </a:tr>
              <a:tr h="302959">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algn="ctr" latinLnBrk="1"/>
                      <a:r>
                        <a:rPr lang="en-US" altLang="ko-KR" sz="1200" b="1" dirty="0" smtClean="0">
                          <a:solidFill>
                            <a:sysClr val="windowText" lastClr="000000"/>
                          </a:solidFill>
                          <a:latin typeface="+mn-ea"/>
                          <a:ea typeface="+mn-ea"/>
                        </a:rPr>
                        <a:t>WP1</a:t>
                      </a:r>
                      <a:endParaRPr lang="ko-KR" altLang="en-US" sz="1200" b="1" dirty="0">
                        <a:solidFill>
                          <a:sysClr val="windowText" lastClr="000000"/>
                        </a:solidFill>
                        <a:latin typeface="+mn-ea"/>
                        <a:ea typeface="+mn-ea"/>
                      </a:endParaRPr>
                    </a:p>
                  </a:txBody>
                  <a:tcPr anchor="ctr"/>
                </a:tc>
                <a:tc gridSpan="2">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algn="ctr" latinLnBrk="1"/>
                      <a:r>
                        <a:rPr lang="en-US" altLang="ko-KR" sz="1200" u="none" strike="noStrike" kern="1200" baseline="0" dirty="0" smtClean="0">
                          <a:solidFill>
                            <a:sysClr val="windowText" lastClr="000000"/>
                          </a:solidFill>
                          <a:latin typeface="+mn-ea"/>
                          <a:ea typeface="+mn-ea"/>
                        </a:rPr>
                        <a:t>Project Management</a:t>
                      </a:r>
                      <a:endParaRPr lang="ko-KR" altLang="en-US" sz="1200" dirty="0">
                        <a:solidFill>
                          <a:sysClr val="windowText" lastClr="000000"/>
                        </a:solidFill>
                        <a:latin typeface="+mn-ea"/>
                        <a:ea typeface="+mn-ea"/>
                      </a:endParaRPr>
                    </a:p>
                  </a:txBody>
                  <a:tcPr anchor="ctr"/>
                </a:tc>
                <a:tc hMerge="1">
                  <a:txBody>
                    <a:bodyPr/>
                    <a:lstStyle/>
                    <a:p>
                      <a:pPr latinLnBrk="1"/>
                      <a:endParaRPr lang="ko-KR" altLang="en-US"/>
                    </a:p>
                  </a:txBody>
                  <a:tcPr/>
                </a:tc>
              </a:tr>
              <a:tr h="302959">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ysClr val="windowText" lastClr="000000"/>
                          </a:solidFill>
                          <a:latin typeface="+mn-ea"/>
                          <a:ea typeface="+mn-ea"/>
                        </a:rPr>
                        <a:t>WP2</a:t>
                      </a:r>
                      <a:endParaRPr lang="ko-KR" altLang="en-US" sz="1200" b="1" dirty="0" smtClean="0">
                        <a:solidFill>
                          <a:sysClr val="windowText" lastClr="000000"/>
                        </a:solidFill>
                        <a:latin typeface="+mn-ea"/>
                        <a:ea typeface="+mn-ea"/>
                      </a:endParaRPr>
                    </a:p>
                  </a:txBody>
                  <a:tcPr anchor="ctr"/>
                </a:tc>
                <a:tc gridSpan="2">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algn="ctr" latinLnBrk="1"/>
                      <a:r>
                        <a:rPr lang="en-US" altLang="ko-KR" sz="1200" dirty="0" smtClean="0">
                          <a:solidFill>
                            <a:sysClr val="windowText" lastClr="000000"/>
                          </a:solidFill>
                          <a:latin typeface="+mn-ea"/>
                          <a:ea typeface="+mn-ea"/>
                        </a:rPr>
                        <a:t>System Architecture, Scenarios, Use cases and Requirements</a:t>
                      </a:r>
                      <a:endParaRPr lang="ko-KR" altLang="en-US" sz="1200" dirty="0">
                        <a:solidFill>
                          <a:sysClr val="windowText" lastClr="000000"/>
                        </a:solidFill>
                        <a:latin typeface="+mn-ea"/>
                        <a:ea typeface="+mn-ea"/>
                      </a:endParaRPr>
                    </a:p>
                  </a:txBody>
                  <a:tcPr anchor="ctr"/>
                </a:tc>
                <a:tc hMerge="1">
                  <a:txBody>
                    <a:bodyPr/>
                    <a:lstStyle/>
                    <a:p>
                      <a:pPr latinLnBrk="1"/>
                      <a:endParaRPr lang="ko-KR" altLang="en-US"/>
                    </a:p>
                  </a:txBody>
                  <a:tcPr/>
                </a:tc>
              </a:tr>
              <a:tr h="971129">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chemeClr val="accent2">
                              <a:lumMod val="75000"/>
                            </a:schemeClr>
                          </a:solidFill>
                          <a:latin typeface="+mn-ea"/>
                          <a:ea typeface="+mn-ea"/>
                        </a:rPr>
                        <a:t>WP3</a:t>
                      </a:r>
                      <a:endParaRPr lang="ko-KR" altLang="en-US" sz="1200" b="1" dirty="0" smtClean="0">
                        <a:solidFill>
                          <a:schemeClr val="accent2">
                            <a:lumMod val="75000"/>
                          </a:schemeClr>
                        </a:solidFill>
                        <a:latin typeface="+mn-ea"/>
                        <a:ea typeface="+mn-ea"/>
                      </a:endParaRPr>
                    </a:p>
                  </a:txBody>
                  <a:tcPr anchor="ctr">
                    <a:solidFill>
                      <a:schemeClr val="accent5">
                        <a:lumMod val="60000"/>
                        <a:lumOff val="40000"/>
                      </a:schemeClr>
                    </a:solid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algn="ctr" latinLnBrk="1"/>
                      <a:r>
                        <a:rPr lang="en-US" altLang="ko-KR" sz="1200" u="none" strike="noStrike" kern="1200" baseline="0" dirty="0" err="1" smtClean="0">
                          <a:solidFill>
                            <a:sysClr val="windowText" lastClr="000000"/>
                          </a:solidFill>
                          <a:latin typeface="+mn-ea"/>
                          <a:ea typeface="+mn-ea"/>
                        </a:rPr>
                        <a:t>mmWave</a:t>
                      </a:r>
                      <a:r>
                        <a:rPr lang="en-US" altLang="ko-KR" sz="1200" u="none" strike="noStrike" kern="1200" baseline="0" dirty="0" smtClean="0">
                          <a:solidFill>
                            <a:sysClr val="windowText" lastClr="000000"/>
                          </a:solidFill>
                          <a:latin typeface="+mn-ea"/>
                          <a:ea typeface="+mn-ea"/>
                        </a:rPr>
                        <a:t> backhauling </a:t>
                      </a:r>
                    </a:p>
                    <a:p>
                      <a:pPr algn="ctr" latinLnBrk="1"/>
                      <a:r>
                        <a:rPr lang="en-US" altLang="ko-KR" sz="1200" u="none" strike="noStrike" kern="1200" baseline="0" dirty="0" smtClean="0">
                          <a:solidFill>
                            <a:sysClr val="windowText" lastClr="000000"/>
                          </a:solidFill>
                          <a:latin typeface="+mn-ea"/>
                          <a:ea typeface="+mn-ea"/>
                        </a:rPr>
                        <a:t>&amp; </a:t>
                      </a:r>
                      <a:r>
                        <a:rPr lang="en-US" altLang="ko-KR" sz="1200" u="none" strike="noStrike" kern="1200" baseline="0" dirty="0" err="1" smtClean="0">
                          <a:solidFill>
                            <a:sysClr val="windowText" lastClr="000000"/>
                          </a:solidFill>
                          <a:latin typeface="+mn-ea"/>
                          <a:ea typeface="+mn-ea"/>
                        </a:rPr>
                        <a:t>fronthauling</a:t>
                      </a:r>
                      <a:endParaRPr lang="ko-KR" altLang="en-US" sz="1200" dirty="0">
                        <a:solidFill>
                          <a:sysClr val="windowText" lastClr="000000"/>
                        </a:solidFill>
                        <a:latin typeface="+mn-ea"/>
                        <a:ea typeface="+mn-ea"/>
                      </a:endParaRPr>
                    </a:p>
                  </a:txBody>
                  <a:tcPr anchor="ctr"/>
                </a:tc>
                <a:tc>
                  <a:txBody>
                    <a:bodyPr/>
                    <a:lstStyle/>
                    <a:p>
                      <a:pPr marL="285750" indent="-285750" algn="just" latinLnBrk="1">
                        <a:buFont typeface="Arial" panose="020B0604020202020204" pitchFamily="34" charset="0"/>
                        <a:buChar char="•"/>
                      </a:pPr>
                      <a:r>
                        <a:rPr lang="en-US" altLang="ko-KR" sz="1200" dirty="0" smtClean="0">
                          <a:solidFill>
                            <a:sysClr val="windowText" lastClr="000000"/>
                          </a:solidFill>
                          <a:latin typeface="+mn-ea"/>
                          <a:ea typeface="+mn-ea"/>
                        </a:rPr>
                        <a:t>Advanced Antenna Arrays and RF front-end platform for </a:t>
                      </a:r>
                      <a:r>
                        <a:rPr lang="en-US" altLang="ko-KR" sz="1200" dirty="0" err="1" smtClean="0">
                          <a:solidFill>
                            <a:sysClr val="windowText" lastClr="000000"/>
                          </a:solidFill>
                          <a:latin typeface="+mn-ea"/>
                          <a:ea typeface="+mn-ea"/>
                        </a:rPr>
                        <a:t>mmWave</a:t>
                      </a:r>
                      <a:r>
                        <a:rPr lang="en-US" altLang="ko-KR" sz="1200" dirty="0" smtClean="0">
                          <a:solidFill>
                            <a:sysClr val="windowText" lastClr="000000"/>
                          </a:solidFill>
                          <a:latin typeface="+mn-ea"/>
                          <a:ea typeface="+mn-ea"/>
                        </a:rPr>
                        <a:t> Backhauling &amp; </a:t>
                      </a:r>
                      <a:r>
                        <a:rPr lang="en-US" altLang="ko-KR" sz="1200" dirty="0" err="1" smtClean="0">
                          <a:solidFill>
                            <a:sysClr val="windowText" lastClr="000000"/>
                          </a:solidFill>
                          <a:latin typeface="+mn-ea"/>
                          <a:ea typeface="+mn-ea"/>
                        </a:rPr>
                        <a:t>Fronthauling</a:t>
                      </a:r>
                      <a:endParaRPr lang="en-US" altLang="ko-KR" sz="1200" dirty="0" smtClean="0">
                        <a:solidFill>
                          <a:sysClr val="windowText" lastClr="000000"/>
                        </a:solidFill>
                        <a:latin typeface="+mn-ea"/>
                        <a:ea typeface="+mn-ea"/>
                      </a:endParaRPr>
                    </a:p>
                    <a:p>
                      <a:pPr marL="285750" indent="-285750" algn="just" latinLnBrk="1">
                        <a:buFont typeface="Arial" panose="020B0604020202020204" pitchFamily="34" charset="0"/>
                        <a:buChar char="•"/>
                      </a:pPr>
                      <a:r>
                        <a:rPr lang="en-US" altLang="ko-KR" sz="1200" dirty="0" smtClean="0">
                          <a:solidFill>
                            <a:sysClr val="windowText" lastClr="000000"/>
                          </a:solidFill>
                          <a:latin typeface="+mn-ea"/>
                          <a:ea typeface="+mn-ea"/>
                        </a:rPr>
                        <a:t>Algorithms for backhauling &amp; </a:t>
                      </a:r>
                      <a:r>
                        <a:rPr lang="en-US" altLang="ko-KR" sz="1200" dirty="0" err="1" smtClean="0">
                          <a:solidFill>
                            <a:sysClr val="windowText" lastClr="000000"/>
                          </a:solidFill>
                          <a:latin typeface="+mn-ea"/>
                          <a:ea typeface="+mn-ea"/>
                        </a:rPr>
                        <a:t>fronthauling</a:t>
                      </a:r>
                      <a:endParaRPr lang="en-US" altLang="ko-KR" sz="1200" dirty="0" smtClean="0">
                        <a:solidFill>
                          <a:sysClr val="windowText" lastClr="000000"/>
                        </a:solidFill>
                        <a:latin typeface="+mn-ea"/>
                        <a:ea typeface="+mn-ea"/>
                      </a:endParaRPr>
                    </a:p>
                    <a:p>
                      <a:pPr marL="285750" indent="-285750" algn="just" latinLnBrk="1">
                        <a:buFont typeface="Arial" panose="020B0604020202020204" pitchFamily="34" charset="0"/>
                        <a:buChar char="•"/>
                      </a:pPr>
                      <a:r>
                        <a:rPr lang="en-US" altLang="ko-KR" sz="1200" dirty="0" smtClean="0">
                          <a:solidFill>
                            <a:sysClr val="windowText" lastClr="000000"/>
                          </a:solidFill>
                          <a:latin typeface="+mn-ea"/>
                          <a:ea typeface="+mn-ea"/>
                        </a:rPr>
                        <a:t>Implementation and testing of the </a:t>
                      </a:r>
                      <a:r>
                        <a:rPr lang="en-US" altLang="ko-KR" sz="1200" dirty="0" err="1" smtClean="0">
                          <a:solidFill>
                            <a:sysClr val="windowText" lastClr="000000"/>
                          </a:solidFill>
                          <a:latin typeface="+mn-ea"/>
                          <a:ea typeface="+mn-ea"/>
                        </a:rPr>
                        <a:t>mmWave</a:t>
                      </a:r>
                      <a:r>
                        <a:rPr lang="en-US" altLang="ko-KR" sz="1200" dirty="0" smtClean="0">
                          <a:solidFill>
                            <a:sysClr val="windowText" lastClr="000000"/>
                          </a:solidFill>
                          <a:latin typeface="+mn-ea"/>
                          <a:ea typeface="+mn-ea"/>
                        </a:rPr>
                        <a:t> backhaul/</a:t>
                      </a:r>
                      <a:r>
                        <a:rPr lang="en-US" altLang="ko-KR" sz="1200" dirty="0" err="1" smtClean="0">
                          <a:solidFill>
                            <a:sysClr val="windowText" lastClr="000000"/>
                          </a:solidFill>
                          <a:latin typeface="+mn-ea"/>
                          <a:ea typeface="+mn-ea"/>
                        </a:rPr>
                        <a:t>fronthaul</a:t>
                      </a:r>
                      <a:r>
                        <a:rPr lang="en-US" altLang="ko-KR" sz="1200" dirty="0" smtClean="0">
                          <a:solidFill>
                            <a:sysClr val="windowText" lastClr="000000"/>
                          </a:solidFill>
                          <a:latin typeface="+mn-ea"/>
                          <a:ea typeface="+mn-ea"/>
                        </a:rPr>
                        <a:t> transceiver platform</a:t>
                      </a:r>
                    </a:p>
                    <a:p>
                      <a:pPr marL="285750" indent="-285750" algn="just" latinLnBrk="1">
                        <a:buFont typeface="Arial" panose="020B0604020202020204" pitchFamily="34" charset="0"/>
                        <a:buChar char="•"/>
                      </a:pPr>
                      <a:r>
                        <a:rPr lang="en-US" altLang="ko-KR" sz="1200" dirty="0" smtClean="0">
                          <a:solidFill>
                            <a:sysClr val="windowText" lastClr="000000"/>
                          </a:solidFill>
                          <a:latin typeface="+mn-ea"/>
                          <a:ea typeface="+mn-ea"/>
                        </a:rPr>
                        <a:t>Mobility management</a:t>
                      </a:r>
                      <a:endParaRPr lang="ko-KR" altLang="en-US" sz="1200" dirty="0">
                        <a:solidFill>
                          <a:sysClr val="windowText" lastClr="000000"/>
                        </a:solidFill>
                        <a:latin typeface="+mn-ea"/>
                        <a:ea typeface="+mn-ea"/>
                      </a:endParaRPr>
                    </a:p>
                  </a:txBody>
                  <a:tcPr anchor="ctr"/>
                </a:tc>
              </a:tr>
              <a:tr h="821724">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ysClr val="windowText" lastClr="000000"/>
                          </a:solidFill>
                          <a:latin typeface="+mn-ea"/>
                          <a:ea typeface="+mn-ea"/>
                        </a:rPr>
                        <a:t>WP4</a:t>
                      </a:r>
                      <a:endParaRPr lang="ko-KR" altLang="en-US" sz="1200" b="1" dirty="0">
                        <a:solidFill>
                          <a:sysClr val="windowText" lastClr="000000"/>
                        </a:solidFill>
                        <a:latin typeface="+mn-ea"/>
                        <a:ea typeface="+mn-ea"/>
                      </a:endParaRPr>
                    </a:p>
                  </a:txBody>
                  <a:tcPr anchor="ct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algn="ctr" latinLnBrk="1"/>
                      <a:r>
                        <a:rPr lang="en-US" altLang="ko-KR" sz="1200" u="none" strike="noStrike" kern="1200" baseline="0" dirty="0" smtClean="0">
                          <a:solidFill>
                            <a:sysClr val="windowText" lastClr="000000"/>
                          </a:solidFill>
                          <a:latin typeface="+mn-ea"/>
                          <a:ea typeface="+mn-ea"/>
                        </a:rPr>
                        <a:t>Core Network</a:t>
                      </a:r>
                      <a:endParaRPr lang="ko-KR" altLang="en-US" sz="1200" b="0" i="0" u="none" strike="noStrike" kern="1200" baseline="0" dirty="0">
                        <a:solidFill>
                          <a:sysClr val="windowText" lastClr="000000"/>
                        </a:solidFill>
                        <a:latin typeface="+mn-ea"/>
                        <a:ea typeface="+mn-ea"/>
                        <a:cs typeface="+mn-cs"/>
                      </a:endParaRPr>
                    </a:p>
                  </a:txBody>
                  <a:tcPr anchor="ctr"/>
                </a:tc>
                <a:tc>
                  <a:txBody>
                    <a:bodyPr/>
                    <a:lstStyle/>
                    <a:p>
                      <a:pPr marL="285750" indent="-285750" algn="just" defTabSz="914400" rtl="0" eaLnBrk="1" latinLnBrk="1" hangingPunct="1">
                        <a:buFont typeface="Arial" panose="020B0604020202020204" pitchFamily="34" charset="0"/>
                        <a:buChar char="•"/>
                      </a:pPr>
                      <a:r>
                        <a:rPr lang="en-US" altLang="ko-KR" sz="1200" kern="1200" dirty="0" smtClean="0">
                          <a:solidFill>
                            <a:sysClr val="windowText" lastClr="000000"/>
                          </a:solidFill>
                          <a:latin typeface="+mn-ea"/>
                          <a:ea typeface="+mn-ea"/>
                          <a:cs typeface="+mn-cs"/>
                        </a:rPr>
                        <a:t>Design, implementation, deployment and integration of the Mobile Core </a:t>
                      </a:r>
                      <a:r>
                        <a:rPr lang="en-US" altLang="ko-KR" sz="1200" kern="1200" dirty="0" err="1" smtClean="0">
                          <a:solidFill>
                            <a:sysClr val="windowText" lastClr="000000"/>
                          </a:solidFill>
                          <a:latin typeface="+mn-ea"/>
                          <a:ea typeface="+mn-ea"/>
                          <a:cs typeface="+mn-cs"/>
                        </a:rPr>
                        <a:t>TestBed</a:t>
                      </a:r>
                      <a:endParaRPr lang="en-US" altLang="ko-KR" sz="1200" kern="1200" dirty="0" smtClean="0">
                        <a:solidFill>
                          <a:sysClr val="windowText" lastClr="000000"/>
                        </a:solidFill>
                        <a:latin typeface="+mn-ea"/>
                        <a:ea typeface="+mn-ea"/>
                        <a:cs typeface="+mn-cs"/>
                      </a:endParaRPr>
                    </a:p>
                    <a:p>
                      <a:pPr marL="285750" indent="-285750" algn="just" defTabSz="914400" rtl="0" eaLnBrk="1" latinLnBrk="1" hangingPunct="1">
                        <a:buFont typeface="Arial" panose="020B0604020202020204" pitchFamily="34" charset="0"/>
                        <a:buChar char="•"/>
                      </a:pPr>
                      <a:r>
                        <a:rPr lang="en-US" altLang="ko-KR" sz="1200" kern="1200" dirty="0" smtClean="0">
                          <a:solidFill>
                            <a:sysClr val="windowText" lastClr="000000"/>
                          </a:solidFill>
                          <a:latin typeface="+mn-ea"/>
                          <a:ea typeface="+mn-ea"/>
                          <a:cs typeface="+mn-cs"/>
                        </a:rPr>
                        <a:t>Design &amp; implementation and Standard Definition of the Distributed Mobile Core Mobility Management and Integrated Orchestration</a:t>
                      </a:r>
                    </a:p>
                    <a:p>
                      <a:pPr marL="285750" indent="-285750" algn="just" defTabSz="914400" rtl="0" eaLnBrk="1" latinLnBrk="1" hangingPunct="1">
                        <a:buFont typeface="Arial" panose="020B0604020202020204" pitchFamily="34" charset="0"/>
                        <a:buChar char="•"/>
                      </a:pPr>
                      <a:r>
                        <a:rPr lang="en-US" altLang="ko-KR" sz="1200" kern="1200" dirty="0" smtClean="0">
                          <a:solidFill>
                            <a:sysClr val="windowText" lastClr="000000"/>
                          </a:solidFill>
                          <a:latin typeface="+mn-ea"/>
                          <a:ea typeface="+mn-ea"/>
                          <a:cs typeface="+mn-cs"/>
                        </a:rPr>
                        <a:t>Design &amp; implementation of the Mobile Core Virtual Network Functions </a:t>
                      </a:r>
                      <a:endParaRPr lang="ko-KR" altLang="en-US" sz="1200" kern="1200" dirty="0">
                        <a:solidFill>
                          <a:sysClr val="windowText" lastClr="000000"/>
                        </a:solidFill>
                        <a:latin typeface="+mn-ea"/>
                        <a:ea typeface="+mn-ea"/>
                        <a:cs typeface="+mn-cs"/>
                      </a:endParaRPr>
                    </a:p>
                  </a:txBody>
                  <a:tcPr anchor="ctr"/>
                </a:tc>
              </a:tr>
              <a:tr h="373511">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ysClr val="windowText" lastClr="000000"/>
                          </a:solidFill>
                          <a:latin typeface="+mn-ea"/>
                          <a:ea typeface="+mn-ea"/>
                        </a:rPr>
                        <a:t>WP5</a:t>
                      </a:r>
                      <a:endParaRPr lang="ko-KR" altLang="en-US" sz="1200" b="1" dirty="0">
                        <a:solidFill>
                          <a:sysClr val="windowText" lastClr="000000"/>
                        </a:solidFill>
                        <a:latin typeface="+mn-ea"/>
                        <a:ea typeface="+mn-ea"/>
                      </a:endParaRPr>
                    </a:p>
                  </a:txBody>
                  <a:tcPr anchor="ct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algn="ctr" latinLnBrk="1"/>
                      <a:r>
                        <a:rPr lang="en-US" altLang="ko-KR" sz="1200" u="none" strike="noStrike" kern="1200" baseline="0" dirty="0" smtClean="0">
                          <a:solidFill>
                            <a:sysClr val="windowText" lastClr="000000"/>
                          </a:solidFill>
                          <a:latin typeface="+mn-ea"/>
                          <a:ea typeface="+mn-ea"/>
                        </a:rPr>
                        <a:t>Satellite access &amp; positioning</a:t>
                      </a:r>
                      <a:endParaRPr lang="ko-KR" altLang="en-US" sz="1200" b="0" i="0" u="none" strike="noStrike" kern="1200" baseline="0" dirty="0">
                        <a:solidFill>
                          <a:sysClr val="windowText" lastClr="000000"/>
                        </a:solidFill>
                        <a:latin typeface="+mn-ea"/>
                        <a:ea typeface="+mn-ea"/>
                        <a:cs typeface="+mn-cs"/>
                      </a:endParaRPr>
                    </a:p>
                  </a:txBody>
                  <a:tcPr anchor="ctr"/>
                </a:tc>
                <a:tc>
                  <a:txBody>
                    <a:bodyPr/>
                    <a:lstStyle/>
                    <a:p>
                      <a:pPr marL="285750" indent="-285750" algn="just" defTabSz="914400" rtl="0" eaLnBrk="1" latinLnBrk="1" hangingPunct="1">
                        <a:buFont typeface="Arial" panose="020B0604020202020204" pitchFamily="34" charset="0"/>
                        <a:buChar char="•"/>
                      </a:pPr>
                      <a:r>
                        <a:rPr lang="en-US" altLang="ko-KR" sz="1200" kern="1200" dirty="0" smtClean="0">
                          <a:solidFill>
                            <a:sysClr val="windowText" lastClr="000000"/>
                          </a:solidFill>
                          <a:latin typeface="+mn-ea"/>
                          <a:ea typeface="+mn-ea"/>
                          <a:cs typeface="+mn-cs"/>
                        </a:rPr>
                        <a:t>5G Mobile/Satellite Convergence</a:t>
                      </a:r>
                    </a:p>
                    <a:p>
                      <a:pPr marL="285750" indent="-285750" algn="just" defTabSz="914400" rtl="0" eaLnBrk="1" latinLnBrk="1" hangingPunct="1">
                        <a:buFont typeface="Arial" panose="020B0604020202020204" pitchFamily="34" charset="0"/>
                        <a:buChar char="•"/>
                      </a:pPr>
                      <a:r>
                        <a:rPr lang="en-GB" altLang="ko-KR" sz="1200" kern="1200" dirty="0" smtClean="0">
                          <a:solidFill>
                            <a:sysClr val="windowText" lastClr="000000"/>
                          </a:solidFill>
                          <a:latin typeface="+mn-ea"/>
                          <a:ea typeface="+mn-ea"/>
                          <a:cs typeface="+mn-cs"/>
                        </a:rPr>
                        <a:t>High precision/integrity ubiquitous GNSS based LBS and timing</a:t>
                      </a:r>
                      <a:endParaRPr lang="ko-KR" altLang="en-US" sz="1200" kern="1200" dirty="0">
                        <a:solidFill>
                          <a:sysClr val="windowText" lastClr="000000"/>
                        </a:solidFill>
                        <a:latin typeface="+mn-ea"/>
                        <a:ea typeface="+mn-ea"/>
                        <a:cs typeface="+mn-cs"/>
                      </a:endParaRPr>
                    </a:p>
                  </a:txBody>
                  <a:tcPr anchor="ctr"/>
                </a:tc>
              </a:tr>
              <a:tr h="522916">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chemeClr val="accent2">
                              <a:lumMod val="75000"/>
                            </a:schemeClr>
                          </a:solidFill>
                          <a:latin typeface="+mn-ea"/>
                          <a:ea typeface="+mn-ea"/>
                        </a:rPr>
                        <a:t>WP6</a:t>
                      </a:r>
                      <a:endParaRPr lang="ko-KR" altLang="en-US" sz="1200" b="1" dirty="0">
                        <a:solidFill>
                          <a:schemeClr val="accent2">
                            <a:lumMod val="75000"/>
                          </a:schemeClr>
                        </a:solidFill>
                        <a:latin typeface="+mn-ea"/>
                        <a:ea typeface="+mn-ea"/>
                      </a:endParaRPr>
                    </a:p>
                  </a:txBody>
                  <a:tcPr anchor="ctr">
                    <a:solidFill>
                      <a:schemeClr val="accent5">
                        <a:lumMod val="60000"/>
                        <a:lumOff val="40000"/>
                      </a:schemeClr>
                    </a:solid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algn="ctr" latinLnBrk="1"/>
                      <a:r>
                        <a:rPr lang="en-US" altLang="ko-KR" sz="1200" u="none" strike="noStrike" kern="1200" baseline="0" dirty="0" smtClean="0">
                          <a:solidFill>
                            <a:sysClr val="windowText" lastClr="000000"/>
                          </a:solidFill>
                          <a:latin typeface="+mn-ea"/>
                          <a:ea typeface="+mn-ea"/>
                        </a:rPr>
                        <a:t>Integration of 5GCHAMPION </a:t>
                      </a:r>
                      <a:r>
                        <a:rPr lang="en-US" altLang="ko-KR" sz="1200" u="none" strike="noStrike" kern="1200" baseline="0" dirty="0" err="1" smtClean="0">
                          <a:solidFill>
                            <a:sysClr val="windowText" lastClr="000000"/>
                          </a:solidFill>
                          <a:latin typeface="+mn-ea"/>
                          <a:ea typeface="+mn-ea"/>
                        </a:rPr>
                        <a:t>PoC</a:t>
                      </a:r>
                      <a:r>
                        <a:rPr lang="en-US" altLang="ko-KR" sz="1200" u="none" strike="noStrike" kern="1200" baseline="0" dirty="0" smtClean="0">
                          <a:solidFill>
                            <a:sysClr val="windowText" lastClr="000000"/>
                          </a:solidFill>
                          <a:latin typeface="+mn-ea"/>
                          <a:ea typeface="+mn-ea"/>
                        </a:rPr>
                        <a:t> </a:t>
                      </a:r>
                    </a:p>
                    <a:p>
                      <a:pPr algn="ctr" latinLnBrk="1"/>
                      <a:r>
                        <a:rPr lang="en-US" altLang="ko-KR" sz="1200" u="none" strike="noStrike" kern="1200" baseline="0" dirty="0" smtClean="0">
                          <a:solidFill>
                            <a:sysClr val="windowText" lastClr="000000"/>
                          </a:solidFill>
                          <a:latin typeface="+mn-ea"/>
                          <a:ea typeface="+mn-ea"/>
                        </a:rPr>
                        <a:t>and the Olympics 2018 Demo</a:t>
                      </a:r>
                      <a:endParaRPr lang="ko-KR" altLang="en-US" sz="1200" b="0" i="0" u="none" strike="noStrike" kern="1200" baseline="0" dirty="0">
                        <a:solidFill>
                          <a:sysClr val="windowText" lastClr="000000"/>
                        </a:solidFill>
                        <a:latin typeface="+mn-ea"/>
                        <a:ea typeface="+mn-ea"/>
                        <a:cs typeface="+mn-cs"/>
                      </a:endParaRPr>
                    </a:p>
                  </a:txBody>
                  <a:tcPr anchor="ctr"/>
                </a:tc>
                <a:tc>
                  <a:txBody>
                    <a:bodyPr/>
                    <a:lstStyle/>
                    <a:p>
                      <a:pPr marL="285750" indent="-285750" algn="just" defTabSz="914400" rtl="0" eaLnBrk="1" latinLnBrk="1" hangingPunct="1">
                        <a:buFont typeface="Arial" panose="020B0604020202020204" pitchFamily="34" charset="0"/>
                        <a:buChar char="•"/>
                      </a:pPr>
                      <a:r>
                        <a:rPr lang="en-GB" altLang="ko-KR" sz="1200" kern="1200" dirty="0" smtClean="0">
                          <a:solidFill>
                            <a:sysClr val="windowText" lastClr="000000"/>
                          </a:solidFill>
                          <a:latin typeface="+mn-ea"/>
                          <a:ea typeface="+mn-ea"/>
                          <a:cs typeface="+mn-cs"/>
                        </a:rPr>
                        <a:t>Integration of access and backhaul components to proof-of-concept system</a:t>
                      </a:r>
                    </a:p>
                    <a:p>
                      <a:pPr marL="285750" indent="-285750" algn="just" defTabSz="914400" rtl="0" eaLnBrk="1" latinLnBrk="1" hangingPunct="1">
                        <a:buFont typeface="Arial" panose="020B0604020202020204" pitchFamily="34" charset="0"/>
                        <a:buChar char="•"/>
                      </a:pPr>
                      <a:r>
                        <a:rPr lang="en-GB" altLang="ko-KR" sz="1200" kern="1200" dirty="0" smtClean="0">
                          <a:solidFill>
                            <a:sysClr val="windowText" lastClr="000000"/>
                          </a:solidFill>
                          <a:latin typeface="+mn-ea"/>
                          <a:ea typeface="+mn-ea"/>
                          <a:cs typeface="+mn-cs"/>
                        </a:rPr>
                        <a:t>Integration of NFV/SDN/EPC to proof-of-concept system</a:t>
                      </a:r>
                    </a:p>
                    <a:p>
                      <a:pPr marL="285750" indent="-285750" algn="just" defTabSz="914400" rtl="0" eaLnBrk="1" latinLnBrk="1" hangingPunct="1">
                        <a:buFont typeface="Arial" panose="020B0604020202020204" pitchFamily="34" charset="0"/>
                        <a:buChar char="•"/>
                      </a:pPr>
                      <a:r>
                        <a:rPr lang="en-GB" altLang="ko-KR" sz="1200" kern="1200" dirty="0" smtClean="0">
                          <a:solidFill>
                            <a:sysClr val="windowText" lastClr="000000"/>
                          </a:solidFill>
                          <a:latin typeface="+mn-ea"/>
                          <a:ea typeface="+mn-ea"/>
                          <a:cs typeface="+mn-cs"/>
                        </a:rPr>
                        <a:t>Integration of satellite access &amp; positioning to proof-of-concept system</a:t>
                      </a:r>
                    </a:p>
                    <a:p>
                      <a:pPr marL="285750" indent="-285750" algn="just" defTabSz="914400" rtl="0" eaLnBrk="1" latinLnBrk="1" hangingPunct="1">
                        <a:buFont typeface="Arial" panose="020B0604020202020204" pitchFamily="34" charset="0"/>
                        <a:buChar char="•"/>
                      </a:pPr>
                      <a:r>
                        <a:rPr lang="en-GB" altLang="ko-KR" sz="1200" kern="1200" dirty="0" smtClean="0">
                          <a:solidFill>
                            <a:sysClr val="windowText" lastClr="000000"/>
                          </a:solidFill>
                          <a:latin typeface="+mn-ea"/>
                          <a:ea typeface="+mn-ea"/>
                          <a:cs typeface="+mn-cs"/>
                        </a:rPr>
                        <a:t>System level testing of “proof of concept” phase1 in Oulu 5GTN and Korean side and System level testing of “proof of concept” phase2 in Korean Olympics 2018</a:t>
                      </a:r>
                      <a:endParaRPr lang="ko-KR" altLang="en-US" sz="1200" kern="1200" dirty="0">
                        <a:solidFill>
                          <a:sysClr val="windowText" lastClr="000000"/>
                        </a:solidFill>
                        <a:latin typeface="+mn-ea"/>
                        <a:ea typeface="+mn-ea"/>
                        <a:cs typeface="+mn-cs"/>
                      </a:endParaRPr>
                    </a:p>
                  </a:txBody>
                  <a:tcPr anchor="ctr"/>
                </a:tc>
              </a:tr>
              <a:tr h="258381">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chemeClr val="accent2">
                              <a:lumMod val="75000"/>
                            </a:schemeClr>
                          </a:solidFill>
                          <a:latin typeface="+mn-ea"/>
                          <a:ea typeface="+mn-ea"/>
                        </a:rPr>
                        <a:t>WP7</a:t>
                      </a:r>
                      <a:endParaRPr lang="ko-KR" altLang="en-US" sz="1200" b="1" dirty="0">
                        <a:solidFill>
                          <a:schemeClr val="accent2">
                            <a:lumMod val="75000"/>
                          </a:schemeClr>
                        </a:solidFill>
                        <a:latin typeface="+mn-ea"/>
                        <a:ea typeface="+mn-ea"/>
                      </a:endParaRPr>
                    </a:p>
                  </a:txBody>
                  <a:tcPr anchor="ctr">
                    <a:solidFill>
                      <a:schemeClr val="accent5">
                        <a:lumMod val="60000"/>
                        <a:lumOff val="40000"/>
                      </a:schemeClr>
                    </a:solidFill>
                  </a:tcPr>
                </a:tc>
                <a:tc gridSpan="2">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algn="ctr" latinLnBrk="1"/>
                      <a:r>
                        <a:rPr lang="en-US" altLang="ko-KR" sz="1200" u="none" strike="noStrike" kern="1200" baseline="0" dirty="0" smtClean="0">
                          <a:solidFill>
                            <a:sysClr val="windowText" lastClr="000000"/>
                          </a:solidFill>
                          <a:latin typeface="+mn-ea"/>
                          <a:ea typeface="+mn-ea"/>
                        </a:rPr>
                        <a:t>Dissemination and standardization</a:t>
                      </a:r>
                      <a:endParaRPr lang="ko-KR" altLang="en-US" sz="1200" b="0" i="0" u="none" strike="noStrike" kern="1200" baseline="0" dirty="0">
                        <a:solidFill>
                          <a:sysClr val="windowText" lastClr="000000"/>
                        </a:solidFill>
                        <a:latin typeface="+mn-ea"/>
                        <a:ea typeface="+mn-ea"/>
                        <a:cs typeface="+mn-cs"/>
                      </a:endParaRPr>
                    </a:p>
                  </a:txBody>
                  <a:tcPr anchor="ctr"/>
                </a:tc>
                <a:tc hMerge="1">
                  <a:txBody>
                    <a:bodyPr/>
                    <a:lstStyle/>
                    <a:p>
                      <a:pPr latinLnBrk="1"/>
                      <a:endParaRPr lang="ko-KR" altLang="en-US" dirty="0"/>
                    </a:p>
                  </a:txBody>
                  <a:tcPr anchor="ctr"/>
                </a:tc>
              </a:tr>
            </a:tbl>
          </a:graphicData>
        </a:graphic>
      </p:graphicFrame>
    </p:spTree>
    <p:extLst>
      <p:ext uri="{BB962C8B-B14F-4D97-AF65-F5344CB8AC3E}">
        <p14:creationId xmlns:p14="http://schemas.microsoft.com/office/powerpoint/2010/main" val="1954560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Main Research Topics</a:t>
            </a:r>
            <a:endParaRPr lang="ko-KR" altLang="en-US" dirty="0"/>
          </a:p>
        </p:txBody>
      </p:sp>
      <p:sp>
        <p:nvSpPr>
          <p:cNvPr id="3" name="내용 개체 틀 2"/>
          <p:cNvSpPr>
            <a:spLocks noGrp="1"/>
          </p:cNvSpPr>
          <p:nvPr>
            <p:ph idx="1"/>
          </p:nvPr>
        </p:nvSpPr>
        <p:spPr/>
        <p:txBody>
          <a:bodyPr/>
          <a:lstStyle/>
          <a:p>
            <a:r>
              <a:rPr lang="en-US" altLang="ko-KR" sz="2400" dirty="0"/>
              <a:t>5G </a:t>
            </a:r>
            <a:r>
              <a:rPr lang="en-US" altLang="ko-KR" sz="2400" dirty="0" smtClean="0"/>
              <a:t>CHAMPION focuses </a:t>
            </a:r>
            <a:r>
              <a:rPr lang="en-US" altLang="ko-KR" sz="2400" dirty="0"/>
              <a:t>on 5G </a:t>
            </a:r>
            <a:r>
              <a:rPr lang="en-US" altLang="ko-KR" sz="2400" dirty="0" smtClean="0"/>
              <a:t>Key enabling technologies </a:t>
            </a:r>
          </a:p>
          <a:p>
            <a:pPr lvl="1"/>
            <a:r>
              <a:rPr lang="en-US" altLang="ko-KR" sz="2000" dirty="0" smtClean="0"/>
              <a:t>Satellite MTC</a:t>
            </a:r>
          </a:p>
          <a:p>
            <a:pPr lvl="1"/>
            <a:r>
              <a:rPr lang="en-US" altLang="ko-KR" sz="2000" b="1" dirty="0" err="1" smtClean="0">
                <a:solidFill>
                  <a:schemeClr val="accent2"/>
                </a:solidFill>
              </a:rPr>
              <a:t>mmWave</a:t>
            </a:r>
            <a:r>
              <a:rPr lang="en-US" altLang="ko-KR" sz="2000" b="1" dirty="0" smtClean="0">
                <a:solidFill>
                  <a:schemeClr val="accent2"/>
                </a:solidFill>
              </a:rPr>
              <a:t> for </a:t>
            </a:r>
            <a:r>
              <a:rPr lang="en-US" altLang="ko-KR" sz="2000" b="1" dirty="0">
                <a:solidFill>
                  <a:schemeClr val="accent2"/>
                </a:solidFill>
              </a:rPr>
              <a:t>high speed </a:t>
            </a:r>
            <a:r>
              <a:rPr lang="en-US" altLang="ko-KR" sz="2000" b="1" dirty="0" smtClean="0">
                <a:solidFill>
                  <a:schemeClr val="accent2"/>
                </a:solidFill>
              </a:rPr>
              <a:t>mobility</a:t>
            </a:r>
          </a:p>
          <a:p>
            <a:pPr lvl="2"/>
            <a:r>
              <a:rPr lang="en-US" altLang="ko-KR" sz="1800" b="1" dirty="0" smtClean="0">
                <a:solidFill>
                  <a:schemeClr val="accent2"/>
                </a:solidFill>
              </a:rPr>
              <a:t>Development of </a:t>
            </a:r>
            <a:r>
              <a:rPr lang="en-US" altLang="ko-KR" sz="1800" b="1" dirty="0" err="1" smtClean="0">
                <a:solidFill>
                  <a:schemeClr val="accent2"/>
                </a:solidFill>
              </a:rPr>
              <a:t>mmWave</a:t>
            </a:r>
            <a:r>
              <a:rPr lang="en-US" altLang="ko-KR" sz="1800" b="1" dirty="0" smtClean="0">
                <a:solidFill>
                  <a:schemeClr val="accent2"/>
                </a:solidFill>
              </a:rPr>
              <a:t> </a:t>
            </a:r>
            <a:r>
              <a:rPr lang="en-US" altLang="ko-KR" sz="1800" b="1" dirty="0">
                <a:solidFill>
                  <a:schemeClr val="accent2"/>
                </a:solidFill>
              </a:rPr>
              <a:t>mobile backhaul links using analog and hybrid analog-digital </a:t>
            </a:r>
            <a:r>
              <a:rPr lang="en-US" altLang="ko-KR" sz="1800" b="1" dirty="0" smtClean="0">
                <a:solidFill>
                  <a:schemeClr val="accent2"/>
                </a:solidFill>
              </a:rPr>
              <a:t>beamforming</a:t>
            </a:r>
          </a:p>
          <a:p>
            <a:pPr lvl="1"/>
            <a:r>
              <a:rPr lang="en-US" altLang="ko-KR" sz="2000" dirty="0" smtClean="0"/>
              <a:t>Interconnected </a:t>
            </a:r>
            <a:r>
              <a:rPr lang="en-US" altLang="ko-KR" sz="2000" dirty="0"/>
              <a:t>core networks and MANO</a:t>
            </a:r>
          </a:p>
          <a:p>
            <a:pPr lvl="1"/>
            <a:r>
              <a:rPr lang="en-US" altLang="ko-KR" sz="2000" dirty="0"/>
              <a:t>Localization</a:t>
            </a:r>
          </a:p>
          <a:p>
            <a:pPr lvl="2"/>
            <a:r>
              <a:rPr lang="en-US" altLang="ko-KR" sz="1800" dirty="0"/>
              <a:t>A new indoor-outdoor positioning solution relying on the interoperability between GNSS and </a:t>
            </a:r>
            <a:r>
              <a:rPr lang="en-US" altLang="ko-KR" sz="1800" dirty="0" err="1"/>
              <a:t>mmW</a:t>
            </a:r>
            <a:r>
              <a:rPr lang="en-US" altLang="ko-KR" sz="1800" dirty="0"/>
              <a:t> 5G technology</a:t>
            </a:r>
          </a:p>
          <a:p>
            <a:pPr lvl="1"/>
            <a:r>
              <a:rPr lang="en-US" altLang="ko-KR" sz="2000" dirty="0"/>
              <a:t>Software </a:t>
            </a:r>
            <a:r>
              <a:rPr lang="en-US" altLang="ko-KR" sz="2000" dirty="0" err="1"/>
              <a:t>Reconfigurability</a:t>
            </a:r>
            <a:endParaRPr lang="en-US" altLang="ko-KR" sz="2000" dirty="0"/>
          </a:p>
          <a:p>
            <a:pPr lvl="2"/>
            <a:r>
              <a:rPr lang="en-US" altLang="ko-KR" sz="1800" dirty="0"/>
              <a:t>Network Functions Virtualization (NFV</a:t>
            </a:r>
            <a:r>
              <a:rPr lang="en-US" altLang="ko-KR" sz="1800" dirty="0" smtClean="0"/>
              <a:t>)</a:t>
            </a:r>
            <a:endParaRPr lang="ko-KR" altLang="en-US" sz="18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9</a:t>
            </a:fld>
            <a:endParaRPr lang="en-US" altLang="ko-KR"/>
          </a:p>
        </p:txBody>
      </p:sp>
    </p:spTree>
    <p:extLst>
      <p:ext uri="{BB962C8B-B14F-4D97-AF65-F5344CB8AC3E}">
        <p14:creationId xmlns:p14="http://schemas.microsoft.com/office/powerpoint/2010/main" val="4209926797"/>
      </p:ext>
    </p:extLst>
  </p:cSld>
  <p:clrMapOvr>
    <a:masterClrMapping/>
  </p:clrMapOvr>
</p:sld>
</file>

<file path=ppt/theme/theme1.xml><?xml version="1.0" encoding="utf-8"?>
<a:theme xmlns:a="http://schemas.openxmlformats.org/drawingml/2006/main" name="IEEE-P802_15">
  <a:themeElements>
    <a:clrScheme name="사용자 지정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5952</TotalTime>
  <Words>1682</Words>
  <Application>Microsoft Office PowerPoint</Application>
  <PresentationFormat>화면 슬라이드 쇼(4:3)</PresentationFormat>
  <Paragraphs>345</Paragraphs>
  <Slides>19</Slides>
  <Notes>1</Notes>
  <HiddenSlides>0</HiddenSlides>
  <MMClips>0</MMClips>
  <ScaleCrop>false</ScaleCrop>
  <HeadingPairs>
    <vt:vector size="8" baseType="variant">
      <vt:variant>
        <vt:lpstr>사용한 글꼴</vt:lpstr>
      </vt:variant>
      <vt:variant>
        <vt:i4>5</vt:i4>
      </vt:variant>
      <vt:variant>
        <vt:lpstr>테마</vt:lpstr>
      </vt:variant>
      <vt:variant>
        <vt:i4>1</vt:i4>
      </vt:variant>
      <vt:variant>
        <vt:lpstr>포함된 OLE 서버</vt:lpstr>
      </vt:variant>
      <vt:variant>
        <vt:i4>1</vt:i4>
      </vt:variant>
      <vt:variant>
        <vt:lpstr>슬라이드 제목</vt:lpstr>
      </vt:variant>
      <vt:variant>
        <vt:i4>19</vt:i4>
      </vt:variant>
    </vt:vector>
  </HeadingPairs>
  <TitlesOfParts>
    <vt:vector size="26" baseType="lpstr">
      <vt:lpstr>굴림</vt:lpstr>
      <vt:lpstr>맑은 고딕</vt:lpstr>
      <vt:lpstr>Arial</vt:lpstr>
      <vt:lpstr>Times New Roman</vt:lpstr>
      <vt:lpstr>Wingdings</vt:lpstr>
      <vt:lpstr>IEEE-P802_15</vt:lpstr>
      <vt:lpstr>CorelDRAW.Graphic.14</vt:lpstr>
      <vt:lpstr>PowerPoint 프레젠테이션</vt:lpstr>
      <vt:lpstr>Contents</vt:lpstr>
      <vt:lpstr>Background</vt:lpstr>
      <vt:lpstr>Overview</vt:lpstr>
      <vt:lpstr>Overview</vt:lpstr>
      <vt:lpstr>Overview</vt:lpstr>
      <vt:lpstr>Overview</vt:lpstr>
      <vt:lpstr>Main Research Topics</vt:lpstr>
      <vt:lpstr>Main Research Topics</vt:lpstr>
      <vt:lpstr>Main Research Topics</vt:lpstr>
      <vt:lpstr>Main Research Topics</vt:lpstr>
      <vt:lpstr>Main Research Topics</vt:lpstr>
      <vt:lpstr>Plan for PoC and Demonstration</vt:lpstr>
      <vt:lpstr>Plan for PoC and Demonstration</vt:lpstr>
      <vt:lpstr>Plan for PoC and Demonstration</vt:lpstr>
      <vt:lpstr>Plan for PoC and Demonstration</vt:lpstr>
      <vt:lpstr>Plan for Standardization</vt:lpstr>
      <vt:lpstr>References</vt:lpstr>
      <vt:lpstr>PowerPoint 프레젠테이션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김준형</dc:creator>
  <dc:description>&lt;doc#&gt;</dc:description>
  <cp:lastModifiedBy>김준형</cp:lastModifiedBy>
  <cp:revision>1179</cp:revision>
  <cp:lastPrinted>2016-03-11T10:04:44Z</cp:lastPrinted>
  <dcterms:created xsi:type="dcterms:W3CDTF">2014-12-23T02:01:48Z</dcterms:created>
  <dcterms:modified xsi:type="dcterms:W3CDTF">2016-07-26T17:53:50Z</dcterms:modified>
</cp:coreProperties>
</file>