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varScale="1">
        <p:scale>
          <a:sx n="62" d="100"/>
          <a:sy n="62" d="100"/>
        </p:scale>
        <p:origin x="-54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802.15-16-0495-00-0dep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July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[25 </a:t>
            </a:r>
            <a:r>
              <a:rPr lang="en-US" altLang="ja-JP" sz="1600" dirty="0" err="1" smtClean="0">
                <a:ea typeface="ＭＳ Ｐゴシック" charset="-128"/>
              </a:rPr>
              <a:t>Ju;y</a:t>
            </a:r>
            <a:r>
              <a:rPr lang="en-US" altLang="ja-JP" sz="1600" dirty="0" smtClean="0">
                <a:ea typeface="ＭＳ Ｐゴシック" charset="-128"/>
              </a:rPr>
              <a:t>,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a:t>
            </a:r>
            <a:r>
              <a:rPr lang="en-US" altLang="ja-JP" sz="1600" dirty="0" smtClean="0">
                <a:ea typeface="ＭＳ Ｐゴシック" charset="-128"/>
              </a:rPr>
              <a:t>ryuji.kohno@oulu.fi] </a:t>
            </a:r>
            <a:r>
              <a:rPr lang="en-US" altLang="ja-JP" sz="1600" dirty="0">
                <a:ea typeface="ＭＳ Ｐゴシック" charset="-128"/>
              </a:rPr>
              <a:t>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err="1" smtClean="0"/>
              <a:t>Ju;y</a:t>
            </a:r>
            <a:r>
              <a:rPr lang="en-US" altLang="ja-JP" dirty="0" smtClean="0"/>
              <a:t>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556792"/>
            <a:ext cx="8640960" cy="4680520"/>
          </a:xfrm>
          <a:ln/>
        </p:spPr>
        <p:txBody>
          <a:bodyPr>
            <a:noAutofit/>
          </a:bodyPr>
          <a:lstStyle/>
          <a:p>
            <a:pPr>
              <a:lnSpc>
                <a:spcPts val="1800"/>
              </a:lnSpc>
            </a:pPr>
            <a:r>
              <a:rPr lang="en-US" altLang="ja-JP" sz="1800" dirty="0" smtClean="0"/>
              <a:t>IG DEP meeting call to order</a:t>
            </a:r>
          </a:p>
          <a:p>
            <a:pPr>
              <a:lnSpc>
                <a:spcPts val="1800"/>
              </a:lnSpc>
            </a:pPr>
            <a:r>
              <a:rPr lang="en-US" altLang="ja-JP" sz="1800" dirty="0" smtClean="0"/>
              <a:t>Call for essential patents and policies &amp; procedures reminder </a:t>
            </a:r>
          </a:p>
          <a:p>
            <a:pPr>
              <a:lnSpc>
                <a:spcPts val="1800"/>
              </a:lnSpc>
            </a:pPr>
            <a:r>
              <a:rPr lang="en-US" altLang="ja-JP" sz="1800" dirty="0" smtClean="0"/>
              <a:t>Approve meeting </a:t>
            </a:r>
            <a:r>
              <a:rPr lang="en-US" altLang="ja-JP" sz="1800" dirty="0"/>
              <a:t>minutes: </a:t>
            </a:r>
            <a:r>
              <a:rPr lang="en-US" altLang="ja-JP" sz="1800" dirty="0" smtClean="0"/>
              <a:t>15-16-0255-02-0dep-ig-dependability-March-2016-meeting-minutes</a:t>
            </a:r>
          </a:p>
          <a:p>
            <a:pPr>
              <a:lnSpc>
                <a:spcPts val="1800"/>
              </a:lnSpc>
            </a:pPr>
            <a:r>
              <a:rPr lang="en-US" altLang="ja-JP" sz="1800" dirty="0" smtClean="0"/>
              <a:t>Discussion</a:t>
            </a:r>
          </a:p>
          <a:p>
            <a:pPr marL="0" indent="0">
              <a:lnSpc>
                <a:spcPts val="1800"/>
              </a:lnSpc>
              <a:buNone/>
            </a:pPr>
            <a:r>
              <a:rPr lang="en-US" altLang="ja-JP" sz="1800" dirty="0"/>
              <a:t> </a:t>
            </a:r>
            <a:r>
              <a:rPr lang="en-US" altLang="ja-JP" sz="1800" dirty="0" smtClean="0"/>
              <a:t>    1</a:t>
            </a:r>
            <a:r>
              <a:rPr lang="en-US" altLang="ja-JP" sz="1800" dirty="0"/>
              <a:t>. </a:t>
            </a:r>
            <a:r>
              <a:rPr lang="en-US" altLang="ja-JP" sz="1800" dirty="0" smtClean="0"/>
              <a:t>Review of Call for Interest(CFI</a:t>
            </a:r>
            <a:r>
              <a:rPr lang="en-US" altLang="ja-JP" sz="1800" dirty="0"/>
              <a:t>): 15-14-0449-06-0dep-call-for-interest </a:t>
            </a:r>
            <a:endParaRPr lang="en-US" altLang="ja-JP" sz="1800" dirty="0" smtClean="0"/>
          </a:p>
          <a:p>
            <a:pPr marL="0" indent="0">
              <a:lnSpc>
                <a:spcPts val="1800"/>
              </a:lnSpc>
              <a:buNone/>
            </a:pPr>
            <a:r>
              <a:rPr lang="en-US" altLang="ja-JP" sz="1800" dirty="0"/>
              <a:t>     </a:t>
            </a:r>
            <a:r>
              <a:rPr lang="en-US" altLang="ja-JP" sz="1800" dirty="0" smtClean="0"/>
              <a:t>2. Review of Responses for </a:t>
            </a:r>
            <a:r>
              <a:rPr lang="en-US" altLang="ja-JP" sz="1800" dirty="0"/>
              <a:t>CFI: </a:t>
            </a:r>
            <a:r>
              <a:rPr lang="en-US" altLang="ja-JP" sz="1800" dirty="0" smtClean="0"/>
              <a:t>15-15-0217-06-0dep-ig-dep-review-of-responses-to-call-for-interest-cfi</a:t>
            </a:r>
          </a:p>
          <a:p>
            <a:pPr marL="0" indent="0">
              <a:lnSpc>
                <a:spcPts val="1800"/>
              </a:lnSpc>
              <a:buNone/>
            </a:pPr>
            <a:r>
              <a:rPr lang="en-US" altLang="ja-JP" sz="1800" dirty="0"/>
              <a:t> </a:t>
            </a:r>
            <a:r>
              <a:rPr lang="en-US" altLang="ja-JP" sz="1800" dirty="0" smtClean="0"/>
              <a:t>    3</a:t>
            </a:r>
            <a:r>
              <a:rPr lang="en-US" altLang="ja-JP" sz="1800" dirty="0"/>
              <a:t>. IG DEP Scope and Focused Applications with Different QoS </a:t>
            </a:r>
            <a:r>
              <a:rPr lang="en-US" altLang="ja-JP" sz="1800" dirty="0" smtClean="0"/>
              <a:t>Levels; 15-16-0111-00-0dep</a:t>
            </a:r>
          </a:p>
          <a:p>
            <a:pPr marL="0" indent="0">
              <a:lnSpc>
                <a:spcPts val="1800"/>
              </a:lnSpc>
              <a:buNone/>
            </a:pPr>
            <a:r>
              <a:rPr lang="en-US" altLang="ja-JP" sz="1800" dirty="0"/>
              <a:t>     4</a:t>
            </a:r>
            <a:r>
              <a:rPr lang="en-US" altLang="ja-JP" sz="1800" dirty="0" smtClean="0"/>
              <a:t>. Plan for Tutorial </a:t>
            </a:r>
          </a:p>
          <a:p>
            <a:pPr marL="0" indent="0">
              <a:lnSpc>
                <a:spcPts val="1800"/>
              </a:lnSpc>
              <a:buNone/>
            </a:pPr>
            <a:r>
              <a:rPr lang="en-US" altLang="ja-JP" sz="1800" dirty="0" smtClean="0"/>
              <a:t>     5</a:t>
            </a:r>
            <a:r>
              <a:rPr lang="en-US" altLang="ja-JP" sz="1800" dirty="0"/>
              <a:t>. Revisit project type; Amendment or New standard</a:t>
            </a:r>
          </a:p>
          <a:p>
            <a:pPr marL="0" indent="0">
              <a:lnSpc>
                <a:spcPts val="1800"/>
              </a:lnSpc>
              <a:buNone/>
            </a:pPr>
            <a:r>
              <a:rPr lang="en-US" altLang="ja-JP" sz="1800" dirty="0" smtClean="0"/>
              <a:t>     6. Review and Update of draft of technical requirement</a:t>
            </a:r>
          </a:p>
          <a:p>
            <a:pPr marL="0" indent="0">
              <a:lnSpc>
                <a:spcPts val="1800"/>
              </a:lnSpc>
              <a:buNone/>
            </a:pPr>
            <a:r>
              <a:rPr lang="en-US" altLang="ja-JP" sz="1800" dirty="0" smtClean="0"/>
              <a:t>     7. Update of draft of PAR and CSD </a:t>
            </a:r>
          </a:p>
          <a:p>
            <a:pPr marL="0" indent="0">
              <a:lnSpc>
                <a:spcPts val="1800"/>
              </a:lnSpc>
              <a:buNone/>
            </a:pPr>
            <a:r>
              <a:rPr lang="en-US" altLang="ja-JP" sz="1800" dirty="0" smtClean="0"/>
              <a:t>     8. Technologies </a:t>
            </a:r>
            <a:r>
              <a:rPr lang="en-US" altLang="ja-JP" sz="1800" dirty="0"/>
              <a:t>to guarantee </a:t>
            </a:r>
            <a:r>
              <a:rPr lang="en-US" altLang="ja-JP" sz="1800" dirty="0" smtClean="0"/>
              <a:t>dependability</a:t>
            </a:r>
            <a:endParaRPr lang="en-US" altLang="ja-JP" sz="1800" dirty="0"/>
          </a:p>
          <a:p>
            <a:pPr marL="0" indent="0">
              <a:lnSpc>
                <a:spcPts val="1800"/>
              </a:lnSpc>
              <a:buNone/>
            </a:pPr>
            <a:r>
              <a:rPr lang="en-US" altLang="ja-JP" sz="1800" dirty="0" smtClean="0"/>
              <a:t>     9. Update of Timeline and Progress to SG/TG/WG</a:t>
            </a:r>
          </a:p>
          <a:p>
            <a:pPr>
              <a:lnSpc>
                <a:spcPts val="1800"/>
              </a:lnSpc>
            </a:pPr>
            <a:r>
              <a:rPr lang="en-US" altLang="ja-JP" sz="1800" dirty="0" smtClean="0"/>
              <a:t>Plan </a:t>
            </a:r>
            <a:r>
              <a:rPr lang="en-US" altLang="ja-JP" sz="1800" dirty="0"/>
              <a:t>for </a:t>
            </a:r>
            <a:r>
              <a:rPr lang="en-US" altLang="ja-JP" sz="1800" dirty="0" smtClean="0"/>
              <a:t>next meetings and </a:t>
            </a:r>
            <a:r>
              <a:rPr lang="en-US" altLang="ja-JP" sz="1800" dirty="0" err="1" smtClean="0"/>
              <a:t>Telecon</a:t>
            </a:r>
            <a:r>
              <a:rPr lang="en-US" altLang="ja-JP" sz="1800" dirty="0" smtClean="0"/>
              <a:t> scheduling</a:t>
            </a:r>
            <a:endParaRPr lang="en-US" altLang="ja-JP" sz="1600" dirty="0" smtClean="0"/>
          </a:p>
          <a:p>
            <a:pPr>
              <a:lnSpc>
                <a:spcPts val="1800"/>
              </a:lnSpc>
            </a:pPr>
            <a:endParaRPr lang="en-US" altLang="ja-JP" sz="1600" dirty="0" smtClean="0"/>
          </a:p>
        </p:txBody>
      </p:sp>
      <p:sp>
        <p:nvSpPr>
          <p:cNvPr id="4098" name="Rectangle 2"/>
          <p:cNvSpPr>
            <a:spLocks noGrp="1" noChangeArrowheads="1"/>
          </p:cNvSpPr>
          <p:nvPr>
            <p:ph type="title"/>
          </p:nvPr>
        </p:nvSpPr>
        <p:spPr>
          <a:xfrm>
            <a:off x="685800" y="685800"/>
            <a:ext cx="7772400" cy="726976"/>
          </a:xfrm>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a:t>
            </a:r>
            <a:r>
              <a:rPr lang="en-US" altLang="ja-JP" sz="2800" dirty="0" err="1" smtClean="0"/>
              <a:t>UoO,CWC</a:t>
            </a:r>
            <a:endParaRPr lang="en-US" altLang="ja-JP" sz="2800" dirty="0" smtClean="0"/>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San Diego, USA</a:t>
            </a:r>
            <a:br>
              <a:rPr lang="en-US" altLang="ja-JP" dirty="0" smtClean="0">
                <a:ea typeface="ＭＳ Ｐゴシック" pitchFamily="50" charset="-128"/>
              </a:rPr>
            </a:br>
            <a:r>
              <a:rPr lang="en-US" altLang="ja-JP" dirty="0" smtClean="0">
                <a:ea typeface="ＭＳ Ｐゴシック" pitchFamily="50" charset="-128"/>
              </a:rPr>
              <a:t>July 25</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a:t>
            </a:r>
            <a:r>
              <a:rPr lang="en-US" altLang="ja-JP" dirty="0" smtClean="0"/>
              <a:t>Kohno(YNU/CWC-Nippon)</a:t>
            </a:r>
            <a:endParaRPr lang="en-US" altLang="ja-JP" dirty="0"/>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543832133"/>
              </p:ext>
            </p:extLst>
          </p:nvPr>
        </p:nvGraphicFramePr>
        <p:xfrm>
          <a:off x="952824" y="1700808"/>
          <a:ext cx="7128000" cy="4297293"/>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487193">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709428">
                <a:tc>
                  <a:txBody>
                    <a:bodyPr/>
                    <a:lstStyle/>
                    <a:p>
                      <a:pPr algn="ctr"/>
                      <a:r>
                        <a:rPr kumimoji="1" lang="en-US" altLang="ja-JP" dirty="0" smtClean="0"/>
                        <a:t>AM1</a:t>
                      </a:r>
                      <a:endParaRPr kumimoji="1" lang="ja-JP" altLang="en-US" dirty="0"/>
                    </a:p>
                  </a:txBody>
                  <a:tcPr anchor="ctr"/>
                </a:tc>
                <a:tc>
                  <a:txBody>
                    <a:bodyPr/>
                    <a:lstStyle/>
                    <a:p>
                      <a:pPr algn="ctr"/>
                      <a:r>
                        <a:rPr kumimoji="1" lang="en-US" altLang="ja-JP" dirty="0" smtClean="0">
                          <a:solidFill>
                            <a:schemeClr val="tx1"/>
                          </a:solidFill>
                        </a:rPr>
                        <a:t>IG-DEP</a:t>
                      </a: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709428">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709428">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840908">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smtClean="0">
                          <a:solidFill>
                            <a:schemeClr val="tx1"/>
                          </a:solidFill>
                        </a:rPr>
                        <a:t>IG-DEP</a:t>
                      </a:r>
                      <a:endParaRPr kumimoji="1" lang="ja-JP" altLang="en-US" dirty="0">
                        <a:solidFill>
                          <a:schemeClr val="tx1"/>
                        </a:solidFill>
                      </a:endParaRPr>
                    </a:p>
                  </a:txBody>
                  <a:tcPr anchor="ctr"/>
                </a:tc>
              </a:tr>
              <a:tr h="840908">
                <a:tc>
                  <a:txBody>
                    <a:bodyPr/>
                    <a:lstStyle/>
                    <a:p>
                      <a:pPr algn="ctr"/>
                      <a:r>
                        <a:rPr kumimoji="1" lang="en-US" altLang="ja-JP" dirty="0" smtClean="0"/>
                        <a:t>PM3</a:t>
                      </a:r>
                      <a:endParaRPr kumimoji="1" lang="ja-JP" altLang="en-US" dirty="0"/>
                    </a:p>
                  </a:txBody>
                  <a:tcPr anchor="ctr"/>
                </a:tc>
                <a:tc>
                  <a:txBody>
                    <a:bodyPr/>
                    <a:lstStyle/>
                    <a:p>
                      <a:pPr algn="ctr"/>
                      <a:endParaRPr kumimoji="1" lang="en-US" altLang="ja-JP" dirty="0" smtClean="0">
                        <a:solidFill>
                          <a:schemeClr val="tx1"/>
                        </a:solidFill>
                      </a:endParaRPr>
                    </a:p>
                  </a:txBody>
                  <a:tcPr anchor="ctr"/>
                </a:tc>
                <a:tc>
                  <a:txBody>
                    <a:bodyPr/>
                    <a:lstStyle/>
                    <a:p>
                      <a:pPr algn="ctr"/>
                      <a:r>
                        <a:rPr kumimoji="1" lang="en-US" altLang="ja-JP" u="none" dirty="0" smtClean="0">
                          <a:solidFill>
                            <a:schemeClr val="tx1"/>
                          </a:solidFill>
                        </a:rPr>
                        <a:t>IG-DEP</a:t>
                      </a: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
        <p:nvSpPr>
          <p:cNvPr id="10"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5186</TotalTime>
  <Words>983</Words>
  <Application>Microsoft Office PowerPoint</Application>
  <PresentationFormat>画面に合わせる (4:3)</PresentationFormat>
  <Paragraphs>168</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San Diego, USA July 25th, 2016</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51</cp:revision>
  <cp:lastPrinted>2013-04-17T07:57:49Z</cp:lastPrinted>
  <dcterms:created xsi:type="dcterms:W3CDTF">2013-04-16T01:38:08Z</dcterms:created>
  <dcterms:modified xsi:type="dcterms:W3CDTF">2016-07-25T06:57:16Z</dcterms:modified>
</cp:coreProperties>
</file>