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5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48BEF10-FFA3-BB48-AD23-CD452B6EFDB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7586293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6C2B69E9-11DE-4A4A-A8EC-96E121229396}"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4703974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ceHolder 1"/>
          <p:cNvSpPr>
            <a:spLocks noGrp="1"/>
          </p:cNvSpPr>
          <p:nvPr>
            <p:ph type="body"/>
          </p:nvPr>
        </p:nvSpPr>
        <p:spPr>
          <a:xfrm>
            <a:off x="693420" y="4408249"/>
            <a:ext cx="5543356" cy="4172217"/>
          </a:xfrm>
          <a:prstGeom prst="rect">
            <a:avLst/>
          </a:prstGeom>
        </p:spPr>
        <p:txBody>
          <a:bodyPr lIns="0" tIns="0" rIns="0" bIns="0"/>
          <a:lstStyle/>
          <a:p>
            <a:r>
              <a:rPr lang="en-US" sz="2000">
                <a:latin typeface="Arial"/>
              </a:rPr>
              <a:t> </a:t>
            </a:r>
            <a:r>
              <a:rPr lang="en-US" i="1">
                <a:latin typeface="Arial"/>
              </a:rPr>
              <a:t>access to the resource is only upon a successful authentication</a:t>
            </a:r>
            <a:endParaRPr/>
          </a:p>
        </p:txBody>
      </p:sp>
      <p:sp>
        <p:nvSpPr>
          <p:cNvPr id="146" name="CustomShape 2"/>
          <p:cNvSpPr/>
          <p:nvPr/>
        </p:nvSpPr>
        <p:spPr>
          <a:xfrm>
            <a:off x="3927924" y="8815037"/>
            <a:ext cx="3000816" cy="460007"/>
          </a:xfrm>
          <a:prstGeom prst="rect">
            <a:avLst/>
          </a:prstGeom>
          <a:noFill/>
          <a:ln>
            <a:noFill/>
          </a:ln>
        </p:spPr>
        <p:txBody>
          <a:bodyPr lIns="91188" tIns="45594" rIns="91188" bIns="45594" anchor="b"/>
          <a:lstStyle/>
          <a:p>
            <a:pPr algn="r">
              <a:lnSpc>
                <a:spcPct val="100000"/>
              </a:lnSpc>
            </a:pPr>
            <a:fld id="{0E3BE54F-FDC2-4159-83F5-6ADD3F635364}" type="slidenum">
              <a:rPr lang="en-US">
                <a:solidFill>
                  <a:srgbClr val="000000"/>
                </a:solidFill>
                <a:latin typeface="+mn-lt"/>
                <a:ea typeface="+mn-ea"/>
              </a:rPr>
              <a:t>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body"/>
          </p:nvPr>
        </p:nvSpPr>
        <p:spPr>
          <a:xfrm>
            <a:off x="693420" y="4408249"/>
            <a:ext cx="5543356" cy="4172217"/>
          </a:xfrm>
          <a:prstGeom prst="rect">
            <a:avLst/>
          </a:prstGeom>
        </p:spPr>
        <p:txBody>
          <a:bodyPr lIns="0" tIns="0" rIns="0" bIns="0"/>
          <a:lstStyle/>
          <a:p>
            <a:endParaRPr/>
          </a:p>
        </p:txBody>
      </p:sp>
      <p:sp>
        <p:nvSpPr>
          <p:cNvPr id="148" name="CustomShape 2"/>
          <p:cNvSpPr/>
          <p:nvPr/>
        </p:nvSpPr>
        <p:spPr>
          <a:xfrm>
            <a:off x="3927924" y="8815037"/>
            <a:ext cx="3000816" cy="460007"/>
          </a:xfrm>
          <a:prstGeom prst="rect">
            <a:avLst/>
          </a:prstGeom>
          <a:noFill/>
          <a:ln>
            <a:noFill/>
          </a:ln>
        </p:spPr>
        <p:txBody>
          <a:bodyPr lIns="91188" tIns="45594" rIns="91188" bIns="45594" anchor="b"/>
          <a:lstStyle/>
          <a:p>
            <a:pPr algn="r">
              <a:lnSpc>
                <a:spcPct val="100000"/>
              </a:lnSpc>
            </a:pPr>
            <a:fld id="{6374B41F-9809-4B4E-AD41-5F143A8210CD}" type="slidenum">
              <a:rPr lang="en-US">
                <a:solidFill>
                  <a:srgbClr val="000000"/>
                </a:solidFill>
                <a:latin typeface="+mn-lt"/>
                <a:ea typeface="+mn-ea"/>
              </a:rPr>
              <a:t>7</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PlaceHolder 1"/>
          <p:cNvSpPr>
            <a:spLocks noGrp="1"/>
          </p:cNvSpPr>
          <p:nvPr>
            <p:ph type="body"/>
          </p:nvPr>
        </p:nvSpPr>
        <p:spPr>
          <a:xfrm>
            <a:off x="693420" y="4408249"/>
            <a:ext cx="5543356" cy="4172217"/>
          </a:xfrm>
          <a:prstGeom prst="rect">
            <a:avLst/>
          </a:prstGeom>
        </p:spPr>
        <p:txBody>
          <a:bodyPr lIns="0" tIns="0" rIns="0" bIns="0"/>
          <a:lstStyle/>
          <a:p>
            <a:r>
              <a:rPr lang="en-US" sz="2000">
                <a:latin typeface="Arial"/>
              </a:rPr>
              <a:t>802.3 (Ethernet)</a:t>
            </a:r>
            <a:endParaRPr/>
          </a:p>
          <a:p>
            <a:r>
              <a:rPr lang="en-US" sz="2000">
                <a:latin typeface="Arial"/>
              </a:rPr>
              <a:t>802.11 (Wi-Fi)</a:t>
            </a:r>
            <a:endParaRPr/>
          </a:p>
          <a:p>
            <a:endParaRPr/>
          </a:p>
        </p:txBody>
      </p:sp>
      <p:sp>
        <p:nvSpPr>
          <p:cNvPr id="150" name="CustomShape 2"/>
          <p:cNvSpPr/>
          <p:nvPr/>
        </p:nvSpPr>
        <p:spPr>
          <a:xfrm>
            <a:off x="3927924" y="8815037"/>
            <a:ext cx="3000816" cy="460007"/>
          </a:xfrm>
          <a:prstGeom prst="rect">
            <a:avLst/>
          </a:prstGeom>
          <a:noFill/>
          <a:ln>
            <a:noFill/>
          </a:ln>
        </p:spPr>
        <p:txBody>
          <a:bodyPr lIns="91188" tIns="45594" rIns="91188" bIns="45594" anchor="b"/>
          <a:lstStyle/>
          <a:p>
            <a:pPr algn="r">
              <a:lnSpc>
                <a:spcPct val="100000"/>
              </a:lnSpc>
            </a:pPr>
            <a:fld id="{4EEE981F-314F-4C92-B370-42854BED4288}" type="slidenum">
              <a:rPr lang="en-US">
                <a:solidFill>
                  <a:srgbClr val="000000"/>
                </a:solidFill>
                <a:latin typeface="+mn-lt"/>
                <a:ea typeface="+mn-ea"/>
              </a:rPr>
              <a:t>8</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body"/>
          </p:nvPr>
        </p:nvSpPr>
        <p:spPr>
          <a:xfrm>
            <a:off x="693420" y="4408249"/>
            <a:ext cx="5543356" cy="4172217"/>
          </a:xfrm>
          <a:prstGeom prst="rect">
            <a:avLst/>
          </a:prstGeom>
        </p:spPr>
        <p:txBody>
          <a:bodyPr lIns="0" tIns="0" rIns="0" bIns="0"/>
          <a:lstStyle/>
          <a:p>
            <a:r>
              <a:rPr lang="en-US" sz="2000">
                <a:latin typeface="Arial"/>
              </a:rPr>
              <a:t>CCMP (CBC-MAC protocol)</a:t>
            </a:r>
            <a:endParaRPr/>
          </a:p>
        </p:txBody>
      </p:sp>
      <p:sp>
        <p:nvSpPr>
          <p:cNvPr id="152" name="CustomShape 2"/>
          <p:cNvSpPr/>
          <p:nvPr/>
        </p:nvSpPr>
        <p:spPr>
          <a:xfrm>
            <a:off x="3927924" y="8815037"/>
            <a:ext cx="3000816" cy="460007"/>
          </a:xfrm>
          <a:prstGeom prst="rect">
            <a:avLst/>
          </a:prstGeom>
          <a:noFill/>
          <a:ln>
            <a:noFill/>
          </a:ln>
        </p:spPr>
        <p:txBody>
          <a:bodyPr lIns="91188" tIns="45594" rIns="91188" bIns="45594" anchor="b"/>
          <a:lstStyle/>
          <a:p>
            <a:pPr algn="r">
              <a:lnSpc>
                <a:spcPct val="100000"/>
              </a:lnSpc>
            </a:pPr>
            <a:fld id="{075276D8-9D4D-4DF9-8F6A-F32E596EFCD5}" type="slidenum">
              <a:rPr lang="en-US">
                <a:solidFill>
                  <a:srgbClr val="000000"/>
                </a:solidFill>
                <a:latin typeface="+mn-lt"/>
                <a:ea typeface="+mn-ea"/>
              </a:rPr>
              <a:t>14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2016&gt;</a:t>
            </a:r>
            <a:endParaRPr lang="en-US"/>
          </a:p>
        </p:txBody>
      </p:sp>
      <p:sp>
        <p:nvSpPr>
          <p:cNvPr id="5" name="Footer Placeholder 4"/>
          <p:cNvSpPr>
            <a:spLocks noGrp="1"/>
          </p:cNvSpPr>
          <p:nvPr>
            <p:ph type="ftr" sz="quarter" idx="11"/>
          </p:nvPr>
        </p:nvSpPr>
        <p:spPr/>
        <p:txBody>
          <a:bodyPr/>
          <a:lstStyle>
            <a:lvl1pPr>
              <a:defRPr/>
            </a:lvl1pPr>
          </a:lstStyle>
          <a:p>
            <a:r>
              <a:rPr lang="en-US" smtClean="0"/>
              <a:t>Meareg Abreha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A83478E-C071-3D46-A582-8A5B0999572E}" type="slidenum">
              <a:rPr lang="en-US"/>
              <a:pPr/>
              <a:t>‹#›</a:t>
            </a:fld>
            <a:endParaRPr lang="en-US"/>
          </a:p>
        </p:txBody>
      </p:sp>
    </p:spTree>
    <p:extLst>
      <p:ext uri="{BB962C8B-B14F-4D97-AF65-F5344CB8AC3E}">
        <p14:creationId xmlns:p14="http://schemas.microsoft.com/office/powerpoint/2010/main" val="208675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2016&gt;</a:t>
            </a:r>
            <a:endParaRPr lang="en-US"/>
          </a:p>
        </p:txBody>
      </p:sp>
      <p:sp>
        <p:nvSpPr>
          <p:cNvPr id="5" name="Footer Placeholder 4"/>
          <p:cNvSpPr>
            <a:spLocks noGrp="1"/>
          </p:cNvSpPr>
          <p:nvPr>
            <p:ph type="ftr" sz="quarter" idx="11"/>
          </p:nvPr>
        </p:nvSpPr>
        <p:spPr/>
        <p:txBody>
          <a:bodyPr/>
          <a:lstStyle>
            <a:lvl1pPr>
              <a:defRPr/>
            </a:lvl1pPr>
          </a:lstStyle>
          <a:p>
            <a:r>
              <a:rPr lang="en-US" smtClean="0"/>
              <a:t>Meareg Abreha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472FE6F-1432-754A-8DEF-32AC4871400C}" type="slidenum">
              <a:rPr lang="en-US"/>
              <a:pPr/>
              <a:t>‹#›</a:t>
            </a:fld>
            <a:endParaRPr lang="en-US"/>
          </a:p>
        </p:txBody>
      </p:sp>
    </p:spTree>
    <p:extLst>
      <p:ext uri="{BB962C8B-B14F-4D97-AF65-F5344CB8AC3E}">
        <p14:creationId xmlns:p14="http://schemas.microsoft.com/office/powerpoint/2010/main" val="394995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2016&gt;</a:t>
            </a:r>
            <a:endParaRPr lang="en-US"/>
          </a:p>
        </p:txBody>
      </p:sp>
      <p:sp>
        <p:nvSpPr>
          <p:cNvPr id="5" name="Footer Placeholder 4"/>
          <p:cNvSpPr>
            <a:spLocks noGrp="1"/>
          </p:cNvSpPr>
          <p:nvPr>
            <p:ph type="ftr" sz="quarter" idx="11"/>
          </p:nvPr>
        </p:nvSpPr>
        <p:spPr/>
        <p:txBody>
          <a:bodyPr/>
          <a:lstStyle>
            <a:lvl1pPr>
              <a:defRPr/>
            </a:lvl1pPr>
          </a:lstStyle>
          <a:p>
            <a:r>
              <a:rPr lang="en-US" smtClean="0"/>
              <a:t>Meareg Abreha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6B38C9A-9DBE-D347-A889-E91EC3A49B59}" type="slidenum">
              <a:rPr lang="en-US"/>
              <a:pPr/>
              <a:t>‹#›</a:t>
            </a:fld>
            <a:endParaRPr lang="en-US"/>
          </a:p>
        </p:txBody>
      </p:sp>
    </p:spTree>
    <p:extLst>
      <p:ext uri="{BB962C8B-B14F-4D97-AF65-F5344CB8AC3E}">
        <p14:creationId xmlns:p14="http://schemas.microsoft.com/office/powerpoint/2010/main" val="221555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2016&gt;</a:t>
            </a:r>
            <a:endParaRPr lang="en-US"/>
          </a:p>
        </p:txBody>
      </p:sp>
      <p:sp>
        <p:nvSpPr>
          <p:cNvPr id="5" name="Footer Placeholder 4"/>
          <p:cNvSpPr>
            <a:spLocks noGrp="1"/>
          </p:cNvSpPr>
          <p:nvPr>
            <p:ph type="ftr" sz="quarter" idx="11"/>
          </p:nvPr>
        </p:nvSpPr>
        <p:spPr/>
        <p:txBody>
          <a:bodyPr/>
          <a:lstStyle>
            <a:lvl1pPr>
              <a:defRPr/>
            </a:lvl1pPr>
          </a:lstStyle>
          <a:p>
            <a:r>
              <a:rPr lang="en-US" smtClean="0"/>
              <a:t>Meareg Abreha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5E267AA-09C1-594D-8483-FCDC7022B5BC}" type="slidenum">
              <a:rPr lang="en-US"/>
              <a:pPr/>
              <a:t>‹#›</a:t>
            </a:fld>
            <a:endParaRPr lang="en-US"/>
          </a:p>
        </p:txBody>
      </p:sp>
    </p:spTree>
    <p:extLst>
      <p:ext uri="{BB962C8B-B14F-4D97-AF65-F5344CB8AC3E}">
        <p14:creationId xmlns:p14="http://schemas.microsoft.com/office/powerpoint/2010/main" val="88198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2016&gt;</a:t>
            </a:r>
            <a:endParaRPr lang="en-US"/>
          </a:p>
        </p:txBody>
      </p:sp>
      <p:sp>
        <p:nvSpPr>
          <p:cNvPr id="5" name="Footer Placeholder 4"/>
          <p:cNvSpPr>
            <a:spLocks noGrp="1"/>
          </p:cNvSpPr>
          <p:nvPr>
            <p:ph type="ftr" sz="quarter" idx="11"/>
          </p:nvPr>
        </p:nvSpPr>
        <p:spPr/>
        <p:txBody>
          <a:bodyPr/>
          <a:lstStyle>
            <a:lvl1pPr>
              <a:defRPr/>
            </a:lvl1pPr>
          </a:lstStyle>
          <a:p>
            <a:r>
              <a:rPr lang="en-US" smtClean="0"/>
              <a:t>Meareg Abreha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D598727-6090-B741-8BFB-EFED9C54DAD9}" type="slidenum">
              <a:rPr lang="en-US"/>
              <a:pPr/>
              <a:t>‹#›</a:t>
            </a:fld>
            <a:endParaRPr lang="en-US"/>
          </a:p>
        </p:txBody>
      </p:sp>
    </p:spTree>
    <p:extLst>
      <p:ext uri="{BB962C8B-B14F-4D97-AF65-F5344CB8AC3E}">
        <p14:creationId xmlns:p14="http://schemas.microsoft.com/office/powerpoint/2010/main" val="53275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2016&gt;</a:t>
            </a:r>
            <a:endParaRPr lang="en-US"/>
          </a:p>
        </p:txBody>
      </p:sp>
      <p:sp>
        <p:nvSpPr>
          <p:cNvPr id="6" name="Footer Placeholder 5"/>
          <p:cNvSpPr>
            <a:spLocks noGrp="1"/>
          </p:cNvSpPr>
          <p:nvPr>
            <p:ph type="ftr" sz="quarter" idx="11"/>
          </p:nvPr>
        </p:nvSpPr>
        <p:spPr/>
        <p:txBody>
          <a:bodyPr/>
          <a:lstStyle>
            <a:lvl1pPr>
              <a:defRPr/>
            </a:lvl1pPr>
          </a:lstStyle>
          <a:p>
            <a:r>
              <a:rPr lang="en-US" smtClean="0"/>
              <a:t>Meareg Abreha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F250B94-C0DC-8547-BD65-9BCB3E12E863}" type="slidenum">
              <a:rPr lang="en-US"/>
              <a:pPr/>
              <a:t>‹#›</a:t>
            </a:fld>
            <a:endParaRPr lang="en-US"/>
          </a:p>
        </p:txBody>
      </p:sp>
    </p:spTree>
    <p:extLst>
      <p:ext uri="{BB962C8B-B14F-4D97-AF65-F5344CB8AC3E}">
        <p14:creationId xmlns:p14="http://schemas.microsoft.com/office/powerpoint/2010/main" val="379739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2016&gt;</a:t>
            </a:r>
            <a:endParaRPr lang="en-US"/>
          </a:p>
        </p:txBody>
      </p:sp>
      <p:sp>
        <p:nvSpPr>
          <p:cNvPr id="8" name="Footer Placeholder 7"/>
          <p:cNvSpPr>
            <a:spLocks noGrp="1"/>
          </p:cNvSpPr>
          <p:nvPr>
            <p:ph type="ftr" sz="quarter" idx="11"/>
          </p:nvPr>
        </p:nvSpPr>
        <p:spPr/>
        <p:txBody>
          <a:bodyPr/>
          <a:lstStyle>
            <a:lvl1pPr>
              <a:defRPr/>
            </a:lvl1pPr>
          </a:lstStyle>
          <a:p>
            <a:r>
              <a:rPr lang="en-US" smtClean="0"/>
              <a:t>Meareg Abreha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7285AF4-8048-CC45-B8A1-E6B04FE0C04A}" type="slidenum">
              <a:rPr lang="en-US"/>
              <a:pPr/>
              <a:t>‹#›</a:t>
            </a:fld>
            <a:endParaRPr lang="en-US"/>
          </a:p>
        </p:txBody>
      </p:sp>
    </p:spTree>
    <p:extLst>
      <p:ext uri="{BB962C8B-B14F-4D97-AF65-F5344CB8AC3E}">
        <p14:creationId xmlns:p14="http://schemas.microsoft.com/office/powerpoint/2010/main" val="4151576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2016&gt;</a:t>
            </a:r>
            <a:endParaRPr lang="en-US"/>
          </a:p>
        </p:txBody>
      </p:sp>
      <p:sp>
        <p:nvSpPr>
          <p:cNvPr id="4" name="Footer Placeholder 3"/>
          <p:cNvSpPr>
            <a:spLocks noGrp="1"/>
          </p:cNvSpPr>
          <p:nvPr>
            <p:ph type="ftr" sz="quarter" idx="11"/>
          </p:nvPr>
        </p:nvSpPr>
        <p:spPr/>
        <p:txBody>
          <a:bodyPr/>
          <a:lstStyle>
            <a:lvl1pPr>
              <a:defRPr/>
            </a:lvl1pPr>
          </a:lstStyle>
          <a:p>
            <a:r>
              <a:rPr lang="en-US" smtClean="0"/>
              <a:t>Meareg Abreha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097A83BA-64F3-EB45-8087-8DFB3E71EFC6}" type="slidenum">
              <a:rPr lang="en-US"/>
              <a:pPr/>
              <a:t>‹#›</a:t>
            </a:fld>
            <a:endParaRPr lang="en-US"/>
          </a:p>
        </p:txBody>
      </p:sp>
    </p:spTree>
    <p:extLst>
      <p:ext uri="{BB962C8B-B14F-4D97-AF65-F5344CB8AC3E}">
        <p14:creationId xmlns:p14="http://schemas.microsoft.com/office/powerpoint/2010/main" val="3591720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2016&gt;</a:t>
            </a:r>
            <a:endParaRPr lang="en-US"/>
          </a:p>
        </p:txBody>
      </p:sp>
      <p:sp>
        <p:nvSpPr>
          <p:cNvPr id="3" name="Footer Placeholder 2"/>
          <p:cNvSpPr>
            <a:spLocks noGrp="1"/>
          </p:cNvSpPr>
          <p:nvPr>
            <p:ph type="ftr" sz="quarter" idx="11"/>
          </p:nvPr>
        </p:nvSpPr>
        <p:spPr/>
        <p:txBody>
          <a:bodyPr/>
          <a:lstStyle>
            <a:lvl1pPr>
              <a:defRPr/>
            </a:lvl1pPr>
          </a:lstStyle>
          <a:p>
            <a:r>
              <a:rPr lang="en-US" smtClean="0"/>
              <a:t>Meareg Abreha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BE829505-9EC5-974E-8A47-336DEBF93BE7}" type="slidenum">
              <a:rPr lang="en-US"/>
              <a:pPr/>
              <a:t>‹#›</a:t>
            </a:fld>
            <a:endParaRPr lang="en-US"/>
          </a:p>
        </p:txBody>
      </p:sp>
    </p:spTree>
    <p:extLst>
      <p:ext uri="{BB962C8B-B14F-4D97-AF65-F5344CB8AC3E}">
        <p14:creationId xmlns:p14="http://schemas.microsoft.com/office/powerpoint/2010/main" val="1281759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2016&gt;</a:t>
            </a:r>
            <a:endParaRPr lang="en-US"/>
          </a:p>
        </p:txBody>
      </p:sp>
      <p:sp>
        <p:nvSpPr>
          <p:cNvPr id="6" name="Footer Placeholder 5"/>
          <p:cNvSpPr>
            <a:spLocks noGrp="1"/>
          </p:cNvSpPr>
          <p:nvPr>
            <p:ph type="ftr" sz="quarter" idx="11"/>
          </p:nvPr>
        </p:nvSpPr>
        <p:spPr/>
        <p:txBody>
          <a:bodyPr/>
          <a:lstStyle>
            <a:lvl1pPr>
              <a:defRPr/>
            </a:lvl1pPr>
          </a:lstStyle>
          <a:p>
            <a:r>
              <a:rPr lang="en-US" smtClean="0"/>
              <a:t>Meareg Abreha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BC5DA1A-CD5D-CA45-AB02-A71666A11975}" type="slidenum">
              <a:rPr lang="en-US"/>
              <a:pPr/>
              <a:t>‹#›</a:t>
            </a:fld>
            <a:endParaRPr lang="en-US"/>
          </a:p>
        </p:txBody>
      </p:sp>
    </p:spTree>
    <p:extLst>
      <p:ext uri="{BB962C8B-B14F-4D97-AF65-F5344CB8AC3E}">
        <p14:creationId xmlns:p14="http://schemas.microsoft.com/office/powerpoint/2010/main" val="3536218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2016&gt;</a:t>
            </a:r>
            <a:endParaRPr lang="en-US"/>
          </a:p>
        </p:txBody>
      </p:sp>
      <p:sp>
        <p:nvSpPr>
          <p:cNvPr id="6" name="Footer Placeholder 5"/>
          <p:cNvSpPr>
            <a:spLocks noGrp="1"/>
          </p:cNvSpPr>
          <p:nvPr>
            <p:ph type="ftr" sz="quarter" idx="11"/>
          </p:nvPr>
        </p:nvSpPr>
        <p:spPr/>
        <p:txBody>
          <a:bodyPr/>
          <a:lstStyle>
            <a:lvl1pPr>
              <a:defRPr/>
            </a:lvl1pPr>
          </a:lstStyle>
          <a:p>
            <a:r>
              <a:rPr lang="en-US" smtClean="0"/>
              <a:t>Meareg Abreha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F51C589-9299-514B-BA21-1981323760D6}" type="slidenum">
              <a:rPr lang="en-US"/>
              <a:pPr/>
              <a:t>‹#›</a:t>
            </a:fld>
            <a:endParaRPr lang="en-US"/>
          </a:p>
        </p:txBody>
      </p:sp>
    </p:spTree>
    <p:extLst>
      <p:ext uri="{BB962C8B-B14F-4D97-AF65-F5344CB8AC3E}">
        <p14:creationId xmlns:p14="http://schemas.microsoft.com/office/powerpoint/2010/main" val="41314226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&lt;July 2016&gt;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Meareg Abreha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F70E03A-6D9F-CB4F-B087-0D05775AF539}" type="slidenum">
              <a:rPr lang="en-US"/>
              <a:pPr/>
              <a:t>‹#›</a:t>
            </a:fld>
            <a:endParaRPr lang="en-US"/>
          </a:p>
        </p:txBody>
      </p:sp>
      <p:sp>
        <p:nvSpPr>
          <p:cNvPr id="1031" name="Rectangle 7"/>
          <p:cNvSpPr>
            <a:spLocks noChangeArrowheads="1"/>
          </p:cNvSpPr>
          <p:nvPr/>
        </p:nvSpPr>
        <p:spPr bwMode="auto">
          <a:xfrm>
            <a:off x="2590800" y="394156"/>
            <a:ext cx="586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a:t>
            </a:r>
            <a:r>
              <a:rPr lang="en-US" sz="1400" b="1" dirty="0" smtClean="0"/>
              <a:t>&lt;</a:t>
            </a:r>
            <a:r>
              <a:rPr lang="en-US" sz="1200" b="1" kern="1200" dirty="0" smtClean="0">
                <a:solidFill>
                  <a:schemeClr val="tx1"/>
                </a:solidFill>
                <a:latin typeface="Times New Roman" charset="0"/>
                <a:ea typeface="ＭＳ Ｐゴシック" charset="0"/>
                <a:cs typeface="+mn-cs"/>
              </a:rPr>
              <a:t>15-16-0489-00-wng0</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&lt;July 2016&gt;</a:t>
            </a:r>
            <a:endParaRPr lang="en-US"/>
          </a:p>
        </p:txBody>
      </p:sp>
      <p:sp>
        <p:nvSpPr>
          <p:cNvPr id="5" name="Footer Placeholder 2"/>
          <p:cNvSpPr>
            <a:spLocks noGrp="1"/>
          </p:cNvSpPr>
          <p:nvPr>
            <p:ph type="ftr" sz="quarter" idx="11"/>
          </p:nvPr>
        </p:nvSpPr>
        <p:spPr/>
        <p:txBody>
          <a:bodyPr/>
          <a:lstStyle/>
          <a:p>
            <a:r>
              <a:rPr lang="en-US" smtClean="0"/>
              <a:t>Meareg Abreha</a:t>
            </a:r>
            <a:endParaRPr lang="en-US"/>
          </a:p>
        </p:txBody>
      </p:sp>
      <p:sp>
        <p:nvSpPr>
          <p:cNvPr id="6" name="Slide Number Placeholder 3"/>
          <p:cNvSpPr>
            <a:spLocks noGrp="1"/>
          </p:cNvSpPr>
          <p:nvPr>
            <p:ph type="sldNum" sz="quarter" idx="12"/>
          </p:nvPr>
        </p:nvSpPr>
        <p:spPr/>
        <p:txBody>
          <a:bodyPr/>
          <a:lstStyle/>
          <a:p>
            <a:r>
              <a:rPr lang="en-US"/>
              <a:t>Slide </a:t>
            </a:r>
            <a:fld id="{4647C0EB-AE30-9142-BA7C-1198BD863E01}" type="slidenum">
              <a:rPr lang="en-US"/>
              <a:pPr/>
              <a:t>1</a:t>
            </a:fld>
            <a:endParaRPr 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a:solidFill>
                  <a:srgbClr val="000000"/>
                </a:solidFill>
                <a:latin typeface="Abyssinica SIL"/>
              </a:rPr>
              <a:t>History and Implementation of the IEEE 802 Security </a:t>
            </a:r>
            <a:r>
              <a:rPr lang="en-US" sz="1600" dirty="0" smtClean="0">
                <a:solidFill>
                  <a:srgbClr val="000000"/>
                </a:solidFill>
                <a:latin typeface="Abyssinica SIL"/>
              </a:rPr>
              <a:t>Architecture</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24 July 2016</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err="1" smtClean="0">
                <a:solidFill>
                  <a:srgbClr val="333333"/>
                </a:solidFill>
                <a:latin typeface="Abyssinica SIL"/>
              </a:rPr>
              <a:t>Meareg</a:t>
            </a:r>
            <a:r>
              <a:rPr lang="en-US" sz="1600" dirty="0" smtClean="0">
                <a:solidFill>
                  <a:srgbClr val="333333"/>
                </a:solidFill>
                <a:latin typeface="Abyssinica SIL"/>
              </a:rPr>
              <a:t> </a:t>
            </a:r>
            <a:r>
              <a:rPr lang="en-US" sz="1600" dirty="0" err="1" smtClean="0">
                <a:solidFill>
                  <a:srgbClr val="333333"/>
                </a:solidFill>
                <a:latin typeface="Abyssinica SIL"/>
              </a:rPr>
              <a:t>Abreha</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err="1" smtClean="0">
                <a:solidFill>
                  <a:srgbClr val="FF0000"/>
                </a:solidFill>
              </a:rPr>
              <a:t>mearegab@gmail.com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WNG Presentation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document contents.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Description of what the author wants P802.15 to do with the information in the document</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365760" y="0"/>
            <a:ext cx="8317080" cy="1643040"/>
          </a:xfrm>
          <a:prstGeom prst="rect">
            <a:avLst/>
          </a:prstGeom>
          <a:noFill/>
          <a:ln>
            <a:noFill/>
          </a:ln>
        </p:spPr>
        <p:txBody>
          <a:bodyPr lIns="90000" tIns="45000" rIns="90000" bIns="45000" anchor="ctr"/>
          <a:lstStyle/>
          <a:p>
            <a:pPr>
              <a:lnSpc>
                <a:spcPct val="100000"/>
              </a:lnSpc>
            </a:pPr>
            <a:r>
              <a:rPr lang="en-US" sz="3600" b="1">
                <a:solidFill>
                  <a:srgbClr val="000000"/>
                </a:solidFill>
                <a:latin typeface="Abyssinica SIL"/>
              </a:rPr>
              <a:t>Data Confidentiality and Integrity </a:t>
            </a:r>
            <a:endParaRPr/>
          </a:p>
        </p:txBody>
      </p:sp>
      <p:sp>
        <p:nvSpPr>
          <p:cNvPr id="98"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800" b="1">
                <a:solidFill>
                  <a:srgbClr val="000000"/>
                </a:solidFill>
                <a:latin typeface="Abyssinica SIL"/>
              </a:rPr>
              <a:t>IEEE 802.3 (Ethernet) security</a:t>
            </a:r>
            <a:endParaRPr/>
          </a:p>
          <a:p>
            <a:pPr>
              <a:lnSpc>
                <a:spcPct val="100000"/>
              </a:lnSpc>
            </a:pPr>
            <a:endParaRPr/>
          </a:p>
          <a:p>
            <a:pPr>
              <a:lnSpc>
                <a:spcPct val="100000"/>
              </a:lnSpc>
              <a:buFont typeface="Arial"/>
              <a:buChar char="•"/>
            </a:pPr>
            <a:r>
              <a:rPr lang="en-US" sz="2400">
                <a:solidFill>
                  <a:srgbClr val="000000"/>
                </a:solidFill>
                <a:latin typeface="Abyssinica SIL"/>
              </a:rPr>
              <a:t>The IEEE 802.1AE defines a layer 2 security protocol called MACSec.</a:t>
            </a:r>
            <a:endParaRPr/>
          </a:p>
          <a:p>
            <a:pPr>
              <a:lnSpc>
                <a:spcPct val="100000"/>
              </a:lnSpc>
            </a:pPr>
            <a:endParaRPr/>
          </a:p>
          <a:p>
            <a:pPr>
              <a:lnSpc>
                <a:spcPct val="100000"/>
              </a:lnSpc>
              <a:buFont typeface="Arial"/>
              <a:buChar char="•"/>
            </a:pPr>
            <a:r>
              <a:rPr lang="en-US" sz="2400">
                <a:solidFill>
                  <a:srgbClr val="FF3300"/>
                </a:solidFill>
                <a:latin typeface="Abyssinica SIL"/>
              </a:rPr>
              <a:t>MACSec</a:t>
            </a:r>
            <a:r>
              <a:rPr lang="en-US" sz="2400">
                <a:solidFill>
                  <a:srgbClr val="000000"/>
                </a:solidFill>
                <a:latin typeface="Abyssinica SIL"/>
              </a:rPr>
              <a:t> provides point-to-point security on </a:t>
            </a:r>
            <a:r>
              <a:rPr lang="en-US" sz="2400">
                <a:solidFill>
                  <a:srgbClr val="FF3300"/>
                </a:solidFill>
                <a:latin typeface="Abyssinica SIL"/>
              </a:rPr>
              <a:t>Ethernet networks</a:t>
            </a:r>
            <a:r>
              <a:rPr lang="en-US" sz="2400">
                <a:solidFill>
                  <a:srgbClr val="000000"/>
                </a:solidFill>
                <a:latin typeface="Abyssinica SIL"/>
              </a:rPr>
              <a:t>.</a:t>
            </a:r>
            <a:endParaRPr/>
          </a:p>
          <a:p>
            <a:pPr>
              <a:lnSpc>
                <a:spcPct val="100000"/>
              </a:lnSpc>
            </a:pPr>
            <a:endParaRPr/>
          </a:p>
          <a:p>
            <a:pPr>
              <a:lnSpc>
                <a:spcPct val="100000"/>
              </a:lnSpc>
              <a:buFont typeface="Arial"/>
              <a:buChar char="•"/>
            </a:pPr>
            <a:r>
              <a:rPr lang="en-US" sz="2400">
                <a:solidFill>
                  <a:srgbClr val="000000"/>
                </a:solidFill>
                <a:latin typeface="Abyssinica SIL"/>
              </a:rPr>
              <a:t>The 2010 revision of 802.1x integrated the MACSec with the EAPOL and </a:t>
            </a:r>
            <a:r>
              <a:rPr lang="en-US" sz="2400">
                <a:solidFill>
                  <a:srgbClr val="FF0000"/>
                </a:solidFill>
                <a:latin typeface="Abyssinica SIL"/>
              </a:rPr>
              <a:t>the IEEE 802.1AR (Secure device identity) to support service identification</a:t>
            </a:r>
            <a:r>
              <a:rPr lang="en-US" sz="2400">
                <a:solidFill>
                  <a:srgbClr val="000000"/>
                </a:solidFill>
                <a:latin typeface="Abyssinica SIL"/>
              </a:rPr>
              <a:t>.</a:t>
            </a:r>
            <a:endParaRPr/>
          </a:p>
          <a:p>
            <a:pPr>
              <a:lnSpc>
                <a:spcPct val="100000"/>
              </a:lnSpc>
            </a:pP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10</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457200" y="274680"/>
            <a:ext cx="8225640" cy="1139040"/>
          </a:xfrm>
          <a:prstGeom prst="rect">
            <a:avLst/>
          </a:prstGeom>
          <a:noFill/>
          <a:ln>
            <a:noFill/>
          </a:ln>
        </p:spPr>
      </p:sp>
      <p:sp>
        <p:nvSpPr>
          <p:cNvPr id="100"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800" b="1">
                <a:solidFill>
                  <a:srgbClr val="000000"/>
                </a:solidFill>
                <a:latin typeface="Abyssinica SIL"/>
              </a:rPr>
              <a:t>IEEE 802.11 (WLANs) security</a:t>
            </a:r>
            <a:endParaRPr/>
          </a:p>
          <a:p>
            <a:pPr>
              <a:lnSpc>
                <a:spcPct val="100000"/>
              </a:lnSpc>
            </a:pPr>
            <a:endParaRPr/>
          </a:p>
          <a:p>
            <a:pPr>
              <a:lnSpc>
                <a:spcPct val="100000"/>
              </a:lnSpc>
              <a:buFont typeface="Arial"/>
              <a:buChar char="•"/>
            </a:pPr>
            <a:r>
              <a:rPr lang="en-US" sz="2400">
                <a:solidFill>
                  <a:srgbClr val="000000"/>
                </a:solidFill>
                <a:latin typeface="Abyssinica SIL"/>
              </a:rPr>
              <a:t>Popularity along medium vulnerability- led to a series of security protocols evolution.</a:t>
            </a:r>
            <a:endParaRPr/>
          </a:p>
          <a:p>
            <a:pPr>
              <a:lnSpc>
                <a:spcPct val="100000"/>
              </a:lnSpc>
            </a:pPr>
            <a:endParaRPr/>
          </a:p>
          <a:p>
            <a:pPr>
              <a:lnSpc>
                <a:spcPct val="100000"/>
              </a:lnSpc>
              <a:buFont typeface="Arial"/>
              <a:buChar char="•"/>
            </a:pPr>
            <a:r>
              <a:rPr lang="en-US" sz="2400">
                <a:solidFill>
                  <a:srgbClr val="000000"/>
                </a:solidFill>
                <a:latin typeface="Abyssinica SIL"/>
              </a:rPr>
              <a:t>The </a:t>
            </a:r>
            <a:r>
              <a:rPr lang="en-US" sz="2400">
                <a:solidFill>
                  <a:srgbClr val="FF3300"/>
                </a:solidFill>
                <a:latin typeface="Abyssinica SIL"/>
              </a:rPr>
              <a:t>1999 IEEE 802.11 </a:t>
            </a:r>
            <a:r>
              <a:rPr lang="en-US" sz="2400">
                <a:solidFill>
                  <a:srgbClr val="000000"/>
                </a:solidFill>
                <a:latin typeface="Abyssinica SIL"/>
              </a:rPr>
              <a:t>standard introduced the first wireless protocol called</a:t>
            </a:r>
            <a:r>
              <a:rPr lang="en-US" sz="2400">
                <a:solidFill>
                  <a:srgbClr val="FF3300"/>
                </a:solidFill>
                <a:latin typeface="Abyssinica SIL"/>
              </a:rPr>
              <a:t> WEP</a:t>
            </a:r>
            <a:r>
              <a:rPr lang="en-US" sz="2400">
                <a:solidFill>
                  <a:srgbClr val="000000"/>
                </a:solidFill>
                <a:latin typeface="Abyssinica SIL"/>
              </a:rPr>
              <a:t>.</a:t>
            </a:r>
            <a:endParaRPr/>
          </a:p>
          <a:p>
            <a:pPr>
              <a:lnSpc>
                <a:spcPct val="100000"/>
              </a:lnSpc>
            </a:pPr>
            <a:endParaRPr/>
          </a:p>
          <a:p>
            <a:pPr>
              <a:lnSpc>
                <a:spcPct val="100000"/>
              </a:lnSpc>
              <a:buFont typeface="Arial"/>
              <a:buChar char="•"/>
            </a:pPr>
            <a:r>
              <a:rPr lang="en-US" sz="2400">
                <a:solidFill>
                  <a:srgbClr val="000000"/>
                </a:solidFill>
                <a:latin typeface="Abyssinica SIL"/>
              </a:rPr>
              <a:t>WEP uses </a:t>
            </a:r>
            <a:r>
              <a:rPr lang="en-US" sz="2400">
                <a:solidFill>
                  <a:srgbClr val="FF3300"/>
                </a:solidFill>
                <a:latin typeface="Abyssinica SIL"/>
              </a:rPr>
              <a:t>RC4 algorithm </a:t>
            </a:r>
            <a:r>
              <a:rPr lang="en-US" sz="2400">
                <a:solidFill>
                  <a:srgbClr val="000000"/>
                </a:solidFill>
                <a:latin typeface="Abyssinica SIL"/>
              </a:rPr>
              <a:t>for </a:t>
            </a:r>
            <a:r>
              <a:rPr lang="en-US" sz="2400">
                <a:solidFill>
                  <a:srgbClr val="FF0000"/>
                </a:solidFill>
                <a:latin typeface="Abyssinica SIL"/>
              </a:rPr>
              <a:t>data encryption and integrity</a:t>
            </a:r>
            <a:r>
              <a:rPr lang="en-US" sz="2400">
                <a:solidFill>
                  <a:srgbClr val="000000"/>
                </a:solidFill>
                <a:latin typeface="Abyssinica SIL"/>
              </a:rPr>
              <a:t>- also the reason for its vulnerability.</a:t>
            </a:r>
            <a:endParaRPr/>
          </a:p>
        </p:txBody>
      </p:sp>
      <p:sp>
        <p:nvSpPr>
          <p:cNvPr id="101" name="CustomShape 3"/>
          <p:cNvSpPr/>
          <p:nvPr/>
        </p:nvSpPr>
        <p:spPr>
          <a:xfrm>
            <a:off x="165240" y="54864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11</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57200" y="274680"/>
            <a:ext cx="8225640" cy="1139040"/>
          </a:xfrm>
          <a:prstGeom prst="rect">
            <a:avLst/>
          </a:prstGeom>
          <a:noFill/>
          <a:ln>
            <a:noFill/>
          </a:ln>
        </p:spPr>
      </p:sp>
      <p:sp>
        <p:nvSpPr>
          <p:cNvPr id="103"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a:solidFill>
                  <a:srgbClr val="000000"/>
                </a:solidFill>
                <a:latin typeface="Abyssinica SIL"/>
              </a:rPr>
              <a:t>...WLANs security</a:t>
            </a:r>
            <a:endParaRPr/>
          </a:p>
          <a:p>
            <a:pPr>
              <a:lnSpc>
                <a:spcPct val="100000"/>
              </a:lnSpc>
            </a:pPr>
            <a:endParaRPr/>
          </a:p>
          <a:p>
            <a:pPr>
              <a:lnSpc>
                <a:spcPct val="100000"/>
              </a:lnSpc>
              <a:buFont typeface="Arial"/>
              <a:buChar char="•"/>
            </a:pPr>
            <a:r>
              <a:rPr lang="en-US" sz="2400">
                <a:solidFill>
                  <a:srgbClr val="000000"/>
                </a:solidFill>
                <a:latin typeface="Abyssinica SIL"/>
              </a:rPr>
              <a:t>IEEE Task Group I was formed </a:t>
            </a:r>
            <a:r>
              <a:rPr lang="en-US" sz="2400">
                <a:solidFill>
                  <a:srgbClr val="FF0000"/>
                </a:solidFill>
                <a:latin typeface="Abyssinica SIL"/>
              </a:rPr>
              <a:t>to replace the WEP security protocol</a:t>
            </a:r>
            <a:r>
              <a:rPr lang="en-US" sz="2400">
                <a:solidFill>
                  <a:srgbClr val="000000"/>
                </a:solidFill>
                <a:latin typeface="Abyssinica SIL"/>
              </a:rPr>
              <a:t>.</a:t>
            </a:r>
            <a:endParaRPr/>
          </a:p>
          <a:p>
            <a:pPr>
              <a:lnSpc>
                <a:spcPct val="100000"/>
              </a:lnSpc>
            </a:pPr>
            <a:endParaRPr/>
          </a:p>
          <a:p>
            <a:pPr>
              <a:lnSpc>
                <a:spcPct val="100000"/>
              </a:lnSpc>
              <a:buFont typeface="Arial"/>
              <a:buChar char="•"/>
            </a:pPr>
            <a:r>
              <a:rPr lang="en-US" sz="2400">
                <a:solidFill>
                  <a:srgbClr val="000000"/>
                </a:solidFill>
                <a:latin typeface="Abyssinica SIL"/>
              </a:rPr>
              <a:t>In 2003 the </a:t>
            </a:r>
            <a:r>
              <a:rPr lang="en-US" sz="2400">
                <a:solidFill>
                  <a:srgbClr val="FF0000"/>
                </a:solidFill>
                <a:latin typeface="Abyssinica SIL"/>
              </a:rPr>
              <a:t>WPA</a:t>
            </a:r>
            <a:r>
              <a:rPr lang="en-US" sz="2400">
                <a:solidFill>
                  <a:srgbClr val="000000"/>
                </a:solidFill>
                <a:latin typeface="Abyssinica SIL"/>
              </a:rPr>
              <a:t> security protocol (an interim protocol) </a:t>
            </a:r>
            <a:r>
              <a:rPr lang="en-US" sz="2400">
                <a:solidFill>
                  <a:srgbClr val="FF0000"/>
                </a:solidFill>
                <a:latin typeface="Abyssinica SIL"/>
              </a:rPr>
              <a:t>replaced the WEP</a:t>
            </a:r>
            <a:r>
              <a:rPr lang="en-US" sz="2400">
                <a:solidFill>
                  <a:srgbClr val="000000"/>
                </a:solidFill>
                <a:latin typeface="Abyssinica SIL"/>
              </a:rPr>
              <a:t>.</a:t>
            </a:r>
            <a:endParaRPr/>
          </a:p>
          <a:p>
            <a:pPr>
              <a:lnSpc>
                <a:spcPct val="100000"/>
              </a:lnSpc>
            </a:pPr>
            <a:endParaRPr/>
          </a:p>
          <a:p>
            <a:pPr>
              <a:lnSpc>
                <a:spcPct val="100000"/>
              </a:lnSpc>
              <a:buFont typeface="Arial"/>
              <a:buChar char="•"/>
            </a:pPr>
            <a:r>
              <a:rPr lang="en-US" sz="2400">
                <a:solidFill>
                  <a:srgbClr val="000000"/>
                </a:solidFill>
                <a:latin typeface="Abyssinica SIL"/>
              </a:rPr>
              <a:t>Final draft ratified on June 2004 as </a:t>
            </a:r>
            <a:r>
              <a:rPr lang="en-US" sz="2400">
                <a:solidFill>
                  <a:srgbClr val="FF0000"/>
                </a:solidFill>
                <a:latin typeface="Abyssinica SIL"/>
              </a:rPr>
              <a:t>802.11i</a:t>
            </a:r>
            <a:r>
              <a:rPr lang="en-US" sz="2400">
                <a:solidFill>
                  <a:srgbClr val="000000"/>
                </a:solidFill>
                <a:latin typeface="Abyssinica SIL"/>
              </a:rPr>
              <a:t> (security protocol - </a:t>
            </a:r>
            <a:r>
              <a:rPr lang="en-US" sz="2400">
                <a:solidFill>
                  <a:srgbClr val="FF0000"/>
                </a:solidFill>
                <a:latin typeface="Abyssinica SIL"/>
              </a:rPr>
              <a:t>WPA2</a:t>
            </a:r>
            <a:r>
              <a:rPr lang="en-US" sz="2400">
                <a:solidFill>
                  <a:srgbClr val="000000"/>
                </a:solidFill>
                <a:latin typeface="Abyssinica SIL"/>
              </a:rPr>
              <a:t>)–included on the </a:t>
            </a:r>
            <a:r>
              <a:rPr lang="en-US" sz="2400">
                <a:solidFill>
                  <a:srgbClr val="FF3300"/>
                </a:solidFill>
                <a:latin typeface="Abyssinica SIL"/>
              </a:rPr>
              <a:t>2007 amendment of the 802.11</a:t>
            </a:r>
            <a:r>
              <a:rPr lang="en-US" sz="2400">
                <a:solidFill>
                  <a:srgbClr val="000000"/>
                </a:solidFill>
                <a:latin typeface="Abyssinica SIL"/>
              </a:rPr>
              <a:t>.</a:t>
            </a:r>
            <a:endParaRPr/>
          </a:p>
        </p:txBody>
      </p:sp>
      <p:sp>
        <p:nvSpPr>
          <p:cNvPr id="104" name="CustomShape 3"/>
          <p:cNvSpPr/>
          <p:nvPr/>
        </p:nvSpPr>
        <p:spPr>
          <a:xfrm>
            <a:off x="182880" y="54864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12</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457200" y="274680"/>
            <a:ext cx="8225640" cy="1139040"/>
          </a:xfrm>
          <a:prstGeom prst="rect">
            <a:avLst/>
          </a:prstGeom>
          <a:noFill/>
          <a:ln>
            <a:noFill/>
          </a:ln>
        </p:spPr>
      </p:sp>
      <p:sp>
        <p:nvSpPr>
          <p:cNvPr id="106"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a:solidFill>
                  <a:srgbClr val="000000"/>
                </a:solidFill>
                <a:latin typeface="Abyssinica SIL"/>
              </a:rPr>
              <a:t>...WLANs security</a:t>
            </a:r>
            <a:endParaRPr/>
          </a:p>
          <a:p>
            <a:pPr>
              <a:lnSpc>
                <a:spcPct val="100000"/>
              </a:lnSpc>
            </a:pPr>
            <a:endParaRPr/>
          </a:p>
          <a:p>
            <a:pPr>
              <a:lnSpc>
                <a:spcPct val="100000"/>
              </a:lnSpc>
            </a:pPr>
            <a:r>
              <a:rPr lang="en-US" sz="2600" b="1">
                <a:solidFill>
                  <a:srgbClr val="000000"/>
                </a:solidFill>
                <a:latin typeface="Abyssinica SIL"/>
              </a:rPr>
              <a:t>Wi-Fi Protected Access (WPA)</a:t>
            </a:r>
            <a:endParaRPr/>
          </a:p>
          <a:p>
            <a:pPr>
              <a:lnSpc>
                <a:spcPct val="100000"/>
              </a:lnSpc>
            </a:pPr>
            <a:endParaRPr/>
          </a:p>
          <a:p>
            <a:pPr lvl="1">
              <a:lnSpc>
                <a:spcPct val="100000"/>
              </a:lnSpc>
              <a:buFont typeface="Arial"/>
              <a:buChar char="–"/>
            </a:pPr>
            <a:r>
              <a:rPr lang="en-US" sz="2800">
                <a:solidFill>
                  <a:srgbClr val="FF0000"/>
                </a:solidFill>
                <a:latin typeface="Abyssinica SIL"/>
              </a:rPr>
              <a:t>TKIP </a:t>
            </a:r>
            <a:r>
              <a:rPr lang="en-US" sz="2800">
                <a:solidFill>
                  <a:srgbClr val="000000"/>
                </a:solidFill>
                <a:latin typeface="Abyssinica SIL"/>
              </a:rPr>
              <a:t>(</a:t>
            </a:r>
            <a:r>
              <a:rPr lang="en-US" sz="2800">
                <a:solidFill>
                  <a:srgbClr val="FF0000"/>
                </a:solidFill>
                <a:latin typeface="Abyssinica SIL"/>
              </a:rPr>
              <a:t>still RC4</a:t>
            </a:r>
            <a:r>
              <a:rPr lang="en-US" sz="2800">
                <a:solidFill>
                  <a:srgbClr val="000000"/>
                </a:solidFill>
                <a:latin typeface="Abyssinica SIL"/>
              </a:rPr>
              <a:t> though) for </a:t>
            </a:r>
            <a:r>
              <a:rPr lang="en-US" sz="2800">
                <a:solidFill>
                  <a:srgbClr val="FF3300"/>
                </a:solidFill>
                <a:latin typeface="Abyssinica SIL"/>
              </a:rPr>
              <a:t>data encryption</a:t>
            </a:r>
            <a:endParaRPr/>
          </a:p>
          <a:p>
            <a:pPr lvl="1">
              <a:lnSpc>
                <a:spcPct val="100000"/>
              </a:lnSpc>
              <a:buFont typeface="Arial"/>
              <a:buChar char="–"/>
            </a:pPr>
            <a:r>
              <a:rPr lang="en-US" sz="2800">
                <a:solidFill>
                  <a:srgbClr val="FF0000"/>
                </a:solidFill>
                <a:latin typeface="Abyssinica SIL"/>
              </a:rPr>
              <a:t>MIC </a:t>
            </a:r>
            <a:r>
              <a:rPr lang="en-US" sz="2800">
                <a:solidFill>
                  <a:srgbClr val="000000"/>
                </a:solidFill>
                <a:latin typeface="Abyssinica SIL"/>
              </a:rPr>
              <a:t>(aka “</a:t>
            </a:r>
            <a:r>
              <a:rPr lang="en-US" sz="2800">
                <a:solidFill>
                  <a:srgbClr val="FF0000"/>
                </a:solidFill>
                <a:latin typeface="Abyssinica SIL"/>
              </a:rPr>
              <a:t>Michael</a:t>
            </a:r>
            <a:r>
              <a:rPr lang="en-US" sz="2800">
                <a:solidFill>
                  <a:srgbClr val="000000"/>
                </a:solidFill>
                <a:latin typeface="Abyssinica SIL"/>
              </a:rPr>
              <a:t>”) for</a:t>
            </a:r>
            <a:r>
              <a:rPr lang="en-US" sz="2800">
                <a:solidFill>
                  <a:srgbClr val="FF3300"/>
                </a:solidFill>
                <a:latin typeface="Abyssinica SIL"/>
              </a:rPr>
              <a:t> data integrity</a:t>
            </a:r>
            <a:endParaRPr/>
          </a:p>
        </p:txBody>
      </p:sp>
      <p:sp>
        <p:nvSpPr>
          <p:cNvPr id="107" name="CustomShape 3"/>
          <p:cNvSpPr/>
          <p:nvPr/>
        </p:nvSpPr>
        <p:spPr>
          <a:xfrm>
            <a:off x="165240" y="6238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13</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274680"/>
            <a:ext cx="8225640" cy="1139040"/>
          </a:xfrm>
          <a:prstGeom prst="rect">
            <a:avLst/>
          </a:prstGeom>
          <a:noFill/>
          <a:ln>
            <a:noFill/>
          </a:ln>
        </p:spPr>
      </p:sp>
      <p:sp>
        <p:nvSpPr>
          <p:cNvPr id="109"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a:solidFill>
                  <a:srgbClr val="000000"/>
                </a:solidFill>
                <a:latin typeface="Abyssinica SIL"/>
              </a:rPr>
              <a:t>...WLANs security</a:t>
            </a:r>
            <a:endParaRPr/>
          </a:p>
          <a:p>
            <a:pPr>
              <a:lnSpc>
                <a:spcPct val="100000"/>
              </a:lnSpc>
            </a:pPr>
            <a:endParaRPr/>
          </a:p>
          <a:p>
            <a:pPr>
              <a:lnSpc>
                <a:spcPct val="100000"/>
              </a:lnSpc>
            </a:pPr>
            <a:r>
              <a:rPr lang="en-US" sz="2600" b="1">
                <a:solidFill>
                  <a:srgbClr val="000000"/>
                </a:solidFill>
                <a:latin typeface="Abyssinica SIL"/>
              </a:rPr>
              <a:t>Wi-Fi Protected Access Version 2 (WPA2)</a:t>
            </a:r>
            <a:endParaRPr/>
          </a:p>
          <a:p>
            <a:pPr>
              <a:lnSpc>
                <a:spcPct val="100000"/>
              </a:lnSpc>
            </a:pPr>
            <a:endParaRPr/>
          </a:p>
          <a:p>
            <a:pPr lvl="1">
              <a:lnSpc>
                <a:spcPct val="100000"/>
              </a:lnSpc>
              <a:buFont typeface="Arial"/>
              <a:buChar char="–"/>
            </a:pPr>
            <a:r>
              <a:rPr lang="en-US" sz="2800">
                <a:solidFill>
                  <a:srgbClr val="FF0000"/>
                </a:solidFill>
                <a:latin typeface="Abyssinica SIL"/>
              </a:rPr>
              <a:t>CCMP</a:t>
            </a:r>
            <a:r>
              <a:rPr lang="en-US" sz="2800">
                <a:solidFill>
                  <a:srgbClr val="000000"/>
                </a:solidFill>
                <a:latin typeface="Abyssinica SIL"/>
              </a:rPr>
              <a:t> (</a:t>
            </a:r>
            <a:r>
              <a:rPr lang="en-US" sz="2800">
                <a:solidFill>
                  <a:srgbClr val="FF0000"/>
                </a:solidFill>
                <a:latin typeface="Abyssinica SIL"/>
              </a:rPr>
              <a:t>AES based</a:t>
            </a:r>
            <a:r>
              <a:rPr lang="en-US" sz="2800">
                <a:solidFill>
                  <a:srgbClr val="000000"/>
                </a:solidFill>
                <a:latin typeface="Abyssinica SIL"/>
              </a:rPr>
              <a:t>) for </a:t>
            </a:r>
            <a:r>
              <a:rPr lang="en-US" sz="2800">
                <a:solidFill>
                  <a:srgbClr val="FF3300"/>
                </a:solidFill>
                <a:latin typeface="Abyssinica SIL"/>
              </a:rPr>
              <a:t>data encryption</a:t>
            </a:r>
            <a:endParaRPr/>
          </a:p>
          <a:p>
            <a:pPr lvl="1">
              <a:lnSpc>
                <a:spcPct val="100000"/>
              </a:lnSpc>
              <a:buFont typeface="Arial"/>
              <a:buChar char="–"/>
            </a:pPr>
            <a:r>
              <a:rPr lang="en-US" sz="2800">
                <a:solidFill>
                  <a:srgbClr val="FF0000"/>
                </a:solidFill>
                <a:latin typeface="Abyssinica SIL"/>
              </a:rPr>
              <a:t>CBC-MAC </a:t>
            </a:r>
            <a:r>
              <a:rPr lang="en-US" sz="2800">
                <a:solidFill>
                  <a:srgbClr val="000000"/>
                </a:solidFill>
                <a:latin typeface="Abyssinica SIL"/>
              </a:rPr>
              <a:t>for </a:t>
            </a:r>
            <a:r>
              <a:rPr lang="en-US" sz="2800">
                <a:solidFill>
                  <a:srgbClr val="FF3300"/>
                </a:solidFill>
                <a:latin typeface="Abyssinica SIL"/>
              </a:rPr>
              <a:t>data integrity</a:t>
            </a:r>
            <a:endParaRPr/>
          </a:p>
          <a:p>
            <a:pPr>
              <a:lnSpc>
                <a:spcPct val="100000"/>
              </a:lnSpc>
            </a:pPr>
            <a:endParaRPr/>
          </a:p>
          <a:p>
            <a:pPr lvl="1">
              <a:lnSpc>
                <a:spcPct val="100000"/>
              </a:lnSpc>
              <a:buFont typeface="Arial"/>
              <a:buChar char="–"/>
            </a:pPr>
            <a:r>
              <a:rPr lang="en-US" sz="2800">
                <a:solidFill>
                  <a:srgbClr val="000000"/>
                </a:solidFill>
                <a:latin typeface="Abyssinica SIL"/>
              </a:rPr>
              <a:t>Both WPA and WPA2 include </a:t>
            </a:r>
            <a:r>
              <a:rPr lang="en-US" sz="2800">
                <a:solidFill>
                  <a:srgbClr val="FF0000"/>
                </a:solidFill>
                <a:latin typeface="Abyssinica SIL"/>
              </a:rPr>
              <a:t>802.1x </a:t>
            </a:r>
            <a:r>
              <a:rPr lang="en-US" sz="2800">
                <a:solidFill>
                  <a:srgbClr val="000000"/>
                </a:solidFill>
                <a:latin typeface="Abyssinica SIL"/>
              </a:rPr>
              <a:t>(in </a:t>
            </a:r>
            <a:r>
              <a:rPr lang="en-US" sz="2800">
                <a:solidFill>
                  <a:srgbClr val="FF0000"/>
                </a:solidFill>
                <a:latin typeface="Abyssinica SIL"/>
              </a:rPr>
              <a:t>enterprise mode</a:t>
            </a:r>
            <a:r>
              <a:rPr lang="en-US" sz="2800">
                <a:solidFill>
                  <a:srgbClr val="000000"/>
                </a:solidFill>
                <a:latin typeface="Abyssinica SIL"/>
              </a:rPr>
              <a:t>)</a:t>
            </a:r>
            <a:endParaRPr/>
          </a:p>
        </p:txBody>
      </p:sp>
      <p:sp>
        <p:nvSpPr>
          <p:cNvPr id="110" name="CustomShape 3"/>
          <p:cNvSpPr/>
          <p:nvPr/>
        </p:nvSpPr>
        <p:spPr>
          <a:xfrm>
            <a:off x="182880" y="6238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14</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457200" y="274680"/>
            <a:ext cx="8225640" cy="1139040"/>
          </a:xfrm>
          <a:prstGeom prst="rect">
            <a:avLst/>
          </a:prstGeom>
          <a:noFill/>
          <a:ln>
            <a:noFill/>
          </a:ln>
        </p:spPr>
      </p:sp>
      <p:sp>
        <p:nvSpPr>
          <p:cNvPr id="112"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a:solidFill>
                  <a:srgbClr val="000000"/>
                </a:solidFill>
                <a:latin typeface="Abyssinica SIL"/>
              </a:rPr>
              <a:t>...WLANs security</a:t>
            </a:r>
            <a:endParaRPr/>
          </a:p>
          <a:p>
            <a:pPr>
              <a:lnSpc>
                <a:spcPct val="100000"/>
              </a:lnSpc>
            </a:pPr>
            <a:endParaRPr/>
          </a:p>
          <a:p>
            <a:pPr>
              <a:lnSpc>
                <a:spcPct val="100000"/>
              </a:lnSpc>
            </a:pPr>
            <a:r>
              <a:rPr lang="en-US" sz="2600" b="1">
                <a:solidFill>
                  <a:srgbClr val="000000"/>
                </a:solidFill>
                <a:latin typeface="Abyssinica SIL"/>
              </a:rPr>
              <a:t>WPA/WPA2 vulnerabilities include:</a:t>
            </a:r>
            <a:endParaRPr/>
          </a:p>
          <a:p>
            <a:pPr>
              <a:lnSpc>
                <a:spcPct val="100000"/>
              </a:lnSpc>
            </a:pPr>
            <a:endParaRPr/>
          </a:p>
          <a:p>
            <a:pPr>
              <a:lnSpc>
                <a:spcPct val="100000"/>
              </a:lnSpc>
            </a:pPr>
            <a:r>
              <a:rPr lang="en-US" sz="3200">
                <a:solidFill>
                  <a:srgbClr val="000000"/>
                </a:solidFill>
                <a:latin typeface="Abyssinica SIL"/>
              </a:rPr>
              <a:t>	- GTK vulnerability (Hole 196)</a:t>
            </a:r>
            <a:endParaRPr/>
          </a:p>
          <a:p>
            <a:pPr>
              <a:lnSpc>
                <a:spcPct val="100000"/>
              </a:lnSpc>
            </a:pPr>
            <a:r>
              <a:rPr lang="en-US" sz="3200">
                <a:solidFill>
                  <a:srgbClr val="000000"/>
                </a:solidFill>
                <a:latin typeface="Abyssinica SIL"/>
              </a:rPr>
              <a:t>	- Dictionary based attacks on weak PTK etc.</a:t>
            </a:r>
            <a:endParaRPr/>
          </a:p>
          <a:p>
            <a:pPr>
              <a:lnSpc>
                <a:spcPct val="100000"/>
              </a:lnSpc>
            </a:pPr>
            <a:endParaRPr/>
          </a:p>
        </p:txBody>
      </p:sp>
      <p:sp>
        <p:nvSpPr>
          <p:cNvPr id="113" name="CustomShape 3"/>
          <p:cNvSpPr/>
          <p:nvPr/>
        </p:nvSpPr>
        <p:spPr>
          <a:xfrm>
            <a:off x="182880" y="6400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15</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457200" y="274680"/>
            <a:ext cx="8225640" cy="1139040"/>
          </a:xfrm>
          <a:prstGeom prst="rect">
            <a:avLst/>
          </a:prstGeom>
          <a:noFill/>
          <a:ln>
            <a:noFill/>
          </a:ln>
        </p:spPr>
      </p:sp>
      <p:sp>
        <p:nvSpPr>
          <p:cNvPr id="115" name="CustomShape 2"/>
          <p:cNvSpPr/>
          <p:nvPr/>
        </p:nvSpPr>
        <p:spPr>
          <a:xfrm>
            <a:off x="457200" y="1600200"/>
            <a:ext cx="8225640" cy="4521960"/>
          </a:xfrm>
          <a:prstGeom prst="rect">
            <a:avLst/>
          </a:prstGeom>
          <a:noFill/>
          <a:ln>
            <a:noFill/>
          </a:ln>
        </p:spPr>
        <p:txBody>
          <a:bodyPr lIns="90000" tIns="45000" rIns="90000" bIns="45000"/>
          <a:lstStyle/>
          <a:p>
            <a:r>
              <a:rPr lang="en-US" sz="2400">
                <a:solidFill>
                  <a:srgbClr val="000000"/>
                </a:solidFill>
                <a:latin typeface="Abyssinica SIL"/>
              </a:rPr>
              <a:t>...WLANs security</a:t>
            </a:r>
            <a:endParaRPr/>
          </a:p>
          <a:p>
            <a:endParaRPr/>
          </a:p>
          <a:p>
            <a:r>
              <a:rPr lang="en-US" sz="2600" b="1">
                <a:solidFill>
                  <a:srgbClr val="000000"/>
                </a:solidFill>
                <a:latin typeface="Abyssinica SIL"/>
              </a:rPr>
              <a:t>IEEE 802.1w</a:t>
            </a:r>
            <a:endParaRPr/>
          </a:p>
          <a:p>
            <a:endParaRPr/>
          </a:p>
          <a:p>
            <a:pPr>
              <a:lnSpc>
                <a:spcPct val="100000"/>
              </a:lnSpc>
              <a:buSzPct val="45000"/>
              <a:buFont typeface="StarSymbol"/>
              <a:buChar char="l"/>
            </a:pPr>
            <a:r>
              <a:rPr lang="en-US" sz="3200">
                <a:solidFill>
                  <a:srgbClr val="000000"/>
                </a:solidFill>
                <a:latin typeface="Abyssinica SIL"/>
              </a:rPr>
              <a:t>Is a 2009 amendment to the 802.11i for </a:t>
            </a:r>
            <a:r>
              <a:rPr lang="en-US" sz="3200">
                <a:solidFill>
                  <a:srgbClr val="FF0000"/>
                </a:solidFill>
                <a:latin typeface="Abyssinica SIL"/>
              </a:rPr>
              <a:t>protecting management frames</a:t>
            </a:r>
            <a:endParaRPr/>
          </a:p>
          <a:p>
            <a:pPr>
              <a:lnSpc>
                <a:spcPct val="100000"/>
              </a:lnSpc>
            </a:pPr>
            <a:endParaRPr/>
          </a:p>
          <a:p>
            <a:pPr>
              <a:lnSpc>
                <a:spcPct val="100000"/>
              </a:lnSpc>
              <a:buSzPct val="45000"/>
              <a:buFont typeface="StarSymbol"/>
              <a:buChar char="l"/>
            </a:pPr>
            <a:r>
              <a:rPr lang="en-US" sz="3200">
                <a:solidFill>
                  <a:srgbClr val="000000"/>
                </a:solidFill>
                <a:latin typeface="Abyssinica SIL"/>
              </a:rPr>
              <a:t>Aims to avoid </a:t>
            </a:r>
            <a:r>
              <a:rPr lang="en-US" sz="3200">
                <a:solidFill>
                  <a:srgbClr val="FF0000"/>
                </a:solidFill>
                <a:latin typeface="Abyssinica SIL"/>
              </a:rPr>
              <a:t>DoS caused by spoofed disconnect attacks</a:t>
            </a:r>
            <a:r>
              <a:rPr lang="en-US" sz="3200">
                <a:solidFill>
                  <a:srgbClr val="000000"/>
                </a:solidFill>
                <a:latin typeface="Abyssinica SIL"/>
              </a:rPr>
              <a:t> (de-authentication and disassociation)</a:t>
            </a:r>
            <a:endParaRPr/>
          </a:p>
          <a:p>
            <a:pPr>
              <a:lnSpc>
                <a:spcPct val="100000"/>
              </a:lnSpc>
            </a:pPr>
            <a:endParaRPr/>
          </a:p>
          <a:p>
            <a:pPr>
              <a:lnSpc>
                <a:spcPct val="100000"/>
              </a:lnSpc>
            </a:pPr>
            <a:endParaRPr/>
          </a:p>
          <a:p>
            <a:pPr>
              <a:lnSpc>
                <a:spcPct val="100000"/>
              </a:lnSpc>
            </a:pPr>
            <a:endParaRPr/>
          </a:p>
        </p:txBody>
      </p:sp>
      <p:sp>
        <p:nvSpPr>
          <p:cNvPr id="116" name="CustomShape 3"/>
          <p:cNvSpPr/>
          <p:nvPr/>
        </p:nvSpPr>
        <p:spPr>
          <a:xfrm>
            <a:off x="182880" y="6238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16</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457200" y="274680"/>
            <a:ext cx="8225640" cy="1139040"/>
          </a:xfrm>
          <a:prstGeom prst="rect">
            <a:avLst/>
          </a:prstGeom>
          <a:noFill/>
          <a:ln>
            <a:noFill/>
          </a:ln>
        </p:spPr>
      </p:sp>
      <p:sp>
        <p:nvSpPr>
          <p:cNvPr id="118"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600" b="1">
                <a:solidFill>
                  <a:srgbClr val="000000"/>
                </a:solidFill>
                <a:latin typeface="Abyssinica SIL"/>
              </a:rPr>
              <a:t>IEEE 802.15.1 (Bluetooth) security</a:t>
            </a:r>
            <a:endParaRPr/>
          </a:p>
          <a:p>
            <a:pPr>
              <a:lnSpc>
                <a:spcPct val="100000"/>
              </a:lnSpc>
            </a:pPr>
            <a:endParaRPr/>
          </a:p>
          <a:p>
            <a:pPr>
              <a:lnSpc>
                <a:spcPct val="100000"/>
              </a:lnSpc>
              <a:buFont typeface="Arial"/>
              <a:buChar char="•"/>
            </a:pPr>
            <a:r>
              <a:rPr lang="en-US" sz="2400">
                <a:solidFill>
                  <a:srgbClr val="000000"/>
                </a:solidFill>
                <a:latin typeface="Abyssinica SIL"/>
              </a:rPr>
              <a:t>Generates symmetric encryption key from a generated authentication key to encrypt data.</a:t>
            </a:r>
            <a:endParaRPr/>
          </a:p>
          <a:p>
            <a:pPr>
              <a:lnSpc>
                <a:spcPct val="100000"/>
              </a:lnSpc>
              <a:buFont typeface="Arial"/>
              <a:buChar char="•"/>
            </a:pPr>
            <a:r>
              <a:rPr lang="en-US" sz="2400">
                <a:solidFill>
                  <a:srgbClr val="000000"/>
                </a:solidFill>
                <a:latin typeface="Abyssinica SIL"/>
              </a:rPr>
              <a:t>Encryption has three setting modes:</a:t>
            </a:r>
            <a:endParaRPr/>
          </a:p>
          <a:p>
            <a:pPr lvl="1">
              <a:lnSpc>
                <a:spcPct val="100000"/>
              </a:lnSpc>
              <a:buFont typeface="Arial"/>
              <a:buChar char="–"/>
            </a:pPr>
            <a:r>
              <a:rPr lang="en-US" sz="2400">
                <a:solidFill>
                  <a:srgbClr val="000000"/>
                </a:solidFill>
                <a:latin typeface="Abyssinica SIL"/>
              </a:rPr>
              <a:t>No encryption </a:t>
            </a:r>
            <a:endParaRPr/>
          </a:p>
          <a:p>
            <a:pPr lvl="1">
              <a:lnSpc>
                <a:spcPct val="100000"/>
              </a:lnSpc>
              <a:buFont typeface="Arial"/>
              <a:buChar char="–"/>
            </a:pPr>
            <a:r>
              <a:rPr lang="en-US" sz="2400">
                <a:solidFill>
                  <a:srgbClr val="000000"/>
                </a:solidFill>
                <a:latin typeface="Abyssinica SIL"/>
              </a:rPr>
              <a:t>Point-to-point only encryption – </a:t>
            </a:r>
            <a:r>
              <a:rPr lang="en-US" sz="2400">
                <a:solidFill>
                  <a:srgbClr val="FF0000"/>
                </a:solidFill>
                <a:latin typeface="Abyssinica SIL"/>
              </a:rPr>
              <a:t>unicast</a:t>
            </a:r>
            <a:r>
              <a:rPr lang="en-US" sz="2400">
                <a:solidFill>
                  <a:srgbClr val="000000"/>
                </a:solidFill>
                <a:latin typeface="Abyssinica SIL"/>
              </a:rPr>
              <a:t> </a:t>
            </a:r>
            <a:endParaRPr/>
          </a:p>
          <a:p>
            <a:pPr lvl="1">
              <a:lnSpc>
                <a:spcPct val="100000"/>
              </a:lnSpc>
              <a:buFont typeface="Arial"/>
              <a:buChar char="–"/>
            </a:pPr>
            <a:r>
              <a:rPr lang="en-US" sz="2400">
                <a:solidFill>
                  <a:srgbClr val="000000"/>
                </a:solidFill>
                <a:latin typeface="Abyssinica SIL"/>
              </a:rPr>
              <a:t>Point-to-point and broadcast encryption - </a:t>
            </a:r>
            <a:r>
              <a:rPr lang="en-US" sz="2400">
                <a:solidFill>
                  <a:srgbClr val="FF0000"/>
                </a:solidFill>
                <a:latin typeface="Abyssinica SIL"/>
              </a:rPr>
              <a:t>both</a:t>
            </a:r>
            <a:endParaRPr/>
          </a:p>
          <a:p>
            <a:pPr>
              <a:lnSpc>
                <a:spcPct val="100000"/>
              </a:lnSpc>
            </a:pPr>
            <a:endParaRPr/>
          </a:p>
        </p:txBody>
      </p:sp>
      <p:sp>
        <p:nvSpPr>
          <p:cNvPr id="119" name="CustomShape 3"/>
          <p:cNvSpPr/>
          <p:nvPr/>
        </p:nvSpPr>
        <p:spPr>
          <a:xfrm>
            <a:off x="182880" y="6238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17</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457200" y="274680"/>
            <a:ext cx="8225640" cy="1139040"/>
          </a:xfrm>
          <a:prstGeom prst="rect">
            <a:avLst/>
          </a:prstGeom>
          <a:noFill/>
          <a:ln>
            <a:noFill/>
          </a:ln>
        </p:spPr>
      </p:sp>
      <p:sp>
        <p:nvSpPr>
          <p:cNvPr id="121"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600" b="1">
                <a:solidFill>
                  <a:srgbClr val="000000"/>
                </a:solidFill>
                <a:latin typeface="Abyssinica SIL"/>
              </a:rPr>
              <a:t>IEEE 802.15.4 (LR WPANs) security</a:t>
            </a:r>
            <a:endParaRPr/>
          </a:p>
          <a:p>
            <a:pPr>
              <a:lnSpc>
                <a:spcPct val="100000"/>
              </a:lnSpc>
            </a:pPr>
            <a:endParaRPr/>
          </a:p>
          <a:p>
            <a:pPr>
              <a:lnSpc>
                <a:spcPct val="100000"/>
              </a:lnSpc>
              <a:buFont typeface="Arial"/>
              <a:buChar char="•"/>
            </a:pPr>
            <a:r>
              <a:rPr lang="en-US" sz="2600">
                <a:solidFill>
                  <a:srgbClr val="000000"/>
                </a:solidFill>
                <a:latin typeface="Abyssinica SIL"/>
              </a:rPr>
              <a:t>Supports up to 128 symmetric keys based data encryption and authenticity (AES based) with varying degree of protection option for data.</a:t>
            </a:r>
            <a:endParaRPr/>
          </a:p>
        </p:txBody>
      </p:sp>
      <p:sp>
        <p:nvSpPr>
          <p:cNvPr id="122" name="CustomShape 3"/>
          <p:cNvSpPr/>
          <p:nvPr/>
        </p:nvSpPr>
        <p:spPr>
          <a:xfrm>
            <a:off x="165240" y="6238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18</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457200" y="274680"/>
            <a:ext cx="8225640" cy="1139040"/>
          </a:xfrm>
          <a:prstGeom prst="rect">
            <a:avLst/>
          </a:prstGeom>
          <a:noFill/>
          <a:ln>
            <a:noFill/>
          </a:ln>
        </p:spPr>
      </p:sp>
      <p:sp>
        <p:nvSpPr>
          <p:cNvPr id="124"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b="1">
                <a:solidFill>
                  <a:srgbClr val="000000"/>
                </a:solidFill>
                <a:latin typeface="Abyssinica SIL"/>
              </a:rPr>
              <a:t>IEEE 802.16 (WiMAX) security</a:t>
            </a:r>
            <a:endParaRPr/>
          </a:p>
          <a:p>
            <a:pPr>
              <a:lnSpc>
                <a:spcPct val="100000"/>
              </a:lnSpc>
              <a:buFont typeface="Arial"/>
              <a:buChar char="•"/>
            </a:pPr>
            <a:r>
              <a:rPr lang="en-US" sz="2400">
                <a:solidFill>
                  <a:srgbClr val="000000"/>
                </a:solidFill>
                <a:latin typeface="Abyssinica SIL"/>
              </a:rPr>
              <a:t>Has two component protocols:</a:t>
            </a:r>
            <a:endParaRPr/>
          </a:p>
          <a:p>
            <a:pPr lvl="2">
              <a:lnSpc>
                <a:spcPct val="100000"/>
              </a:lnSpc>
              <a:buSzPct val="45000"/>
              <a:buFont typeface="StarSymbol"/>
              <a:buChar char="l"/>
            </a:pPr>
            <a:r>
              <a:rPr lang="en-US" sz="2400">
                <a:solidFill>
                  <a:srgbClr val="000000"/>
                </a:solidFill>
                <a:latin typeface="Abyssinica SIL"/>
              </a:rPr>
              <a:t>Encapsulation Protocol – secures </a:t>
            </a:r>
            <a:r>
              <a:rPr lang="en-US" sz="2400">
                <a:solidFill>
                  <a:srgbClr val="FF0000"/>
                </a:solidFill>
                <a:latin typeface="Abyssinica SIL"/>
              </a:rPr>
              <a:t>data across the fixed Broadband Wireless Access Network</a:t>
            </a:r>
            <a:endParaRPr/>
          </a:p>
          <a:p>
            <a:pPr>
              <a:lnSpc>
                <a:spcPct val="100000"/>
              </a:lnSpc>
            </a:pPr>
            <a:endParaRPr/>
          </a:p>
          <a:p>
            <a:pPr lvl="2">
              <a:lnSpc>
                <a:spcPct val="100000"/>
              </a:lnSpc>
              <a:buSzPct val="45000"/>
              <a:buFont typeface="StarSymbol"/>
              <a:buChar char="l"/>
            </a:pPr>
            <a:r>
              <a:rPr lang="en-US" sz="2400">
                <a:solidFill>
                  <a:srgbClr val="000000"/>
                </a:solidFill>
                <a:latin typeface="Abyssinica SIL"/>
              </a:rPr>
              <a:t>Key Management Protocol- Secure distribution of keying data from the </a:t>
            </a:r>
            <a:r>
              <a:rPr lang="en-US" sz="2400">
                <a:solidFill>
                  <a:srgbClr val="FF0000"/>
                </a:solidFill>
                <a:latin typeface="Abyssinica SIL"/>
              </a:rPr>
              <a:t>Base Station to the Server Station</a:t>
            </a:r>
            <a:endParaRPr/>
          </a:p>
        </p:txBody>
      </p:sp>
      <p:sp>
        <p:nvSpPr>
          <p:cNvPr id="125" name="CustomShape 3"/>
          <p:cNvSpPr/>
          <p:nvPr/>
        </p:nvSpPr>
        <p:spPr>
          <a:xfrm>
            <a:off x="182880" y="6400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19</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685800" y="2130480"/>
            <a:ext cx="7768440" cy="1465920"/>
          </a:xfrm>
          <a:prstGeom prst="rect">
            <a:avLst/>
          </a:prstGeom>
          <a:noFill/>
          <a:ln>
            <a:noFill/>
          </a:ln>
        </p:spPr>
        <p:txBody>
          <a:bodyPr lIns="90000" tIns="45000" rIns="90000" bIns="45000" anchor="ctr"/>
          <a:lstStyle/>
          <a:p>
            <a:pPr algn="ctr">
              <a:lnSpc>
                <a:spcPct val="100000"/>
              </a:lnSpc>
            </a:pPr>
            <a:r>
              <a:rPr lang="en-US" sz="4000" b="1" dirty="0">
                <a:solidFill>
                  <a:srgbClr val="000000"/>
                </a:solidFill>
                <a:latin typeface="Abyssinica SIL"/>
              </a:rPr>
              <a:t>History and Implementation of the IEEE 802 Security Architecture</a:t>
            </a:r>
            <a:endParaRPr dirty="0"/>
          </a:p>
        </p:txBody>
      </p:sp>
      <p:sp>
        <p:nvSpPr>
          <p:cNvPr id="80" name="CustomShape 2"/>
          <p:cNvSpPr/>
          <p:nvPr/>
        </p:nvSpPr>
        <p:spPr>
          <a:xfrm>
            <a:off x="1371600" y="3886200"/>
            <a:ext cx="6396840" cy="1748520"/>
          </a:xfrm>
          <a:prstGeom prst="rect">
            <a:avLst/>
          </a:prstGeom>
          <a:noFill/>
          <a:ln>
            <a:noFill/>
          </a:ln>
        </p:spPr>
        <p:txBody>
          <a:bodyPr lIns="90000" tIns="45000" rIns="90000" bIns="45000"/>
          <a:lstStyle/>
          <a:p>
            <a:pPr algn="ctr">
              <a:lnSpc>
                <a:spcPct val="100000"/>
              </a:lnSpc>
            </a:pPr>
            <a:r>
              <a:rPr lang="en-US" sz="2400" dirty="0">
                <a:solidFill>
                  <a:srgbClr val="8B8B8B"/>
                </a:solidFill>
                <a:latin typeface="Calibri"/>
              </a:rPr>
              <a:t> </a:t>
            </a:r>
            <a:endParaRPr dirty="0"/>
          </a:p>
          <a:p>
            <a:pPr algn="ctr">
              <a:lnSpc>
                <a:spcPct val="100000"/>
              </a:lnSpc>
            </a:pPr>
            <a:endParaRPr dirty="0"/>
          </a:p>
          <a:p>
            <a:pPr algn="r">
              <a:lnSpc>
                <a:spcPct val="100000"/>
              </a:lnSpc>
            </a:pPr>
            <a:r>
              <a:rPr lang="en-US" sz="2400" dirty="0">
                <a:solidFill>
                  <a:srgbClr val="333333"/>
                </a:solidFill>
                <a:latin typeface="Abyssinica SIL"/>
              </a:rPr>
              <a:t>						         </a:t>
            </a:r>
            <a:r>
              <a:rPr lang="en-US" sz="2400" dirty="0" err="1">
                <a:solidFill>
                  <a:srgbClr val="333333"/>
                </a:solidFill>
                <a:latin typeface="Abyssinica SIL"/>
              </a:rPr>
              <a:t>Meareg</a:t>
            </a:r>
            <a:r>
              <a:rPr lang="en-US" sz="2400" dirty="0">
                <a:solidFill>
                  <a:srgbClr val="333333"/>
                </a:solidFill>
                <a:latin typeface="Abyssinica SIL"/>
              </a:rPr>
              <a:t> </a:t>
            </a:r>
            <a:r>
              <a:rPr lang="en-US" sz="2400" dirty="0" err="1">
                <a:solidFill>
                  <a:srgbClr val="333333"/>
                </a:solidFill>
                <a:latin typeface="Abyssinica SIL"/>
              </a:rPr>
              <a:t>Abreha</a:t>
            </a:r>
            <a:r>
              <a:rPr lang="en-US" sz="2400" dirty="0">
                <a:solidFill>
                  <a:srgbClr val="333333"/>
                </a:solidFill>
                <a:latin typeface="Abyssinica SIL"/>
              </a:rPr>
              <a:t>	               	</a:t>
            </a:r>
            <a:endParaRPr dirty="0"/>
          </a:p>
          <a:p>
            <a:pPr algn="r">
              <a:lnSpc>
                <a:spcPct val="100000"/>
              </a:lnSpc>
            </a:pPr>
            <a:r>
              <a:rPr lang="en-US" sz="2400" dirty="0">
                <a:solidFill>
                  <a:srgbClr val="333333"/>
                </a:solidFill>
                <a:latin typeface="Abyssinica SIL"/>
              </a:rPr>
              <a:t>San Diego, CA</a:t>
            </a:r>
            <a:endParaRPr dirty="0"/>
          </a:p>
          <a:p>
            <a:pPr algn="r">
              <a:lnSpc>
                <a:spcPct val="100000"/>
              </a:lnSpc>
            </a:pPr>
            <a:r>
              <a:rPr lang="en-US" sz="2400" dirty="0">
                <a:solidFill>
                  <a:srgbClr val="333333"/>
                </a:solidFill>
                <a:latin typeface="Abyssinica SIL"/>
              </a:rPr>
              <a:t>July 2016</a:t>
            </a:r>
            <a:endParaRPr dirty="0"/>
          </a:p>
        </p:txBody>
      </p:sp>
      <p:sp>
        <p:nvSpPr>
          <p:cNvPr id="3" name="Date Placeholder 2"/>
          <p:cNvSpPr>
            <a:spLocks noGrp="1"/>
          </p:cNvSpPr>
          <p:nvPr>
            <p:ph type="dt" sz="half" idx="10"/>
          </p:nvPr>
        </p:nvSpPr>
        <p:spPr/>
        <p:txBody>
          <a:bodyPr/>
          <a:lstStyle/>
          <a:p>
            <a:r>
              <a:rPr lang="en-US" smtClean="0"/>
              <a:t>&lt;July 2016&gt;</a:t>
            </a:r>
            <a:endParaRPr lang="en-US"/>
          </a:p>
        </p:txBody>
      </p:sp>
      <p:sp>
        <p:nvSpPr>
          <p:cNvPr id="4" name="Footer Placeholder 3"/>
          <p:cNvSpPr>
            <a:spLocks noGrp="1"/>
          </p:cNvSpPr>
          <p:nvPr>
            <p:ph type="ftr" sz="quarter" idx="11"/>
          </p:nvPr>
        </p:nvSpPr>
        <p:spPr/>
        <p:txBody>
          <a:bodyPr/>
          <a:lstStyle/>
          <a:p>
            <a:r>
              <a:rPr lang="en-US" smtClean="0"/>
              <a:t>Meareg Abreha</a:t>
            </a:r>
            <a:endParaRPr lang="en-US"/>
          </a:p>
        </p:txBody>
      </p:sp>
      <p:sp>
        <p:nvSpPr>
          <p:cNvPr id="5" name="Slide Number Placeholder 4"/>
          <p:cNvSpPr>
            <a:spLocks noGrp="1"/>
          </p:cNvSpPr>
          <p:nvPr>
            <p:ph type="sldNum" sz="quarter" idx="12"/>
          </p:nvPr>
        </p:nvSpPr>
        <p:spPr/>
        <p:txBody>
          <a:bodyPr/>
          <a:lstStyle/>
          <a:p>
            <a:r>
              <a:rPr lang="en-US" smtClean="0"/>
              <a:t>Slide </a:t>
            </a:r>
            <a:fld id="{BE829505-9EC5-974E-8A47-336DEBF93BE7}" type="slidenum">
              <a:rPr lang="en-US" smtClean="0"/>
              <a:pPr/>
              <a:t>2</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457200" y="274680"/>
            <a:ext cx="8225640" cy="1139040"/>
          </a:xfrm>
          <a:prstGeom prst="rect">
            <a:avLst/>
          </a:prstGeom>
          <a:noFill/>
          <a:ln>
            <a:noFill/>
          </a:ln>
        </p:spPr>
      </p:sp>
      <p:sp>
        <p:nvSpPr>
          <p:cNvPr id="127"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600" b="1">
                <a:solidFill>
                  <a:srgbClr val="000000"/>
                </a:solidFill>
                <a:latin typeface="Abyssinica SIL"/>
              </a:rPr>
              <a:t>IEEE 802.20 (MBWA - Vehicular Mobility) security</a:t>
            </a:r>
            <a:endParaRPr/>
          </a:p>
          <a:p>
            <a:pPr>
              <a:lnSpc>
                <a:spcPct val="100000"/>
              </a:lnSpc>
              <a:buFont typeface="Arial"/>
              <a:buChar char="•"/>
            </a:pPr>
            <a:r>
              <a:rPr lang="en-US" sz="2600">
                <a:solidFill>
                  <a:srgbClr val="FF0000"/>
                </a:solidFill>
                <a:latin typeface="Abyssinica SIL"/>
              </a:rPr>
              <a:t>AES </a:t>
            </a:r>
            <a:r>
              <a:rPr lang="en-US" sz="2600">
                <a:solidFill>
                  <a:srgbClr val="FF3300"/>
                </a:solidFill>
                <a:latin typeface="Abyssinica SIL"/>
              </a:rPr>
              <a:t>for securing</a:t>
            </a:r>
            <a:r>
              <a:rPr lang="en-US" sz="2600">
                <a:solidFill>
                  <a:srgbClr val="000000"/>
                </a:solidFill>
                <a:latin typeface="Abyssinica SIL"/>
              </a:rPr>
              <a:t> Radio Link Protocol packets</a:t>
            </a:r>
            <a:endParaRPr/>
          </a:p>
          <a:p>
            <a:pPr>
              <a:lnSpc>
                <a:spcPct val="100000"/>
              </a:lnSpc>
              <a:buFont typeface="Arial"/>
              <a:buChar char="•"/>
            </a:pPr>
            <a:r>
              <a:rPr lang="en-US" sz="2600">
                <a:solidFill>
                  <a:srgbClr val="FF0000"/>
                </a:solidFill>
                <a:latin typeface="Abyssinica SIL"/>
              </a:rPr>
              <a:t>AES CMAC function </a:t>
            </a:r>
            <a:r>
              <a:rPr lang="en-US" sz="2600">
                <a:solidFill>
                  <a:srgbClr val="000000"/>
                </a:solidFill>
                <a:latin typeface="Abyssinica SIL"/>
              </a:rPr>
              <a:t>is used for </a:t>
            </a:r>
            <a:r>
              <a:rPr lang="en-US" sz="2600">
                <a:solidFill>
                  <a:srgbClr val="FF3300"/>
                </a:solidFill>
                <a:latin typeface="Abyssinica SIL"/>
              </a:rPr>
              <a:t>message integrity</a:t>
            </a:r>
            <a:endParaRPr/>
          </a:p>
        </p:txBody>
      </p:sp>
      <p:sp>
        <p:nvSpPr>
          <p:cNvPr id="128" name="CustomShape 3"/>
          <p:cNvSpPr/>
          <p:nvPr/>
        </p:nvSpPr>
        <p:spPr>
          <a:xfrm>
            <a:off x="165240" y="6238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20</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457200" y="274680"/>
            <a:ext cx="8225640" cy="1139040"/>
          </a:xfrm>
          <a:prstGeom prst="rect">
            <a:avLst/>
          </a:prstGeom>
          <a:noFill/>
          <a:ln>
            <a:noFill/>
          </a:ln>
        </p:spPr>
      </p:sp>
      <p:sp>
        <p:nvSpPr>
          <p:cNvPr id="130"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b="1">
                <a:solidFill>
                  <a:srgbClr val="000000"/>
                </a:solidFill>
                <a:latin typeface="Abyssinica SIL"/>
              </a:rPr>
              <a:t>IEEE 802.21 (MIHS) security </a:t>
            </a:r>
            <a:endParaRPr/>
          </a:p>
          <a:p>
            <a:pPr>
              <a:lnSpc>
                <a:spcPct val="100000"/>
              </a:lnSpc>
              <a:buFont typeface="Arial"/>
              <a:buChar char="•"/>
            </a:pPr>
            <a:r>
              <a:rPr lang="en-US" sz="2400">
                <a:solidFill>
                  <a:srgbClr val="FF0000"/>
                </a:solidFill>
                <a:latin typeface="Abyssinica SIL"/>
              </a:rPr>
              <a:t>Keys negotiated </a:t>
            </a:r>
            <a:r>
              <a:rPr lang="en-US" sz="2400">
                <a:solidFill>
                  <a:srgbClr val="000000"/>
                </a:solidFill>
                <a:latin typeface="Abyssinica SIL"/>
              </a:rPr>
              <a:t>during the </a:t>
            </a:r>
            <a:r>
              <a:rPr lang="en-US" sz="2400">
                <a:solidFill>
                  <a:srgbClr val="FF0000"/>
                </a:solidFill>
                <a:latin typeface="Abyssinica SIL"/>
              </a:rPr>
              <a:t>TLS</a:t>
            </a:r>
            <a:r>
              <a:rPr lang="en-US" sz="2400">
                <a:solidFill>
                  <a:srgbClr val="000000"/>
                </a:solidFill>
                <a:latin typeface="Abyssinica SIL"/>
              </a:rPr>
              <a:t> or </a:t>
            </a:r>
            <a:r>
              <a:rPr lang="en-US" sz="2400">
                <a:solidFill>
                  <a:srgbClr val="FF0000"/>
                </a:solidFill>
                <a:latin typeface="Abyssinica SIL"/>
              </a:rPr>
              <a:t>EAP MIH SA </a:t>
            </a:r>
            <a:r>
              <a:rPr lang="en-US" sz="2400">
                <a:solidFill>
                  <a:srgbClr val="000000"/>
                </a:solidFill>
                <a:latin typeface="Abyssinica SIL"/>
              </a:rPr>
              <a:t> establishment are used to</a:t>
            </a:r>
            <a:r>
              <a:rPr lang="en-US" sz="2400">
                <a:solidFill>
                  <a:srgbClr val="FF0000"/>
                </a:solidFill>
                <a:latin typeface="Abyssinica SIL"/>
              </a:rPr>
              <a:t> secure the MIH PDU.</a:t>
            </a:r>
            <a:endParaRPr/>
          </a:p>
          <a:p>
            <a:pPr>
              <a:lnSpc>
                <a:spcPct val="100000"/>
              </a:lnSpc>
            </a:pPr>
            <a:endParaRPr/>
          </a:p>
          <a:p>
            <a:pPr>
              <a:lnSpc>
                <a:spcPct val="100000"/>
              </a:lnSpc>
              <a:buFont typeface="Arial"/>
              <a:buChar char="•"/>
            </a:pPr>
            <a:r>
              <a:rPr lang="en-US" sz="2400">
                <a:solidFill>
                  <a:srgbClr val="FF0000"/>
                </a:solidFill>
                <a:latin typeface="Abyssinica SIL"/>
              </a:rPr>
              <a:t>TKIP</a:t>
            </a:r>
            <a:r>
              <a:rPr lang="en-US" sz="2400">
                <a:solidFill>
                  <a:srgbClr val="000000"/>
                </a:solidFill>
                <a:latin typeface="Abyssinica SIL"/>
              </a:rPr>
              <a:t> or </a:t>
            </a:r>
            <a:r>
              <a:rPr lang="en-US" sz="2400">
                <a:solidFill>
                  <a:srgbClr val="FF0000"/>
                </a:solidFill>
                <a:latin typeface="Abyssinica SIL"/>
              </a:rPr>
              <a:t>CCMP</a:t>
            </a:r>
            <a:r>
              <a:rPr lang="en-US" sz="2400">
                <a:solidFill>
                  <a:srgbClr val="000000"/>
                </a:solidFill>
                <a:latin typeface="Abyssinica SIL"/>
              </a:rPr>
              <a:t> to </a:t>
            </a:r>
            <a:r>
              <a:rPr lang="en-US" sz="2400">
                <a:solidFill>
                  <a:srgbClr val="FF3300"/>
                </a:solidFill>
                <a:latin typeface="Abyssinica SIL"/>
              </a:rPr>
              <a:t>secure </a:t>
            </a:r>
            <a:r>
              <a:rPr lang="en-US" sz="2400">
                <a:solidFill>
                  <a:srgbClr val="FF0000"/>
                </a:solidFill>
                <a:latin typeface="Abyssinica SIL"/>
              </a:rPr>
              <a:t>MIH PDUs</a:t>
            </a:r>
            <a:r>
              <a:rPr lang="en-US" sz="2400">
                <a:solidFill>
                  <a:srgbClr val="000000"/>
                </a:solidFill>
                <a:latin typeface="Abyssinica SIL"/>
              </a:rPr>
              <a:t> between heterogeneous IEEE 802 as well as other systems. </a:t>
            </a:r>
            <a:endParaRPr/>
          </a:p>
        </p:txBody>
      </p:sp>
      <p:sp>
        <p:nvSpPr>
          <p:cNvPr id="131" name="CustomShape 3"/>
          <p:cNvSpPr/>
          <p:nvPr/>
        </p:nvSpPr>
        <p:spPr>
          <a:xfrm>
            <a:off x="182880" y="6400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21</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457200" y="274680"/>
            <a:ext cx="8225640" cy="1139040"/>
          </a:xfrm>
          <a:prstGeom prst="rect">
            <a:avLst/>
          </a:prstGeom>
          <a:noFill/>
          <a:ln>
            <a:noFill/>
          </a:ln>
        </p:spPr>
      </p:sp>
      <p:sp>
        <p:nvSpPr>
          <p:cNvPr id="133"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b="1">
                <a:solidFill>
                  <a:srgbClr val="000000"/>
                </a:solidFill>
                <a:latin typeface="Abyssinica SIL"/>
              </a:rPr>
              <a:t>IEEE 802.21 (MIHS) security </a:t>
            </a:r>
            <a:endParaRPr/>
          </a:p>
          <a:p>
            <a:pPr>
              <a:lnSpc>
                <a:spcPct val="100000"/>
              </a:lnSpc>
              <a:buFont typeface="Arial"/>
              <a:buChar char="•"/>
            </a:pPr>
            <a:r>
              <a:rPr lang="en-US" sz="2400">
                <a:solidFill>
                  <a:srgbClr val="FF0000"/>
                </a:solidFill>
                <a:latin typeface="Abyssinica SIL"/>
              </a:rPr>
              <a:t>Keys negotiated </a:t>
            </a:r>
            <a:r>
              <a:rPr lang="en-US" sz="2400">
                <a:solidFill>
                  <a:srgbClr val="000000"/>
                </a:solidFill>
                <a:latin typeface="Abyssinica SIL"/>
              </a:rPr>
              <a:t>during the </a:t>
            </a:r>
            <a:r>
              <a:rPr lang="en-US" sz="2400">
                <a:solidFill>
                  <a:srgbClr val="FF0000"/>
                </a:solidFill>
                <a:latin typeface="Abyssinica SIL"/>
              </a:rPr>
              <a:t>TLS</a:t>
            </a:r>
            <a:r>
              <a:rPr lang="en-US" sz="2400">
                <a:solidFill>
                  <a:srgbClr val="000000"/>
                </a:solidFill>
                <a:latin typeface="Abyssinica SIL"/>
              </a:rPr>
              <a:t> or </a:t>
            </a:r>
            <a:r>
              <a:rPr lang="en-US" sz="2400">
                <a:solidFill>
                  <a:srgbClr val="FF0000"/>
                </a:solidFill>
                <a:latin typeface="Abyssinica SIL"/>
              </a:rPr>
              <a:t>EAP MIH SA </a:t>
            </a:r>
            <a:r>
              <a:rPr lang="en-US" sz="2400">
                <a:solidFill>
                  <a:srgbClr val="000000"/>
                </a:solidFill>
                <a:latin typeface="Abyssinica SIL"/>
              </a:rPr>
              <a:t> establishment are used to</a:t>
            </a:r>
            <a:r>
              <a:rPr lang="en-US" sz="2400">
                <a:solidFill>
                  <a:srgbClr val="FF0000"/>
                </a:solidFill>
                <a:latin typeface="Abyssinica SIL"/>
              </a:rPr>
              <a:t> secure the MIH PDU.</a:t>
            </a:r>
            <a:endParaRPr/>
          </a:p>
          <a:p>
            <a:pPr>
              <a:lnSpc>
                <a:spcPct val="100000"/>
              </a:lnSpc>
            </a:pPr>
            <a:endParaRPr/>
          </a:p>
          <a:p>
            <a:pPr>
              <a:lnSpc>
                <a:spcPct val="100000"/>
              </a:lnSpc>
              <a:buFont typeface="Arial"/>
              <a:buChar char="•"/>
            </a:pPr>
            <a:r>
              <a:rPr lang="en-US" sz="2400">
                <a:solidFill>
                  <a:srgbClr val="FF0000"/>
                </a:solidFill>
                <a:latin typeface="Abyssinica SIL"/>
              </a:rPr>
              <a:t>TKIP</a:t>
            </a:r>
            <a:r>
              <a:rPr lang="en-US" sz="2400">
                <a:solidFill>
                  <a:srgbClr val="000000"/>
                </a:solidFill>
                <a:latin typeface="Abyssinica SIL"/>
              </a:rPr>
              <a:t> or </a:t>
            </a:r>
            <a:r>
              <a:rPr lang="en-US" sz="2400">
                <a:solidFill>
                  <a:srgbClr val="FF0000"/>
                </a:solidFill>
                <a:latin typeface="Abyssinica SIL"/>
              </a:rPr>
              <a:t>CCMP</a:t>
            </a:r>
            <a:r>
              <a:rPr lang="en-US" sz="2400">
                <a:solidFill>
                  <a:srgbClr val="000000"/>
                </a:solidFill>
                <a:latin typeface="Abyssinica SIL"/>
              </a:rPr>
              <a:t> to </a:t>
            </a:r>
            <a:r>
              <a:rPr lang="en-US" sz="2400">
                <a:solidFill>
                  <a:srgbClr val="FF3300"/>
                </a:solidFill>
                <a:latin typeface="Abyssinica SIL"/>
              </a:rPr>
              <a:t>secure </a:t>
            </a:r>
            <a:r>
              <a:rPr lang="en-US" sz="2400">
                <a:solidFill>
                  <a:srgbClr val="000000"/>
                </a:solidFill>
                <a:latin typeface="Abyssinica SIL"/>
              </a:rPr>
              <a:t>MIH between heterogeneous IEEE 802 as well as other systems. </a:t>
            </a:r>
            <a:endParaRPr/>
          </a:p>
        </p:txBody>
      </p:sp>
      <p:sp>
        <p:nvSpPr>
          <p:cNvPr id="134" name="CustomShape 3"/>
          <p:cNvSpPr/>
          <p:nvPr/>
        </p:nvSpPr>
        <p:spPr>
          <a:xfrm>
            <a:off x="182880" y="6400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22</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CustomShape 1"/>
          <p:cNvSpPr/>
          <p:nvPr/>
        </p:nvSpPr>
        <p:spPr>
          <a:xfrm>
            <a:off x="457200" y="274680"/>
            <a:ext cx="8225640" cy="1139040"/>
          </a:xfrm>
          <a:prstGeom prst="rect">
            <a:avLst/>
          </a:prstGeom>
          <a:noFill/>
          <a:ln>
            <a:noFill/>
          </a:ln>
        </p:spPr>
      </p:sp>
      <p:sp>
        <p:nvSpPr>
          <p:cNvPr id="136"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400" b="1">
                <a:solidFill>
                  <a:srgbClr val="000000"/>
                </a:solidFill>
                <a:latin typeface="Abyssinica SIL"/>
              </a:rPr>
              <a:t>WRANs (IEEE 802.22) security</a:t>
            </a:r>
            <a:endParaRPr/>
          </a:p>
          <a:p>
            <a:pPr>
              <a:lnSpc>
                <a:spcPct val="100000"/>
              </a:lnSpc>
            </a:pPr>
            <a:r>
              <a:rPr lang="en-US" sz="2400" b="1">
                <a:solidFill>
                  <a:srgbClr val="000000"/>
                </a:solidFill>
                <a:latin typeface="Abyssinica SIL"/>
              </a:rPr>
              <a:t> </a:t>
            </a:r>
            <a:endParaRPr/>
          </a:p>
          <a:p>
            <a:pPr>
              <a:lnSpc>
                <a:spcPct val="100000"/>
              </a:lnSpc>
              <a:buFont typeface="Arial"/>
              <a:buChar char="•"/>
            </a:pPr>
            <a:r>
              <a:rPr lang="en-US" sz="2800">
                <a:solidFill>
                  <a:srgbClr val="000000"/>
                </a:solidFill>
                <a:latin typeface="Abyssinica SIL"/>
              </a:rPr>
              <a:t>Two security sub-layers:</a:t>
            </a:r>
            <a:endParaRPr/>
          </a:p>
          <a:p>
            <a:pPr lvl="1">
              <a:lnSpc>
                <a:spcPct val="100000"/>
              </a:lnSpc>
              <a:buSzPct val="45000"/>
              <a:buFont typeface="StarSymbol"/>
              <a:buChar char="l"/>
            </a:pPr>
            <a:r>
              <a:rPr lang="en-US" sz="2800">
                <a:solidFill>
                  <a:srgbClr val="000000"/>
                </a:solidFill>
                <a:latin typeface="Abyssinica SIL"/>
              </a:rPr>
              <a:t>Sublayer 1 – targets </a:t>
            </a:r>
            <a:r>
              <a:rPr lang="en-US" sz="2800">
                <a:solidFill>
                  <a:srgbClr val="FF0000"/>
                </a:solidFill>
                <a:latin typeface="Abyssinica SIL"/>
              </a:rPr>
              <a:t>non-cognitive</a:t>
            </a:r>
            <a:r>
              <a:rPr lang="en-US" sz="2800">
                <a:solidFill>
                  <a:srgbClr val="000000"/>
                </a:solidFill>
                <a:latin typeface="Abyssinica SIL"/>
              </a:rPr>
              <a:t> functionalities</a:t>
            </a:r>
            <a:endParaRPr/>
          </a:p>
          <a:p>
            <a:pPr lvl="1">
              <a:lnSpc>
                <a:spcPct val="100000"/>
              </a:lnSpc>
              <a:buSzPct val="45000"/>
              <a:buFont typeface="StarSymbol"/>
              <a:buChar char="l"/>
            </a:pPr>
            <a:r>
              <a:rPr lang="en-US" sz="2800">
                <a:solidFill>
                  <a:srgbClr val="000000"/>
                </a:solidFill>
                <a:latin typeface="Abyssinica SIL"/>
              </a:rPr>
              <a:t>Sublayer 2 – targets </a:t>
            </a:r>
            <a:r>
              <a:rPr lang="en-US" sz="2800">
                <a:solidFill>
                  <a:srgbClr val="FF0000"/>
                </a:solidFill>
                <a:latin typeface="Abyssinica SIL"/>
              </a:rPr>
              <a:t>cognitive</a:t>
            </a:r>
            <a:r>
              <a:rPr lang="en-US" sz="2800">
                <a:solidFill>
                  <a:srgbClr val="000000"/>
                </a:solidFill>
                <a:latin typeface="Abyssinica SIL"/>
              </a:rPr>
              <a:t> functionalities</a:t>
            </a:r>
            <a:endParaRPr/>
          </a:p>
        </p:txBody>
      </p:sp>
      <p:sp>
        <p:nvSpPr>
          <p:cNvPr id="137" name="CustomShape 3"/>
          <p:cNvSpPr/>
          <p:nvPr/>
        </p:nvSpPr>
        <p:spPr>
          <a:xfrm>
            <a:off x="165240" y="6238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23</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457200" y="274680"/>
            <a:ext cx="8225640" cy="1139040"/>
          </a:xfrm>
          <a:prstGeom prst="rect">
            <a:avLst/>
          </a:prstGeom>
          <a:noFill/>
          <a:ln>
            <a:noFill/>
          </a:ln>
        </p:spPr>
      </p:sp>
      <p:sp>
        <p:nvSpPr>
          <p:cNvPr id="139"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buFont typeface="Arial"/>
              <a:buChar char="•"/>
            </a:pPr>
            <a:r>
              <a:rPr lang="en-US" sz="2600">
                <a:solidFill>
                  <a:srgbClr val="000000"/>
                </a:solidFill>
                <a:latin typeface="Abyssinica SIL"/>
              </a:rPr>
              <a:t>In sublayer1, </a:t>
            </a:r>
            <a:r>
              <a:rPr lang="en-US" sz="2600">
                <a:solidFill>
                  <a:srgbClr val="FF0000"/>
                </a:solidFill>
                <a:latin typeface="Abyssinica SIL"/>
              </a:rPr>
              <a:t>encapsulation protocol </a:t>
            </a:r>
            <a:r>
              <a:rPr lang="en-US" sz="2600">
                <a:solidFill>
                  <a:srgbClr val="000000"/>
                </a:solidFill>
                <a:latin typeface="Abyssinica SIL"/>
              </a:rPr>
              <a:t>defines set of</a:t>
            </a:r>
            <a:r>
              <a:rPr lang="en-US" sz="2600">
                <a:solidFill>
                  <a:srgbClr val="FF0000"/>
                </a:solidFill>
                <a:latin typeface="Abyssinica SIL"/>
              </a:rPr>
              <a:t> supported cryptographic suites.</a:t>
            </a:r>
            <a:endParaRPr/>
          </a:p>
          <a:p>
            <a:pPr>
              <a:lnSpc>
                <a:spcPct val="100000"/>
              </a:lnSpc>
              <a:buFont typeface="Arial"/>
              <a:buChar char="•"/>
            </a:pPr>
            <a:r>
              <a:rPr lang="en-US" sz="2600">
                <a:solidFill>
                  <a:srgbClr val="FF0000"/>
                </a:solidFill>
                <a:latin typeface="Abyssinica SIL"/>
              </a:rPr>
              <a:t>AES in GCM </a:t>
            </a:r>
            <a:r>
              <a:rPr lang="en-US" sz="2600">
                <a:solidFill>
                  <a:srgbClr val="000000"/>
                </a:solidFill>
                <a:latin typeface="Abyssinica SIL"/>
              </a:rPr>
              <a:t>(Galois Counter Mode) is supported</a:t>
            </a:r>
            <a:endParaRPr/>
          </a:p>
          <a:p>
            <a:pPr>
              <a:lnSpc>
                <a:spcPct val="100000"/>
              </a:lnSpc>
            </a:pPr>
            <a:endParaRPr/>
          </a:p>
          <a:p>
            <a:pPr>
              <a:lnSpc>
                <a:spcPct val="100000"/>
              </a:lnSpc>
              <a:buFont typeface="Arial"/>
              <a:buChar char="•"/>
            </a:pPr>
            <a:r>
              <a:rPr lang="en-US" sz="2600">
                <a:solidFill>
                  <a:srgbClr val="000000"/>
                </a:solidFill>
                <a:latin typeface="Abyssinica SIL"/>
              </a:rPr>
              <a:t>The cognitive targeting, sublayer 2, provides protection to the </a:t>
            </a:r>
            <a:r>
              <a:rPr lang="en-US" sz="2600">
                <a:solidFill>
                  <a:srgbClr val="FF0000"/>
                </a:solidFill>
                <a:latin typeface="Abyssinica SIL"/>
              </a:rPr>
              <a:t>incumbents</a:t>
            </a:r>
            <a:r>
              <a:rPr lang="en-US" sz="2600">
                <a:solidFill>
                  <a:srgbClr val="000000"/>
                </a:solidFill>
                <a:latin typeface="Abyssinica SIL"/>
              </a:rPr>
              <a:t> as well as to the </a:t>
            </a:r>
            <a:r>
              <a:rPr lang="en-US" sz="2600">
                <a:solidFill>
                  <a:srgbClr val="FF0000"/>
                </a:solidFill>
                <a:latin typeface="Abyssinica SIL"/>
              </a:rPr>
              <a:t>802.22 systems </a:t>
            </a:r>
            <a:r>
              <a:rPr lang="en-US" sz="2600">
                <a:solidFill>
                  <a:srgbClr val="000000"/>
                </a:solidFill>
                <a:latin typeface="Abyssinica SIL"/>
              </a:rPr>
              <a:t>against </a:t>
            </a:r>
            <a:r>
              <a:rPr lang="en-US" sz="2600">
                <a:solidFill>
                  <a:srgbClr val="FF0000"/>
                </a:solidFill>
                <a:latin typeface="Abyssinica SIL"/>
              </a:rPr>
              <a:t>DoS</a:t>
            </a:r>
            <a:r>
              <a:rPr lang="en-US" sz="2600">
                <a:solidFill>
                  <a:srgbClr val="000000"/>
                </a:solidFill>
                <a:latin typeface="Abyssinica SIL"/>
              </a:rPr>
              <a:t> attack types targeted at that layer.</a:t>
            </a:r>
            <a:endParaRPr/>
          </a:p>
          <a:p>
            <a:pPr>
              <a:lnSpc>
                <a:spcPct val="100000"/>
              </a:lnSpc>
            </a:pPr>
            <a:endParaRPr/>
          </a:p>
        </p:txBody>
      </p:sp>
      <p:sp>
        <p:nvSpPr>
          <p:cNvPr id="140" name="CustomShape 3"/>
          <p:cNvSpPr/>
          <p:nvPr/>
        </p:nvSpPr>
        <p:spPr>
          <a:xfrm>
            <a:off x="182880" y="640080"/>
            <a:ext cx="8061480" cy="56196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Data Confidentiality and Integrity </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24</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457200" y="274680"/>
            <a:ext cx="8225640" cy="1139040"/>
          </a:xfrm>
          <a:prstGeom prst="rect">
            <a:avLst/>
          </a:prstGeom>
          <a:noFill/>
          <a:ln>
            <a:noFill/>
          </a:ln>
        </p:spPr>
        <p:txBody>
          <a:bodyPr lIns="90000" tIns="45000" rIns="90000" bIns="45000" anchor="ctr"/>
          <a:lstStyle/>
          <a:p>
            <a:pPr>
              <a:lnSpc>
                <a:spcPct val="100000"/>
              </a:lnSpc>
            </a:pPr>
            <a:r>
              <a:rPr lang="en-US" sz="2600" b="1">
                <a:solidFill>
                  <a:srgbClr val="000000"/>
                </a:solidFill>
                <a:latin typeface="Abyssinica SIL"/>
              </a:rPr>
              <a:t>Challenges and Conclusion</a:t>
            </a:r>
            <a:endParaRPr/>
          </a:p>
        </p:txBody>
      </p:sp>
      <p:sp>
        <p:nvSpPr>
          <p:cNvPr id="142"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pPr>
            <a:r>
              <a:rPr lang="en-US" sz="2600" b="1">
                <a:solidFill>
                  <a:srgbClr val="000000"/>
                </a:solidFill>
                <a:latin typeface="Abyssinica SIL"/>
              </a:rPr>
              <a:t>Challenges</a:t>
            </a:r>
            <a:endParaRPr/>
          </a:p>
          <a:p>
            <a:pPr>
              <a:lnSpc>
                <a:spcPct val="100000"/>
              </a:lnSpc>
              <a:buFont typeface="Arial"/>
              <a:buChar char="•"/>
            </a:pPr>
            <a:r>
              <a:rPr lang="en-US" sz="2400">
                <a:solidFill>
                  <a:srgbClr val="000000"/>
                </a:solidFill>
                <a:latin typeface="Abyssinica SIL"/>
              </a:rPr>
              <a:t>Weaknesses in security mechanisms</a:t>
            </a:r>
            <a:endParaRPr/>
          </a:p>
          <a:p>
            <a:pPr>
              <a:lnSpc>
                <a:spcPct val="100000"/>
              </a:lnSpc>
              <a:buFont typeface="Arial"/>
              <a:buChar char="•"/>
            </a:pPr>
            <a:r>
              <a:rPr lang="en-US" sz="2400">
                <a:solidFill>
                  <a:srgbClr val="000000"/>
                </a:solidFill>
                <a:latin typeface="Abyssinica SIL"/>
              </a:rPr>
              <a:t>Increasing computing power</a:t>
            </a:r>
            <a:endParaRPr/>
          </a:p>
          <a:p>
            <a:pPr>
              <a:lnSpc>
                <a:spcPct val="100000"/>
              </a:lnSpc>
              <a:buFont typeface="Arial"/>
              <a:buChar char="•"/>
            </a:pPr>
            <a:r>
              <a:rPr lang="en-US" sz="2400">
                <a:solidFill>
                  <a:srgbClr val="000000"/>
                </a:solidFill>
                <a:latin typeface="Abyssinica SIL"/>
              </a:rPr>
              <a:t>Cloud computing changing the way service is provided</a:t>
            </a:r>
            <a:endParaRPr/>
          </a:p>
          <a:p>
            <a:pPr>
              <a:lnSpc>
                <a:spcPct val="100000"/>
              </a:lnSpc>
            </a:pPr>
            <a:r>
              <a:rPr lang="en-US" sz="2400" b="1">
                <a:solidFill>
                  <a:srgbClr val="000000"/>
                </a:solidFill>
                <a:latin typeface="Abyssinica SIL"/>
              </a:rPr>
              <a:t>Conclusion</a:t>
            </a:r>
            <a:endParaRPr/>
          </a:p>
          <a:p>
            <a:pPr>
              <a:lnSpc>
                <a:spcPct val="100000"/>
              </a:lnSpc>
              <a:buFont typeface="Arial"/>
              <a:buChar char="•"/>
            </a:pPr>
            <a:r>
              <a:rPr lang="en-US" sz="2400">
                <a:solidFill>
                  <a:srgbClr val="000000"/>
                </a:solidFill>
                <a:latin typeface="Abyssinica SIL"/>
              </a:rPr>
              <a:t>Early IEEE 802 security started with simple cryptographic techniques and evolved to its current state.</a:t>
            </a:r>
            <a:endParaRPr/>
          </a:p>
          <a:p>
            <a:pPr>
              <a:lnSpc>
                <a:spcPct val="100000"/>
              </a:lnSpc>
              <a:buFont typeface="Arial"/>
              <a:buChar char="•"/>
            </a:pPr>
            <a:r>
              <a:rPr lang="en-US" sz="2400">
                <a:solidFill>
                  <a:srgbClr val="000000"/>
                </a:solidFill>
                <a:latin typeface="Abyssinica SIL"/>
              </a:rPr>
              <a:t>Future security protocols need to consider the above factors and provide scalable solutions to existing weaknesses.</a:t>
            </a:r>
            <a:endParaRPr/>
          </a:p>
          <a:p>
            <a:pPr>
              <a:lnSpc>
                <a:spcPct val="100000"/>
              </a:lnSpc>
            </a:pP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25</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457200" y="274680"/>
            <a:ext cx="8225640" cy="1139040"/>
          </a:xfrm>
          <a:prstGeom prst="rect">
            <a:avLst/>
          </a:prstGeom>
          <a:noFill/>
          <a:ln>
            <a:noFill/>
          </a:ln>
        </p:spPr>
      </p:sp>
      <p:sp>
        <p:nvSpPr>
          <p:cNvPr id="144" name="CustomShape 2"/>
          <p:cNvSpPr/>
          <p:nvPr/>
        </p:nvSpPr>
        <p:spPr>
          <a:xfrm>
            <a:off x="457200" y="1600200"/>
            <a:ext cx="8225640" cy="4521960"/>
          </a:xfrm>
          <a:prstGeom prst="rect">
            <a:avLst/>
          </a:prstGeom>
          <a:noFill/>
          <a:ln>
            <a:noFill/>
          </a:ln>
        </p:spPr>
        <p:txBody>
          <a:bodyPr lIns="90000" tIns="45000" rIns="90000" bIns="45000"/>
          <a:lstStyle/>
          <a:p>
            <a:pPr algn="ctr">
              <a:lnSpc>
                <a:spcPct val="100000"/>
              </a:lnSpc>
            </a:pPr>
            <a:endParaRPr/>
          </a:p>
          <a:p>
            <a:pPr algn="ctr">
              <a:lnSpc>
                <a:spcPct val="100000"/>
              </a:lnSpc>
            </a:pPr>
            <a:r>
              <a:rPr lang="en-US" sz="6600">
                <a:solidFill>
                  <a:srgbClr val="000000"/>
                </a:solidFill>
                <a:latin typeface="Abyssinica SIL"/>
              </a:rPr>
              <a:t>Thank You!</a:t>
            </a:r>
            <a:endParaRPr/>
          </a:p>
          <a:p>
            <a:pPr algn="ctr">
              <a:lnSpc>
                <a:spcPct val="100000"/>
              </a:lnSpc>
            </a:pPr>
            <a:endParaRPr/>
          </a:p>
          <a:p>
            <a:pPr algn="ctr">
              <a:lnSpc>
                <a:spcPct val="100000"/>
              </a:lnSpc>
            </a:pPr>
            <a:r>
              <a:rPr lang="en-US" sz="2800">
                <a:solidFill>
                  <a:srgbClr val="000000"/>
                </a:solidFill>
                <a:latin typeface="Abyssinica SIL"/>
              </a:rPr>
              <a:t>Questions and comments are welcome :-)</a:t>
            </a:r>
            <a:endParaRPr/>
          </a:p>
          <a:p>
            <a:pPr algn="ctr">
              <a:lnSpc>
                <a:spcPct val="100000"/>
              </a:lnSpc>
            </a:pPr>
            <a:endParaRPr/>
          </a:p>
          <a:p>
            <a:pPr algn="ctr">
              <a:lnSpc>
                <a:spcPct val="100000"/>
              </a:lnSpc>
            </a:pP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26</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p:nvPr/>
        </p:nvSpPr>
        <p:spPr>
          <a:xfrm>
            <a:off x="457200" y="274680"/>
            <a:ext cx="8225640" cy="1139040"/>
          </a:xfrm>
          <a:prstGeom prst="rect">
            <a:avLst/>
          </a:prstGeom>
          <a:noFill/>
          <a:ln>
            <a:noFill/>
          </a:ln>
        </p:spPr>
      </p:sp>
      <p:sp>
        <p:nvSpPr>
          <p:cNvPr id="82"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buFont typeface="StarSymbol"/>
              <a:buChar char="l"/>
            </a:pPr>
            <a:r>
              <a:rPr lang="en-US" sz="3200">
                <a:solidFill>
                  <a:srgbClr val="000000"/>
                </a:solidFill>
                <a:latin typeface="Abyssinica SIL"/>
              </a:rPr>
              <a:t>Background</a:t>
            </a:r>
            <a:endParaRPr/>
          </a:p>
          <a:p>
            <a:pPr>
              <a:lnSpc>
                <a:spcPct val="100000"/>
              </a:lnSpc>
            </a:pPr>
            <a:endParaRPr/>
          </a:p>
          <a:p>
            <a:pPr>
              <a:lnSpc>
                <a:spcPct val="100000"/>
              </a:lnSpc>
              <a:buFont typeface="StarSymbol"/>
              <a:buChar char="l"/>
            </a:pPr>
            <a:r>
              <a:rPr lang="en-US" sz="3200">
                <a:solidFill>
                  <a:srgbClr val="000000"/>
                </a:solidFill>
                <a:latin typeface="Abyssinica SIL"/>
              </a:rPr>
              <a:t>Parameter as security gauges</a:t>
            </a:r>
            <a:endParaRPr/>
          </a:p>
          <a:p>
            <a:pPr>
              <a:lnSpc>
                <a:spcPct val="100000"/>
              </a:lnSpc>
            </a:pPr>
            <a:endParaRPr/>
          </a:p>
          <a:p>
            <a:pPr>
              <a:lnSpc>
                <a:spcPct val="100000"/>
              </a:lnSpc>
              <a:buFont typeface="StarSymbol"/>
              <a:buChar char="l"/>
            </a:pPr>
            <a:r>
              <a:rPr lang="en-US" sz="3200">
                <a:solidFill>
                  <a:srgbClr val="000000"/>
                </a:solidFill>
                <a:latin typeface="Abyssinica SIL"/>
              </a:rPr>
              <a:t>IEEE 802 security protocols in terms of the chosen parameters</a:t>
            </a:r>
            <a:endParaRPr/>
          </a:p>
          <a:p>
            <a:pPr>
              <a:lnSpc>
                <a:spcPct val="100000"/>
              </a:lnSpc>
            </a:pPr>
            <a:endParaRPr/>
          </a:p>
          <a:p>
            <a:pPr>
              <a:lnSpc>
                <a:spcPct val="100000"/>
              </a:lnSpc>
              <a:buFont typeface="StarSymbol"/>
              <a:buChar char="l"/>
            </a:pPr>
            <a:r>
              <a:rPr lang="en-US" sz="3200">
                <a:solidFill>
                  <a:srgbClr val="000000"/>
                </a:solidFill>
                <a:latin typeface="Abyssinica SIL"/>
              </a:rPr>
              <a:t>Challenges and Conclusion</a:t>
            </a:r>
            <a:endParaRPr/>
          </a:p>
          <a:p>
            <a:pPr>
              <a:lnSpc>
                <a:spcPct val="100000"/>
              </a:lnSpc>
            </a:pPr>
            <a:endParaRPr/>
          </a:p>
        </p:txBody>
      </p:sp>
      <p:sp>
        <p:nvSpPr>
          <p:cNvPr id="83" name="CustomShape 3"/>
          <p:cNvSpPr/>
          <p:nvPr/>
        </p:nvSpPr>
        <p:spPr>
          <a:xfrm>
            <a:off x="548640" y="623880"/>
            <a:ext cx="1991160" cy="561600"/>
          </a:xfrm>
          <a:prstGeom prst="rect">
            <a:avLst/>
          </a:prstGeom>
          <a:noFill/>
          <a:ln>
            <a:noFill/>
          </a:ln>
        </p:spPr>
        <p:txBody>
          <a:bodyPr lIns="90000" tIns="45000" rIns="90000" bIns="45000"/>
          <a:lstStyle/>
          <a:p>
            <a:pPr>
              <a:lnSpc>
                <a:spcPct val="100000"/>
              </a:lnSpc>
            </a:pPr>
            <a:r>
              <a:rPr lang="en-US" sz="3600" b="1">
                <a:solidFill>
                  <a:srgbClr val="000000"/>
                </a:solidFill>
                <a:latin typeface="Abyssinica SIL"/>
              </a:rPr>
              <a:t>Outline</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3</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457200" y="274680"/>
            <a:ext cx="8225640" cy="1139040"/>
          </a:xfrm>
          <a:prstGeom prst="rect">
            <a:avLst/>
          </a:prstGeom>
          <a:noFill/>
          <a:ln>
            <a:noFill/>
          </a:ln>
        </p:spPr>
        <p:txBody>
          <a:bodyPr lIns="90000" tIns="45000" rIns="90000" bIns="45000" anchor="ctr"/>
          <a:lstStyle/>
          <a:p>
            <a:pPr>
              <a:lnSpc>
                <a:spcPct val="100000"/>
              </a:lnSpc>
            </a:pPr>
            <a:r>
              <a:rPr lang="en-US" sz="3600" b="1">
                <a:solidFill>
                  <a:srgbClr val="000000"/>
                </a:solidFill>
                <a:latin typeface="Abyssinica SIL"/>
              </a:rPr>
              <a:t>Background</a:t>
            </a:r>
            <a:endParaRPr/>
          </a:p>
        </p:txBody>
      </p:sp>
      <p:sp>
        <p:nvSpPr>
          <p:cNvPr id="85"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buFont typeface="Arial"/>
              <a:buChar char="•"/>
            </a:pPr>
            <a:r>
              <a:rPr lang="en-US" sz="3200">
                <a:solidFill>
                  <a:srgbClr val="000000"/>
                </a:solidFill>
                <a:latin typeface="Abyssinica SIL"/>
              </a:rPr>
              <a:t>Early security on IEEE 802:</a:t>
            </a:r>
            <a:endParaRPr/>
          </a:p>
          <a:p>
            <a:pPr lvl="1">
              <a:lnSpc>
                <a:spcPct val="100000"/>
              </a:lnSpc>
              <a:buSzPct val="45000"/>
              <a:buFont typeface="StarSymbol"/>
              <a:buChar char="l"/>
            </a:pPr>
            <a:r>
              <a:rPr lang="en-US" sz="2800">
                <a:solidFill>
                  <a:srgbClr val="000000"/>
                </a:solidFill>
                <a:latin typeface="Abyssinica SIL"/>
              </a:rPr>
              <a:t>Gained attention in the wireless world</a:t>
            </a:r>
            <a:endParaRPr/>
          </a:p>
          <a:p>
            <a:pPr lvl="1">
              <a:lnSpc>
                <a:spcPct val="100000"/>
              </a:lnSpc>
              <a:buSzPct val="45000"/>
              <a:buFont typeface="StarSymbol"/>
              <a:buChar char="l"/>
            </a:pPr>
            <a:r>
              <a:rPr lang="en-US" sz="2800">
                <a:solidFill>
                  <a:srgbClr val="000000"/>
                </a:solidFill>
                <a:latin typeface="Abyssinica SIL"/>
              </a:rPr>
              <a:t>Barely proof of concept for Number theory's application </a:t>
            </a:r>
            <a:endParaRPr/>
          </a:p>
          <a:p>
            <a:pPr>
              <a:lnSpc>
                <a:spcPct val="100000"/>
              </a:lnSpc>
            </a:pPr>
            <a:endParaRPr/>
          </a:p>
          <a:p>
            <a:pPr>
              <a:lnSpc>
                <a:spcPct val="100000"/>
              </a:lnSpc>
              <a:buFont typeface="Arial"/>
              <a:buChar char="•"/>
            </a:pPr>
            <a:r>
              <a:rPr lang="en-US" sz="3200">
                <a:solidFill>
                  <a:srgbClr val="000000"/>
                </a:solidFill>
                <a:latin typeface="Abyssinica SIL"/>
              </a:rPr>
              <a:t>Security protocols evolved due to:</a:t>
            </a:r>
            <a:endParaRPr/>
          </a:p>
          <a:p>
            <a:pPr lvl="1">
              <a:lnSpc>
                <a:spcPct val="100000"/>
              </a:lnSpc>
              <a:buSzPct val="45000"/>
              <a:buFont typeface="StarSymbol"/>
              <a:buChar char="l"/>
            </a:pPr>
            <a:r>
              <a:rPr lang="en-US" sz="2600">
                <a:solidFill>
                  <a:srgbClr val="000000"/>
                </a:solidFill>
                <a:latin typeface="Abyssinica SIL"/>
              </a:rPr>
              <a:t>Thorough analysis</a:t>
            </a:r>
            <a:endParaRPr/>
          </a:p>
          <a:p>
            <a:pPr lvl="1">
              <a:lnSpc>
                <a:spcPct val="100000"/>
              </a:lnSpc>
              <a:buSzPct val="45000"/>
              <a:buFont typeface="StarSymbol"/>
              <a:buChar char="l"/>
            </a:pPr>
            <a:r>
              <a:rPr lang="en-US" sz="2600">
                <a:solidFill>
                  <a:srgbClr val="000000"/>
                </a:solidFill>
                <a:latin typeface="Abyssinica SIL"/>
              </a:rPr>
              <a:t>Attacks</a:t>
            </a:r>
            <a:endParaRPr/>
          </a:p>
          <a:p>
            <a:pPr>
              <a:lnSpc>
                <a:spcPct val="100000"/>
              </a:lnSpc>
            </a:pPr>
            <a:endParaRPr/>
          </a:p>
          <a:p>
            <a:pPr>
              <a:lnSpc>
                <a:spcPct val="100000"/>
              </a:lnSpc>
            </a:pP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4</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457200" y="320760"/>
            <a:ext cx="8225640" cy="1139040"/>
          </a:xfrm>
          <a:prstGeom prst="rect">
            <a:avLst/>
          </a:prstGeom>
          <a:noFill/>
          <a:ln>
            <a:noFill/>
          </a:ln>
        </p:spPr>
        <p:txBody>
          <a:bodyPr lIns="90000" tIns="45000" rIns="90000" bIns="45000" anchor="ctr"/>
          <a:lstStyle/>
          <a:p>
            <a:pPr>
              <a:lnSpc>
                <a:spcPct val="100000"/>
              </a:lnSpc>
            </a:pPr>
            <a:r>
              <a:rPr lang="en-US" sz="3600" b="1">
                <a:solidFill>
                  <a:srgbClr val="000000"/>
                </a:solidFill>
                <a:latin typeface="Abyssinica SIL"/>
              </a:rPr>
              <a:t>Parameters as Security Gauges</a:t>
            </a:r>
            <a:endParaRPr/>
          </a:p>
        </p:txBody>
      </p:sp>
      <p:sp>
        <p:nvSpPr>
          <p:cNvPr id="87" name="CustomShape 2"/>
          <p:cNvSpPr/>
          <p:nvPr/>
        </p:nvSpPr>
        <p:spPr>
          <a:xfrm>
            <a:off x="457200" y="1554480"/>
            <a:ext cx="8225640" cy="4521960"/>
          </a:xfrm>
          <a:prstGeom prst="rect">
            <a:avLst/>
          </a:prstGeom>
          <a:noFill/>
          <a:ln>
            <a:noFill/>
          </a:ln>
        </p:spPr>
        <p:txBody>
          <a:bodyPr lIns="90000" tIns="45000" rIns="90000" bIns="45000"/>
          <a:lstStyle/>
          <a:p>
            <a:pPr>
              <a:lnSpc>
                <a:spcPct val="100000"/>
              </a:lnSpc>
            </a:pPr>
            <a:r>
              <a:rPr lang="en-US" sz="2800">
                <a:solidFill>
                  <a:srgbClr val="000000"/>
                </a:solidFill>
                <a:latin typeface="Abyssinica SIL"/>
              </a:rPr>
              <a:t>Parameters that provide the means to </a:t>
            </a:r>
            <a:r>
              <a:rPr lang="en-US" sz="2800">
                <a:solidFill>
                  <a:srgbClr val="FF0000"/>
                </a:solidFill>
                <a:latin typeface="Abyssinica SIL"/>
              </a:rPr>
              <a:t>control clients</a:t>
            </a:r>
            <a:r>
              <a:rPr lang="en-US" sz="2800">
                <a:solidFill>
                  <a:srgbClr val="000000"/>
                </a:solidFill>
                <a:latin typeface="Abyssinica SIL"/>
              </a:rPr>
              <a:t> and </a:t>
            </a:r>
            <a:r>
              <a:rPr lang="en-US" sz="2800">
                <a:solidFill>
                  <a:srgbClr val="FF0000"/>
                </a:solidFill>
                <a:latin typeface="Abyssinica SIL"/>
              </a:rPr>
              <a:t>resources in a given network</a:t>
            </a:r>
            <a:r>
              <a:rPr lang="en-US" sz="2800">
                <a:solidFill>
                  <a:srgbClr val="000000"/>
                </a:solidFill>
                <a:latin typeface="Abyssinica SIL"/>
              </a:rPr>
              <a:t>:</a:t>
            </a:r>
            <a:endParaRPr/>
          </a:p>
          <a:p>
            <a:pPr>
              <a:lnSpc>
                <a:spcPct val="100000"/>
              </a:lnSpc>
            </a:pPr>
            <a:endParaRPr/>
          </a:p>
          <a:p>
            <a:pPr>
              <a:lnSpc>
                <a:spcPct val="100000"/>
              </a:lnSpc>
              <a:buSzPct val="45000"/>
              <a:buFont typeface="StarSymbol"/>
              <a:buChar char="l"/>
            </a:pPr>
            <a:r>
              <a:rPr lang="en-US" sz="2800" b="1">
                <a:solidFill>
                  <a:srgbClr val="000000"/>
                </a:solidFill>
                <a:latin typeface="Abyssinica SIL"/>
              </a:rPr>
              <a:t>Data Access Control and Authentication</a:t>
            </a:r>
            <a:endParaRPr/>
          </a:p>
          <a:p>
            <a:pPr lvl="3">
              <a:lnSpc>
                <a:spcPct val="100000"/>
              </a:lnSpc>
              <a:buSzPct val="45000"/>
              <a:buFont typeface="StarSymbol"/>
              <a:buChar char="l"/>
            </a:pPr>
            <a:r>
              <a:rPr lang="en-US" sz="2800">
                <a:solidFill>
                  <a:srgbClr val="000000"/>
                </a:solidFill>
                <a:latin typeface="Abyssinica SIL"/>
              </a:rPr>
              <a:t>Resource access and controls clients</a:t>
            </a:r>
            <a:endParaRPr/>
          </a:p>
          <a:p>
            <a:pPr>
              <a:lnSpc>
                <a:spcPct val="100000"/>
              </a:lnSpc>
              <a:buSzPct val="45000"/>
              <a:buFont typeface="StarSymbol"/>
              <a:buChar char="l"/>
            </a:pPr>
            <a:r>
              <a:rPr lang="en-US" sz="2800" b="1">
                <a:solidFill>
                  <a:srgbClr val="000000"/>
                </a:solidFill>
                <a:latin typeface="Abyssinica SIL"/>
              </a:rPr>
              <a:t>Data Confidentiality and Integrity:</a:t>
            </a:r>
            <a:endParaRPr/>
          </a:p>
          <a:p>
            <a:pPr lvl="3">
              <a:lnSpc>
                <a:spcPct val="100000"/>
              </a:lnSpc>
              <a:buSzPct val="45000"/>
              <a:buFont typeface="StarSymbol"/>
              <a:buChar char="l"/>
            </a:pPr>
            <a:r>
              <a:rPr lang="en-US" sz="2800">
                <a:solidFill>
                  <a:srgbClr val="000000"/>
                </a:solidFill>
                <a:latin typeface="Abyssinica SIL"/>
              </a:rPr>
              <a:t>Privacy and authenticity of data</a:t>
            </a:r>
            <a:endParaRPr/>
          </a:p>
          <a:p>
            <a:pPr>
              <a:lnSpc>
                <a:spcPct val="100000"/>
              </a:lnSpc>
            </a:pPr>
            <a:endParaRPr/>
          </a:p>
          <a:p>
            <a:pPr>
              <a:lnSpc>
                <a:spcPct val="100000"/>
              </a:lnSpc>
            </a:pPr>
            <a:endParaRPr/>
          </a:p>
          <a:p>
            <a:pPr>
              <a:lnSpc>
                <a:spcPct val="100000"/>
              </a:lnSpc>
            </a:pP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5</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274680"/>
            <a:ext cx="8225640" cy="1139040"/>
          </a:xfrm>
          <a:prstGeom prst="rect">
            <a:avLst/>
          </a:prstGeom>
          <a:noFill/>
          <a:ln>
            <a:noFill/>
          </a:ln>
        </p:spPr>
        <p:txBody>
          <a:bodyPr lIns="90000" tIns="45000" rIns="90000" bIns="45000" anchor="ctr"/>
          <a:lstStyle/>
          <a:p>
            <a:pPr>
              <a:lnSpc>
                <a:spcPct val="100000"/>
              </a:lnSpc>
            </a:pPr>
            <a:r>
              <a:rPr lang="en-US" sz="3200" b="1">
                <a:solidFill>
                  <a:srgbClr val="000000"/>
                </a:solidFill>
                <a:latin typeface="Abyssinica SIL"/>
              </a:rPr>
              <a:t>Data Access Control and Authentication</a:t>
            </a:r>
            <a:endParaRPr/>
          </a:p>
        </p:txBody>
      </p:sp>
      <p:sp>
        <p:nvSpPr>
          <p:cNvPr id="89" name="CustomShape 2"/>
          <p:cNvSpPr/>
          <p:nvPr/>
        </p:nvSpPr>
        <p:spPr>
          <a:xfrm>
            <a:off x="457920" y="1601280"/>
            <a:ext cx="8225640" cy="4521960"/>
          </a:xfrm>
          <a:prstGeom prst="rect">
            <a:avLst/>
          </a:prstGeom>
          <a:noFill/>
          <a:ln>
            <a:noFill/>
          </a:ln>
        </p:spPr>
        <p:txBody>
          <a:bodyPr lIns="90000" tIns="45000" rIns="90000" bIns="45000"/>
          <a:lstStyle/>
          <a:p>
            <a:pPr>
              <a:lnSpc>
                <a:spcPct val="100000"/>
              </a:lnSpc>
            </a:pPr>
            <a:endParaRPr/>
          </a:p>
          <a:p>
            <a:pPr>
              <a:lnSpc>
                <a:spcPct val="100000"/>
              </a:lnSpc>
              <a:buFont typeface="Arial"/>
              <a:buChar char="•"/>
            </a:pPr>
            <a:r>
              <a:rPr lang="en-US" sz="2400">
                <a:solidFill>
                  <a:srgbClr val="000000"/>
                </a:solidFill>
                <a:latin typeface="Abyssinica SIL"/>
              </a:rPr>
              <a:t>Started out with </a:t>
            </a:r>
            <a:r>
              <a:rPr lang="en-US" sz="2400">
                <a:solidFill>
                  <a:srgbClr val="FF0000"/>
                </a:solidFill>
                <a:latin typeface="Abyssinica SIL"/>
              </a:rPr>
              <a:t>802.1x</a:t>
            </a:r>
            <a:r>
              <a:rPr lang="en-US" sz="2400">
                <a:solidFill>
                  <a:srgbClr val="000000"/>
                </a:solidFill>
                <a:latin typeface="Abyssinica SIL"/>
              </a:rPr>
              <a:t> standard for</a:t>
            </a:r>
            <a:r>
              <a:rPr lang="en-US" sz="2400">
                <a:solidFill>
                  <a:srgbClr val="FF0000"/>
                </a:solidFill>
                <a:latin typeface="Abyssinica SIL"/>
              </a:rPr>
              <a:t> port-based</a:t>
            </a:r>
            <a:r>
              <a:rPr lang="en-US" sz="2400">
                <a:solidFill>
                  <a:srgbClr val="FF3300"/>
                </a:solidFill>
                <a:latin typeface="Abyssinica SIL"/>
              </a:rPr>
              <a:t> </a:t>
            </a:r>
            <a:r>
              <a:rPr lang="en-US" sz="2400">
                <a:solidFill>
                  <a:srgbClr val="000000"/>
                </a:solidFill>
                <a:latin typeface="Abyssinica SIL"/>
              </a:rPr>
              <a:t>network Access control in 2001 - u</a:t>
            </a:r>
            <a:r>
              <a:rPr lang="en-US" sz="2200">
                <a:solidFill>
                  <a:srgbClr val="000000"/>
                </a:solidFill>
                <a:latin typeface="Abyssinica SIL"/>
              </a:rPr>
              <a:t>ses the PPP based </a:t>
            </a:r>
            <a:r>
              <a:rPr lang="en-US" sz="2200">
                <a:solidFill>
                  <a:srgbClr val="FF0000"/>
                </a:solidFill>
                <a:latin typeface="Abyssinica SIL"/>
              </a:rPr>
              <a:t>EAP</a:t>
            </a:r>
            <a:r>
              <a:rPr lang="en-US" sz="2200">
                <a:solidFill>
                  <a:srgbClr val="000000"/>
                </a:solidFill>
                <a:latin typeface="Abyssinica SIL"/>
              </a:rPr>
              <a:t> as its authentication mechanism.</a:t>
            </a:r>
            <a:endParaRPr/>
          </a:p>
          <a:p>
            <a:pPr>
              <a:lnSpc>
                <a:spcPct val="100000"/>
              </a:lnSpc>
            </a:pPr>
            <a:endParaRPr/>
          </a:p>
          <a:p>
            <a:pPr>
              <a:lnSpc>
                <a:spcPct val="100000"/>
              </a:lnSpc>
              <a:buFont typeface="Arial"/>
              <a:buChar char="•"/>
            </a:pPr>
            <a:r>
              <a:rPr lang="en-US" sz="2400">
                <a:solidFill>
                  <a:srgbClr val="CC0000"/>
                </a:solidFill>
                <a:latin typeface="Abyssinica SIL"/>
              </a:rPr>
              <a:t>Authenticator PAE</a:t>
            </a:r>
            <a:r>
              <a:rPr lang="en-US" sz="2400">
                <a:solidFill>
                  <a:srgbClr val="000000"/>
                </a:solidFill>
                <a:latin typeface="Abyssinica SIL"/>
              </a:rPr>
              <a:t> enforces authentication via the </a:t>
            </a:r>
            <a:r>
              <a:rPr lang="en-US" sz="2400">
                <a:solidFill>
                  <a:srgbClr val="FF0000"/>
                </a:solidFill>
                <a:latin typeface="Abyssinica SIL"/>
              </a:rPr>
              <a:t>uncontrolled port</a:t>
            </a:r>
            <a:r>
              <a:rPr lang="en-US" sz="2400">
                <a:solidFill>
                  <a:srgbClr val="FF3300"/>
                </a:solidFill>
                <a:latin typeface="Abyssinica SIL"/>
              </a:rPr>
              <a:t> </a:t>
            </a:r>
            <a:r>
              <a:rPr lang="en-US" sz="2400">
                <a:solidFill>
                  <a:srgbClr val="000000"/>
                </a:solidFill>
                <a:latin typeface="Abyssinica SIL"/>
              </a:rPr>
              <a:t>before opening the </a:t>
            </a:r>
            <a:r>
              <a:rPr lang="en-US" sz="2400">
                <a:solidFill>
                  <a:srgbClr val="FF0000"/>
                </a:solidFill>
                <a:latin typeface="Abyssinica SIL"/>
              </a:rPr>
              <a:t>controlled port</a:t>
            </a:r>
            <a:r>
              <a:rPr lang="en-US" sz="2400">
                <a:solidFill>
                  <a:srgbClr val="3333FF"/>
                </a:solidFill>
                <a:latin typeface="Abyssinica SIL"/>
              </a:rPr>
              <a:t> </a:t>
            </a:r>
            <a:r>
              <a:rPr lang="en-US" sz="2400">
                <a:solidFill>
                  <a:srgbClr val="000000"/>
                </a:solidFill>
                <a:latin typeface="Abyssinica SIL"/>
              </a:rPr>
              <a:t>to allow supplicants access to resources.</a:t>
            </a:r>
            <a:endParaRPr/>
          </a:p>
          <a:p>
            <a:pPr>
              <a:lnSpc>
                <a:spcPct val="100000"/>
              </a:lnSpc>
            </a:pPr>
            <a:endParaRPr/>
          </a:p>
          <a:p>
            <a:pPr>
              <a:lnSpc>
                <a:spcPct val="100000"/>
              </a:lnSpc>
            </a:pPr>
            <a:endParaRPr/>
          </a:p>
          <a:p>
            <a:pPr>
              <a:lnSpc>
                <a:spcPct val="100000"/>
              </a:lnSpc>
            </a:pP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6</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200" y="274320"/>
            <a:ext cx="8225640" cy="1139040"/>
          </a:xfrm>
          <a:prstGeom prst="rect">
            <a:avLst/>
          </a:prstGeom>
          <a:noFill/>
          <a:ln>
            <a:noFill/>
          </a:ln>
        </p:spPr>
        <p:txBody>
          <a:bodyPr lIns="90000" tIns="45000" rIns="90000" bIns="45000" anchor="ctr"/>
          <a:lstStyle/>
          <a:p>
            <a:pPr>
              <a:lnSpc>
                <a:spcPct val="100000"/>
              </a:lnSpc>
            </a:pPr>
            <a:r>
              <a:rPr lang="en-US" sz="3200" b="1">
                <a:solidFill>
                  <a:srgbClr val="000000"/>
                </a:solidFill>
                <a:latin typeface="Abyssinica SIL"/>
              </a:rPr>
              <a:t>A little more on 802.1x</a:t>
            </a:r>
            <a:endParaRPr/>
          </a:p>
        </p:txBody>
      </p:sp>
      <p:sp>
        <p:nvSpPr>
          <p:cNvPr id="91" name="CustomShape 2"/>
          <p:cNvSpPr/>
          <p:nvPr/>
        </p:nvSpPr>
        <p:spPr>
          <a:xfrm>
            <a:off x="457200" y="1600200"/>
            <a:ext cx="8225640" cy="4521960"/>
          </a:xfrm>
          <a:prstGeom prst="rect">
            <a:avLst/>
          </a:prstGeom>
          <a:noFill/>
          <a:ln>
            <a:noFill/>
          </a:ln>
        </p:spPr>
        <p:txBody>
          <a:bodyPr lIns="90000" tIns="45000" rIns="90000" bIns="45000"/>
          <a:lstStyle/>
          <a:p>
            <a:pPr>
              <a:lnSpc>
                <a:spcPct val="100000"/>
              </a:lnSpc>
              <a:buFont typeface="Arial"/>
              <a:buChar char="•"/>
            </a:pPr>
            <a:r>
              <a:rPr lang="en-US" sz="2400">
                <a:solidFill>
                  <a:srgbClr val="000000"/>
                </a:solidFill>
                <a:latin typeface="Abyssinica SIL"/>
              </a:rPr>
              <a:t>802.1x was initially developed for IEEE </a:t>
            </a:r>
            <a:r>
              <a:rPr lang="en-US" sz="2400">
                <a:solidFill>
                  <a:srgbClr val="FF0000"/>
                </a:solidFill>
                <a:latin typeface="Abyssinica SIL"/>
              </a:rPr>
              <a:t>802.3 </a:t>
            </a:r>
            <a:r>
              <a:rPr lang="en-US" sz="2400">
                <a:solidFill>
                  <a:srgbClr val="000000"/>
                </a:solidFill>
                <a:latin typeface="Abyssinica SIL"/>
              </a:rPr>
              <a:t>- since 2003, extended to 802.11.</a:t>
            </a:r>
            <a:endParaRPr/>
          </a:p>
          <a:p>
            <a:pPr>
              <a:lnSpc>
                <a:spcPct val="100000"/>
              </a:lnSpc>
            </a:pPr>
            <a:endParaRPr/>
          </a:p>
          <a:p>
            <a:pPr>
              <a:lnSpc>
                <a:spcPct val="100000"/>
              </a:lnSpc>
              <a:buFont typeface="Arial"/>
              <a:buChar char="•"/>
            </a:pPr>
            <a:r>
              <a:rPr lang="en-US" sz="2400">
                <a:solidFill>
                  <a:srgbClr val="000000"/>
                </a:solidFill>
                <a:latin typeface="Abyssinica SIL"/>
              </a:rPr>
              <a:t>It defines </a:t>
            </a:r>
            <a:r>
              <a:rPr lang="en-US" sz="2400">
                <a:solidFill>
                  <a:srgbClr val="FF0000"/>
                </a:solidFill>
                <a:latin typeface="Abyssinica SIL"/>
              </a:rPr>
              <a:t>EAP-Over-LAN (EAPOL)</a:t>
            </a:r>
            <a:r>
              <a:rPr lang="en-US" sz="2400">
                <a:solidFill>
                  <a:srgbClr val="000000"/>
                </a:solidFill>
                <a:latin typeface="Abyssinica SIL"/>
              </a:rPr>
              <a:t>,</a:t>
            </a:r>
            <a:r>
              <a:rPr lang="en-US" sz="2400" b="1">
                <a:solidFill>
                  <a:srgbClr val="000000"/>
                </a:solidFill>
                <a:latin typeface="Abyssinica SIL"/>
              </a:rPr>
              <a:t> </a:t>
            </a:r>
            <a:r>
              <a:rPr lang="en-US" sz="2400">
                <a:solidFill>
                  <a:srgbClr val="000000"/>
                </a:solidFill>
                <a:latin typeface="Abyssinica SIL"/>
              </a:rPr>
              <a:t>a standard </a:t>
            </a:r>
            <a:r>
              <a:rPr lang="en-US" sz="2400">
                <a:solidFill>
                  <a:srgbClr val="FF3300"/>
                </a:solidFill>
                <a:latin typeface="Abyssinica SIL"/>
              </a:rPr>
              <a:t>encapsulation method </a:t>
            </a:r>
            <a:r>
              <a:rPr lang="en-US" sz="2400">
                <a:solidFill>
                  <a:srgbClr val="000000"/>
                </a:solidFill>
                <a:latin typeface="Abyssinica SIL"/>
              </a:rPr>
              <a:t>to adapt EAP messages sent over Ethernet or WLANs.</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7</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457200" y="274680"/>
            <a:ext cx="8225640" cy="1139040"/>
          </a:xfrm>
          <a:prstGeom prst="rect">
            <a:avLst/>
          </a:prstGeom>
          <a:noFill/>
          <a:ln>
            <a:noFill/>
          </a:ln>
        </p:spPr>
      </p:sp>
      <p:sp>
        <p:nvSpPr>
          <p:cNvPr id="93" name="CustomShape 2"/>
          <p:cNvSpPr/>
          <p:nvPr/>
        </p:nvSpPr>
        <p:spPr>
          <a:xfrm>
            <a:off x="457200" y="1601640"/>
            <a:ext cx="8225640" cy="4521960"/>
          </a:xfrm>
          <a:prstGeom prst="rect">
            <a:avLst/>
          </a:prstGeom>
          <a:noFill/>
          <a:ln>
            <a:noFill/>
          </a:ln>
        </p:spPr>
        <p:txBody>
          <a:bodyPr lIns="90000" tIns="45000" rIns="90000" bIns="45000"/>
          <a:lstStyle/>
          <a:p>
            <a:pPr>
              <a:lnSpc>
                <a:spcPct val="100000"/>
              </a:lnSpc>
              <a:buFont typeface="Arial"/>
              <a:buChar char="•"/>
            </a:pPr>
            <a:r>
              <a:rPr lang="en-US" sz="2400">
                <a:solidFill>
                  <a:srgbClr val="000000"/>
                </a:solidFill>
                <a:latin typeface="Abyssinica SIL"/>
              </a:rPr>
              <a:t>The IEEE </a:t>
            </a:r>
            <a:r>
              <a:rPr lang="en-US" sz="2400">
                <a:solidFill>
                  <a:srgbClr val="FF3300"/>
                </a:solidFill>
                <a:latin typeface="Abyssinica SIL"/>
              </a:rPr>
              <a:t>802.11i Enterprise mode</a:t>
            </a:r>
            <a:r>
              <a:rPr lang="en-US" sz="2400" b="1">
                <a:solidFill>
                  <a:srgbClr val="000000"/>
                </a:solidFill>
                <a:latin typeface="Abyssinica SIL"/>
              </a:rPr>
              <a:t> </a:t>
            </a:r>
            <a:r>
              <a:rPr lang="en-US" sz="2400">
                <a:solidFill>
                  <a:srgbClr val="000000"/>
                </a:solidFill>
                <a:latin typeface="Abyssinica SIL"/>
              </a:rPr>
              <a:t>implements the 802.1x with authentication servers such as RADIUS</a:t>
            </a:r>
            <a:endParaRPr/>
          </a:p>
          <a:p>
            <a:pPr>
              <a:lnSpc>
                <a:spcPct val="100000"/>
              </a:lnSpc>
            </a:pPr>
            <a:endParaRPr/>
          </a:p>
          <a:p>
            <a:pPr>
              <a:lnSpc>
                <a:spcPct val="100000"/>
              </a:lnSpc>
              <a:buFont typeface="Arial"/>
              <a:buChar char="•"/>
            </a:pPr>
            <a:r>
              <a:rPr lang="en-US" sz="2400">
                <a:solidFill>
                  <a:srgbClr val="FF0000"/>
                </a:solidFill>
                <a:latin typeface="Abyssinica SIL"/>
              </a:rPr>
              <a:t>In Zigbee</a:t>
            </a:r>
            <a:r>
              <a:rPr lang="en-US" sz="2400">
                <a:solidFill>
                  <a:srgbClr val="000000"/>
                </a:solidFill>
                <a:latin typeface="Abyssinica SIL"/>
              </a:rPr>
              <a:t> (Upper layer extension on top of the 802.15.4) a</a:t>
            </a:r>
            <a:r>
              <a:rPr lang="en-US" sz="2400">
                <a:solidFill>
                  <a:srgbClr val="FF0000"/>
                </a:solidFill>
                <a:latin typeface="Abyssinica SIL"/>
              </a:rPr>
              <a:t> trust center/coordinator requests a node for a valid shared network key before it can join the network.</a:t>
            </a:r>
            <a:endParaRPr/>
          </a:p>
          <a:p>
            <a:pPr>
              <a:lnSpc>
                <a:spcPct val="100000"/>
              </a:lnSpc>
            </a:pPr>
            <a:endParaRPr/>
          </a:p>
          <a:p>
            <a:pPr>
              <a:lnSpc>
                <a:spcPct val="100000"/>
              </a:lnSpc>
              <a:buFont typeface="Arial"/>
              <a:buChar char="•"/>
            </a:pPr>
            <a:r>
              <a:rPr lang="en-US" sz="2400">
                <a:solidFill>
                  <a:srgbClr val="000000"/>
                </a:solidFill>
                <a:latin typeface="Abyssinica SIL"/>
              </a:rPr>
              <a:t>In IEEE </a:t>
            </a:r>
            <a:r>
              <a:rPr lang="en-US" sz="2400">
                <a:solidFill>
                  <a:srgbClr val="FF0000"/>
                </a:solidFill>
                <a:latin typeface="Abyssinica SIL"/>
              </a:rPr>
              <a:t>802.21, MIH SA</a:t>
            </a:r>
            <a:r>
              <a:rPr lang="en-US" sz="2400">
                <a:solidFill>
                  <a:srgbClr val="000000"/>
                </a:solidFill>
                <a:latin typeface="Abyssinica SIL"/>
              </a:rPr>
              <a:t> is established either using </a:t>
            </a:r>
            <a:r>
              <a:rPr lang="en-US" sz="2400">
                <a:solidFill>
                  <a:srgbClr val="FF0000"/>
                </a:solidFill>
                <a:latin typeface="Abyssinica SIL"/>
              </a:rPr>
              <a:t>TLS handshake</a:t>
            </a:r>
            <a:r>
              <a:rPr lang="en-US" sz="2400">
                <a:solidFill>
                  <a:srgbClr val="000000"/>
                </a:solidFill>
                <a:latin typeface="Abyssinica SIL"/>
              </a:rPr>
              <a:t>, </a:t>
            </a:r>
            <a:r>
              <a:rPr lang="en-US" sz="2400">
                <a:solidFill>
                  <a:srgbClr val="FF0000"/>
                </a:solidFill>
                <a:latin typeface="Abyssinica SIL"/>
              </a:rPr>
              <a:t>(D)TLS</a:t>
            </a:r>
            <a:r>
              <a:rPr lang="en-US" sz="2400">
                <a:solidFill>
                  <a:srgbClr val="000000"/>
                </a:solidFill>
                <a:latin typeface="Abyssinica SIL"/>
              </a:rPr>
              <a:t> or</a:t>
            </a:r>
            <a:r>
              <a:rPr lang="en-US" sz="2400">
                <a:solidFill>
                  <a:srgbClr val="FF0000"/>
                </a:solidFill>
                <a:latin typeface="Abyssinica SIL"/>
              </a:rPr>
              <a:t> EAP execution</a:t>
            </a:r>
            <a:r>
              <a:rPr lang="en-US" sz="2400">
                <a:solidFill>
                  <a:srgbClr val="000000"/>
                </a:solidFill>
                <a:latin typeface="Abyssinica SIL"/>
              </a:rPr>
              <a:t> over the </a:t>
            </a:r>
            <a:r>
              <a:rPr lang="en-US" sz="2400">
                <a:solidFill>
                  <a:srgbClr val="FF0000"/>
                </a:solidFill>
                <a:latin typeface="Abyssinica SIL"/>
              </a:rPr>
              <a:t>MIH protocol.</a:t>
            </a:r>
            <a:endParaRPr/>
          </a:p>
          <a:p>
            <a:pPr>
              <a:lnSpc>
                <a:spcPct val="100000"/>
              </a:lnSpc>
            </a:pPr>
            <a:endParaRPr/>
          </a:p>
          <a:p>
            <a:pPr>
              <a:lnSpc>
                <a:spcPct val="100000"/>
              </a:lnSpc>
            </a:pPr>
            <a:endParaRPr/>
          </a:p>
          <a:p>
            <a:pPr>
              <a:lnSpc>
                <a:spcPct val="100000"/>
              </a:lnSpc>
            </a:pPr>
            <a:endParaRPr/>
          </a:p>
          <a:p>
            <a:pPr>
              <a:lnSpc>
                <a:spcPct val="100000"/>
              </a:lnSpc>
            </a:pPr>
            <a:endParaRPr/>
          </a:p>
        </p:txBody>
      </p:sp>
      <p:sp>
        <p:nvSpPr>
          <p:cNvPr id="94" name="CustomShape 3"/>
          <p:cNvSpPr/>
          <p:nvPr/>
        </p:nvSpPr>
        <p:spPr>
          <a:xfrm>
            <a:off x="182880" y="229320"/>
            <a:ext cx="8225640" cy="1139040"/>
          </a:xfrm>
          <a:prstGeom prst="rect">
            <a:avLst/>
          </a:prstGeom>
          <a:noFill/>
          <a:ln>
            <a:noFill/>
          </a:ln>
        </p:spPr>
        <p:txBody>
          <a:bodyPr lIns="90000" tIns="45000" rIns="90000" bIns="45000" anchor="ctr"/>
          <a:lstStyle/>
          <a:p>
            <a:pPr>
              <a:lnSpc>
                <a:spcPct val="100000"/>
              </a:lnSpc>
            </a:pPr>
            <a:r>
              <a:rPr lang="en-US" sz="2400" b="1">
                <a:solidFill>
                  <a:srgbClr val="000000"/>
                </a:solidFill>
                <a:latin typeface="Abyssinica SIL"/>
              </a:rPr>
              <a:t>Data Access Control and Authentication on IEEE 802 standards currently</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8</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365760" y="1645920"/>
            <a:ext cx="8318160" cy="5606640"/>
          </a:xfrm>
          <a:prstGeom prst="rect">
            <a:avLst/>
          </a:prstGeom>
          <a:noFill/>
          <a:ln>
            <a:noFill/>
          </a:ln>
        </p:spPr>
        <p:txBody>
          <a:bodyPr lIns="90000" tIns="45000" rIns="90000" bIns="45000"/>
          <a:lstStyle/>
          <a:p>
            <a:pPr>
              <a:lnSpc>
                <a:spcPct val="100000"/>
              </a:lnSpc>
              <a:buFont typeface="Arial"/>
              <a:buChar char="•"/>
            </a:pPr>
            <a:r>
              <a:rPr lang="en-US" sz="2400">
                <a:solidFill>
                  <a:srgbClr val="000000"/>
                </a:solidFill>
                <a:latin typeface="Abyssinica SIL"/>
              </a:rPr>
              <a:t>The IEEE 802.16 (WiMAX) (MBWA) implements RSA based authentication function using x.509 certificates or EAP based authentication.</a:t>
            </a:r>
            <a:endParaRPr/>
          </a:p>
          <a:p>
            <a:pPr>
              <a:lnSpc>
                <a:spcPct val="100000"/>
              </a:lnSpc>
            </a:pPr>
            <a:endParaRPr/>
          </a:p>
          <a:p>
            <a:pPr>
              <a:lnSpc>
                <a:spcPct val="100000"/>
              </a:lnSpc>
              <a:buFont typeface="Arial"/>
              <a:buChar char="•"/>
            </a:pPr>
            <a:r>
              <a:rPr lang="en-US" sz="2400">
                <a:solidFill>
                  <a:srgbClr val="000000"/>
                </a:solidFill>
                <a:latin typeface="Abyssinica SIL"/>
              </a:rPr>
              <a:t>IEEE 802.20 (MBWA – Vehicular Mobility support)</a:t>
            </a:r>
            <a:r>
              <a:rPr lang="en-US" sz="2400">
                <a:solidFill>
                  <a:srgbClr val="000000"/>
                </a:solidFill>
                <a:latin typeface="Abyssinica SIL"/>
                <a:ea typeface="Times New Roman"/>
              </a:rPr>
              <a:t>– has Basic EAP Support Protocol </a:t>
            </a:r>
            <a:endParaRPr/>
          </a:p>
          <a:p>
            <a:pPr>
              <a:lnSpc>
                <a:spcPct val="100000"/>
              </a:lnSpc>
            </a:pPr>
            <a:endParaRPr/>
          </a:p>
          <a:p>
            <a:pPr>
              <a:lnSpc>
                <a:spcPct val="100000"/>
              </a:lnSpc>
              <a:buFont typeface="Arial"/>
              <a:buChar char="•"/>
            </a:pPr>
            <a:r>
              <a:rPr lang="en-US" sz="2400">
                <a:solidFill>
                  <a:srgbClr val="000000"/>
                </a:solidFill>
                <a:latin typeface="Abyssinica SIL"/>
                <a:ea typeface="Times New Roman"/>
              </a:rPr>
              <a:t>IEEE 802.21 (MIH) – uses </a:t>
            </a:r>
            <a:r>
              <a:rPr lang="en-US" sz="2400">
                <a:solidFill>
                  <a:srgbClr val="FF0000"/>
                </a:solidFill>
                <a:latin typeface="Abyssinica SIL"/>
                <a:ea typeface="Times New Roman"/>
              </a:rPr>
              <a:t>target network's</a:t>
            </a:r>
            <a:r>
              <a:rPr lang="en-US" sz="2400">
                <a:solidFill>
                  <a:srgbClr val="000000"/>
                </a:solidFill>
                <a:latin typeface="Abyssinica SIL"/>
                <a:ea typeface="Times New Roman"/>
              </a:rPr>
              <a:t> authentication mechanism before MIH frames exchange.</a:t>
            </a:r>
            <a:endParaRPr/>
          </a:p>
          <a:p>
            <a:pPr>
              <a:lnSpc>
                <a:spcPct val="100000"/>
              </a:lnSpc>
            </a:pPr>
            <a:endParaRPr/>
          </a:p>
          <a:p>
            <a:pPr>
              <a:lnSpc>
                <a:spcPct val="100000"/>
              </a:lnSpc>
              <a:buFont typeface="Arial"/>
              <a:buChar char="•"/>
            </a:pPr>
            <a:r>
              <a:rPr lang="en-US" sz="2400">
                <a:solidFill>
                  <a:srgbClr val="000000"/>
                </a:solidFill>
                <a:latin typeface="Abyssinica SIL"/>
                <a:ea typeface="Times New Roman"/>
              </a:rPr>
              <a:t>IEEE 802.22 (TVWS) – uses EAP-TLS or EAP-TTLS (using RSA or ECC based X.509 digital certificate profiles)</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sp>
        <p:nvSpPr>
          <p:cNvPr id="96" name="CustomShape 2"/>
          <p:cNvSpPr/>
          <p:nvPr/>
        </p:nvSpPr>
        <p:spPr>
          <a:xfrm>
            <a:off x="365760" y="485280"/>
            <a:ext cx="8043840" cy="700560"/>
          </a:xfrm>
          <a:prstGeom prst="rect">
            <a:avLst/>
          </a:prstGeom>
          <a:noFill/>
          <a:ln>
            <a:noFill/>
          </a:ln>
        </p:spPr>
        <p:txBody>
          <a:bodyPr lIns="90000" tIns="45000" rIns="90000" bIns="45000"/>
          <a:lstStyle/>
          <a:p>
            <a:pPr>
              <a:lnSpc>
                <a:spcPct val="100000"/>
              </a:lnSpc>
            </a:pPr>
            <a:r>
              <a:rPr lang="en-US" sz="2400" b="1">
                <a:solidFill>
                  <a:srgbClr val="000000"/>
                </a:solidFill>
                <a:latin typeface="Abyssinica SIL"/>
              </a:rPr>
              <a:t>Data Access Control and Authentication on IEEE 802 standards currently</a:t>
            </a:r>
            <a:endParaRPr/>
          </a:p>
        </p:txBody>
      </p:sp>
      <p:sp>
        <p:nvSpPr>
          <p:cNvPr id="2" name="Date Placeholder 1"/>
          <p:cNvSpPr>
            <a:spLocks noGrp="1"/>
          </p:cNvSpPr>
          <p:nvPr>
            <p:ph type="dt" sz="half" idx="10"/>
          </p:nvPr>
        </p:nvSpPr>
        <p:spPr/>
        <p:txBody>
          <a:bodyPr/>
          <a:lstStyle/>
          <a:p>
            <a:r>
              <a:rPr lang="en-US" smtClean="0"/>
              <a:t>&lt;July 2016&gt;</a:t>
            </a:r>
            <a:endParaRPr lang="en-US"/>
          </a:p>
        </p:txBody>
      </p:sp>
      <p:sp>
        <p:nvSpPr>
          <p:cNvPr id="3" name="Footer Placeholder 2"/>
          <p:cNvSpPr>
            <a:spLocks noGrp="1"/>
          </p:cNvSpPr>
          <p:nvPr>
            <p:ph type="ftr" sz="quarter" idx="11"/>
          </p:nvPr>
        </p:nvSpPr>
        <p:spPr/>
        <p:txBody>
          <a:bodyPr/>
          <a:lstStyle/>
          <a:p>
            <a:r>
              <a:rPr lang="en-US" smtClean="0"/>
              <a:t>Meareg Abreha</a:t>
            </a:r>
            <a:endParaRPr lang="en-US"/>
          </a:p>
        </p:txBody>
      </p:sp>
      <p:sp>
        <p:nvSpPr>
          <p:cNvPr id="4" name="Slide Number Placeholder 3"/>
          <p:cNvSpPr>
            <a:spLocks noGrp="1"/>
          </p:cNvSpPr>
          <p:nvPr>
            <p:ph type="sldNum" sz="quarter" idx="12"/>
          </p:nvPr>
        </p:nvSpPr>
        <p:spPr/>
        <p:txBody>
          <a:bodyPr/>
          <a:lstStyle/>
          <a:p>
            <a:r>
              <a:rPr lang="en-US" smtClean="0"/>
              <a:t>Slide </a:t>
            </a:r>
            <a:fld id="{BE829505-9EC5-974E-8A47-336DEBF93BE7}" type="slidenum">
              <a:rPr lang="en-US" smtClean="0"/>
              <a:pPr/>
              <a:t>9</a:t>
            </a:fld>
            <a:endParaRPr lang="en-US"/>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19</TotalTime>
  <Words>1337</Words>
  <Application>Microsoft Macintosh PowerPoint</Application>
  <PresentationFormat>On-screen Show (4:3)</PresentationFormat>
  <Paragraphs>272</Paragraphs>
  <Slides>26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Times New Roman</vt:lpstr>
      <vt:lpstr>Arial</vt:lpstr>
      <vt:lpstr>IEEE-P802_15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Pat Kinney</cp:lastModifiedBy>
  <cp:revision>4</cp:revision>
  <cp:lastPrinted>1998-02-10T13:28:06Z</cp:lastPrinted>
  <dcterms:created xsi:type="dcterms:W3CDTF">1999-11-08T18:59:45Z</dcterms:created>
  <dcterms:modified xsi:type="dcterms:W3CDTF">2016-07-24T21:41:44Z</dcterms:modified>
</cp:coreProperties>
</file>