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2" r:id="rId6"/>
    <p:sldId id="305"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2586" autoAdjust="0"/>
  </p:normalViewPr>
  <p:slideViewPr>
    <p:cSldViewPr>
      <p:cViewPr varScale="1">
        <p:scale>
          <a:sx n="78" d="100"/>
          <a:sy n="78" d="100"/>
        </p:scale>
        <p:origin x="276" y="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802.15-16/0487r0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July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802.15-16/0487r0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July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802.15-16/0487r0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802.15-16/0487r0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July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802.15-16/0487r0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802.15-16/0487r0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802.15-16/0487r0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2026924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802.15-16/0487r0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1962417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802.15-16/0487r0</a:t>
            </a:r>
            <a:endParaRPr lang="en-US" dirty="0"/>
          </a:p>
        </p:txBody>
      </p:sp>
      <p:sp>
        <p:nvSpPr>
          <p:cNvPr id="5" name="Date Placeholder 4"/>
          <p:cNvSpPr>
            <a:spLocks noGrp="1"/>
          </p:cNvSpPr>
          <p:nvPr>
            <p:ph type="dt" idx="11"/>
          </p:nvPr>
        </p:nvSpPr>
        <p:spPr/>
        <p:txBody>
          <a:bodyPr/>
          <a:lstStyle/>
          <a:p>
            <a:pPr>
              <a:defRPr/>
            </a:pPr>
            <a:r>
              <a:rPr lang="en-US" smtClean="0"/>
              <a:t>July 2016</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July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July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July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July 2016</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15-16-0487r0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July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15-16/487r0</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July 2016 - Waikoloa</a:t>
            </a:r>
          </a:p>
          <a:p>
            <a:r>
              <a:rPr lang="en-US" altLang="ko-KR" sz="1600" b="1" dirty="0" smtClean="0">
                <a:solidFill>
                  <a:schemeClr val="tx1"/>
                </a:solidFill>
                <a:ea typeface="굴림" pitchFamily="50" charset="-127"/>
              </a:rPr>
              <a:t>Date Submitted: 24 July 2016</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11-16/0525r0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430716102"/>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900" b="1" i="0" u="none" strike="noStrike" dirty="0">
                          <a:effectLst/>
                          <a:latin typeface="Arial" panose="020B0604020202020204" pitchFamily="34" charset="0"/>
                        </a:rPr>
                        <a:t>- No </a:t>
                      </a:r>
                      <a:r>
                        <a:rPr lang="en-US" sz="900" b="1" i="0" u="none" strike="noStrike" dirty="0" smtClean="0">
                          <a:effectLst/>
                          <a:latin typeface="Arial" panose="020B0604020202020204" pitchFamily="34" charset="0"/>
                        </a:rPr>
                        <a:t>Department-</a:t>
                      </a:r>
                      <a:endParaRPr lang="en-US" sz="9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9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July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dirty="0"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July 2016 – San Diego</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2016-07-24</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16"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July 2016 Treasurer report for the Joint 802.11/.15 Wireless funds</a:t>
            </a:r>
          </a:p>
          <a:p>
            <a:endParaRPr lang="en-GB" dirty="0" smtClean="0"/>
          </a:p>
          <a:p>
            <a:r>
              <a:rPr lang="en-GB" dirty="0" smtClean="0"/>
              <a:t>Also reported in 802.15 doc: </a:t>
            </a:r>
            <a:r>
              <a:rPr lang="en-US" dirty="0" smtClean="0"/>
              <a:t>15-16/0487r0</a:t>
            </a:r>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July 2016</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425671565"/>
              </p:ext>
            </p:extLst>
          </p:nvPr>
        </p:nvGraphicFramePr>
        <p:xfrm>
          <a:off x="990600" y="838193"/>
          <a:ext cx="7391400" cy="5483650"/>
        </p:xfrm>
        <a:graphic>
          <a:graphicData uri="http://schemas.openxmlformats.org/drawingml/2006/table">
            <a:tbl>
              <a:tblPr/>
              <a:tblGrid>
                <a:gridCol w="5496650"/>
                <a:gridCol w="1894750"/>
              </a:tblGrid>
              <a:tr h="399523">
                <a:tc gridSpan="2">
                  <a:txBody>
                    <a:bodyPr/>
                    <a:lstStyle/>
                    <a:p>
                      <a:pPr algn="ctr" fontAlgn="b"/>
                      <a:r>
                        <a:rPr lang="en-US" sz="2800" b="1" i="0" u="none" strike="noStrike">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a:effectLst/>
                          <a:latin typeface="Arial" panose="020B0604020202020204" pitchFamily="34" charset="0"/>
                        </a:rPr>
                        <a:t>30-Jun-16</a:t>
                      </a: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$457,662.63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($207,346.96)</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$457,662.63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a:t>
            </a:r>
            <a:endParaRPr lang="en-US" dirty="0"/>
          </a:p>
        </p:txBody>
      </p:sp>
      <p:sp>
        <p:nvSpPr>
          <p:cNvPr id="4" name="Date Placeholder 3"/>
          <p:cNvSpPr>
            <a:spLocks noGrp="1"/>
          </p:cNvSpPr>
          <p:nvPr>
            <p:ph type="dt" idx="10"/>
          </p:nvPr>
        </p:nvSpPr>
        <p:spPr/>
        <p:txBody>
          <a:bodyPr/>
          <a:lstStyle/>
          <a:p>
            <a:r>
              <a:rPr lang="en-US" smtClean="0"/>
              <a:t>July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924900429"/>
              </p:ext>
            </p:extLst>
          </p:nvPr>
        </p:nvGraphicFramePr>
        <p:xfrm>
          <a:off x="533400" y="1234439"/>
          <a:ext cx="3409950" cy="4870705"/>
        </p:xfrm>
        <a:graphic>
          <a:graphicData uri="http://schemas.openxmlformats.org/drawingml/2006/table">
            <a:tbl>
              <a:tblPr>
                <a:tableStyleId>{5C22544A-7EE6-4342-B048-85BDC9FD1C3A}</a:tableStyleId>
              </a:tblPr>
              <a:tblGrid>
                <a:gridCol w="2309428"/>
                <a:gridCol w="1100522"/>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$217,000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$8,690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$45,500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$90,000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$13,500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$244,240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($22,740)</a:t>
                      </a:r>
                      <a:endParaRPr lang="en-US" sz="1400" b="0"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$814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3595858956"/>
              </p:ext>
            </p:extLst>
          </p:nvPr>
        </p:nvGraphicFramePr>
        <p:xfrm>
          <a:off x="4074228" y="1219201"/>
          <a:ext cx="1183572" cy="5125213"/>
        </p:xfrm>
        <a:graphic>
          <a:graphicData uri="http://schemas.openxmlformats.org/drawingml/2006/table">
            <a:tbl>
              <a:tblPr>
                <a:tableStyleId>{5C22544A-7EE6-4342-B048-85BDC9FD1C3A}</a:tableStyleId>
              </a:tblPr>
              <a:tblGrid>
                <a:gridCol w="172262"/>
                <a:gridCol w="101131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$225,900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$232,260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$8,551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$47,180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$93,000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$3,875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$251,506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FF0000"/>
                          </a:solidFill>
                          <a:effectLst/>
                          <a:latin typeface="Tahoma" panose="020B0604030504040204" pitchFamily="34" charset="0"/>
                          <a:ea typeface="Tahoma" panose="020B0604030504040204" pitchFamily="34" charset="0"/>
                          <a:cs typeface="Tahoma" panose="020B0604030504040204" pitchFamily="34" charset="0"/>
                        </a:rPr>
                        <a:t>($19,246)</a:t>
                      </a:r>
                      <a:endParaRPr lang="en-US" sz="1400" b="1" i="0" u="none" strike="noStrike" dirty="0">
                        <a:solidFill>
                          <a:srgbClr val="FF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517176879"/>
              </p:ext>
            </p:extLst>
          </p:nvPr>
        </p:nvGraphicFramePr>
        <p:xfrm>
          <a:off x="5486400" y="1213844"/>
          <a:ext cx="1370806" cy="5125213"/>
        </p:xfrm>
        <a:graphic>
          <a:graphicData uri="http://schemas.openxmlformats.org/drawingml/2006/table">
            <a:tbl>
              <a:tblPr>
                <a:tableStyleId>{5C22544A-7EE6-4342-B048-85BDC9FD1C3A}</a:tableStyleId>
              </a:tblPr>
              <a:tblGrid>
                <a:gridCol w="199513"/>
                <a:gridCol w="1171293"/>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$235,9050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$33,228.32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$268,278.32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$19,850.88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$9,190.50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$47,118.14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$101,535.76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$40,776.81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$24,090.47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$6,923.06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$4,905.46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$254,391.08</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rPr>
                        <a:t>13,887.24</a:t>
                      </a:r>
                      <a:endParaRPr lang="en-US" sz="1400" b="1" i="0" u="none" strike="noStrike" dirty="0">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324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ct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$785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Warsaw, Sept 2016 Budget estimate</a:t>
            </a:r>
            <a:endParaRPr lang="en-US" dirty="0"/>
          </a:p>
        </p:txBody>
      </p:sp>
      <p:sp>
        <p:nvSpPr>
          <p:cNvPr id="4" name="Date Placeholder 3"/>
          <p:cNvSpPr>
            <a:spLocks noGrp="1"/>
          </p:cNvSpPr>
          <p:nvPr>
            <p:ph type="dt" idx="10"/>
          </p:nvPr>
        </p:nvSpPr>
        <p:spPr/>
        <p:txBody>
          <a:bodyPr/>
          <a:lstStyle/>
          <a:p>
            <a:r>
              <a:rPr lang="en-US" smtClean="0"/>
              <a:t>July 2016</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517972059"/>
              </p:ext>
            </p:extLst>
          </p:nvPr>
        </p:nvGraphicFramePr>
        <p:xfrm>
          <a:off x="533400" y="1234439"/>
          <a:ext cx="3540828" cy="5021731"/>
        </p:xfrm>
        <a:graphic>
          <a:graphicData uri="http://schemas.openxmlformats.org/drawingml/2006/table">
            <a:tbl>
              <a:tblPr>
                <a:tableStyleId>{5C22544A-7EE6-4342-B048-85BDC9FD1C3A}</a:tableStyleId>
              </a:tblPr>
              <a:tblGrid>
                <a:gridCol w="2398067"/>
                <a:gridCol w="1142761"/>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May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66447">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$71,800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solidFill>
                            <a:schemeClr val="tx1"/>
                          </a:solidFill>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solidFill>
                          <a:schemeClr val="tx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1228235947"/>
              </p:ext>
            </p:extLst>
          </p:nvPr>
        </p:nvGraphicFramePr>
        <p:xfrm>
          <a:off x="4152106" y="1219201"/>
          <a:ext cx="914400" cy="4940515"/>
        </p:xfrm>
        <a:graphic>
          <a:graphicData uri="http://schemas.openxmlformats.org/drawingml/2006/table">
            <a:tbl>
              <a:tblPr>
                <a:tableStyleId>{5C22544A-7EE6-4342-B048-85BDC9FD1C3A}</a:tableStyleId>
              </a:tblPr>
              <a:tblGrid>
                <a:gridCol w="914400"/>
              </a:tblGrid>
              <a:tr h="30479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July 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88871">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$291,350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11443">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0">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6230">
                <a:tc>
                  <a:txBody>
                    <a:bodyPr/>
                    <a:lstStyle/>
                    <a:p>
                      <a:pPr algn="r" fontAlgn="b"/>
                      <a:r>
                        <a:rPr lang="en-US" sz="1400" b="0" i="0" u="none" strike="noStrike" smtClean="0">
                          <a:effectLst/>
                          <a:latin typeface="Tahoma" panose="020B0604030504040204" pitchFamily="34" charset="0"/>
                          <a:ea typeface="Tahoma" panose="020B0604030504040204" pitchFamily="34" charset="0"/>
                          <a:cs typeface="Tahoma" panose="020B0604030504040204" pitchFamily="34" charset="0"/>
                        </a:rPr>
                        <a:t>60,000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2942">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63,775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42,100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317284">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6387">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28600">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13,750</a:t>
                      </a: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$290,325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44529">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$888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6547229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July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42516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r>
              <a:rPr lang="en-US" smtClean="0"/>
              <a:t>324 </a:t>
            </a:r>
            <a:r>
              <a:rPr lang="en-US" dirty="0" smtClean="0"/>
              <a:t>– Waikoloa (</a:t>
            </a:r>
            <a:r>
              <a:rPr lang="en-US" dirty="0" smtClean="0">
                <a:solidFill>
                  <a:srgbClr val="FF0000"/>
                </a:solidFill>
              </a:rPr>
              <a:t>$22,740</a:t>
            </a:r>
            <a:r>
              <a:rPr lang="en-US" dirty="0" smtClean="0"/>
              <a:t>, $</a:t>
            </a:r>
            <a:r>
              <a:rPr lang="en-US" dirty="0">
                <a:solidFill>
                  <a:schemeClr val="tx1"/>
                </a:solidFill>
              </a:rPr>
              <a:t>13,887</a:t>
            </a:r>
            <a:r>
              <a:rPr lang="en-US" dirty="0" smtClean="0"/>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July 2016</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June 30, 2016</a:t>
            </a:r>
          </a:p>
        </p:txBody>
      </p:sp>
      <p:graphicFrame>
        <p:nvGraphicFramePr>
          <p:cNvPr id="8" name="Table 7"/>
          <p:cNvGraphicFramePr>
            <a:graphicFrameLocks noGrp="1"/>
          </p:cNvGraphicFramePr>
          <p:nvPr>
            <p:extLst>
              <p:ext uri="{D42A27DB-BD31-4B8C-83A1-F6EECF244321}">
                <p14:modId xmlns:p14="http://schemas.microsoft.com/office/powerpoint/2010/main" val="1050591229"/>
              </p:ext>
            </p:extLst>
          </p:nvPr>
        </p:nvGraphicFramePr>
        <p:xfrm>
          <a:off x="696914" y="1064343"/>
          <a:ext cx="8066086" cy="5293643"/>
        </p:xfrm>
        <a:graphic>
          <a:graphicData uri="http://schemas.openxmlformats.org/drawingml/2006/table">
            <a:tbl>
              <a:tblPr/>
              <a:tblGrid>
                <a:gridCol w="2087182"/>
                <a:gridCol w="1443634"/>
                <a:gridCol w="1026197"/>
                <a:gridCol w="1082724"/>
                <a:gridCol w="1187085"/>
                <a:gridCol w="1239264"/>
              </a:tblGrid>
              <a:tr h="498793">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 Misc.</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2016-01</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Atlanta, GA</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2016-05</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Waikoloa, HI</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2016-08</a:t>
                      </a:r>
                      <a:br>
                        <a:rPr lang="en-US" sz="1100" b="1" i="0" u="none" strike="noStrike">
                          <a:effectLst/>
                          <a:latin typeface="Arial" panose="020B0604020202020204" pitchFamily="34" charset="0"/>
                        </a:rPr>
                      </a:br>
                      <a:r>
                        <a:rPr lang="en-US" sz="1100" b="1" i="0" u="none" strike="noStrike">
                          <a:effectLst/>
                          <a:latin typeface="Arial" panose="020B0604020202020204" pitchFamily="34" charset="0"/>
                        </a:rPr>
                        <a:t> Warsaw, Poland</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02214">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1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02214">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2214">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$235,050.00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$556,675.00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$33,228.32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$98,673.44 </a:t>
                      </a:r>
                    </a:p>
                  </a:txBody>
                  <a:tcPr marL="9525" marR="9525" marT="9525" marB="0" anchor="ctr">
                    <a:lnL>
                      <a:noFill/>
                    </a:lnL>
                    <a:lnR>
                      <a:noFill/>
                    </a:lnR>
                    <a:lnT>
                      <a:noFill/>
                    </a:lnT>
                    <a:lnB>
                      <a:noFill/>
                    </a:lnB>
                  </a:tcPr>
                </a:tc>
              </a:tr>
              <a:tr h="358592">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$1,051.99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$1,051.99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2214">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$1,051.99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$268,278.32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$656,401.43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r>
              <a:tr h="202214">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58592">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$416.38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$30,000.00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$19,850.88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$37,809.84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$9,190.50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$20,812.11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$47,118.14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$125,673.73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$101,535.76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$188,725.72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$78,640.89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$40,776.81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$119,417.70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$24,090.47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$23,454.07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$6,923.06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$12,729.53 </a:t>
                      </a:r>
                    </a:p>
                  </a:txBody>
                  <a:tcPr marL="9525" marR="9525" marT="9525" marB="0" anchor="ctr">
                    <a:lnL>
                      <a:noFill/>
                    </a:lnL>
                    <a:lnR>
                      <a:noFill/>
                    </a:lnR>
                    <a:lnT>
                      <a:noFill/>
                    </a:lnT>
                    <a:lnB>
                      <a:noFill/>
                    </a:lnB>
                  </a:tcPr>
                </a:tc>
              </a:tr>
              <a:tr h="202214">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$4,905.46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$13,242.52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2214">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$254,391.08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$30,020.00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$671,495.66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2214">
                <a:tc>
                  <a:txBody>
                    <a:bodyPr/>
                    <a:lstStyle/>
                    <a:p>
                      <a:pPr algn="l" fontAlgn="ctr"/>
                      <a:r>
                        <a:rPr lang="en-US" sz="12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$1,038.53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$13,887.24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($30,020.00)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($15,094.23)</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55352</TotalTime>
  <Words>2340</Words>
  <Application>Microsoft Office PowerPoint</Application>
  <PresentationFormat>On-screen Show (4:3)</PresentationFormat>
  <Paragraphs>764</Paragraphs>
  <Slides>11</Slides>
  <Notes>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July 2016 – San Diego</vt:lpstr>
      <vt:lpstr>Abstract</vt:lpstr>
      <vt:lpstr>PowerPoint Presentation</vt:lpstr>
      <vt:lpstr>Waikoloa, May 2016 Budget</vt:lpstr>
      <vt:lpstr>Warsaw, Sept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July 2016 - San Diego</dc:title>
  <dc:creator>Jon Rosdahl</dc:creator>
  <cp:keywords>July 2016</cp:keywords>
  <dc:description>Ben Rolfe (BCA); Jon Rosdahl (Qualcomm)</dc:description>
  <cp:lastModifiedBy>Rosdahl, Jon</cp:lastModifiedBy>
  <cp:revision>316</cp:revision>
  <cp:lastPrinted>1601-01-01T00:00:00Z</cp:lastPrinted>
  <dcterms:created xsi:type="dcterms:W3CDTF">2012-05-13T15:07:35Z</dcterms:created>
  <dcterms:modified xsi:type="dcterms:W3CDTF">2016-07-25T01:34:57Z</dcterms:modified>
</cp:coreProperties>
</file>