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1"/>
  </p:notesMasterIdLst>
  <p:handoutMasterIdLst>
    <p:handoutMasterId r:id="rId32"/>
  </p:handoutMasterIdLst>
  <p:sldIdLst>
    <p:sldId id="287" r:id="rId2"/>
    <p:sldId id="311" r:id="rId3"/>
    <p:sldId id="312" r:id="rId4"/>
    <p:sldId id="313" r:id="rId5"/>
    <p:sldId id="314" r:id="rId6"/>
    <p:sldId id="323" r:id="rId7"/>
    <p:sldId id="264" r:id="rId8"/>
    <p:sldId id="341" r:id="rId9"/>
    <p:sldId id="318" r:id="rId10"/>
    <p:sldId id="325" r:id="rId11"/>
    <p:sldId id="327" r:id="rId12"/>
    <p:sldId id="335" r:id="rId13"/>
    <p:sldId id="336" r:id="rId14"/>
    <p:sldId id="328" r:id="rId15"/>
    <p:sldId id="330" r:id="rId16"/>
    <p:sldId id="338" r:id="rId17"/>
    <p:sldId id="337" r:id="rId18"/>
    <p:sldId id="331" r:id="rId19"/>
    <p:sldId id="332" r:id="rId20"/>
    <p:sldId id="334" r:id="rId21"/>
    <p:sldId id="339" r:id="rId22"/>
    <p:sldId id="289" r:id="rId23"/>
    <p:sldId id="340" r:id="rId24"/>
    <p:sldId id="320" r:id="rId25"/>
    <p:sldId id="321" r:id="rId26"/>
    <p:sldId id="324" r:id="rId27"/>
    <p:sldId id="322" r:id="rId28"/>
    <p:sldId id="319" r:id="rId29"/>
    <p:sldId id="315" r:id="rId3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 id="341"/>
          </p14:sldIdLst>
        </p14:section>
        <p14:section name="Meeting Section" id="{423C3B5B-A901-8240-AD93-EF2BDAB31CDF}">
          <p14:sldIdLst>
            <p14:sldId id="318"/>
            <p14:sldId id="325"/>
            <p14:sldId id="327"/>
            <p14:sldId id="335"/>
            <p14:sldId id="336"/>
            <p14:sldId id="328"/>
            <p14:sldId id="330"/>
            <p14:sldId id="338"/>
            <p14:sldId id="337"/>
            <p14:sldId id="331"/>
            <p14:sldId id="332"/>
            <p14:sldId id="334"/>
            <p14:sldId id="339"/>
            <p14:sldId id="289"/>
            <p14:sldId id="340"/>
            <p14:sldId id="320"/>
            <p14:sldId id="321"/>
            <p14:sldId id="324"/>
            <p14:sldId id="322"/>
          </p14:sldIdLst>
        </p14:section>
        <p14:section name="Closing Report" id="{D1985612-97DB-154D-A772-78B42F343021}">
          <p14:sldIdLst>
            <p14:sldId id="319"/>
            <p14:sldId id="31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9524" autoAdjust="0"/>
    <p:restoredTop sz="98660" autoAdjust="0"/>
  </p:normalViewPr>
  <p:slideViewPr>
    <p:cSldViewPr>
      <p:cViewPr>
        <p:scale>
          <a:sx n="121" d="100"/>
          <a:sy n="121" d="100"/>
        </p:scale>
        <p:origin x="-1520" y="-3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July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&lt;July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&lt;July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16-0479-</a:t>
            </a:r>
            <a:r>
              <a:rPr lang="en-US" b="1" dirty="0" smtClean="0"/>
              <a:t>01-</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7.e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8.e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July 2016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25 July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July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July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5340" y="14478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381000" y="228600"/>
            <a:ext cx="7772400" cy="990600"/>
          </a:xfrm>
        </p:spPr>
        <p:txBody>
          <a:bodyPr/>
          <a:lstStyle/>
          <a:p>
            <a:r>
              <a:rPr lang="en-US" sz="2800" b="1" dirty="0" smtClean="0">
                <a:solidFill>
                  <a:srgbClr val="000000"/>
                </a:solidFill>
                <a:ea typeface="Lucida Grande"/>
                <a:cs typeface="Lucida Grande"/>
              </a:rPr>
              <a:t>802.15.12 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alt.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43000" y="1066800"/>
            <a:ext cx="7084564" cy="5257800"/>
          </a:xfrm>
          <a:prstGeom prst="rect">
            <a:avLst/>
          </a:prstGeom>
        </p:spPr>
      </p:pic>
    </p:spTree>
    <p:extLst>
      <p:ext uri="{BB962C8B-B14F-4D97-AF65-F5344CB8AC3E}">
        <p14:creationId xmlns:p14="http://schemas.microsoft.com/office/powerpoint/2010/main" val="291663752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3581400"/>
          </a:xfrm>
        </p:spPr>
        <p:txBody>
          <a:bodyPr/>
          <a:lstStyle/>
          <a:p>
            <a:pPr>
              <a:buFont typeface="Arial" charset="0"/>
              <a:buChar char="•"/>
            </a:pPr>
            <a:r>
              <a:rPr lang="en-US" sz="2800" dirty="0" smtClean="0">
                <a:latin typeface="Arial" charset="0"/>
              </a:rPr>
              <a:t>Higher Layer Protocol </a:t>
            </a:r>
            <a:r>
              <a:rPr lang="en-US" sz="2800" dirty="0">
                <a:latin typeface="Arial" charset="0"/>
              </a:rPr>
              <a:t>Discrimination Entity (HLPDE) </a:t>
            </a:r>
          </a:p>
          <a:p>
            <a:pPr lvl="1">
              <a:buFont typeface="Arial" charset="0"/>
              <a:buChar char="•"/>
            </a:pPr>
            <a:r>
              <a:rPr lang="en-US" sz="2000" dirty="0" smtClean="0">
                <a:solidFill>
                  <a:schemeClr val="bg2"/>
                </a:solidFill>
                <a:latin typeface="Arial" charset="0"/>
              </a:rPr>
              <a:t>The HLPDE is used by the ULI to determine the higher layer protocol to which to deliver the ULI protocol data unit, or</a:t>
            </a:r>
          </a:p>
          <a:p>
            <a:pPr lvl="1">
              <a:buFont typeface="Arial" charset="0"/>
              <a:buChar char="•"/>
            </a:pPr>
            <a:r>
              <a:rPr lang="en-US" sz="2000" dirty="0">
                <a:solidFill>
                  <a:schemeClr val="bg2"/>
                </a:solidFill>
                <a:latin typeface="Arial" charset="0"/>
              </a:rPr>
              <a:t>Directs and optionally modifies information from Functional SAP to the appropriate </a:t>
            </a:r>
            <a:r>
              <a:rPr lang="en-US" sz="2000" dirty="0" smtClean="0">
                <a:solidFill>
                  <a:schemeClr val="bg2"/>
                </a:solidFill>
                <a:latin typeface="Arial" charset="0"/>
              </a:rPr>
              <a:t>higher layer protocol SAP or </a:t>
            </a:r>
            <a:r>
              <a:rPr lang="en-US" sz="2000" dirty="0">
                <a:solidFill>
                  <a:schemeClr val="bg2"/>
                </a:solidFill>
                <a:latin typeface="Arial" charset="0"/>
              </a:rPr>
              <a:t>another Functional </a:t>
            </a:r>
            <a:r>
              <a:rPr lang="en-US" sz="2000" dirty="0" smtClean="0">
                <a:solidFill>
                  <a:schemeClr val="bg2"/>
                </a:solidFill>
                <a:latin typeface="Arial" charset="0"/>
              </a:rPr>
              <a:t>SAP</a:t>
            </a:r>
          </a:p>
          <a:p>
            <a:pPr>
              <a:buFont typeface="Arial" charset="0"/>
              <a:buChar char="•"/>
            </a:pPr>
            <a:r>
              <a:rPr lang="en-US" sz="2400" dirty="0" smtClean="0">
                <a:latin typeface="Arial" charset="0"/>
              </a:rPr>
              <a:t>Multiplexed MAC Interface (MMI)</a:t>
            </a:r>
          </a:p>
          <a:p>
            <a:pPr lvl="1">
              <a:buFont typeface="Arial" charset="0"/>
              <a:buChar char="•"/>
            </a:pPr>
            <a:r>
              <a:rPr lang="en-US" sz="2000" dirty="0" smtClean="0">
                <a:latin typeface="Arial" charset="0"/>
              </a:rPr>
              <a:t>Directs and optionally modifies information from Functional SAP to the appropriate MAC SAP or another Functional SAP</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15</a:t>
            </a:fld>
            <a:endParaRPr lang="en-US"/>
          </a:p>
        </p:txBody>
      </p:sp>
    </p:spTree>
    <p:extLst>
      <p:ext uri="{BB962C8B-B14F-4D97-AF65-F5344CB8AC3E}">
        <p14:creationId xmlns:p14="http://schemas.microsoft.com/office/powerpoint/2010/main" val="8265979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838200"/>
            <a:ext cx="8686800" cy="1143000"/>
          </a:xfrm>
        </p:spPr>
        <p:txBody>
          <a:bodyPr/>
          <a:lstStyle/>
          <a:p>
            <a:r>
              <a:rPr lang="en-US" b="1" dirty="0" smtClean="0">
                <a:solidFill>
                  <a:srgbClr val="000000"/>
                </a:solidFill>
                <a:ea typeface="Lucida Grande"/>
                <a:cs typeface="Lucida Grande"/>
              </a:rPr>
              <a:t>802.15.12 </a:t>
            </a:r>
            <a:r>
              <a:rPr lang="en-US" b="1" dirty="0"/>
              <a:t>Higher Layer Protocol Discrimination Entity (HLPDE) </a:t>
            </a:r>
            <a:r>
              <a:rPr lang="en-US" dirty="0">
                <a:latin typeface="Arial" charset="0"/>
              </a:rPr>
              <a:t/>
            </a:r>
            <a:br>
              <a:rPr lang="en-US" dirty="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533400" y="1828800"/>
            <a:ext cx="7772400" cy="4343400"/>
          </a:xfrm>
        </p:spPr>
        <p:txBody>
          <a:bodyPr/>
          <a:lstStyle/>
          <a:p>
            <a:pPr>
              <a:buFont typeface="Arial" charset="0"/>
              <a:buChar char="•"/>
            </a:pPr>
            <a:r>
              <a:rPr lang="en-US" sz="2400" dirty="0" smtClean="0">
                <a:latin typeface="Arial" charset="0"/>
              </a:rPr>
              <a:t>HLPDE</a:t>
            </a:r>
            <a:endParaRPr lang="en-US" sz="2400" dirty="0">
              <a:latin typeface="Arial" charset="0"/>
            </a:endParaRPr>
          </a:p>
          <a:p>
            <a:pPr lvl="1">
              <a:buFont typeface="Arial" charset="0"/>
              <a:buChar char="•"/>
            </a:pPr>
            <a:r>
              <a:rPr lang="en-US" sz="2000" dirty="0" smtClean="0">
                <a:solidFill>
                  <a:srgbClr val="000000"/>
                </a:solidFill>
                <a:latin typeface="Arial" charset="0"/>
              </a:rPr>
              <a:t>For frames going to the higher layer, the HLPDE removes the ULI header (if present), and directs the frame to the proper SAP.</a:t>
            </a:r>
          </a:p>
          <a:p>
            <a:pPr lvl="1">
              <a:buFont typeface="Arial" charset="0"/>
              <a:buChar char="•"/>
            </a:pPr>
            <a:r>
              <a:rPr lang="en-US" sz="2000" dirty="0" smtClean="0">
                <a:solidFill>
                  <a:srgbClr val="000000"/>
                </a:solidFill>
                <a:latin typeface="Arial" charset="0"/>
              </a:rPr>
              <a:t>For datagrams coming from a higher layer, the HLPDE prepends the datagram with a ULI header and forwards it to the </a:t>
            </a:r>
            <a:r>
              <a:rPr lang="en-US" sz="2000" dirty="0">
                <a:solidFill>
                  <a:srgbClr val="000000"/>
                </a:solidFill>
                <a:latin typeface="Arial" charset="0"/>
              </a:rPr>
              <a:t>appropriate </a:t>
            </a:r>
            <a:r>
              <a:rPr lang="en-US" sz="2000" dirty="0" smtClean="0">
                <a:solidFill>
                  <a:srgbClr val="000000"/>
                </a:solidFill>
                <a:latin typeface="Arial" charset="0"/>
              </a:rPr>
              <a:t>SAP of the desired function.</a:t>
            </a:r>
          </a:p>
          <a:p>
            <a:pPr lvl="1">
              <a:buFont typeface="Arial" charset="0"/>
              <a:buChar char="•"/>
            </a:pPr>
            <a:r>
              <a:rPr lang="en-US" sz="2000" dirty="0" smtClean="0">
                <a:solidFill>
                  <a:schemeClr val="bg2"/>
                </a:solidFill>
                <a:latin typeface="Arial" charset="0"/>
              </a:rPr>
              <a:t>For frames coming from a function’s SAP going to another function’s SAP, the HLPDE will direct that frame to the correct SAP.</a:t>
            </a:r>
            <a:endParaRPr lang="en-US" sz="2000" dirty="0">
              <a:solidFill>
                <a:schemeClr val="bg2"/>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16</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a:t>
            </a:r>
            <a:endParaRPr lang="en-US" dirty="0">
              <a:latin typeface="Arial" charset="0"/>
            </a:endParaRPr>
          </a:p>
        </p:txBody>
      </p:sp>
      <p:sp>
        <p:nvSpPr>
          <p:cNvPr id="10243" name="Rectangle 1027"/>
          <p:cNvSpPr>
            <a:spLocks noGrp="1" noChangeArrowheads="1"/>
          </p:cNvSpPr>
          <p:nvPr>
            <p:ph type="body" idx="1"/>
          </p:nvPr>
        </p:nvSpPr>
        <p:spPr>
          <a:xfrm>
            <a:off x="533400" y="1600200"/>
            <a:ext cx="7772400" cy="4343400"/>
          </a:xfrm>
        </p:spPr>
        <p:txBody>
          <a:bodyPr/>
          <a:lstStyle/>
          <a:p>
            <a:pPr>
              <a:buFont typeface="Arial" charset="0"/>
              <a:buChar char="•"/>
            </a:pPr>
            <a:r>
              <a:rPr lang="en-US" sz="2400" dirty="0">
                <a:latin typeface="Arial" charset="0"/>
              </a:rPr>
              <a:t>Multiplexed MAC Interface (MMI)</a:t>
            </a:r>
          </a:p>
          <a:p>
            <a:pPr lvl="1">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within the ULI. </a:t>
            </a:r>
          </a:p>
          <a:p>
            <a:pPr lvl="1">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functions includes </a:t>
            </a:r>
            <a:r>
              <a:rPr lang="en-US" sz="2000" dirty="0"/>
              <a:t>the </a:t>
            </a:r>
            <a:r>
              <a:rPr lang="en-US" sz="2000" dirty="0" smtClean="0"/>
              <a:t>Multiplex ID </a:t>
            </a:r>
            <a:r>
              <a:rPr lang="en-US" sz="2000" dirty="0"/>
              <a:t>and the payload to be sent or the payload </a:t>
            </a:r>
            <a:r>
              <a:rPr lang="en-US" sz="2000" dirty="0" smtClean="0"/>
              <a:t>received.</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smtClean="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447800"/>
            <a:ext cx="8610600" cy="43434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a:t>
            </a:r>
            <a:r>
              <a:rPr lang="en-US" sz="2000" dirty="0" smtClean="0">
                <a:latin typeface="Arial" charset="0"/>
              </a:rPr>
              <a:t>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a:t>
            </a:r>
            <a:r>
              <a:rPr lang="en-US" sz="2000" dirty="0" smtClean="0">
                <a:latin typeface="Arial" charset="0"/>
              </a:rPr>
              <a:t>provides</a:t>
            </a:r>
            <a:r>
              <a:rPr lang="en-US" sz="2000" dirty="0" smtClean="0"/>
              <a:t> a fragmentation and multiplexing layer for those packets so they can be delivered over smaller MAC layer frames and multiplexed on the recipient end to the right processing service.</a:t>
            </a:r>
          </a:p>
          <a:p>
            <a:r>
              <a:rPr lang="en-US" sz="2000" b="1" dirty="0">
                <a:latin typeface="Arial" charset="0"/>
              </a:rPr>
              <a:t>6LoWPAN</a:t>
            </a:r>
            <a:r>
              <a:rPr lang="en-US" sz="2000" dirty="0">
                <a:latin typeface="Arial" charset="0"/>
              </a:rPr>
              <a:t> provides the function of </a:t>
            </a:r>
            <a:r>
              <a:rPr lang="en-US" sz="2000" dirty="0"/>
              <a:t>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18</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b="1" dirty="0">
                <a:solidFill>
                  <a:srgbClr val="000000"/>
                </a:solidFill>
                <a:ea typeface="Lucida Grande"/>
                <a:cs typeface="Lucida Grande"/>
              </a:rPr>
              <a:t>802.15.12 Functional </a:t>
            </a:r>
            <a:r>
              <a:rPr lang="en-US" b="1" dirty="0">
                <a:solidFill>
                  <a:srgbClr val="000000"/>
                </a:solidFill>
                <a:ea typeface="Lucida Grande"/>
                <a:cs typeface="Lucida Grande"/>
              </a:rPr>
              <a:t>Description</a:t>
            </a:r>
            <a:endParaRPr lang="en-US" dirty="0">
              <a:latin typeface="Arial" charset="0"/>
            </a:endParaRPr>
          </a:p>
        </p:txBody>
      </p:sp>
      <p:sp>
        <p:nvSpPr>
          <p:cNvPr id="10243" name="Rectangle 1027"/>
          <p:cNvSpPr>
            <a:spLocks noGrp="1" noChangeArrowheads="1"/>
          </p:cNvSpPr>
          <p:nvPr>
            <p:ph type="body" idx="1"/>
          </p:nvPr>
        </p:nvSpPr>
        <p:spPr>
          <a:xfrm>
            <a:off x="381000" y="1371600"/>
            <a:ext cx="8534400" cy="4572000"/>
          </a:xfrm>
        </p:spPr>
        <p:txBody>
          <a:bodyPr/>
          <a:lstStyle/>
          <a:p>
            <a:pPr>
              <a:buFont typeface="Arial" charset="0"/>
              <a:buChar char="•"/>
            </a:pPr>
            <a:r>
              <a:rPr lang="en-US" sz="2000" b="1" dirty="0" smtClean="0">
                <a:latin typeface="Arial" charset="0"/>
              </a:rPr>
              <a:t>6tisch</a:t>
            </a:r>
            <a:r>
              <a:rPr lang="en-US" sz="2000" dirty="0" smtClean="0">
                <a:latin typeface="Arial" charset="0"/>
              </a:rPr>
              <a:t> 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 </a:t>
            </a:r>
          </a:p>
          <a:p>
            <a:pPr>
              <a:buFont typeface="Arial" charset="0"/>
              <a:buChar char="•"/>
            </a:pPr>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security</a:t>
            </a:r>
          </a:p>
          <a:p>
            <a:pPr>
              <a:buFont typeface="Arial" charset="0"/>
              <a:buChar char="•"/>
            </a:pPr>
            <a:r>
              <a:rPr lang="en-US" sz="2000" b="1" dirty="0">
                <a:latin typeface="Arial" charset="0"/>
              </a:rPr>
              <a:t>Management</a:t>
            </a:r>
            <a:r>
              <a:rPr lang="en-US" sz="2000" dirty="0">
                <a:latin typeface="Arial" charset="0"/>
              </a:rPr>
              <a:t> </a:t>
            </a:r>
            <a:r>
              <a:rPr lang="en-US" sz="2000" b="1" dirty="0">
                <a:latin typeface="Arial" charset="0"/>
              </a:rPr>
              <a:t>protocols</a:t>
            </a:r>
            <a:r>
              <a:rPr lang="en-US" sz="2000" dirty="0">
                <a:latin typeface="Arial" charset="0"/>
              </a:rPr>
              <a:t> provides a Yang modeling interface via  the HLPDE-SAP to upper layer applications such as CoAP, CoMI.  Additionally, via the MMI-SAP it provides configuration parameters to the MAC sublayer and may provide configuration parameters to other function blocks in the ULI</a:t>
            </a:r>
            <a:r>
              <a:rPr lang="en-US" sz="2000" dirty="0" smtClean="0">
                <a:latin typeface="Arial" charset="0"/>
              </a:rPr>
              <a:t>.</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19</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595106003"/>
              </p:ext>
            </p:extLst>
          </p:nvPr>
        </p:nvGraphicFramePr>
        <p:xfrm>
          <a:off x="381000" y="838200"/>
          <a:ext cx="7239000" cy="5608319"/>
        </p:xfrm>
        <a:graphic>
          <a:graphicData uri="http://schemas.openxmlformats.org/drawingml/2006/table">
            <a:tbl>
              <a:tblPr firstRow="1" bandRow="1">
                <a:tableStyleId>{5C22544A-7EE6-4342-B048-85BDC9FD1C3A}</a:tableStyleId>
              </a:tblPr>
              <a:tblGrid>
                <a:gridCol w="1936012"/>
                <a:gridCol w="2254988"/>
                <a:gridCol w="3048000"/>
              </a:tblGrid>
              <a:tr h="286420">
                <a:tc gridSpan="3">
                  <a:txBody>
                    <a:bodyPr/>
                    <a:lstStyle/>
                    <a:p>
                      <a:r>
                        <a:rPr lang="en-US" sz="1400" dirty="0" smtClean="0"/>
                        <a:t>Management Protocol</a:t>
                      </a:r>
                      <a:r>
                        <a:rPr lang="en-US" sz="1400" baseline="0" dirty="0" smtClean="0"/>
                        <a:t> </a:t>
                      </a:r>
                      <a:r>
                        <a:rPr lang="en-US" sz="1400" dirty="0" smtClean="0"/>
                        <a:t>Configuration </a:t>
                      </a:r>
                      <a:r>
                        <a:rPr lang="en-US" sz="1400" dirty="0" smtClean="0"/>
                        <a:t>Parameters via </a:t>
                      </a:r>
                      <a:r>
                        <a:rPr lang="en-US" sz="1400" baseline="0" dirty="0" smtClean="0"/>
                        <a:t>MGMT SAP</a:t>
                      </a:r>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MAC Mode (incl. IEs)</a:t>
                      </a:r>
                      <a:endParaRPr lang="en-US" sz="1400" b="1" dirty="0"/>
                    </a:p>
                  </a:txBody>
                  <a:tcPr/>
                </a:tc>
                <a:tc>
                  <a:txBody>
                    <a:bodyPr/>
                    <a:lstStyle/>
                    <a:p>
                      <a:r>
                        <a:rPr lang="en-US" sz="1400" b="1" dirty="0" smtClean="0"/>
                        <a:t>PHY Parameters</a:t>
                      </a:r>
                      <a:endParaRPr lang="en-US" sz="1400" b="1" dirty="0"/>
                    </a:p>
                  </a:txBody>
                  <a:tcPr/>
                </a:tc>
                <a:tc>
                  <a:txBody>
                    <a:bodyPr/>
                    <a:lstStyle/>
                    <a:p>
                      <a:r>
                        <a:rPr lang="en-US" sz="1400" b="1" dirty="0" smtClean="0"/>
                        <a:t>PHY </a:t>
                      </a:r>
                      <a:r>
                        <a:rPr lang="en-US" sz="1400" b="1" dirty="0" smtClean="0"/>
                        <a:t>Parameters cont’d</a:t>
                      </a:r>
                      <a:endParaRPr lang="en-US" sz="1400" b="1" dirty="0"/>
                    </a:p>
                  </a:txBody>
                  <a:tcPr/>
                </a:tc>
              </a:tr>
              <a:tr h="286420">
                <a:tc>
                  <a:txBody>
                    <a:bodyPr/>
                    <a:lstStyle/>
                    <a:p>
                      <a:r>
                        <a:rPr lang="en-US" sz="1400" dirty="0" smtClean="0"/>
                        <a:t>TSCH</a:t>
                      </a:r>
                    </a:p>
                  </a:txBody>
                  <a:tcPr/>
                </a:tc>
                <a:tc>
                  <a:txBody>
                    <a:bodyPr/>
                    <a:lstStyle/>
                    <a:p>
                      <a:r>
                        <a:rPr lang="en-US" sz="1400" dirty="0" smtClean="0"/>
                        <a:t>Channel</a:t>
                      </a:r>
                      <a:endParaRPr lang="en-US" sz="1400" dirty="0"/>
                    </a:p>
                  </a:txBody>
                  <a:tcPr/>
                </a:tc>
                <a:tc>
                  <a:txBody>
                    <a:bodyPr/>
                    <a:lstStyle/>
                    <a:p>
                      <a:r>
                        <a:rPr lang="en-US" sz="1400" dirty="0" smtClean="0"/>
                        <a:t>Number/Frequency/Band</a:t>
                      </a:r>
                      <a:endParaRPr lang="en-US" sz="1400" dirty="0"/>
                    </a:p>
                  </a:txBody>
                  <a:tcPr/>
                </a:tc>
              </a:tr>
              <a:tr h="286420">
                <a:tc>
                  <a:txBody>
                    <a:bodyPr/>
                    <a:lstStyle/>
                    <a:p>
                      <a:r>
                        <a:rPr lang="en-US" sz="1400" dirty="0" smtClean="0"/>
                        <a:t>DSME</a:t>
                      </a:r>
                      <a:endParaRPr lang="en-US" sz="1400" dirty="0"/>
                    </a:p>
                  </a:txBody>
                  <a:tcPr/>
                </a:tc>
                <a:tc>
                  <a:txBody>
                    <a:bodyPr/>
                    <a:lstStyle/>
                    <a:p>
                      <a:r>
                        <a:rPr lang="en-US" sz="1400" dirty="0" smtClean="0"/>
                        <a:t>Bandwidth</a:t>
                      </a:r>
                      <a:endParaRPr lang="en-US" sz="1400" dirty="0"/>
                    </a:p>
                  </a:txBody>
                  <a:tcPr/>
                </a:tc>
                <a:tc>
                  <a:txBody>
                    <a:bodyPr/>
                    <a:lstStyle/>
                    <a:p>
                      <a:endParaRPr lang="en-US" sz="1400"/>
                    </a:p>
                  </a:txBody>
                  <a:tcPr/>
                </a:tc>
              </a:tr>
              <a:tr h="286420">
                <a:tc>
                  <a:txBody>
                    <a:bodyPr/>
                    <a:lstStyle/>
                    <a:p>
                      <a:r>
                        <a:rPr lang="en-US" sz="1400" dirty="0" smtClean="0"/>
                        <a:t>RIT</a:t>
                      </a:r>
                      <a:endParaRPr lang="en-US" sz="1400" dirty="0"/>
                    </a:p>
                  </a:txBody>
                  <a:tcPr/>
                </a:tc>
                <a:tc>
                  <a:txBody>
                    <a:bodyPr/>
                    <a:lstStyle/>
                    <a:p>
                      <a:r>
                        <a:rPr lang="en-US" sz="1400" dirty="0" smtClean="0"/>
                        <a:t>Modulation</a:t>
                      </a:r>
                      <a:endParaRPr lang="en-US" sz="1400" dirty="0"/>
                    </a:p>
                  </a:txBody>
                  <a:tcPr/>
                </a:tc>
                <a:tc>
                  <a:txBody>
                    <a:bodyPr/>
                    <a:lstStyle/>
                    <a:p>
                      <a:endParaRPr lang="en-US" sz="1400" dirty="0"/>
                    </a:p>
                  </a:txBody>
                  <a:tcPr/>
                </a:tc>
              </a:tr>
              <a:tr h="286420">
                <a:tc>
                  <a:txBody>
                    <a:bodyPr/>
                    <a:lstStyle/>
                    <a:p>
                      <a:r>
                        <a:rPr lang="en-US" sz="1400" dirty="0" smtClean="0"/>
                        <a:t>CSL</a:t>
                      </a:r>
                      <a:endParaRPr lang="en-US" sz="1400" dirty="0"/>
                    </a:p>
                  </a:txBody>
                  <a:tcPr/>
                </a:tc>
                <a:tc>
                  <a:txBody>
                    <a:bodyPr/>
                    <a:lstStyle/>
                    <a:p>
                      <a:r>
                        <a:rPr lang="en-US" sz="1400" dirty="0" smtClean="0"/>
                        <a:t>Preamble</a:t>
                      </a:r>
                      <a:endParaRPr lang="en-US" sz="1400" dirty="0"/>
                    </a:p>
                  </a:txBody>
                  <a:tcPr/>
                </a:tc>
                <a:tc>
                  <a:txBody>
                    <a:bodyPr/>
                    <a:lstStyle/>
                    <a:p>
                      <a:r>
                        <a:rPr lang="en-US" sz="1400" dirty="0" smtClean="0"/>
                        <a:t>Code/repetition</a:t>
                      </a:r>
                      <a:endParaRPr lang="en-US" sz="1400" dirty="0"/>
                    </a:p>
                  </a:txBody>
                  <a:tcPr/>
                </a:tc>
              </a:tr>
              <a:tr h="286420">
                <a:tc>
                  <a:txBody>
                    <a:bodyPr/>
                    <a:lstStyle/>
                    <a:p>
                      <a:r>
                        <a:rPr lang="en-US" sz="1400" dirty="0" smtClean="0"/>
                        <a:t>SUN</a:t>
                      </a:r>
                      <a:endParaRPr lang="en-US" sz="1400" dirty="0"/>
                    </a:p>
                  </a:txBody>
                  <a:tcPr/>
                </a:tc>
                <a:tc>
                  <a:txBody>
                    <a:bodyPr/>
                    <a:lstStyle/>
                    <a:p>
                      <a:r>
                        <a:rPr lang="en-US" sz="1400" dirty="0" smtClean="0"/>
                        <a:t>FCS size</a:t>
                      </a:r>
                      <a:endParaRPr lang="en-US" sz="1400" dirty="0"/>
                    </a:p>
                  </a:txBody>
                  <a:tcPr/>
                </a:tc>
                <a:tc>
                  <a:txBody>
                    <a:bodyPr/>
                    <a:lstStyle/>
                    <a:p>
                      <a:endParaRPr lang="en-US" sz="1400"/>
                    </a:p>
                  </a:txBody>
                  <a:tcPr/>
                </a:tc>
              </a:tr>
              <a:tr h="286420">
                <a:tc>
                  <a:txBody>
                    <a:bodyPr/>
                    <a:lstStyle/>
                    <a:p>
                      <a:r>
                        <a:rPr lang="en-US" sz="1400" dirty="0" smtClean="0"/>
                        <a:t>TVWS</a:t>
                      </a:r>
                      <a:endParaRPr lang="en-US" sz="1400" dirty="0"/>
                    </a:p>
                  </a:txBody>
                  <a:tcPr/>
                </a:tc>
                <a:tc>
                  <a:txBody>
                    <a:bodyPr/>
                    <a:lstStyle/>
                    <a:p>
                      <a:r>
                        <a:rPr lang="en-US" sz="1400" dirty="0" smtClean="0"/>
                        <a:t>Packet Length</a:t>
                      </a:r>
                      <a:endParaRPr lang="en-US" sz="1400" dirty="0"/>
                    </a:p>
                  </a:txBody>
                  <a:tcPr/>
                </a:tc>
                <a:tc>
                  <a:txBody>
                    <a:bodyPr/>
                    <a:lstStyle/>
                    <a:p>
                      <a:endParaRPr lang="en-US" sz="1400"/>
                    </a:p>
                  </a:txBody>
                  <a:tcPr/>
                </a:tc>
              </a:tr>
              <a:tr h="286420">
                <a:tc>
                  <a:txBody>
                    <a:bodyPr/>
                    <a:lstStyle/>
                    <a:p>
                      <a:r>
                        <a:rPr lang="en-US" sz="1400" dirty="0" smtClean="0"/>
                        <a:t>RFID</a:t>
                      </a:r>
                      <a:endParaRPr lang="en-US" sz="1400" dirty="0"/>
                    </a:p>
                  </a:txBody>
                  <a:tcPr/>
                </a:tc>
                <a:tc>
                  <a:txBody>
                    <a:bodyPr/>
                    <a:lstStyle/>
                    <a:p>
                      <a:r>
                        <a:rPr lang="en-US" sz="1400" dirty="0" smtClean="0"/>
                        <a:t>Data Rate</a:t>
                      </a:r>
                      <a:endParaRPr lang="en-US" sz="1400" dirty="0"/>
                    </a:p>
                  </a:txBody>
                  <a:tcPr/>
                </a:tc>
                <a:tc>
                  <a:txBody>
                    <a:bodyPr/>
                    <a:lstStyle/>
                    <a:p>
                      <a:endParaRPr lang="en-US" sz="1400"/>
                    </a:p>
                  </a:txBody>
                  <a:tcPr/>
                </a:tc>
              </a:tr>
              <a:tr h="286420">
                <a:tc>
                  <a:txBody>
                    <a:bodyPr/>
                    <a:lstStyle/>
                    <a:p>
                      <a:r>
                        <a:rPr lang="en-US" sz="1400" dirty="0" smtClean="0"/>
                        <a:t>RCC</a:t>
                      </a:r>
                      <a:endParaRPr lang="en-US" sz="1400" dirty="0"/>
                    </a:p>
                  </a:txBody>
                  <a:tcPr/>
                </a:tc>
                <a:tc>
                  <a:txBody>
                    <a:bodyPr/>
                    <a:lstStyle/>
                    <a:p>
                      <a:r>
                        <a:rPr lang="en-US" sz="1400" dirty="0" smtClean="0"/>
                        <a:t>Transmit power level</a:t>
                      </a:r>
                      <a:endParaRPr lang="en-US" sz="1400" dirty="0"/>
                    </a:p>
                  </a:txBody>
                  <a:tcPr/>
                </a:tc>
                <a:tc>
                  <a:txBody>
                    <a:bodyPr/>
                    <a:lstStyle/>
                    <a:p>
                      <a:endParaRPr lang="en-US" sz="1400" dirty="0"/>
                    </a:p>
                  </a:txBody>
                  <a:tcPr/>
                </a:tc>
              </a:tr>
              <a:tr h="286420">
                <a:tc>
                  <a:txBody>
                    <a:bodyPr/>
                    <a:lstStyle/>
                    <a:p>
                      <a:r>
                        <a:rPr lang="en-US" sz="1400" dirty="0" smtClean="0"/>
                        <a:t>LECIM</a:t>
                      </a:r>
                      <a:endParaRPr lang="en-US" sz="1400" dirty="0"/>
                    </a:p>
                  </a:txBody>
                  <a:tcPr/>
                </a:tc>
                <a:tc>
                  <a:txBody>
                    <a:bodyPr/>
                    <a:lstStyle/>
                    <a:p>
                      <a:r>
                        <a:rPr lang="en-US" sz="1400" dirty="0" smtClean="0"/>
                        <a:t>CCA</a:t>
                      </a:r>
                      <a:endParaRPr lang="en-US" sz="1400" dirty="0"/>
                    </a:p>
                  </a:txBody>
                  <a:tcPr/>
                </a:tc>
                <a:tc>
                  <a:txBody>
                    <a:bodyPr/>
                    <a:lstStyle/>
                    <a:p>
                      <a:r>
                        <a:rPr lang="en-US" sz="1400" dirty="0" smtClean="0"/>
                        <a:t>Mode/duration</a:t>
                      </a:r>
                      <a:endParaRPr lang="en-US" sz="1400" dirty="0"/>
                    </a:p>
                  </a:txBody>
                  <a:tcPr/>
                </a:tc>
              </a:tr>
              <a:tr h="286420">
                <a:tc>
                  <a:txBody>
                    <a:bodyPr/>
                    <a:lstStyle/>
                    <a:p>
                      <a:r>
                        <a:rPr lang="en-US" sz="1400" dirty="0" smtClean="0"/>
                        <a:t>PAN discovery</a:t>
                      </a:r>
                      <a:endParaRPr lang="en-US" sz="1400" dirty="0"/>
                    </a:p>
                  </a:txBody>
                  <a:tcPr/>
                </a:tc>
                <a:tc>
                  <a:txBody>
                    <a:bodyPr/>
                    <a:lstStyle/>
                    <a:p>
                      <a:r>
                        <a:rPr lang="en-US" sz="1400" dirty="0" smtClean="0"/>
                        <a:t>FEC</a:t>
                      </a:r>
                      <a:endParaRPr lang="en-US" sz="1400" dirty="0"/>
                    </a:p>
                  </a:txBody>
                  <a:tcPr/>
                </a:tc>
                <a:tc>
                  <a:txBody>
                    <a:bodyPr/>
                    <a:lstStyle/>
                    <a:p>
                      <a:r>
                        <a:rPr lang="en-US" sz="1400" dirty="0" smtClean="0"/>
                        <a:t>Rate/code/interleaving</a:t>
                      </a:r>
                      <a:endParaRPr lang="en-US" sz="1400" dirty="0"/>
                    </a:p>
                  </a:txBody>
                  <a:tcPr/>
                </a:tc>
              </a:tr>
              <a:tr h="286420">
                <a:tc>
                  <a:txBody>
                    <a:bodyPr/>
                    <a:lstStyle/>
                    <a:p>
                      <a:r>
                        <a:rPr lang="en-US" sz="1400" dirty="0" smtClean="0"/>
                        <a:t>PAN set-up</a:t>
                      </a:r>
                      <a:endParaRPr lang="en-US" sz="1400" dirty="0"/>
                    </a:p>
                  </a:txBody>
                  <a:tcPr/>
                </a:tc>
                <a:tc>
                  <a:txBody>
                    <a:bodyPr/>
                    <a:lstStyle/>
                    <a:p>
                      <a:r>
                        <a:rPr lang="en-US" sz="1400" dirty="0" smtClean="0"/>
                        <a:t>SFD</a:t>
                      </a:r>
                      <a:endParaRPr lang="en-US" sz="1400" dirty="0"/>
                    </a:p>
                  </a:txBody>
                  <a:tcPr/>
                </a:tc>
                <a:tc>
                  <a:txBody>
                    <a:bodyPr/>
                    <a:lstStyle/>
                    <a:p>
                      <a:r>
                        <a:rPr lang="en-US" sz="1400" dirty="0" smtClean="0"/>
                        <a:t>Size/value</a:t>
                      </a:r>
                      <a:endParaRPr lang="en-US" sz="1400" dirty="0"/>
                    </a:p>
                  </a:txBody>
                  <a:tcPr/>
                </a:tc>
              </a:tr>
              <a:tr h="286420">
                <a:tc>
                  <a:txBody>
                    <a:bodyPr/>
                    <a:lstStyle/>
                    <a:p>
                      <a:r>
                        <a:rPr lang="en-US" sz="1400" dirty="0" smtClean="0"/>
                        <a:t>Security</a:t>
                      </a:r>
                      <a:endParaRPr lang="en-US" sz="1400" dirty="0"/>
                    </a:p>
                  </a:txBody>
                  <a:tcPr/>
                </a:tc>
                <a:tc>
                  <a:txBody>
                    <a:bodyPr/>
                    <a:lstStyle/>
                    <a:p>
                      <a:r>
                        <a:rPr lang="en-US" sz="1400" dirty="0" smtClean="0"/>
                        <a:t>ED threshold</a:t>
                      </a:r>
                      <a:endParaRPr lang="en-US" sz="1400" dirty="0"/>
                    </a:p>
                  </a:txBody>
                  <a:tcPr/>
                </a:tc>
                <a:tc>
                  <a:txBody>
                    <a:bodyPr/>
                    <a:lstStyle/>
                    <a:p>
                      <a:endParaRPr lang="en-US" sz="1400"/>
                    </a:p>
                  </a:txBody>
                  <a:tcPr/>
                </a:tc>
              </a:tr>
              <a:tr h="286420">
                <a:tc>
                  <a:txBody>
                    <a:bodyPr/>
                    <a:lstStyle/>
                    <a:p>
                      <a:r>
                        <a:rPr lang="en-US" sz="1400" dirty="0" smtClean="0"/>
                        <a:t>Association</a:t>
                      </a:r>
                      <a:endParaRPr lang="en-US" sz="1400" dirty="0"/>
                    </a:p>
                  </a:txBody>
                  <a:tcPr/>
                </a:tc>
                <a:tc>
                  <a:txBody>
                    <a:bodyPr/>
                    <a:lstStyle/>
                    <a:p>
                      <a:r>
                        <a:rPr lang="en-US" sz="1400" dirty="0" smtClean="0"/>
                        <a:t>Spreading factor</a:t>
                      </a:r>
                      <a:endParaRPr lang="en-US" sz="1400" dirty="0"/>
                    </a:p>
                  </a:txBody>
                  <a:tcPr/>
                </a:tc>
                <a:tc>
                  <a:txBody>
                    <a:bodyPr/>
                    <a:lstStyle/>
                    <a:p>
                      <a:endParaRPr lang="en-US" sz="1400"/>
                    </a:p>
                  </a:txBody>
                  <a:tcPr/>
                </a:tc>
              </a:tr>
              <a:tr h="286420">
                <a:tc>
                  <a:txBody>
                    <a:bodyPr/>
                    <a:lstStyle/>
                    <a:p>
                      <a:r>
                        <a:rPr lang="en-US" sz="1400" dirty="0" smtClean="0"/>
                        <a:t>Promiscuous</a:t>
                      </a:r>
                      <a:endParaRPr lang="en-US" sz="1400" dirty="0"/>
                    </a:p>
                  </a:txBody>
                  <a:tcPr/>
                </a:tc>
                <a:tc>
                  <a:txBody>
                    <a:bodyPr/>
                    <a:lstStyle/>
                    <a:p>
                      <a:r>
                        <a:rPr lang="en-US" sz="1400" dirty="0" smtClean="0"/>
                        <a:t>DSSS code</a:t>
                      </a:r>
                      <a:endParaRPr lang="en-US" sz="1400" dirty="0"/>
                    </a:p>
                  </a:txBody>
                  <a:tcPr/>
                </a:tc>
                <a:tc>
                  <a:txBody>
                    <a:bodyPr/>
                    <a:lstStyle/>
                    <a:p>
                      <a:endParaRPr lang="en-US" sz="1400" dirty="0"/>
                    </a:p>
                  </a:txBody>
                  <a:tcPr/>
                </a:tc>
              </a:tr>
              <a:tr h="312458">
                <a:tc>
                  <a:txBody>
                    <a:bodyPr/>
                    <a:lstStyle/>
                    <a:p>
                      <a:r>
                        <a:rPr lang="en-US" sz="1400" dirty="0" smtClean="0"/>
                        <a:t>Ranging</a:t>
                      </a:r>
                      <a:endParaRPr lang="en-US" sz="1400" dirty="0"/>
                    </a:p>
                  </a:txBody>
                  <a:tcPr/>
                </a:tc>
                <a:tc>
                  <a:txBody>
                    <a:bodyPr/>
                    <a:lstStyle/>
                    <a:p>
                      <a:r>
                        <a:rPr lang="en-US" sz="1400" dirty="0" smtClean="0"/>
                        <a:t>Data whitening</a:t>
                      </a:r>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Common signaling mode</a:t>
                      </a:r>
                      <a:endParaRPr lang="en-US" sz="14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16732178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7" name="Picture 6"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260600"/>
            <a:ext cx="9131300" cy="2324100"/>
          </a:xfrm>
          <a:prstGeom prst="rect">
            <a:avLst/>
          </a:prstGeom>
        </p:spPr>
      </p:pic>
    </p:spTree>
    <p:extLst>
      <p:ext uri="{BB962C8B-B14F-4D97-AF65-F5344CB8AC3E}">
        <p14:creationId xmlns:p14="http://schemas.microsoft.com/office/powerpoint/2010/main" val="2786250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22</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dirty="0" smtClean="0">
                <a:latin typeface="Times New Roman" charset="0"/>
                <a:ea typeface="ＭＳ Ｐゴシック" charset="0"/>
                <a:cs typeface="ＭＳ Ｐゴシック" charset="0"/>
              </a:rPr>
              <a:t>Joint Meeting with TG4s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2492990"/>
          </a:xfrm>
          <a:prstGeom prst="rect">
            <a:avLst/>
          </a:prstGeom>
          <a:noFill/>
        </p:spPr>
        <p:txBody>
          <a:bodyPr wrap="square" numCol="1" rtlCol="0">
            <a:spAutoFit/>
          </a:bodyPr>
          <a:lstStyle/>
          <a:p>
            <a:pPr marL="342900" indent="-342900">
              <a:buClr>
                <a:srgbClr val="FF0000"/>
              </a:buClr>
              <a:buFont typeface="Wingdings" charset="2"/>
              <a:buChar char="q"/>
            </a:pPr>
            <a:r>
              <a:rPr lang="en-US" sz="2000" b="1" dirty="0" smtClean="0">
                <a:solidFill>
                  <a:srgbClr val="000000"/>
                </a:solidFill>
                <a:ea typeface="Lucida Grande"/>
                <a:cs typeface="Lucida Grande"/>
              </a:rPr>
              <a:t>Dynamic </a:t>
            </a:r>
            <a:r>
              <a:rPr lang="en-US" sz="2000" b="1" dirty="0">
                <a:solidFill>
                  <a:srgbClr val="000000"/>
                </a:solidFill>
                <a:ea typeface="Lucida Grande"/>
                <a:cs typeface="Lucida Grande"/>
              </a:rPr>
              <a:t>802.15.4 </a:t>
            </a:r>
            <a:r>
              <a:rPr lang="en-US" sz="2000" b="1" dirty="0" smtClean="0">
                <a:solidFill>
                  <a:srgbClr val="000000"/>
                </a:solidFill>
                <a:ea typeface="Lucida Grande"/>
                <a:cs typeface="Lucida Grande"/>
              </a:rPr>
              <a:t>Management</a:t>
            </a:r>
          </a:p>
          <a:p>
            <a:pPr marL="800100" lvl="1" indent="-342900">
              <a:buClr>
                <a:srgbClr val="FF0000"/>
              </a:buClr>
              <a:buFont typeface="Wingdings" charset="2"/>
              <a:buChar char="q"/>
            </a:pPr>
            <a:r>
              <a:rPr lang="en-US" sz="2000" b="1" dirty="0" smtClean="0"/>
              <a:t>MAC</a:t>
            </a:r>
          </a:p>
          <a:p>
            <a:pPr marL="800100" lvl="1" indent="-342900">
              <a:buClr>
                <a:srgbClr val="FF0000"/>
              </a:buClr>
              <a:buFont typeface="Wingdings" charset="2"/>
              <a:buChar char="q"/>
            </a:pPr>
            <a:r>
              <a:rPr lang="en-US" sz="2000" b="1" dirty="0" smtClean="0"/>
              <a:t>PHY</a:t>
            </a:r>
          </a:p>
          <a:p>
            <a:pPr marL="1257300" lvl="2" indent="-342900">
              <a:buClr>
                <a:srgbClr val="FF0000"/>
              </a:buClr>
              <a:buFont typeface="Wingdings" charset="2"/>
              <a:buChar char="q"/>
            </a:pPr>
            <a:r>
              <a:rPr lang="en-US" sz="2000" b="1" dirty="0" smtClean="0"/>
              <a:t>Transmit power level</a:t>
            </a:r>
          </a:p>
          <a:p>
            <a:endParaRPr lang="en-US" sz="2000" b="1" dirty="0"/>
          </a:p>
          <a:p>
            <a:endParaRPr lang="en-US" sz="2000" b="1" dirty="0" smtClean="0"/>
          </a:p>
          <a:p>
            <a:endParaRPr lang="en-US" sz="2000" b="1" dirty="0"/>
          </a:p>
          <a:p>
            <a:endParaRPr lang="en-US" sz="1600" dirty="0" smtClean="0"/>
          </a:p>
        </p:txBody>
      </p:sp>
    </p:spTree>
    <p:extLst>
      <p:ext uri="{BB962C8B-B14F-4D97-AF65-F5344CB8AC3E}">
        <p14:creationId xmlns:p14="http://schemas.microsoft.com/office/powerpoint/2010/main" val="384228538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23</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KMP</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381000" y="1600200"/>
            <a:ext cx="8763000" cy="3385542"/>
          </a:xfrm>
          <a:prstGeom prst="rect">
            <a:avLst/>
          </a:prstGeom>
          <a:noFill/>
        </p:spPr>
        <p:txBody>
          <a:bodyPr wrap="square" numCol="1"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6top set-up</a:t>
            </a:r>
          </a:p>
          <a:p>
            <a:pPr marL="1031875" lvl="2" indent="-285750">
              <a:buFont typeface="Arial"/>
              <a:buChar char="•"/>
            </a:pPr>
            <a:r>
              <a:rPr lang="en-US" sz="1600" dirty="0" smtClean="0"/>
              <a:t>6SF set-up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TSCH Synchronization IE</a:t>
            </a:r>
          </a:p>
          <a:p>
            <a:pPr marL="1489075" lvl="3" indent="-285750">
              <a:buFont typeface="Arial"/>
              <a:buChar char="•"/>
            </a:pPr>
            <a:r>
              <a:rPr lang="en-US" sz="1600" dirty="0" smtClean="0"/>
              <a:t>Channel Hopping IE</a:t>
            </a:r>
          </a:p>
          <a:p>
            <a:pPr marL="1489075" lvl="3" indent="-285750">
              <a:buFont typeface="Arial"/>
              <a:buChar char="•"/>
            </a:pPr>
            <a:r>
              <a:rPr lang="en-US" sz="1600" dirty="0" smtClean="0"/>
              <a:t>TSCH timeslot IE</a:t>
            </a:r>
          </a:p>
          <a:p>
            <a:pPr marL="1489075" lvl="3" indent="-285750">
              <a:buFont typeface="Arial"/>
              <a:buChar char="•"/>
            </a:pPr>
            <a:r>
              <a:rPr lang="en-US" sz="1600" dirty="0" smtClean="0"/>
              <a:t>TSCH Slotframe and Link IE</a:t>
            </a:r>
          </a:p>
          <a:p>
            <a:pPr marL="1489075" lvl="3" indent="-285750">
              <a:buFont typeface="Arial"/>
              <a:buChar char="•"/>
            </a:pPr>
            <a:r>
              <a:rPr lang="en-US" sz="1600" dirty="0" smtClean="0"/>
              <a:t>Set Join Metric</a:t>
            </a:r>
          </a:p>
          <a:p>
            <a:pPr marL="1489075" lvl="3" indent="-285750">
              <a:buFont typeface="Arial"/>
              <a:buChar char="•"/>
            </a:pPr>
            <a:r>
              <a:rPr lang="en-US" sz="1600" dirty="0" smtClean="0"/>
              <a:t>Set </a:t>
            </a:r>
            <a:r>
              <a:rPr lang="en-US" sz="1600" i="1" dirty="0" err="1"/>
              <a:t>macLinkTimekeeping</a:t>
            </a:r>
            <a:r>
              <a:rPr lang="en-US" sz="1600" i="1" dirty="0"/>
              <a:t> </a:t>
            </a:r>
            <a:endParaRPr lang="en-US" sz="1600" dirty="0"/>
          </a:p>
          <a:p>
            <a:pPr marL="1031875" lvl="2" indent="-285750">
              <a:buFont typeface="Arial"/>
              <a:buChar char="•"/>
            </a:pPr>
            <a:endParaRPr lang="en-US" sz="1600" dirty="0" smtClean="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158219603"/>
              </p:ext>
            </p:extLst>
          </p:nvPr>
        </p:nvGraphicFramePr>
        <p:xfrm>
          <a:off x="609601" y="1447800"/>
          <a:ext cx="7848600" cy="3708400"/>
        </p:xfrm>
        <a:graphic>
          <a:graphicData uri="http://schemas.openxmlformats.org/drawingml/2006/table">
            <a:tbl>
              <a:tblPr firstRow="1" bandRow="1">
                <a:tableStyleId>{5C22544A-7EE6-4342-B048-85BDC9FD1C3A}</a:tableStyleId>
              </a:tblPr>
              <a:tblGrid>
                <a:gridCol w="3047999"/>
                <a:gridCol w="2463801"/>
                <a:gridCol w="2336800"/>
              </a:tblGrid>
              <a:tr h="370840">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7084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November,</a:t>
                      </a:r>
                      <a:r>
                        <a:rPr lang="en-US" b="1" baseline="0" dirty="0" smtClean="0"/>
                        <a:t> 2018</a:t>
                      </a:r>
                      <a:endParaRPr lang="en-US" b="1" dirty="0"/>
                    </a:p>
                  </a:txBody>
                  <a:tcPr/>
                </a:tc>
              </a:tr>
              <a:tr h="370840">
                <a:tc>
                  <a:txBody>
                    <a:bodyPr/>
                    <a:lstStyle/>
                    <a:p>
                      <a:r>
                        <a:rPr lang="en-US" dirty="0" smtClean="0"/>
                        <a:t>RFP</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r>
                        <a:rPr lang="en-US" dirty="0" smtClean="0"/>
                        <a:t>July, 2016</a:t>
                      </a:r>
                      <a:endParaRPr lang="en-US" dirty="0"/>
                    </a:p>
                  </a:txBody>
                  <a:tcPr/>
                </a:tc>
              </a:tr>
              <a:tr h="370840">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July, 2016</a:t>
                      </a:r>
                    </a:p>
                  </a:txBody>
                  <a:tcPr/>
                </a:tc>
                <a:tc>
                  <a:txBody>
                    <a:bodyPr/>
                    <a:lstStyle/>
                    <a:p>
                      <a:r>
                        <a:rPr lang="en-US" dirty="0" smtClean="0"/>
                        <a:t>Sept, 2016</a:t>
                      </a:r>
                      <a:endParaRPr lang="en-US" dirty="0"/>
                    </a:p>
                  </a:txBody>
                  <a:tcPr/>
                </a:tc>
              </a:tr>
              <a:tr h="370840">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March, 2017</a:t>
                      </a:r>
                    </a:p>
                  </a:txBody>
                  <a:tcPr/>
                </a:tc>
              </a:tr>
              <a:tr h="370840">
                <a:tc>
                  <a:txBody>
                    <a:bodyPr/>
                    <a:lstStyle/>
                    <a:p>
                      <a:r>
                        <a:rPr lang="en-US" dirty="0" smtClean="0"/>
                        <a:t>TG Comment Collection</a:t>
                      </a:r>
                      <a:endParaRPr lang="en-US" dirty="0"/>
                    </a:p>
                  </a:txBody>
                  <a:tcPr/>
                </a:tc>
                <a:tc>
                  <a:txBody>
                    <a:bodyPr/>
                    <a:lstStyle/>
                    <a:p>
                      <a:r>
                        <a:rPr lang="en-US" dirty="0" smtClean="0"/>
                        <a:t>April, 2017</a:t>
                      </a:r>
                      <a:endParaRPr lang="en-US" dirty="0"/>
                    </a:p>
                  </a:txBody>
                  <a:tcPr/>
                </a:tc>
                <a:tc>
                  <a:txBody>
                    <a:bodyPr/>
                    <a:lstStyle/>
                    <a:p>
                      <a:r>
                        <a:rPr lang="en-US" dirty="0" smtClean="0"/>
                        <a:t>May, 2017</a:t>
                      </a:r>
                      <a:endParaRPr lang="en-US" dirty="0"/>
                    </a:p>
                  </a:txBody>
                  <a:tcPr/>
                </a:tc>
              </a:tr>
              <a:tr h="370840">
                <a:tc>
                  <a:txBody>
                    <a:bodyPr/>
                    <a:lstStyle/>
                    <a:p>
                      <a:r>
                        <a:rPr lang="en-US" dirty="0" smtClean="0"/>
                        <a:t>WG Letter Ballot</a:t>
                      </a:r>
                      <a:endParaRPr lang="en-US" dirty="0"/>
                    </a:p>
                  </a:txBody>
                  <a:tcPr/>
                </a:tc>
                <a:tc>
                  <a:txBody>
                    <a:bodyPr/>
                    <a:lstStyle/>
                    <a:p>
                      <a:r>
                        <a:rPr lang="en-US" dirty="0" smtClean="0"/>
                        <a:t>June,</a:t>
                      </a:r>
                      <a:r>
                        <a:rPr lang="en-US" baseline="0" dirty="0" smtClean="0"/>
                        <a:t> 2017</a:t>
                      </a:r>
                      <a:endParaRPr lang="en-US" dirty="0"/>
                    </a:p>
                  </a:txBody>
                  <a:tcPr/>
                </a:tc>
                <a:tc>
                  <a:txBody>
                    <a:bodyPr/>
                    <a:lstStyle/>
                    <a:p>
                      <a:r>
                        <a:rPr lang="en-US" dirty="0" smtClean="0"/>
                        <a:t>January,</a:t>
                      </a:r>
                      <a:r>
                        <a:rPr lang="en-US" baseline="0" dirty="0" smtClean="0"/>
                        <a:t> 2018</a:t>
                      </a:r>
                      <a:endParaRPr lang="en-US" dirty="0"/>
                    </a:p>
                  </a:txBody>
                  <a:tcPr/>
                </a:tc>
              </a:tr>
              <a:tr h="370840">
                <a:tc>
                  <a:txBody>
                    <a:bodyPr/>
                    <a:lstStyle/>
                    <a:p>
                      <a:r>
                        <a:rPr lang="en-US" dirty="0" smtClean="0"/>
                        <a:t>Sponsor Ballot</a:t>
                      </a:r>
                      <a:endParaRPr lang="en-US" dirty="0"/>
                    </a:p>
                  </a:txBody>
                  <a:tcPr/>
                </a:tc>
                <a:tc>
                  <a:txBody>
                    <a:bodyPr/>
                    <a:lstStyle/>
                    <a:p>
                      <a:r>
                        <a:rPr lang="en-US" dirty="0" smtClean="0"/>
                        <a:t>January, 2018</a:t>
                      </a:r>
                      <a:endParaRPr lang="en-US" dirty="0"/>
                    </a:p>
                  </a:txBody>
                  <a:tcPr/>
                </a:tc>
                <a:tc>
                  <a:txBody>
                    <a:bodyPr/>
                    <a:lstStyle/>
                    <a:p>
                      <a:r>
                        <a:rPr lang="en-US" dirty="0" smtClean="0"/>
                        <a:t>July, 2018</a:t>
                      </a:r>
                      <a:endParaRPr lang="en-US" dirty="0"/>
                    </a:p>
                  </a:txBody>
                  <a:tcPr/>
                </a:tc>
              </a:tr>
              <a:tr h="370840">
                <a:tc>
                  <a:txBody>
                    <a:bodyPr/>
                    <a:lstStyle/>
                    <a:p>
                      <a:r>
                        <a:rPr lang="en-US" dirty="0" smtClean="0"/>
                        <a:t>NesCom</a:t>
                      </a:r>
                      <a:endParaRPr lang="en-US" dirty="0"/>
                    </a:p>
                  </a:txBody>
                  <a:tcPr/>
                </a:tc>
                <a:tc>
                  <a:txBody>
                    <a:bodyPr/>
                    <a:lstStyle/>
                    <a:p>
                      <a:r>
                        <a:rPr lang="en-US" dirty="0" smtClean="0"/>
                        <a:t>July, 2018</a:t>
                      </a:r>
                      <a:endParaRPr lang="en-US" dirty="0"/>
                    </a:p>
                  </a:txBody>
                  <a:tcPr/>
                </a:tc>
                <a:tc>
                  <a:txBody>
                    <a:bodyPr/>
                    <a:lstStyle/>
                    <a:p>
                      <a:r>
                        <a:rPr lang="en-US" dirty="0" smtClean="0"/>
                        <a:t>September, 2018</a:t>
                      </a:r>
                      <a:endParaRPr lang="en-US" dirty="0"/>
                    </a:p>
                  </a:txBody>
                  <a:tcPr/>
                </a:tc>
              </a:tr>
              <a:tr h="370840">
                <a:tc>
                  <a:txBody>
                    <a:bodyPr/>
                    <a:lstStyle/>
                    <a:p>
                      <a:r>
                        <a:rPr lang="en-US" dirty="0" smtClean="0"/>
                        <a:t>IEEE-SA Publication</a:t>
                      </a:r>
                      <a:endParaRPr lang="en-US" dirty="0"/>
                    </a:p>
                  </a:txBody>
                  <a:tcPr/>
                </a:tc>
                <a:tc>
                  <a:txBody>
                    <a:bodyPr/>
                    <a:lstStyle/>
                    <a:p>
                      <a:r>
                        <a:rPr lang="en-US" dirty="0" smtClean="0"/>
                        <a:t>September, 2018</a:t>
                      </a:r>
                      <a:endParaRPr lang="en-US" dirty="0"/>
                    </a:p>
                  </a:txBody>
                  <a:tcPr/>
                </a:tc>
                <a:tc>
                  <a:txBody>
                    <a:bodyPr/>
                    <a:lstStyle/>
                    <a:p>
                      <a:r>
                        <a:rPr lang="en-US" dirty="0" smtClean="0"/>
                        <a:t>November, 2018</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514377" y="1295400"/>
            <a:ext cx="8610600" cy="342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smtClean="0"/>
              <a:t>Discussion </a:t>
            </a:r>
            <a:r>
              <a:rPr lang="en-US" sz="2400" b="1" dirty="0"/>
              <a:t>on how KMP should work within 15.12</a:t>
            </a:r>
            <a:r>
              <a:rPr lang="en-US" sz="2400" dirty="0"/>
              <a:t> </a:t>
            </a:r>
          </a:p>
          <a:p>
            <a:pPr marL="342900" indent="-342900">
              <a:buClr>
                <a:srgbClr val="FF0000"/>
              </a:buClr>
              <a:buFont typeface="Wingdings" charset="2"/>
              <a:buChar char="q"/>
            </a:pPr>
            <a:r>
              <a:rPr lang="en-US" sz="2400" b="1" dirty="0" smtClean="0"/>
              <a:t>Continued </a:t>
            </a:r>
            <a:r>
              <a:rPr lang="en-US" sz="2400" b="1" dirty="0"/>
              <a:t>discussion on how KMP should work within 15.12</a:t>
            </a:r>
            <a:r>
              <a:rPr lang="en-US" sz="2400" dirty="0"/>
              <a:t> </a:t>
            </a:r>
          </a:p>
          <a:p>
            <a:pPr marL="342900" indent="-342900">
              <a:buClr>
                <a:srgbClr val="FF0000"/>
              </a:buClr>
              <a:buFont typeface="Wingdings" charset="2"/>
              <a:buChar char="q"/>
            </a:pPr>
            <a:r>
              <a:rPr lang="en-US" sz="2400" b="1" dirty="0" smtClean="0"/>
              <a:t>Discussion </a:t>
            </a:r>
            <a:r>
              <a:rPr lang="en-US" sz="2400" b="1" dirty="0"/>
              <a:t>on how 6LoWPAN should work within 15.12</a:t>
            </a:r>
            <a:r>
              <a:rPr lang="en-US" sz="2400" dirty="0"/>
              <a:t> </a:t>
            </a:r>
          </a:p>
          <a:p>
            <a:pPr marL="342900" indent="-342900">
              <a:buClr>
                <a:srgbClr val="FF0000"/>
              </a:buClr>
              <a:buFont typeface="Wingdings" charset="2"/>
              <a:buChar char="q"/>
            </a:pPr>
            <a:r>
              <a:rPr lang="en-US" sz="2400" b="1" dirty="0" smtClean="0"/>
              <a:t>Discussion </a:t>
            </a:r>
            <a:r>
              <a:rPr lang="en-US" sz="2400" b="1" dirty="0"/>
              <a:t>on Generic PHY configuration using multiplexed MAC interface</a:t>
            </a:r>
            <a:r>
              <a:rPr lang="en-US" sz="2400" dirty="0"/>
              <a:t> </a:t>
            </a:r>
          </a:p>
          <a:p>
            <a:pPr marL="342900" indent="-342900">
              <a:buClr>
                <a:srgbClr val="FF0000"/>
              </a:buClr>
              <a:buFont typeface="Wingdings" charset="2"/>
              <a:buChar char="q"/>
            </a:pPr>
            <a:r>
              <a:rPr lang="en-US" sz="2400" b="1" dirty="0" smtClean="0"/>
              <a:t>Discuss </a:t>
            </a:r>
            <a:r>
              <a:rPr lang="en-US" sz="2400" b="1" dirty="0"/>
              <a:t>Generic MAC Configuration using multiplexed MAC Interface</a:t>
            </a:r>
            <a:r>
              <a:rPr lang="en-US" sz="2400" dirty="0"/>
              <a:t> </a:t>
            </a:r>
            <a:endParaRPr lang="en-US" sz="2000" b="1" dirty="0"/>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&lt;July 2016&gt;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endParaRPr lang="en-US" sz="2400" dirty="0" smtClean="0"/>
          </a:p>
          <a:p>
            <a:pPr marL="342900" indent="-342900">
              <a:buClr>
                <a:srgbClr val="FF0000"/>
              </a:buClr>
              <a:buFont typeface="Wingdings" charset="2"/>
              <a:buChar char="q"/>
            </a:pPr>
            <a:r>
              <a:rPr lang="en-US" sz="2400" b="1" dirty="0"/>
              <a:t>Tuesday 26 July, </a:t>
            </a:r>
            <a:r>
              <a:rPr lang="en-US" sz="2400" b="1" dirty="0" smtClean="0"/>
              <a:t>AM2</a:t>
            </a:r>
            <a:r>
              <a:rPr lang="en-US" sz="2400" b="1" dirty="0"/>
              <a:t>: </a:t>
            </a:r>
            <a:r>
              <a:rPr lang="en-US" sz="2400" b="1" dirty="0" smtClean="0"/>
              <a:t>Joint meeting with 802.15.4s – discussion on common elements</a:t>
            </a:r>
            <a:endParaRPr lang="en-US" sz="2000" b="1" dirty="0"/>
          </a:p>
          <a:p>
            <a:pPr marL="342900" indent="-342900">
              <a:buClr>
                <a:srgbClr val="FF0000"/>
              </a:buClr>
              <a:buFont typeface="Wingdings" charset="2"/>
              <a:buChar char="q"/>
            </a:pPr>
            <a:r>
              <a:rPr lang="en-US" sz="2400" b="1" dirty="0"/>
              <a:t>Tuesday 26 July, PM2: Discussion on Higher Layer Protocol Discrimination Entity</a:t>
            </a:r>
            <a:endParaRPr lang="en-US" sz="2000" b="1" dirty="0"/>
          </a:p>
          <a:p>
            <a:pPr marL="342900" indent="-342900">
              <a:buClr>
                <a:srgbClr val="FF0000"/>
              </a:buClr>
              <a:buFont typeface="Wingdings" charset="2"/>
              <a:buChar char="q"/>
            </a:pPr>
            <a:r>
              <a:rPr lang="en-US" sz="2400" b="1" dirty="0" smtClean="0"/>
              <a:t>Wednesday </a:t>
            </a:r>
            <a:r>
              <a:rPr lang="en-US" sz="2400" b="1" dirty="0"/>
              <a:t>27 July, AM1: </a:t>
            </a:r>
            <a:r>
              <a:rPr lang="en-US" sz="2400" b="1" dirty="0"/>
              <a:t>Discussion on Multiplexed MAC interface</a:t>
            </a:r>
            <a:r>
              <a:rPr lang="en-US" sz="2400" dirty="0"/>
              <a:t> </a:t>
            </a:r>
          </a:p>
          <a:p>
            <a:pPr marL="342900" indent="-342900">
              <a:buClr>
                <a:srgbClr val="FF0000"/>
              </a:buClr>
              <a:buFont typeface="Wingdings" charset="2"/>
              <a:buChar char="q"/>
            </a:pPr>
            <a:r>
              <a:rPr lang="en-US" sz="2400" b="1" dirty="0" smtClean="0"/>
              <a:t>Wednesday </a:t>
            </a:r>
            <a:r>
              <a:rPr lang="en-US" sz="2400" b="1" dirty="0"/>
              <a:t>27 July, PM1: </a:t>
            </a:r>
            <a:r>
              <a:rPr lang="en-US" sz="2400" b="1" dirty="0"/>
              <a:t>Discussion on </a:t>
            </a:r>
            <a:r>
              <a:rPr lang="en-US" sz="2400" b="1" dirty="0" smtClean="0"/>
              <a:t>PHY and MAC configuration </a:t>
            </a:r>
            <a:r>
              <a:rPr lang="en-US" sz="2400" b="1" dirty="0"/>
              <a:t>using </a:t>
            </a:r>
            <a:r>
              <a:rPr lang="en-US" sz="2400" b="1" dirty="0" smtClean="0"/>
              <a:t>Multiplexed </a:t>
            </a:r>
            <a:r>
              <a:rPr lang="en-US" sz="2400" b="1" dirty="0"/>
              <a:t>MAC interface</a:t>
            </a:r>
            <a:r>
              <a:rPr lang="en-US" sz="2400" dirty="0"/>
              <a:t> </a:t>
            </a:r>
            <a:endParaRPr lang="en-US" sz="2400" dirty="0" smtClean="0"/>
          </a:p>
          <a:p>
            <a:pPr marL="342900" indent="-342900">
              <a:buClr>
                <a:srgbClr val="FF0000"/>
              </a:buClr>
              <a:buFont typeface="Wingdings" charset="2"/>
              <a:buChar char="q"/>
            </a:pPr>
            <a:r>
              <a:rPr lang="en-US" sz="2400" b="1" dirty="0" smtClean="0"/>
              <a:t>Wednesday </a:t>
            </a:r>
            <a:r>
              <a:rPr lang="en-US" sz="2400" b="1" dirty="0"/>
              <a:t>27 July, PM2: </a:t>
            </a:r>
            <a:r>
              <a:rPr lang="en-US" sz="2400" b="1" dirty="0"/>
              <a:t>Discussion on how KMP should work within 15.12</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a:t>28 July, AM1: </a:t>
            </a:r>
            <a:r>
              <a:rPr lang="en-US" sz="2400" b="1" dirty="0"/>
              <a:t>Discussion on how 6LoWPAN should work within 15.12</a:t>
            </a:r>
            <a:r>
              <a:rPr lang="en-US" sz="2400" dirty="0"/>
              <a:t>  </a:t>
            </a: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 Goals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524000"/>
            <a:ext cx="8763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a:t>
            </a:r>
            <a:r>
              <a:rPr lang="en-US" sz="2400" b="1" dirty="0"/>
              <a:t>25 July, PM1: Opening report, Agenda, </a:t>
            </a:r>
            <a:r>
              <a:rPr lang="en-US" sz="2400" b="1" dirty="0" smtClean="0"/>
              <a:t>Functional decomposition review</a:t>
            </a:r>
          </a:p>
          <a:p>
            <a:pPr marL="800100" lvl="1" indent="-342900">
              <a:buClr>
                <a:srgbClr val="FF0000"/>
              </a:buClr>
              <a:buFont typeface="Wingdings" charset="2"/>
              <a:buChar char="q"/>
            </a:pPr>
            <a:r>
              <a:rPr lang="en-US" sz="2400" b="1" dirty="0" smtClean="0"/>
              <a:t>Approve Agenda 15-16-0456-01</a:t>
            </a:r>
          </a:p>
          <a:p>
            <a:pPr marL="800100" lvl="1" indent="-342900">
              <a:buClr>
                <a:srgbClr val="FF0000"/>
              </a:buClr>
              <a:buFont typeface="Wingdings" charset="2"/>
              <a:buChar char="q"/>
            </a:pPr>
            <a:r>
              <a:rPr lang="en-US" sz="2400" b="1" dirty="0" smtClean="0"/>
              <a:t>Approve Minutes from previous session 15-16-0403-00</a:t>
            </a:r>
          </a:p>
          <a:p>
            <a:pPr marL="800100" lvl="1" indent="-342900">
              <a:buClr>
                <a:srgbClr val="FF0000"/>
              </a:buClr>
              <a:buFont typeface="Wingdings" charset="2"/>
              <a:buChar char="q"/>
            </a:pPr>
            <a:r>
              <a:rPr lang="en-US" sz="2400" b="1" dirty="0" smtClean="0"/>
              <a:t>Functional Decomposition Review</a:t>
            </a:r>
          </a:p>
        </p:txBody>
      </p:sp>
    </p:spTree>
    <p:extLst>
      <p:ext uri="{BB962C8B-B14F-4D97-AF65-F5344CB8AC3E}">
        <p14:creationId xmlns:p14="http://schemas.microsoft.com/office/powerpoint/2010/main" val="336662547"/>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&lt;July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S</a:t>
            </a:r>
            <a:r>
              <a:rPr lang="en-US" b="1" dirty="0" smtClean="0">
                <a:solidFill>
                  <a:srgbClr val="000000"/>
                </a:solidFill>
                <a:ea typeface="Lucida Grande"/>
                <a:cs typeface="Lucida Grande"/>
              </a:rPr>
              <a:t>trategy for moving forward </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457200" y="1524000"/>
            <a:ext cx="8077200" cy="4462760"/>
          </a:xfrm>
          <a:prstGeom prst="rect">
            <a:avLst/>
          </a:prstGeom>
          <a:noFill/>
        </p:spPr>
        <p:txBody>
          <a:bodyPr wrap="square" rtlCol="0">
            <a:spAutoFit/>
          </a:bodyPr>
          <a:lstStyle/>
          <a:p>
            <a:r>
              <a:rPr lang="en-US" sz="2400" b="1" dirty="0" smtClean="0"/>
              <a:t>Next </a:t>
            </a:r>
            <a:r>
              <a:rPr lang="en-US" sz="2400" b="1" dirty="0" smtClean="0"/>
              <a:t>Steps </a:t>
            </a:r>
            <a:endParaRPr lang="en-US" sz="2400" b="1" dirty="0" smtClean="0"/>
          </a:p>
          <a:p>
            <a:pPr marL="457200" indent="-227013">
              <a:buFont typeface="+mj-lt"/>
              <a:buAutoNum type="arabicPeriod"/>
            </a:pPr>
            <a:r>
              <a:rPr lang="en-US" sz="2000" dirty="0" smtClean="0"/>
              <a:t>Define how KMP should work within 15.12</a:t>
            </a:r>
          </a:p>
          <a:p>
            <a:pPr marL="800100" lvl="1" indent="-342900">
              <a:buFont typeface="Arial"/>
              <a:buChar char="•"/>
            </a:pPr>
            <a:r>
              <a:rPr lang="en-US" sz="2000" dirty="0" smtClean="0"/>
              <a:t>What does Link SAP look like?</a:t>
            </a:r>
          </a:p>
          <a:p>
            <a:pPr marL="800100" lvl="1" indent="-342900">
              <a:buFont typeface="Arial"/>
              <a:buChar char="•"/>
            </a:pPr>
            <a:r>
              <a:rPr lang="en-US" sz="2000" dirty="0" smtClean="0"/>
              <a:t>Expand the </a:t>
            </a:r>
            <a:r>
              <a:rPr lang="en-US" sz="2000" dirty="0"/>
              <a:t>Multiplexed </a:t>
            </a:r>
            <a:r>
              <a:rPr lang="en-US" sz="2000" dirty="0" smtClean="0"/>
              <a:t>data service into the </a:t>
            </a:r>
            <a:r>
              <a:rPr lang="en-US" sz="2000" dirty="0" smtClean="0"/>
              <a:t>Multiplexed </a:t>
            </a:r>
            <a:r>
              <a:rPr lang="en-US" sz="2000" dirty="0" smtClean="0"/>
              <a:t>MAC </a:t>
            </a:r>
            <a:r>
              <a:rPr lang="en-US" sz="2000" dirty="0"/>
              <a:t>interface </a:t>
            </a:r>
            <a:endParaRPr lang="en-US" sz="2000" dirty="0" smtClean="0"/>
          </a:p>
          <a:p>
            <a:pPr marL="687388" indent="-457200">
              <a:buFont typeface="+mj-lt"/>
              <a:buAutoNum type="arabicPeriod"/>
              <a:tabLst>
                <a:tab pos="682625" algn="l"/>
              </a:tabLst>
            </a:pPr>
            <a:r>
              <a:rPr lang="en-US" sz="2000" dirty="0" smtClean="0"/>
              <a:t>Define </a:t>
            </a:r>
            <a:r>
              <a:rPr lang="en-US" sz="2000" dirty="0" smtClean="0"/>
              <a:t>how 6LoWPAN should work within 15.12</a:t>
            </a:r>
          </a:p>
          <a:p>
            <a:pPr marL="800100" lvl="1" indent="-342900">
              <a:buFont typeface="Arial"/>
              <a:buChar char="•"/>
            </a:pPr>
            <a:r>
              <a:rPr lang="en-US" sz="2000" dirty="0" smtClean="0"/>
              <a:t>Define the Link SAP using IPv6, et al as examples</a:t>
            </a:r>
          </a:p>
          <a:p>
            <a:pPr marL="457200" indent="-227013">
              <a:buFont typeface="+mj-lt"/>
              <a:buAutoNum type="arabicPeriod"/>
            </a:pPr>
            <a:r>
              <a:rPr lang="en-US" sz="2000" dirty="0" smtClean="0"/>
              <a:t>Define </a:t>
            </a:r>
            <a:r>
              <a:rPr lang="en-US" sz="2000" dirty="0" smtClean="0"/>
              <a:t>PHY </a:t>
            </a:r>
            <a:r>
              <a:rPr lang="en-US" sz="2000" dirty="0" smtClean="0"/>
              <a:t>configuration using </a:t>
            </a:r>
            <a:r>
              <a:rPr lang="en-US" sz="2000" dirty="0" smtClean="0"/>
              <a:t>management protocols function</a:t>
            </a:r>
            <a:endParaRPr lang="en-US" sz="2000" dirty="0" smtClean="0"/>
          </a:p>
          <a:p>
            <a:pPr marL="457200" indent="-227013">
              <a:buFont typeface="+mj-lt"/>
              <a:buAutoNum type="arabicPeriod"/>
            </a:pPr>
            <a:r>
              <a:rPr lang="en-US" sz="2000" dirty="0" smtClean="0"/>
              <a:t>Define MAC </a:t>
            </a:r>
            <a:r>
              <a:rPr lang="en-US" sz="2000" dirty="0" smtClean="0"/>
              <a:t>Configuration using </a:t>
            </a:r>
            <a:r>
              <a:rPr lang="en-US" sz="2000" dirty="0" smtClean="0"/>
              <a:t>manag</a:t>
            </a:r>
            <a:r>
              <a:rPr lang="en-US" sz="2000" dirty="0" smtClean="0"/>
              <a:t>ement protocols function</a:t>
            </a:r>
          </a:p>
          <a:p>
            <a:pPr marL="457200" indent="-227013">
              <a:buFont typeface="+mj-lt"/>
              <a:buAutoNum type="arabicPeriod"/>
            </a:pPr>
            <a:r>
              <a:rPr lang="en-US" sz="2000" dirty="0" smtClean="0"/>
              <a:t>Define </a:t>
            </a:r>
            <a:r>
              <a:rPr lang="en-US" sz="2000" dirty="0"/>
              <a:t>the </a:t>
            </a:r>
            <a:r>
              <a:rPr lang="en-US" sz="2000" dirty="0" smtClean="0"/>
              <a:t>Higher Layer </a:t>
            </a:r>
            <a:r>
              <a:rPr lang="en-US" sz="2000" dirty="0"/>
              <a:t>Protocol Discrimination </a:t>
            </a:r>
            <a:r>
              <a:rPr lang="en-US" sz="2000" dirty="0" smtClean="0"/>
              <a:t>Entity (HLPDE)</a:t>
            </a:r>
            <a:endParaRPr lang="en-US" sz="2000" dirty="0"/>
          </a:p>
          <a:p>
            <a:pPr marL="457200" indent="-227013">
              <a:buFont typeface="+mj-lt"/>
              <a:buAutoNum type="arabicPeriod"/>
            </a:pPr>
            <a:r>
              <a:rPr lang="en-US" sz="2000" dirty="0" smtClean="0"/>
              <a:t>Define ULI header</a:t>
            </a:r>
          </a:p>
          <a:p>
            <a:pPr marL="1030287" lvl="1" indent="-342900">
              <a:buFont typeface="Arial"/>
              <a:buChar char="•"/>
            </a:pPr>
            <a:r>
              <a:rPr lang="en-US" sz="2000" dirty="0" smtClean="0"/>
              <a:t>Unique identification of ULI presence</a:t>
            </a:r>
          </a:p>
          <a:p>
            <a:pPr marL="1030287" lvl="1" indent="-342900">
              <a:buFont typeface="Arial"/>
              <a:buChar char="•"/>
            </a:pPr>
            <a:r>
              <a:rPr lang="en-US" sz="2000" dirty="0" smtClean="0"/>
              <a:t>Compression of higher layer stack and EtherType</a:t>
            </a:r>
          </a:p>
          <a:p>
            <a:pPr marL="1030287" lvl="1" indent="-342900">
              <a:buFont typeface="Arial"/>
              <a:buChar char="•"/>
            </a:pPr>
            <a:r>
              <a:rPr lang="en-US" sz="2000" dirty="0" smtClean="0"/>
              <a:t>Other components?</a:t>
            </a:r>
          </a:p>
        </p:txBody>
      </p:sp>
    </p:spTree>
    <p:extLst>
      <p:ext uri="{BB962C8B-B14F-4D97-AF65-F5344CB8AC3E}">
        <p14:creationId xmlns:p14="http://schemas.microsoft.com/office/powerpoint/2010/main" val="4062845887"/>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46432</TotalTime>
  <Words>2681</Words>
  <Application>Microsoft Macintosh PowerPoint</Application>
  <PresentationFormat>On-screen Show (4:3)</PresentationFormat>
  <Paragraphs>529</Paragraphs>
  <Slides>29</Slides>
  <Notes>19</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vt:lpstr>
      <vt:lpstr>TG12 Meeting Goals </vt:lpstr>
      <vt:lpstr>Strategy for moving forward </vt:lpstr>
      <vt:lpstr>802-2014 Reference Model</vt:lpstr>
      <vt:lpstr>802-2014 Reference Model</vt:lpstr>
      <vt:lpstr>802.15.9 Functional Decomposition</vt:lpstr>
      <vt:lpstr>802.15.10 Functional Decomposition</vt:lpstr>
      <vt:lpstr>802.15.12 Functional Decomposition</vt:lpstr>
      <vt:lpstr>802.15.12 Functional Description</vt:lpstr>
      <vt:lpstr>802.15.12 Higher Layer Protocol Discrimination Entity (HLPDE)  </vt:lpstr>
      <vt:lpstr>802.15.12 Multiplexed MAC interface</vt:lpstr>
      <vt:lpstr>802.15.12 Functional Description</vt:lpstr>
      <vt:lpstr>802.15.12 Functional Description</vt:lpstr>
      <vt:lpstr>PowerPoint Presentation</vt:lpstr>
      <vt:lpstr>Frame Composition</vt:lpstr>
      <vt:lpstr>Joint Meeting with TG4s</vt:lpstr>
      <vt:lpstr>Deliverables</vt:lpstr>
      <vt:lpstr>Deliverables</vt:lpstr>
      <vt:lpstr>Deliverables</vt:lpstr>
      <vt:lpstr>Deliverables</vt:lpstr>
      <vt:lpstr>Deliverables</vt:lpstr>
      <vt:lpstr>Schedule</vt:lpstr>
      <vt:lpstr>Meeting Accomplishments </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 for San Diego</dc:title>
  <dc:subject>IEEE 802.15 &lt;TG12 ULI&gt;</dc:subject>
  <dc:creator>Pat Kinney</dc:creator>
  <cp:keywords/>
  <dc:description>&lt;15-16-0479-01-0llc&gt;</dc:description>
  <cp:lastModifiedBy>Pat Kinney</cp:lastModifiedBy>
  <cp:revision>784</cp:revision>
  <cp:lastPrinted>2015-07-14T16:02:16Z</cp:lastPrinted>
  <dcterms:created xsi:type="dcterms:W3CDTF">2009-07-12T16:25:16Z</dcterms:created>
  <dcterms:modified xsi:type="dcterms:W3CDTF">2016-07-25T19:43:44Z</dcterms:modified>
  <cp:category/>
</cp:coreProperties>
</file>